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263" r:id="rId6"/>
    <p:sldId id="264" r:id="rId7"/>
    <p:sldId id="506" r:id="rId8"/>
    <p:sldId id="503" r:id="rId9"/>
    <p:sldId id="501" r:id="rId10"/>
    <p:sldId id="504" r:id="rId11"/>
    <p:sldId id="505" r:id="rId12"/>
    <p:sldId id="502" r:id="rId13"/>
    <p:sldId id="269" r:id="rId14"/>
    <p:sldId id="273" r:id="rId15"/>
    <p:sldId id="275" r:id="rId16"/>
    <p:sldId id="272" r:id="rId17"/>
    <p:sldId id="276" r:id="rId18"/>
    <p:sldId id="507" r:id="rId19"/>
    <p:sldId id="266" r:id="rId20"/>
    <p:sldId id="277" r:id="rId21"/>
    <p:sldId id="283" r:id="rId22"/>
    <p:sldId id="284" r:id="rId23"/>
    <p:sldId id="282" r:id="rId24"/>
    <p:sldId id="28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9AC1C-9E41-4275-82FF-1842FAA31BCD}" v="3" dt="2024-03-26T02:38:37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6"/>
    <p:restoredTop sz="94694"/>
  </p:normalViewPr>
  <p:slideViewPr>
    <p:cSldViewPr snapToGrid="0" snapToObjects="1">
      <p:cViewPr varScale="1">
        <p:scale>
          <a:sx n="64" d="100"/>
          <a:sy n="64" d="100"/>
        </p:scale>
        <p:origin x="86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2024-03-27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en-US" altLang="x-none"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en-US" altLang="x-none" sz="1200" dirty="0"/>
              <a:t>5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261347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en-US" altLang="x-none"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en-US" altLang="x-none" sz="1200" dirty="0"/>
              <a:t>6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5716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lang="en-US" altLang="x-none"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en-US" altLang="x-none" sz="1200" dirty="0"/>
              <a:t>9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421212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2024-03-27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emf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10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6" y="1924185"/>
            <a:ext cx="7161592" cy="19474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r>
              <a:rPr lang="en-US" sz="3600" dirty="0"/>
              <a:t>Enabling R&amp;D for Advanced M/L-WIR Laser Concepts</a:t>
            </a:r>
            <a:br>
              <a:rPr lang="en-US" sz="2400" dirty="0"/>
            </a:br>
            <a:r>
              <a:rPr lang="en-US" sz="2400" b="0" dirty="0"/>
              <a:t>New proposal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ATF Users’ Meeting</a:t>
            </a:r>
          </a:p>
          <a:p>
            <a:r>
              <a:rPr lang="en-US" dirty="0"/>
              <a:t>2024-03-27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Misha Polyanskiy and Dismas Choge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99C7C-3EE1-00E0-1560-3D974D584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9A8AD9-2E87-B7D5-AAE5-CECEBBAD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Next-generation 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laser: Post-compression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D801E0-78CD-6E73-78C2-5C34253FBF0C}"/>
                  </a:ext>
                </a:extLst>
              </p:cNvPr>
              <p:cNvSpPr txBox="1"/>
              <p:nvPr/>
            </p:nvSpPr>
            <p:spPr>
              <a:xfrm>
                <a:off x="3267142" y="4306904"/>
                <a:ext cx="2629224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Self-phase modulation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D801E0-78CD-6E73-78C2-5C34253FB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42" y="4306904"/>
                <a:ext cx="2629224" cy="1292662"/>
              </a:xfrm>
              <a:prstGeom prst="rect">
                <a:avLst/>
              </a:prstGeom>
              <a:blipFill>
                <a:blip r:embed="rId2"/>
                <a:stretch>
                  <a:fillRect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959786E0-26EC-ED45-8285-1907E26A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2" y="2076866"/>
            <a:ext cx="9579647" cy="21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B9DC50-8404-0F26-DE1F-3345D8CBE966}"/>
                  </a:ext>
                </a:extLst>
              </p:cNvPr>
              <p:cNvSpPr txBox="1"/>
              <p:nvPr/>
            </p:nvSpPr>
            <p:spPr>
              <a:xfrm>
                <a:off x="6610039" y="4309415"/>
                <a:ext cx="2629224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dispersion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B9DC50-8404-0F26-DE1F-3345D8CBE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039" y="4309415"/>
                <a:ext cx="2629224" cy="1292662"/>
              </a:xfrm>
              <a:prstGeom prst="rect">
                <a:avLst/>
              </a:prstGeom>
              <a:blipFill>
                <a:blip r:embed="rId4"/>
                <a:stretch>
                  <a:fillRect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15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3236F-186E-96D9-49E4-92F933986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FB32DA-C90A-8524-D32B-C136208BF25A}"/>
              </a:ext>
            </a:extLst>
          </p:cNvPr>
          <p:cNvSpPr txBox="1"/>
          <p:nvPr/>
        </p:nvSpPr>
        <p:spPr>
          <a:xfrm>
            <a:off x="6259617" y="631203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>
                <a:ln/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278 mJ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0414A-1AF6-1875-6579-1E2FB2D2C404}"/>
              </a:ext>
            </a:extLst>
          </p:cNvPr>
          <p:cNvSpPr txBox="1"/>
          <p:nvPr/>
        </p:nvSpPr>
        <p:spPr>
          <a:xfrm>
            <a:off x="4924926" y="0"/>
            <a:ext cx="726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Polyanskiy et al. </a:t>
            </a:r>
            <a:r>
              <a:rPr lang="en-US" sz="2400" i="1" dirty="0">
                <a:solidFill>
                  <a:srgbClr val="C00000"/>
                </a:solidFill>
              </a:rPr>
              <a:t>Opt. Express </a:t>
            </a:r>
            <a:r>
              <a:rPr lang="en-US" sz="2400" b="1" dirty="0">
                <a:solidFill>
                  <a:srgbClr val="C00000"/>
                </a:solidFill>
              </a:rPr>
              <a:t>29</a:t>
            </a:r>
            <a:r>
              <a:rPr lang="en-US" sz="2400" dirty="0">
                <a:solidFill>
                  <a:srgbClr val="C00000"/>
                </a:solidFill>
              </a:rPr>
              <a:t>, 31714 (2021)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5077DC66-C3D4-0CA0-E93A-99C36B7DB71A}"/>
              </a:ext>
            </a:extLst>
          </p:cNvPr>
          <p:cNvSpPr>
            <a:spLocks noEditPoints="1"/>
          </p:cNvSpPr>
          <p:nvPr/>
        </p:nvSpPr>
        <p:spPr bwMode="auto">
          <a:xfrm>
            <a:off x="895350" y="2297113"/>
            <a:ext cx="276225" cy="293688"/>
          </a:xfrm>
          <a:custGeom>
            <a:avLst/>
            <a:gdLst>
              <a:gd name="T0" fmla="*/ 3 w 174"/>
              <a:gd name="T1" fmla="*/ 185 h 185"/>
              <a:gd name="T2" fmla="*/ 148 w 174"/>
              <a:gd name="T3" fmla="*/ 31 h 185"/>
              <a:gd name="T4" fmla="*/ 145 w 174"/>
              <a:gd name="T5" fmla="*/ 28 h 185"/>
              <a:gd name="T6" fmla="*/ 0 w 174"/>
              <a:gd name="T7" fmla="*/ 182 h 185"/>
              <a:gd name="T8" fmla="*/ 3 w 174"/>
              <a:gd name="T9" fmla="*/ 185 h 185"/>
              <a:gd name="T10" fmla="*/ 158 w 174"/>
              <a:gd name="T11" fmla="*/ 52 h 185"/>
              <a:gd name="T12" fmla="*/ 174 w 174"/>
              <a:gd name="T13" fmla="*/ 0 h 185"/>
              <a:gd name="T14" fmla="*/ 123 w 174"/>
              <a:gd name="T15" fmla="*/ 19 h 185"/>
              <a:gd name="T16" fmla="*/ 158 w 174"/>
              <a:gd name="T17" fmla="*/ 5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85">
                <a:moveTo>
                  <a:pt x="3" y="185"/>
                </a:moveTo>
                <a:lnTo>
                  <a:pt x="148" y="31"/>
                </a:lnTo>
                <a:lnTo>
                  <a:pt x="145" y="28"/>
                </a:lnTo>
                <a:lnTo>
                  <a:pt x="0" y="182"/>
                </a:lnTo>
                <a:lnTo>
                  <a:pt x="3" y="185"/>
                </a:lnTo>
                <a:close/>
                <a:moveTo>
                  <a:pt x="158" y="52"/>
                </a:moveTo>
                <a:lnTo>
                  <a:pt x="174" y="0"/>
                </a:lnTo>
                <a:lnTo>
                  <a:pt x="123" y="19"/>
                </a:lnTo>
                <a:lnTo>
                  <a:pt x="158" y="52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987A1D-F51E-4B37-7E44-C8C318547141}"/>
              </a:ext>
            </a:extLst>
          </p:cNvPr>
          <p:cNvGrpSpPr/>
          <p:nvPr/>
        </p:nvGrpSpPr>
        <p:grpSpPr>
          <a:xfrm>
            <a:off x="981553" y="4312908"/>
            <a:ext cx="3468733" cy="2329162"/>
            <a:chOff x="491631" y="4508697"/>
            <a:chExt cx="3468733" cy="232916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D3FB385-6C19-3655-60B6-FC268852C785}"/>
                </a:ext>
              </a:extLst>
            </p:cNvPr>
            <p:cNvSpPr/>
            <p:nvPr/>
          </p:nvSpPr>
          <p:spPr>
            <a:xfrm>
              <a:off x="2199890" y="4841570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3D2023-BFA7-0B07-F423-9071ED3E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1474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63F97-0EDB-89E3-EDCD-947C515E2A3C}"/>
                </a:ext>
              </a:extLst>
            </p:cNvPr>
            <p:cNvSpPr/>
            <p:nvPr/>
          </p:nvSpPr>
          <p:spPr>
            <a:xfrm>
              <a:off x="532252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25B0F0-B5B1-196F-DA28-70486F893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836" y="4844728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76F76F-1B6A-D871-443C-52B65761AC50}"/>
                </a:ext>
              </a:extLst>
            </p:cNvPr>
            <p:cNvSpPr txBox="1"/>
            <p:nvPr/>
          </p:nvSpPr>
          <p:spPr>
            <a:xfrm>
              <a:off x="491631" y="4508697"/>
              <a:ext cx="1541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2312B1-9D41-8E4A-F096-4BC9F717974A}"/>
                </a:ext>
              </a:extLst>
            </p:cNvPr>
            <p:cNvSpPr txBox="1"/>
            <p:nvPr/>
          </p:nvSpPr>
          <p:spPr>
            <a:xfrm>
              <a:off x="2134756" y="5757559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290 fs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E92C495D-5EAE-560C-A6A1-9DB76031006F}"/>
                </a:ext>
              </a:extLst>
            </p:cNvPr>
            <p:cNvSpPr txBox="1">
              <a:spLocks/>
            </p:cNvSpPr>
            <p:nvPr/>
          </p:nvSpPr>
          <p:spPr>
            <a:xfrm>
              <a:off x="916852" y="6346101"/>
              <a:ext cx="2316874" cy="491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2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Autocorrelation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D3A4C06-D80C-31E2-EF94-EC7B7C9C1B06}"/>
                </a:ext>
              </a:extLst>
            </p:cNvPr>
            <p:cNvCxnSpPr>
              <a:cxnSpLocks/>
            </p:cNvCxnSpPr>
            <p:nvPr/>
          </p:nvCxnSpPr>
          <p:spPr>
            <a:xfrm>
              <a:off x="533836" y="6413713"/>
              <a:ext cx="311209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8E1048-B589-E9DF-D6C9-645B0AC73A8B}"/>
                </a:ext>
              </a:extLst>
            </p:cNvPr>
            <p:cNvSpPr txBox="1"/>
            <p:nvPr/>
          </p:nvSpPr>
          <p:spPr>
            <a:xfrm>
              <a:off x="512711" y="5757559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 ps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6B7878-88B4-225C-9FF1-8C738EB3828F}"/>
                </a:ext>
              </a:extLst>
            </p:cNvPr>
            <p:cNvSpPr txBox="1"/>
            <p:nvPr/>
          </p:nvSpPr>
          <p:spPr>
            <a:xfrm>
              <a:off x="2139785" y="4508697"/>
              <a:ext cx="1820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Out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45850FD7-FBED-6CF3-5864-FF179F0FA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8267" y="4012551"/>
            <a:ext cx="6947258" cy="27982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A9B131-68EB-0078-AD2B-C182B75F70D1}"/>
              </a:ext>
            </a:extLst>
          </p:cNvPr>
          <p:cNvSpPr/>
          <p:nvPr/>
        </p:nvSpPr>
        <p:spPr>
          <a:xfrm>
            <a:off x="1612744" y="369276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BBE2A5-FB0C-06AA-80B1-71656B3CC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288" y="395052"/>
            <a:ext cx="9738347" cy="3481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534187-CCF1-3949-3328-05B4DE895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980" y="1608095"/>
            <a:ext cx="1237355" cy="123735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60BA1DA-C6E9-830C-1A28-40BCF2B6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Proof of principle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C167D6-33B1-F7C5-5026-BBA66F7B72A2}"/>
              </a:ext>
            </a:extLst>
          </p:cNvPr>
          <p:cNvSpPr txBox="1"/>
          <p:nvPr/>
        </p:nvSpPr>
        <p:spPr>
          <a:xfrm>
            <a:off x="1002342" y="1853615"/>
            <a:ext cx="200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F28CC2-AAD0-CF4E-BCB3-F341D06F966D}"/>
              </a:ext>
            </a:extLst>
          </p:cNvPr>
          <p:cNvSpPr txBox="1"/>
          <p:nvPr/>
        </p:nvSpPr>
        <p:spPr>
          <a:xfrm flipH="1">
            <a:off x="5911945" y="3563752"/>
            <a:ext cx="241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 mm dia.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beam center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691A36-ABC7-E970-9635-D5A4B1CE5B61}"/>
              </a:ext>
            </a:extLst>
          </p:cNvPr>
          <p:cNvSpPr txBox="1"/>
          <p:nvPr/>
        </p:nvSpPr>
        <p:spPr>
          <a:xfrm flipH="1">
            <a:off x="9338566" y="3857071"/>
            <a:ext cx="241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Whole beam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3800E-B46A-B493-CC26-FCA942E8AEE0}"/>
              </a:ext>
            </a:extLst>
          </p:cNvPr>
          <p:cNvSpPr txBox="1"/>
          <p:nvPr/>
        </p:nvSpPr>
        <p:spPr>
          <a:xfrm flipH="1">
            <a:off x="7529731" y="5682238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AA03-9C18-5F00-8B2D-DC936310C135}"/>
              </a:ext>
            </a:extLst>
          </p:cNvPr>
          <p:cNvSpPr txBox="1"/>
          <p:nvPr/>
        </p:nvSpPr>
        <p:spPr>
          <a:xfrm flipH="1">
            <a:off x="7260882" y="441410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0BE760-94E9-F184-D6C7-DCF48435112A}"/>
              </a:ext>
            </a:extLst>
          </p:cNvPr>
          <p:cNvSpPr txBox="1"/>
          <p:nvPr/>
        </p:nvSpPr>
        <p:spPr>
          <a:xfrm flipH="1">
            <a:off x="10919753" y="5447951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00FC75-CEF0-7046-6669-8BDFE2040EE7}"/>
              </a:ext>
            </a:extLst>
          </p:cNvPr>
          <p:cNvSpPr txBox="1"/>
          <p:nvPr/>
        </p:nvSpPr>
        <p:spPr>
          <a:xfrm flipH="1">
            <a:off x="10659632" y="441410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305638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9AF26-DA92-AA6E-5C40-994922756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1CD41-357C-6DBA-53C8-EC9BE667C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16" y="1506456"/>
            <a:ext cx="3047764" cy="15424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C1B8BD-DA47-D4A9-D900-65E86CC0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754330"/>
          </a:xfrm>
        </p:spPr>
        <p:txBody>
          <a:bodyPr>
            <a:normAutofit fontScale="90000"/>
          </a:bodyPr>
          <a:lstStyle/>
          <a:p>
            <a:r>
              <a:rPr lang="en-US" dirty="0"/>
              <a:t>Post-compressor effort roadmap (v. 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36316-4BD5-B05A-84B7-AA3B0320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20" y="5231775"/>
            <a:ext cx="4262692" cy="13149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A136126-269C-19AF-4DFB-825C78EBD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487" y="5082263"/>
            <a:ext cx="2194560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B2B345-607A-047B-F42F-B19F2D5C1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31" y="3281899"/>
            <a:ext cx="4110524" cy="1414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DE21C2-E1EE-A144-808D-5E7F8FE1D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096" y="1386933"/>
            <a:ext cx="2189172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BA56B1-1BF6-7A6D-A863-1ACBB9B830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5487" y="3282907"/>
            <a:ext cx="2189169" cy="1645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3C5E76-451E-2CAD-36EF-7C676974042C}"/>
              </a:ext>
            </a:extLst>
          </p:cNvPr>
          <p:cNvSpPr txBox="1"/>
          <p:nvPr/>
        </p:nvSpPr>
        <p:spPr>
          <a:xfrm>
            <a:off x="717344" y="1913064"/>
            <a:ext cx="3518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Demonstrated post-compression</a:t>
            </a:r>
          </a:p>
          <a:p>
            <a:r>
              <a:rPr lang="en-US" sz="1400" i="1" dirty="0">
                <a:solidFill>
                  <a:srgbClr val="C00000"/>
                </a:solidFill>
              </a:rPr>
              <a:t>Opt. Express </a:t>
            </a:r>
            <a:r>
              <a:rPr lang="en-US" sz="1400" b="1" dirty="0">
                <a:solidFill>
                  <a:srgbClr val="C00000"/>
                </a:solidFill>
              </a:rPr>
              <a:t>29</a:t>
            </a:r>
            <a:r>
              <a:rPr lang="en-US" sz="1400" dirty="0">
                <a:solidFill>
                  <a:srgbClr val="C00000"/>
                </a:solidFill>
              </a:rPr>
              <a:t>, 31714 (2021)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FCB5E-6AEF-42D6-8328-AE80FE5DD484}"/>
              </a:ext>
            </a:extLst>
          </p:cNvPr>
          <p:cNvSpPr txBox="1"/>
          <p:nvPr/>
        </p:nvSpPr>
        <p:spPr>
          <a:xfrm>
            <a:off x="717344" y="3817368"/>
            <a:ext cx="2950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Next demonstration “3 TW”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 to-do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8346E0-8A14-E705-6FDB-1A9C784FA24D}"/>
              </a:ext>
            </a:extLst>
          </p:cNvPr>
          <p:cNvSpPr txBox="1"/>
          <p:nvPr/>
        </p:nvSpPr>
        <p:spPr>
          <a:xfrm>
            <a:off x="1857294" y="5353696"/>
            <a:ext cx="21178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Ultimate design</a:t>
            </a:r>
          </a:p>
          <a:p>
            <a:r>
              <a:rPr lang="en-US" sz="1400" i="1" dirty="0">
                <a:solidFill>
                  <a:srgbClr val="C00000"/>
                </a:solidFill>
              </a:rPr>
              <a:t>Proceedings of AAC ‘22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ARDAP Phase I product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13F616-7D32-7710-9E93-EAFF8C135FF4}"/>
              </a:ext>
            </a:extLst>
          </p:cNvPr>
          <p:cNvCxnSpPr>
            <a:cxnSpLocks/>
          </p:cNvCxnSpPr>
          <p:nvPr/>
        </p:nvCxnSpPr>
        <p:spPr>
          <a:xfrm>
            <a:off x="1581263" y="3208016"/>
            <a:ext cx="92777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236184-9751-90B0-EC14-00724F1A1DA7}"/>
              </a:ext>
            </a:extLst>
          </p:cNvPr>
          <p:cNvCxnSpPr>
            <a:cxnSpLocks/>
          </p:cNvCxnSpPr>
          <p:nvPr/>
        </p:nvCxnSpPr>
        <p:spPr>
          <a:xfrm>
            <a:off x="1581263" y="5014843"/>
            <a:ext cx="92777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EA50E7-6B36-9F4B-6681-4003CCABCDC8}"/>
              </a:ext>
            </a:extLst>
          </p:cNvPr>
          <p:cNvGrpSpPr/>
          <p:nvPr/>
        </p:nvGrpSpPr>
        <p:grpSpPr>
          <a:xfrm>
            <a:off x="7531810" y="2211353"/>
            <a:ext cx="1610478" cy="947169"/>
            <a:chOff x="436833" y="4841570"/>
            <a:chExt cx="3468733" cy="204212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CA82AAA-26E8-65CA-4CD5-8EA002F607F6}"/>
                </a:ext>
              </a:extLst>
            </p:cNvPr>
            <p:cNvSpPr/>
            <p:nvPr/>
          </p:nvSpPr>
          <p:spPr>
            <a:xfrm>
              <a:off x="2199890" y="4841570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E4229C-BEC3-5055-69F5-364DDB05B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1474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DF7DD9-AF4F-19F7-19DD-706F73FFDC9E}"/>
                </a:ext>
              </a:extLst>
            </p:cNvPr>
            <p:cNvSpPr/>
            <p:nvPr/>
          </p:nvSpPr>
          <p:spPr>
            <a:xfrm>
              <a:off x="532252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80C083-5814-8DA9-00CF-4F19ECB5F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836" y="4844728"/>
              <a:ext cx="1444456" cy="1439898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EC0B85-FF88-BE41-A3AD-775D136F46FA}"/>
                </a:ext>
              </a:extLst>
            </p:cNvPr>
            <p:cNvSpPr txBox="1"/>
            <p:nvPr/>
          </p:nvSpPr>
          <p:spPr>
            <a:xfrm>
              <a:off x="436833" y="4857639"/>
              <a:ext cx="1541459" cy="5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 spc="0" baseline="0" dirty="0">
                  <a:ln/>
                  <a:solidFill>
                    <a:schemeClr val="bg1"/>
                  </a:solidFill>
                  <a:latin typeface="Arial"/>
                  <a:cs typeface="Arial"/>
                  <a:sym typeface="Arial"/>
                  <a:rtl val="0"/>
                </a:rPr>
                <a:t>IN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97EC298-F7B9-C098-C15D-604E381F6316}"/>
                </a:ext>
              </a:extLst>
            </p:cNvPr>
            <p:cNvSpPr txBox="1">
              <a:spLocks/>
            </p:cNvSpPr>
            <p:nvPr/>
          </p:nvSpPr>
          <p:spPr>
            <a:xfrm>
              <a:off x="948948" y="6391937"/>
              <a:ext cx="2316874" cy="491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0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Autocorrelation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6163295-2111-BAC6-DC49-6B820D3F6DC7}"/>
                </a:ext>
              </a:extLst>
            </p:cNvPr>
            <p:cNvCxnSpPr>
              <a:cxnSpLocks/>
            </p:cNvCxnSpPr>
            <p:nvPr/>
          </p:nvCxnSpPr>
          <p:spPr>
            <a:xfrm>
              <a:off x="533836" y="6413713"/>
              <a:ext cx="311209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04A991-7C60-B65E-E7D3-84119DBB384F}"/>
                </a:ext>
              </a:extLst>
            </p:cNvPr>
            <p:cNvSpPr txBox="1"/>
            <p:nvPr/>
          </p:nvSpPr>
          <p:spPr>
            <a:xfrm>
              <a:off x="2084987" y="4857639"/>
              <a:ext cx="1820579" cy="5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 spc="0" baseline="0" dirty="0">
                  <a:ln/>
                  <a:solidFill>
                    <a:schemeClr val="bg1"/>
                  </a:solidFill>
                  <a:latin typeface="Arial"/>
                  <a:cs typeface="Arial"/>
                  <a:sym typeface="Arial"/>
                  <a:rtl val="0"/>
                </a:rPr>
                <a:t>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53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25B0B-D1A4-C92E-96A2-87F1EEABE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24AFD-F230-B903-AD22-78C891A50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" y="454921"/>
            <a:ext cx="9656556" cy="257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6FFCC-D5E6-811F-65D6-F9A8481DB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4" y="2676390"/>
            <a:ext cx="688340" cy="71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BA35D-E213-4137-7DB4-1BE00AC8F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44" y="2702485"/>
            <a:ext cx="5658570" cy="2823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8F5FF-2166-E99A-4B59-86C9846A0758}"/>
                  </a:ext>
                </a:extLst>
              </p:cNvPr>
              <p:cNvSpPr txBox="1"/>
              <p:nvPr/>
            </p:nvSpPr>
            <p:spPr>
              <a:xfrm>
                <a:off x="6681699" y="4418451"/>
                <a:ext cx="34165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=0.625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𝑎𝑢𝑡𝑜</m:t>
                          </m:r>
                        </m:sub>
                      </m:sSub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675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8F5FF-2166-E99A-4B59-86C9846A0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699" y="4418451"/>
                <a:ext cx="3416576" cy="369332"/>
              </a:xfrm>
              <a:prstGeom prst="rect">
                <a:avLst/>
              </a:prstGeom>
              <a:blipFill>
                <a:blip r:embed="rId5"/>
                <a:stretch>
                  <a:fillRect l="-357" r="-2317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09ED0-E31B-D0EC-4E06-4CDBB8E5117B}"/>
                  </a:ext>
                </a:extLst>
              </p:cNvPr>
              <p:cNvSpPr txBox="1"/>
              <p:nvPr/>
            </p:nvSpPr>
            <p:spPr>
              <a:xfrm>
                <a:off x="6576252" y="4688194"/>
                <a:ext cx="19942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=1.55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𝑇𝑊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09ED0-E31B-D0EC-4E06-4CDBB8E51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252" y="4688194"/>
                <a:ext cx="19942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2D0BEB8-69D4-8755-6419-CBFB162A10A6}"/>
              </a:ext>
            </a:extLst>
          </p:cNvPr>
          <p:cNvSpPr txBox="1"/>
          <p:nvPr/>
        </p:nvSpPr>
        <p:spPr>
          <a:xfrm>
            <a:off x="6225912" y="5419602"/>
            <a:ext cx="478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 within a central portion of the beam containing 30% of the total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823AA-8918-9987-AF22-86FB56874715}"/>
              </a:ext>
            </a:extLst>
          </p:cNvPr>
          <p:cNvSpPr txBox="1"/>
          <p:nvPr/>
        </p:nvSpPr>
        <p:spPr>
          <a:xfrm>
            <a:off x="5640962" y="6079913"/>
            <a:ext cx="531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Most powerful long-wave infrared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sub-picosecond pulse ever obtained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9FE643-E611-EAE0-2F9C-BD4AAEA1A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21" y="1686920"/>
            <a:ext cx="697230" cy="673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BEFDAB-2507-0EA4-7D5D-D4C53EFFB947}"/>
              </a:ext>
            </a:extLst>
          </p:cNvPr>
          <p:cNvGrpSpPr/>
          <p:nvPr/>
        </p:nvGrpSpPr>
        <p:grpSpPr>
          <a:xfrm>
            <a:off x="765978" y="3988940"/>
            <a:ext cx="3715512" cy="2793492"/>
            <a:chOff x="1617093" y="3391037"/>
            <a:chExt cx="3715512" cy="27934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D1AE77-36CC-8AF8-6D87-DE19641EC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17093" y="3391037"/>
              <a:ext cx="3715512" cy="279349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77724E-A05C-1A73-6808-70C130C9029B}"/>
                </a:ext>
              </a:extLst>
            </p:cNvPr>
            <p:cNvCxnSpPr>
              <a:cxnSpLocks/>
            </p:cNvCxnSpPr>
            <p:nvPr/>
          </p:nvCxnSpPr>
          <p:spPr>
            <a:xfrm>
              <a:off x="3066460" y="5247917"/>
              <a:ext cx="396938" cy="2054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A4381C-23BF-D423-51B7-AD0DF86EF16F}"/>
                </a:ext>
              </a:extLst>
            </p:cNvPr>
            <p:cNvSpPr txBox="1"/>
            <p:nvPr/>
          </p:nvSpPr>
          <p:spPr>
            <a:xfrm>
              <a:off x="3190859" y="372208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763546-A40B-8DEE-EFA8-8E241586EA8C}"/>
                </a:ext>
              </a:extLst>
            </p:cNvPr>
            <p:cNvSpPr txBox="1"/>
            <p:nvPr/>
          </p:nvSpPr>
          <p:spPr>
            <a:xfrm>
              <a:off x="2487048" y="410308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OUT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E34746-CC90-1050-AA3D-6A35424EB504}"/>
                </a:ext>
              </a:extLst>
            </p:cNvPr>
            <p:cNvSpPr txBox="1"/>
            <p:nvPr/>
          </p:nvSpPr>
          <p:spPr>
            <a:xfrm>
              <a:off x="2374464" y="4610918"/>
              <a:ext cx="8258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Beam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center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700 fs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274A064-EFA7-AF8E-8D69-653CFDF1566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373" y="4454971"/>
              <a:ext cx="396938" cy="205429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188F11-03D2-EF08-D9F0-9FBAD5BA6871}"/>
              </a:ext>
            </a:extLst>
          </p:cNvPr>
          <p:cNvSpPr txBox="1"/>
          <p:nvPr/>
        </p:nvSpPr>
        <p:spPr>
          <a:xfrm>
            <a:off x="3235518" y="3744155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D904F-03A6-B4C6-39CD-809CB06C952A}"/>
              </a:ext>
            </a:extLst>
          </p:cNvPr>
          <p:cNvSpPr txBox="1"/>
          <p:nvPr/>
        </p:nvSpPr>
        <p:spPr>
          <a:xfrm>
            <a:off x="9362819" y="2294296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2AA6AFB-1697-A766-3393-E32BC5C2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6743629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Prototype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07DBB-3018-2F83-41A0-A398ACCF0619}"/>
              </a:ext>
            </a:extLst>
          </p:cNvPr>
          <p:cNvSpPr txBox="1"/>
          <p:nvPr/>
        </p:nvSpPr>
        <p:spPr>
          <a:xfrm>
            <a:off x="4924926" y="0"/>
            <a:ext cx="726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Pogorelsky et al. – </a:t>
            </a:r>
            <a:r>
              <a:rPr lang="en-US" sz="2400" i="1" dirty="0">
                <a:solidFill>
                  <a:srgbClr val="C00000"/>
                </a:solidFill>
              </a:rPr>
              <a:t>Front. Phys. (accepted)</a:t>
            </a:r>
          </a:p>
        </p:txBody>
      </p:sp>
    </p:spTree>
    <p:extLst>
      <p:ext uri="{BB962C8B-B14F-4D97-AF65-F5344CB8AC3E}">
        <p14:creationId xmlns:p14="http://schemas.microsoft.com/office/powerpoint/2010/main" val="428653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9CDE7BD-5382-A7EC-BC25-7C7D808ADCD3}"/>
              </a:ext>
            </a:extLst>
          </p:cNvPr>
          <p:cNvGrpSpPr/>
          <p:nvPr/>
        </p:nvGrpSpPr>
        <p:grpSpPr>
          <a:xfrm>
            <a:off x="739656" y="2797386"/>
            <a:ext cx="4409529" cy="3531986"/>
            <a:chOff x="7553325" y="2875114"/>
            <a:chExt cx="4409529" cy="3531986"/>
          </a:xfrm>
        </p:grpSpPr>
        <p:sp>
          <p:nvSpPr>
            <p:cNvPr id="28" name="Straight Connector 27">
              <a:extLst>
                <a:ext uri="{FF2B5EF4-FFF2-40B4-BE49-F238E27FC236}">
                  <a16:creationId xmlns:a16="http://schemas.microsoft.com/office/drawing/2014/main" id="{7957524A-9B8E-C5EF-142E-0430C24F58D6}"/>
                </a:ext>
              </a:extLst>
            </p:cNvPr>
            <p:cNvSpPr/>
            <p:nvPr/>
          </p:nvSpPr>
          <p:spPr>
            <a:xfrm>
              <a:off x="7971699" y="5048231"/>
              <a:ext cx="1751664" cy="0"/>
            </a:xfrm>
            <a:prstGeom prst="line">
              <a:avLst/>
            </a:prstGeom>
            <a:ln w="180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-54000" rIns="99000" bIns="-54000" anchor="ctr" anchorCtr="1">
              <a:noAutofit/>
            </a:bodyPr>
            <a:lstStyle/>
            <a:p>
              <a:endParaRPr lang="en-U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EC8EF18-A839-501D-0FA7-12F5095FD797}"/>
                </a:ext>
              </a:extLst>
            </p:cNvPr>
            <p:cNvSpPr/>
            <p:nvPr/>
          </p:nvSpPr>
          <p:spPr>
            <a:xfrm>
              <a:off x="7553325" y="2875114"/>
              <a:ext cx="4409529" cy="35319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raight Connector 26">
              <a:extLst>
                <a:ext uri="{FF2B5EF4-FFF2-40B4-BE49-F238E27FC236}">
                  <a16:creationId xmlns:a16="http://schemas.microsoft.com/office/drawing/2014/main" id="{611E24CE-9608-CC2C-6FE3-31427E4205C4}"/>
                </a:ext>
              </a:extLst>
            </p:cNvPr>
            <p:cNvSpPr/>
            <p:nvPr/>
          </p:nvSpPr>
          <p:spPr>
            <a:xfrm>
              <a:off x="7987769" y="5048231"/>
              <a:ext cx="1237414" cy="0"/>
            </a:xfrm>
            <a:prstGeom prst="line">
              <a:avLst/>
            </a:prstGeom>
            <a:ln w="18000">
              <a:solidFill>
                <a:srgbClr val="000080"/>
              </a:solidFill>
              <a:round/>
              <a:tailEnd type="triangl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-54000" rIns="99000" bIns="-540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Straight Connector 28">
              <a:extLst>
                <a:ext uri="{FF2B5EF4-FFF2-40B4-BE49-F238E27FC236}">
                  <a16:creationId xmlns:a16="http://schemas.microsoft.com/office/drawing/2014/main" id="{EBBF10D1-BB2C-9C67-9346-7E70DFE4E9A8}"/>
                </a:ext>
              </a:extLst>
            </p:cNvPr>
            <p:cNvSpPr/>
            <p:nvPr/>
          </p:nvSpPr>
          <p:spPr>
            <a:xfrm flipV="1">
              <a:off x="9715649" y="4268766"/>
              <a:ext cx="1363405" cy="779464"/>
            </a:xfrm>
            <a:prstGeom prst="line">
              <a:avLst/>
            </a:prstGeom>
            <a:ln w="18000">
              <a:solidFill>
                <a:srgbClr val="000080"/>
              </a:solidFill>
              <a:round/>
              <a:tailEnd type="triangl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54000" rIns="99000" bIns="540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916BE6DE-EAE7-9384-858F-5DA52AEA057B}"/>
                </a:ext>
              </a:extLst>
            </p:cNvPr>
            <p:cNvSpPr/>
            <p:nvPr/>
          </p:nvSpPr>
          <p:spPr>
            <a:xfrm rot="18900000">
              <a:off x="8919847" y="4113979"/>
              <a:ext cx="642812" cy="881044"/>
            </a:xfrm>
            <a:prstGeom prst="downArrow">
              <a:avLst>
                <a:gd name="adj1" fmla="val 37063"/>
                <a:gd name="adj2" fmla="val 42268"/>
              </a:avLst>
            </a:prstGeom>
            <a:noFill/>
            <a:ln w="10800">
              <a:solidFill>
                <a:srgbClr val="8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5400" tIns="50400" rIns="95400" bIns="50400" anchor="ctr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Straight Connector 30">
              <a:extLst>
                <a:ext uri="{FF2B5EF4-FFF2-40B4-BE49-F238E27FC236}">
                  <a16:creationId xmlns:a16="http://schemas.microsoft.com/office/drawing/2014/main" id="{CC86C410-8778-D5CA-7728-CD4B57D6923F}"/>
                </a:ext>
              </a:extLst>
            </p:cNvPr>
            <p:cNvSpPr/>
            <p:nvPr/>
          </p:nvSpPr>
          <p:spPr>
            <a:xfrm>
              <a:off x="9751443" y="5071687"/>
              <a:ext cx="1720809" cy="1382"/>
            </a:xfrm>
            <a:prstGeom prst="line">
              <a:avLst/>
            </a:prstGeom>
            <a:ln w="18000">
              <a:solidFill>
                <a:srgbClr val="000080"/>
              </a:solidFill>
              <a:round/>
              <a:headEnd type="none" w="med" len="med"/>
              <a:tailEnd type="triangl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-53280" rIns="99000" bIns="-53280" anchor="ctr" anchorCtr="1">
              <a:noAutofit/>
            </a:bodyPr>
            <a:lstStyle/>
            <a:p>
              <a:endParaRPr lang="en-US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B34F252E-0B33-58D6-56A4-6BB658CDA164}"/>
                </a:ext>
              </a:extLst>
            </p:cNvPr>
            <p:cNvSpPr/>
            <p:nvPr/>
          </p:nvSpPr>
          <p:spPr>
            <a:xfrm flipV="1">
              <a:off x="8751431" y="4825033"/>
              <a:ext cx="1928437" cy="516879"/>
            </a:xfrm>
            <a:prstGeom prst="line">
              <a:avLst/>
            </a:prstGeom>
            <a:ln w="54000">
              <a:solidFill>
                <a:srgbClr val="33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7000" tIns="72000" rIns="117000" bIns="720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06BF522-CD49-8261-488D-1A1ACE8F7644}"/>
                </a:ext>
              </a:extLst>
            </p:cNvPr>
            <p:cNvSpPr/>
            <p:nvPr/>
          </p:nvSpPr>
          <p:spPr>
            <a:xfrm>
              <a:off x="8357387" y="3337279"/>
              <a:ext cx="642812" cy="718655"/>
            </a:xfrm>
            <a:custGeom>
              <a:avLst/>
              <a:gdLst/>
              <a:ahLst/>
              <a:cxnLst/>
              <a:rect l="0" t="0" r="r" b="b"/>
              <a:pathLst>
                <a:path w="1000" h="1040" fill="none">
                  <a:moveTo>
                    <a:pt x="0" y="1040"/>
                  </a:moveTo>
                  <a:lnTo>
                    <a:pt x="460" y="1040"/>
                  </a:lnTo>
                  <a:lnTo>
                    <a:pt x="480" y="0"/>
                  </a:lnTo>
                  <a:lnTo>
                    <a:pt x="500" y="1040"/>
                  </a:lnTo>
                  <a:lnTo>
                    <a:pt x="1000" y="1040"/>
                  </a:lnTo>
                </a:path>
              </a:pathLst>
            </a:custGeom>
            <a:ln w="10800">
              <a:solidFill>
                <a:srgbClr val="800000"/>
              </a:solidFill>
              <a:round/>
            </a:ln>
          </p:spPr>
          <p:txBody>
            <a:bodyPr lIns="95400" tIns="50400" rIns="95400" bIns="504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912B59-F570-447D-5D75-D37D7999D5B3}"/>
                </a:ext>
              </a:extLst>
            </p:cNvPr>
            <p:cNvSpPr/>
            <p:nvPr/>
          </p:nvSpPr>
          <p:spPr>
            <a:xfrm>
              <a:off x="7762785" y="5337075"/>
              <a:ext cx="1272769" cy="735931"/>
            </a:xfrm>
            <a:custGeom>
              <a:avLst/>
              <a:gdLst/>
              <a:ahLst/>
              <a:cxnLst/>
              <a:rect l="0" t="0" r="r" b="b"/>
              <a:pathLst>
                <a:path w="1980" h="1065" fill="none">
                  <a:moveTo>
                    <a:pt x="0" y="1065"/>
                  </a:moveTo>
                  <a:cubicBezTo>
                    <a:pt x="0" y="1065"/>
                    <a:pt x="60" y="1065"/>
                    <a:pt x="100" y="1045"/>
                  </a:cubicBezTo>
                  <a:cubicBezTo>
                    <a:pt x="438" y="843"/>
                    <a:pt x="420" y="25"/>
                    <a:pt x="660" y="5"/>
                  </a:cubicBezTo>
                  <a:cubicBezTo>
                    <a:pt x="1080" y="-75"/>
                    <a:pt x="1350" y="859"/>
                    <a:pt x="1840" y="1045"/>
                  </a:cubicBezTo>
                  <a:cubicBezTo>
                    <a:pt x="1920" y="1065"/>
                    <a:pt x="1980" y="1065"/>
                    <a:pt x="1980" y="1065"/>
                  </a:cubicBezTo>
                </a:path>
              </a:pathLst>
            </a:custGeom>
            <a:ln w="10800">
              <a:solidFill>
                <a:srgbClr val="000080"/>
              </a:solidFill>
              <a:round/>
            </a:ln>
          </p:spPr>
          <p:txBody>
            <a:bodyPr lIns="95400" tIns="50400" rIns="95400" bIns="504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80A498E-3335-4E28-CAD4-DC9E05663754}"/>
                </a:ext>
              </a:extLst>
            </p:cNvPr>
            <p:cNvSpPr/>
            <p:nvPr/>
          </p:nvSpPr>
          <p:spPr>
            <a:xfrm>
              <a:off x="10463240" y="5427598"/>
              <a:ext cx="1272769" cy="719346"/>
            </a:xfrm>
            <a:custGeom>
              <a:avLst/>
              <a:gdLst/>
              <a:ahLst/>
              <a:cxnLst/>
              <a:rect l="0" t="0" r="r" b="b"/>
              <a:pathLst>
                <a:path w="1980" h="1041" fill="none">
                  <a:moveTo>
                    <a:pt x="0" y="1041"/>
                  </a:moveTo>
                  <a:cubicBezTo>
                    <a:pt x="0" y="1041"/>
                    <a:pt x="60" y="1041"/>
                    <a:pt x="100" y="1021"/>
                  </a:cubicBezTo>
                  <a:cubicBezTo>
                    <a:pt x="419" y="800"/>
                    <a:pt x="439" y="100"/>
                    <a:pt x="599" y="0"/>
                  </a:cubicBezTo>
                  <a:cubicBezTo>
                    <a:pt x="571" y="6"/>
                    <a:pt x="619" y="1000"/>
                    <a:pt x="619" y="1000"/>
                  </a:cubicBezTo>
                  <a:cubicBezTo>
                    <a:pt x="657" y="996"/>
                    <a:pt x="819" y="40"/>
                    <a:pt x="1023" y="156"/>
                  </a:cubicBezTo>
                  <a:cubicBezTo>
                    <a:pt x="1163" y="316"/>
                    <a:pt x="1238" y="431"/>
                    <a:pt x="1388" y="623"/>
                  </a:cubicBezTo>
                  <a:cubicBezTo>
                    <a:pt x="1519" y="791"/>
                    <a:pt x="1639" y="940"/>
                    <a:pt x="1839" y="1020"/>
                  </a:cubicBezTo>
                  <a:cubicBezTo>
                    <a:pt x="1919" y="1040"/>
                    <a:pt x="1980" y="1041"/>
                    <a:pt x="1980" y="1041"/>
                  </a:cubicBezTo>
                </a:path>
              </a:pathLst>
            </a:custGeom>
            <a:ln w="10800">
              <a:solidFill>
                <a:srgbClr val="000080"/>
              </a:solidFill>
              <a:round/>
            </a:ln>
          </p:spPr>
          <p:txBody>
            <a:bodyPr lIns="95400" tIns="50400" rIns="95400" bIns="504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2809DD9-5857-5641-5BEB-166BDA8744EA}"/>
                </a:ext>
              </a:extLst>
            </p:cNvPr>
            <p:cNvSpPr/>
            <p:nvPr/>
          </p:nvSpPr>
          <p:spPr>
            <a:xfrm>
              <a:off x="10735793" y="3406380"/>
              <a:ext cx="642812" cy="719346"/>
            </a:xfrm>
            <a:custGeom>
              <a:avLst/>
              <a:gdLst/>
              <a:ahLst/>
              <a:cxnLst/>
              <a:rect l="0" t="0" r="r" b="b"/>
              <a:pathLst>
                <a:path w="1000" h="1041" fill="none">
                  <a:moveTo>
                    <a:pt x="0" y="1040"/>
                  </a:moveTo>
                  <a:lnTo>
                    <a:pt x="460" y="1040"/>
                  </a:lnTo>
                  <a:lnTo>
                    <a:pt x="480" y="0"/>
                  </a:lnTo>
                  <a:cubicBezTo>
                    <a:pt x="480" y="0"/>
                    <a:pt x="494" y="854"/>
                    <a:pt x="580" y="980"/>
                  </a:cubicBezTo>
                  <a:cubicBezTo>
                    <a:pt x="627" y="1051"/>
                    <a:pt x="700" y="1040"/>
                    <a:pt x="1000" y="1040"/>
                  </a:cubicBezTo>
                </a:path>
              </a:pathLst>
            </a:custGeom>
            <a:ln w="10800">
              <a:solidFill>
                <a:srgbClr val="000080"/>
              </a:solidFill>
              <a:round/>
            </a:ln>
          </p:spPr>
          <p:txBody>
            <a:bodyPr lIns="95400" tIns="50400" rIns="95400" bIns="50400" anchor="ctr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8D95CE-FD81-2077-8C11-90C636129A4C}"/>
                </a:ext>
              </a:extLst>
            </p:cNvPr>
            <p:cNvSpPr txBox="1"/>
            <p:nvPr/>
          </p:nvSpPr>
          <p:spPr>
            <a:xfrm>
              <a:off x="8623511" y="3170744"/>
              <a:ext cx="1558820" cy="717964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US" b="0" strike="noStrike" spc="-1" dirty="0">
                  <a:solidFill>
                    <a:srgbClr val="000000"/>
                  </a:solidFill>
                  <a:latin typeface="Arial"/>
                </a:rPr>
                <a:t>Control pulse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73F3DF-917C-4B44-A43F-162338791BFF}"/>
                </a:ext>
              </a:extLst>
            </p:cNvPr>
            <p:cNvSpPr txBox="1"/>
            <p:nvPr/>
          </p:nvSpPr>
          <p:spPr>
            <a:xfrm>
              <a:off x="8920490" y="5234805"/>
              <a:ext cx="1855157" cy="717964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US" b="0" strike="noStrike" spc="-1">
                  <a:solidFill>
                    <a:srgbClr val="000000"/>
                  </a:solidFill>
                  <a:latin typeface="Arial"/>
                </a:rPr>
                <a:t>Semiconductor plate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8B765033-DE8E-56D2-58D1-B0A536D5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15" y="643482"/>
            <a:ext cx="4409529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Semiconductor switch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06C59D-0FF2-0836-6F58-90A82D9D6FED}"/>
              </a:ext>
            </a:extLst>
          </p:cNvPr>
          <p:cNvGrpSpPr/>
          <p:nvPr/>
        </p:nvGrpSpPr>
        <p:grpSpPr>
          <a:xfrm>
            <a:off x="5849559" y="240894"/>
            <a:ext cx="6180872" cy="6402726"/>
            <a:chOff x="461144" y="356721"/>
            <a:chExt cx="6180872" cy="64027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C0811A8-78DF-CA3D-D00E-AE9770A21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457" y="2522766"/>
              <a:ext cx="4409529" cy="42366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/>
              </a:solidFill>
              <a:miter lim="800000"/>
            </a:ln>
            <a:effectLst/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6260F7-303B-240E-5422-91F0C2E2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170" y="590665"/>
              <a:ext cx="5857875" cy="1954694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409F1B-C818-56BE-504F-7E68176739E8}"/>
                </a:ext>
              </a:extLst>
            </p:cNvPr>
            <p:cNvSpPr/>
            <p:nvPr/>
          </p:nvSpPr>
          <p:spPr>
            <a:xfrm>
              <a:off x="461144" y="356721"/>
              <a:ext cx="6180872" cy="64027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23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B117C-A2E5-3EDD-2B9B-825E01A26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448F3-5D9A-2A4F-8251-A584C97AE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7" y="0"/>
            <a:ext cx="11728173" cy="684126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82BD2E4-191E-B280-51B0-00F6B0ECA065}"/>
              </a:ext>
            </a:extLst>
          </p:cNvPr>
          <p:cNvSpPr/>
          <p:nvPr/>
        </p:nvSpPr>
        <p:spPr>
          <a:xfrm rot="1925131">
            <a:off x="6829425" y="2819399"/>
            <a:ext cx="800100" cy="1038225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28BBD-0855-411A-28E0-6A04F01A3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933E59-B253-0D92-18D8-D4A0B36D02CC}"/>
              </a:ext>
            </a:extLst>
          </p:cNvPr>
          <p:cNvGrpSpPr/>
          <p:nvPr/>
        </p:nvGrpSpPr>
        <p:grpSpPr>
          <a:xfrm>
            <a:off x="2722393" y="2546887"/>
            <a:ext cx="6366085" cy="3377214"/>
            <a:chOff x="2884318" y="2152513"/>
            <a:chExt cx="6366085" cy="337721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03A4378-F7E9-B826-3AFA-C355F0289F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3155" y="2436826"/>
              <a:ext cx="2317248" cy="2317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621C83-177F-09FE-3723-C5780C2F1A44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 flipH="1" flipV="1">
              <a:off x="3921066" y="2299095"/>
              <a:ext cx="722779" cy="3779"/>
            </a:xfrm>
            <a:prstGeom prst="line">
              <a:avLst/>
            </a:prstGeom>
            <a:ln w="76200">
              <a:solidFill>
                <a:srgbClr val="00B05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EC441E-E1BF-7110-27DE-C723959D0BA8}"/>
                </a:ext>
              </a:extLst>
            </p:cNvPr>
            <p:cNvCxnSpPr>
              <a:cxnSpLocks/>
              <a:stCxn id="28" idx="1"/>
              <a:endCxn id="36" idx="1"/>
            </p:cNvCxnSpPr>
            <p:nvPr/>
          </p:nvCxnSpPr>
          <p:spPr>
            <a:xfrm flipV="1">
              <a:off x="3921066" y="2299095"/>
              <a:ext cx="0" cy="1334543"/>
            </a:xfrm>
            <a:prstGeom prst="line">
              <a:avLst/>
            </a:prstGeom>
            <a:ln w="76200">
              <a:solidFill>
                <a:srgbClr val="00B05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D19A06-FFC6-9F7B-7410-76D83CCEADAB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7751753" y="2883622"/>
              <a:ext cx="0" cy="938846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AEE176-79EE-6A0D-A61A-1FB5279964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043490" y="3327197"/>
              <a:ext cx="0" cy="938846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B9F340-F83A-14BE-681E-569C7FF1973A}"/>
                </a:ext>
              </a:extLst>
            </p:cNvPr>
            <p:cNvCxnSpPr>
              <a:cxnSpLocks/>
              <a:stCxn id="25" idx="1"/>
              <a:endCxn id="27" idx="1"/>
            </p:cNvCxnSpPr>
            <p:nvPr/>
          </p:nvCxnSpPr>
          <p:spPr>
            <a:xfrm flipV="1">
              <a:off x="3473410" y="3769132"/>
              <a:ext cx="4043633" cy="11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2C498EA-09A0-CBCD-B1B4-BD22FC62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017800">
              <a:off x="3356340" y="3462468"/>
              <a:ext cx="120821" cy="59421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AE38B3F-D4A8-9D34-75EC-942DAABD6358}"/>
                </a:ext>
              </a:extLst>
            </p:cNvPr>
            <p:cNvCxnSpPr>
              <a:cxnSpLocks/>
              <a:stCxn id="28" idx="1"/>
              <a:endCxn id="27" idx="1"/>
            </p:cNvCxnSpPr>
            <p:nvPr/>
          </p:nvCxnSpPr>
          <p:spPr>
            <a:xfrm>
              <a:off x="3921066" y="3633638"/>
              <a:ext cx="3595977" cy="135494"/>
            </a:xfrm>
            <a:prstGeom prst="line">
              <a:avLst/>
            </a:prstGeom>
            <a:ln w="76200">
              <a:solidFill>
                <a:srgbClr val="00B050">
                  <a:alpha val="50196"/>
                </a:srgb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E96376B6-06F2-4A58-8FDD-7D82020A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600000">
              <a:off x="7501172" y="3449259"/>
              <a:ext cx="63485" cy="694726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D6591BE-EEE1-6D50-3CB6-599B2ADC5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100000">
              <a:off x="3831635" y="3532569"/>
              <a:ext cx="104775" cy="276225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9B40C-A805-60B6-838B-0AAED7B76DF4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>
              <a:off x="3473410" y="3780532"/>
              <a:ext cx="1412099" cy="1345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69A26-8B16-5B39-9EE2-6B4A2F3FF51F}"/>
                </a:ext>
              </a:extLst>
            </p:cNvPr>
            <p:cNvSpPr txBox="1"/>
            <p:nvPr/>
          </p:nvSpPr>
          <p:spPr>
            <a:xfrm rot="167445">
              <a:off x="4443321" y="3302856"/>
              <a:ext cx="2573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NIR/VIS/UV control - 5 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BBD8C3-C96F-47C0-E0F8-99F0FF679E69}"/>
                </a:ext>
              </a:extLst>
            </p:cNvPr>
            <p:cNvSpPr txBox="1"/>
            <p:nvPr/>
          </p:nvSpPr>
          <p:spPr>
            <a:xfrm>
              <a:off x="4858233" y="3759478"/>
              <a:ext cx="1998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LWIR probe - 0.5 ps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F89E5A96-5C04-61AA-4467-8A8133341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908243">
              <a:off x="7967290" y="2755004"/>
              <a:ext cx="152400" cy="219075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C09A955-BEC1-83EA-50A9-EA007BED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29997" y="3679632"/>
              <a:ext cx="152400" cy="219075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C85890B-C778-44E1-1C22-C6F53B093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800000">
              <a:off x="3348421" y="2152513"/>
              <a:ext cx="152400" cy="219075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6072F90-04A1-9AF5-048C-CF6C0D732610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 flipH="1" flipV="1">
              <a:off x="3500821" y="2262050"/>
              <a:ext cx="340265" cy="1890"/>
            </a:xfrm>
            <a:prstGeom prst="line">
              <a:avLst/>
            </a:prstGeom>
            <a:ln w="19050">
              <a:solidFill>
                <a:srgbClr val="00B050">
                  <a:alpha val="50196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D3E61344-8C09-A725-1B68-EEA7202A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3500000">
              <a:off x="3831635" y="2123939"/>
              <a:ext cx="104775" cy="27622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8A207E5-3A38-1832-9723-1198BF53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4108707">
              <a:off x="4153265" y="4171430"/>
              <a:ext cx="52388" cy="507837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8205C0D-3B56-F444-A1A7-53DE4806AB05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>
              <a:off x="4179459" y="4466720"/>
              <a:ext cx="55653" cy="60183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81CF0D5F-A3D3-AB41-383C-1B123E54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130733">
              <a:off x="4164875" y="5034979"/>
              <a:ext cx="152400" cy="219075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6594EE0-5763-3220-1AE4-3014E0CF0CF7}"/>
                </a:ext>
              </a:extLst>
            </p:cNvPr>
            <p:cNvCxnSpPr>
              <a:cxnSpLocks/>
            </p:cNvCxnSpPr>
            <p:nvPr/>
          </p:nvCxnSpPr>
          <p:spPr>
            <a:xfrm>
              <a:off x="4802060" y="5038321"/>
              <a:ext cx="408647" cy="381466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611907-4A34-25E1-624C-DB0E3A0CA545}"/>
                </a:ext>
              </a:extLst>
            </p:cNvPr>
            <p:cNvSpPr txBox="1"/>
            <p:nvPr/>
          </p:nvSpPr>
          <p:spPr>
            <a:xfrm>
              <a:off x="3767025" y="5160395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PD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1F7B11-01AA-87DB-1220-439C4288170D}"/>
                </a:ext>
              </a:extLst>
            </p:cNvPr>
            <p:cNvSpPr txBox="1"/>
            <p:nvPr/>
          </p:nvSpPr>
          <p:spPr>
            <a:xfrm>
              <a:off x="8696142" y="3611954"/>
              <a:ext cx="518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PD</a:t>
              </a:r>
              <a:r>
                <a:rPr lang="en-US" baseline="-25000" dirty="0"/>
                <a:t>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6C6683-123A-3A7A-BD0E-56C72DB6C3A2}"/>
                </a:ext>
              </a:extLst>
            </p:cNvPr>
            <p:cNvSpPr txBox="1"/>
            <p:nvPr/>
          </p:nvSpPr>
          <p:spPr>
            <a:xfrm>
              <a:off x="8067366" y="2542152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PD</a:t>
              </a:r>
              <a:r>
                <a:rPr lang="en-US" baseline="-25000" dirty="0"/>
                <a:t>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64D26D-D09B-522E-5929-B99507754A39}"/>
                </a:ext>
              </a:extLst>
            </p:cNvPr>
            <p:cNvSpPr txBox="1"/>
            <p:nvPr/>
          </p:nvSpPr>
          <p:spPr>
            <a:xfrm>
              <a:off x="2884318" y="2186922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PD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707E9F-695C-B1B7-6E33-7AF4E78F7FB0}"/>
                </a:ext>
              </a:extLst>
            </p:cNvPr>
            <p:cNvSpPr txBox="1"/>
            <p:nvPr/>
          </p:nvSpPr>
          <p:spPr>
            <a:xfrm>
              <a:off x="7216218" y="3884084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Sample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F695280-21F4-6510-7068-2DBCEC9456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09061" y="2302905"/>
              <a:ext cx="722779" cy="3779"/>
            </a:xfrm>
            <a:prstGeom prst="line">
              <a:avLst/>
            </a:prstGeom>
            <a:ln w="76200">
              <a:solidFill>
                <a:srgbClr val="00B050">
                  <a:alpha val="50196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42A3830-3BC0-45B2-265C-A5AD5DE4538E}"/>
              </a:ext>
            </a:extLst>
          </p:cNvPr>
          <p:cNvSpPr txBox="1"/>
          <p:nvPr/>
        </p:nvSpPr>
        <p:spPr>
          <a:xfrm>
            <a:off x="557930" y="159340"/>
            <a:ext cx="11609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Pump-probe experiments</a:t>
            </a:r>
          </a:p>
          <a:p>
            <a:r>
              <a:rPr lang="en-US" sz="3200" dirty="0">
                <a:solidFill>
                  <a:srgbClr val="00B0F0"/>
                </a:solidFill>
              </a:rPr>
              <a:t>(Materials for laser-controlled LWIR optical switching elements)</a:t>
            </a:r>
          </a:p>
        </p:txBody>
      </p:sp>
    </p:spTree>
    <p:extLst>
      <p:ext uri="{BB962C8B-B14F-4D97-AF65-F5344CB8AC3E}">
        <p14:creationId xmlns:p14="http://schemas.microsoft.com/office/powerpoint/2010/main" val="3905601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21E1E-DB14-3D6E-4C10-07549BECB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103C5-AAA1-C184-6C63-A031E19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6711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00B0F0"/>
                </a:solidFill>
              </a:rPr>
              <a:t>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30F88-36B2-B14B-EE13-767AAB3EC1E5}"/>
              </a:ext>
            </a:extLst>
          </p:cNvPr>
          <p:cNvSpPr txBox="1"/>
          <p:nvPr/>
        </p:nvSpPr>
        <p:spPr>
          <a:xfrm>
            <a:off x="885774" y="1126464"/>
            <a:ext cx="107347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Systematically study laser-damage characteristics of infrared materials and laser optics under the action of intense LWIR laser irradiation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Deploy a full-scale working prototype of a post-compressor for 2 ps -&gt; 500 fs compression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Initiate a pump/probe study of free carrier dynamics in semiconductor materials relevant for M/L-WIR lasers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Provide a framework for “small” research tasks enabling the development of M/L-WIR lasers</a:t>
            </a:r>
          </a:p>
        </p:txBody>
      </p:sp>
    </p:spTree>
    <p:extLst>
      <p:ext uri="{BB962C8B-B14F-4D97-AF65-F5344CB8AC3E}">
        <p14:creationId xmlns:p14="http://schemas.microsoft.com/office/powerpoint/2010/main" val="2458504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850608"/>
              </p:ext>
            </p:extLst>
          </p:nvPr>
        </p:nvGraphicFramePr>
        <p:xfrm>
          <a:off x="595901" y="906450"/>
          <a:ext cx="11222513" cy="4265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Energy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Transverse size at IP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r>
                        <a:rPr lang="mr-IN" sz="1400">
                          <a:latin typeface="Calibri" panose="020F0502020204030204" pitchFamily="34" charset="0"/>
                        </a:rPr>
                        <a:t>–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(at 0.3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aseline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bunch charge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Rep.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(Hz)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Trains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75314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452270"/>
              </p:ext>
            </p:extLst>
          </p:nvPr>
        </p:nvGraphicFramePr>
        <p:xfrm>
          <a:off x="205485" y="567408"/>
          <a:ext cx="11794733" cy="624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en-US" sz="1400" b="1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en-US" sz="1400" b="1" baseline="-25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 TW operation will become available shortly into this year’s experimental run period.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69488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2E257912-2B4A-B136-9509-02D3B139B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027675"/>
              </p:ext>
            </p:extLst>
          </p:nvPr>
        </p:nvGraphicFramePr>
        <p:xfrm>
          <a:off x="1023758" y="1776305"/>
          <a:ext cx="10825343" cy="2494280"/>
        </p:xfrm>
        <a:graphic>
          <a:graphicData uri="http://schemas.openxmlformats.org/drawingml/2006/table">
            <a:tbl>
              <a:tblPr firstRow="1" bandRow="1"/>
              <a:tblGrid>
                <a:gridCol w="2007268">
                  <a:extLst>
                    <a:ext uri="{9D8B030D-6E8A-4147-A177-3AD203B41FA5}">
                      <a16:colId xmlns:a16="http://schemas.microsoft.com/office/drawing/2014/main" val="1179947282"/>
                    </a:ext>
                  </a:extLst>
                </a:gridCol>
                <a:gridCol w="8818075">
                  <a:extLst>
                    <a:ext uri="{9D8B030D-6E8A-4147-A177-3AD203B41FA5}">
                      <a16:colId xmlns:a16="http://schemas.microsoft.com/office/drawing/2014/main" val="345863934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Enabling R&amp;D for Advanced M/L-WIR Laser Concepts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8516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New proposal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171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Mikhail Polyanskiy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621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M. Babzien, D. Choge, W. Li, I. Pogorelsky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42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DOE ARDAP grant Phase II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(2022—2025; PI: M. Polyanskiy)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ATF laser R&amp;D 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770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 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09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640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672240"/>
              </p:ext>
            </p:extLst>
          </p:nvPr>
        </p:nvGraphicFramePr>
        <p:xfrm>
          <a:off x="205485" y="567408"/>
          <a:ext cx="11887198" cy="3810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Ti:Sapphire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presently operational with work underway this year to achieve our 100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&gt;1067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245295"/>
              </p:ext>
            </p:extLst>
          </p:nvPr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Nd:YAG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Electron Beam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indicate any special equipment that you expect to need, including (but not limited to) the transverse deflecting cavity, shaped bunch using mask technique, plasma capillary discharge system, bolometer/interferometer setup etc.: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Laser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note any specialty laser configurations required here: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Ti:Sapphire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Nd:YAG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Lasers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note any specialty non-CO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laser configurations required here: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CW CO2 &amp; ns 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Nd:YAG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355, 512 &amp; 1024 nm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Hazards &amp; Special Installation Requirements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Large installation (chamber, insertion device, etc.):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Cryogens: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Introducing new magnetic elements: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Introducing new materials into the beam path: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Any other foreseeable beam line modifications: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40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8530574"/>
              </p:ext>
            </p:extLst>
          </p:nvPr>
        </p:nvGraphicFramePr>
        <p:xfrm>
          <a:off x="857038" y="1289887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x 40 = 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CY2024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855626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3 = 120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x 3 = 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323656" y="3594245"/>
            <a:ext cx="870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Total Time Request for the 3-year Experiment  (including CY2024-26)</a:t>
            </a:r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DAD5D5-0B25-A24A-58B4-A321B647B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55F20B-C191-C4B9-02E2-DC868E43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646711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00B0F0"/>
                </a:solidFill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AA273-34FD-91AA-3080-CCD67AF08945}"/>
              </a:ext>
            </a:extLst>
          </p:cNvPr>
          <p:cNvSpPr txBox="1"/>
          <p:nvPr/>
        </p:nvSpPr>
        <p:spPr>
          <a:xfrm>
            <a:off x="885774" y="1090368"/>
            <a:ext cx="107347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Systematically study laser-damage characteristics of infrared materials and laser optics under the action of intense LWIR laser irradiation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Deploy a full-scale working prototype of a post-compressor for a 2 ps to 500 fs compression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Initiate a pump/probe study of free carrier dynamics in semiconductor materials relevant for M/L-WIR lasers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Provide a framework for “small” research tasks needed for the development of M/L-WIR lasers</a:t>
            </a:r>
          </a:p>
        </p:txBody>
      </p:sp>
    </p:spTree>
    <p:extLst>
      <p:ext uri="{BB962C8B-B14F-4D97-AF65-F5344CB8AC3E}">
        <p14:creationId xmlns:p14="http://schemas.microsoft.com/office/powerpoint/2010/main" val="383498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beam profiler&#10;&#10;Description automatically generated">
            <a:extLst>
              <a:ext uri="{FF2B5EF4-FFF2-40B4-BE49-F238E27FC236}">
                <a16:creationId xmlns:a16="http://schemas.microsoft.com/office/drawing/2014/main" id="{2EEBAB28-A2AD-6218-A76E-E6E0F100B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861" y="1882415"/>
            <a:ext cx="7418625" cy="34002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9AF26-DA92-AA6E-5C40-994922756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320B5-DD44-6A82-AA69-C2A39BCC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74053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rgbClr val="FF0000"/>
                </a:solidFill>
              </a:rPr>
              <a:t>Laser-induced damage characterization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911C7A-AAE0-D54F-8FBD-471D7B386984}"/>
              </a:ext>
            </a:extLst>
          </p:cNvPr>
          <p:cNvGrpSpPr/>
          <p:nvPr/>
        </p:nvGrpSpPr>
        <p:grpSpPr>
          <a:xfrm>
            <a:off x="2090094" y="4720914"/>
            <a:ext cx="1344457" cy="1365836"/>
            <a:chOff x="512417" y="1368527"/>
            <a:chExt cx="2007839" cy="208108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E94F00E-33B3-9391-7B53-85E298CF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17" y="1368527"/>
              <a:ext cx="2007839" cy="208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F86446F7-8E47-0F91-C70F-B780C03994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154" y="2224377"/>
              <a:ext cx="290442" cy="303070"/>
            </a:xfrm>
            <a:custGeom>
              <a:avLst/>
              <a:gdLst>
                <a:gd name="T0" fmla="*/ 1 w 115"/>
                <a:gd name="T1" fmla="*/ 48 h 120"/>
                <a:gd name="T2" fmla="*/ 10 w 115"/>
                <a:gd name="T3" fmla="*/ 45 h 120"/>
                <a:gd name="T4" fmla="*/ 8 w 115"/>
                <a:gd name="T5" fmla="*/ 55 h 120"/>
                <a:gd name="T6" fmla="*/ 8 w 115"/>
                <a:gd name="T7" fmla="*/ 66 h 120"/>
                <a:gd name="T8" fmla="*/ 9 w 115"/>
                <a:gd name="T9" fmla="*/ 27 h 120"/>
                <a:gd name="T10" fmla="*/ 22 w 115"/>
                <a:gd name="T11" fmla="*/ 13 h 120"/>
                <a:gd name="T12" fmla="*/ 22 w 115"/>
                <a:gd name="T13" fmla="*/ 24 h 120"/>
                <a:gd name="T14" fmla="*/ 16 w 115"/>
                <a:gd name="T15" fmla="*/ 31 h 120"/>
                <a:gd name="T16" fmla="*/ 13 w 115"/>
                <a:gd name="T17" fmla="*/ 36 h 120"/>
                <a:gd name="T18" fmla="*/ 35 w 115"/>
                <a:gd name="T19" fmla="*/ 5 h 120"/>
                <a:gd name="T20" fmla="*/ 54 w 115"/>
                <a:gd name="T21" fmla="*/ 0 h 120"/>
                <a:gd name="T22" fmla="*/ 47 w 115"/>
                <a:gd name="T23" fmla="*/ 10 h 120"/>
                <a:gd name="T24" fmla="*/ 38 w 115"/>
                <a:gd name="T25" fmla="*/ 13 h 120"/>
                <a:gd name="T26" fmla="*/ 33 w 115"/>
                <a:gd name="T27" fmla="*/ 15 h 120"/>
                <a:gd name="T28" fmla="*/ 69 w 115"/>
                <a:gd name="T29" fmla="*/ 2 h 120"/>
                <a:gd name="T30" fmla="*/ 86 w 115"/>
                <a:gd name="T31" fmla="*/ 8 h 120"/>
                <a:gd name="T32" fmla="*/ 77 w 115"/>
                <a:gd name="T33" fmla="*/ 13 h 120"/>
                <a:gd name="T34" fmla="*/ 67 w 115"/>
                <a:gd name="T35" fmla="*/ 9 h 120"/>
                <a:gd name="T36" fmla="*/ 62 w 115"/>
                <a:gd name="T37" fmla="*/ 9 h 120"/>
                <a:gd name="T38" fmla="*/ 98 w 115"/>
                <a:gd name="T39" fmla="*/ 18 h 120"/>
                <a:gd name="T40" fmla="*/ 109 w 115"/>
                <a:gd name="T41" fmla="*/ 34 h 120"/>
                <a:gd name="T42" fmla="*/ 99 w 115"/>
                <a:gd name="T43" fmla="*/ 31 h 120"/>
                <a:gd name="T44" fmla="*/ 93 w 115"/>
                <a:gd name="T45" fmla="*/ 23 h 120"/>
                <a:gd name="T46" fmla="*/ 88 w 115"/>
                <a:gd name="T47" fmla="*/ 20 h 120"/>
                <a:gd name="T48" fmla="*/ 114 w 115"/>
                <a:gd name="T49" fmla="*/ 48 h 120"/>
                <a:gd name="T50" fmla="*/ 115 w 115"/>
                <a:gd name="T51" fmla="*/ 68 h 120"/>
                <a:gd name="T52" fmla="*/ 107 w 115"/>
                <a:gd name="T53" fmla="*/ 60 h 120"/>
                <a:gd name="T54" fmla="*/ 106 w 115"/>
                <a:gd name="T55" fmla="*/ 50 h 120"/>
                <a:gd name="T56" fmla="*/ 105 w 115"/>
                <a:gd name="T57" fmla="*/ 44 h 120"/>
                <a:gd name="T58" fmla="*/ 111 w 115"/>
                <a:gd name="T59" fmla="*/ 84 h 120"/>
                <a:gd name="T60" fmla="*/ 101 w 115"/>
                <a:gd name="T61" fmla="*/ 99 h 120"/>
                <a:gd name="T62" fmla="*/ 99 w 115"/>
                <a:gd name="T63" fmla="*/ 89 h 120"/>
                <a:gd name="T64" fmla="*/ 104 w 115"/>
                <a:gd name="T65" fmla="*/ 80 h 120"/>
                <a:gd name="T66" fmla="*/ 106 w 115"/>
                <a:gd name="T67" fmla="*/ 74 h 120"/>
                <a:gd name="T68" fmla="*/ 90 w 115"/>
                <a:gd name="T69" fmla="*/ 110 h 120"/>
                <a:gd name="T70" fmla="*/ 73 w 115"/>
                <a:gd name="T71" fmla="*/ 118 h 120"/>
                <a:gd name="T72" fmla="*/ 77 w 115"/>
                <a:gd name="T73" fmla="*/ 108 h 120"/>
                <a:gd name="T74" fmla="*/ 86 w 115"/>
                <a:gd name="T75" fmla="*/ 103 h 120"/>
                <a:gd name="T76" fmla="*/ 90 w 115"/>
                <a:gd name="T77" fmla="*/ 99 h 120"/>
                <a:gd name="T78" fmla="*/ 57 w 115"/>
                <a:gd name="T79" fmla="*/ 120 h 120"/>
                <a:gd name="T80" fmla="*/ 40 w 115"/>
                <a:gd name="T81" fmla="*/ 117 h 120"/>
                <a:gd name="T82" fmla="*/ 47 w 115"/>
                <a:gd name="T83" fmla="*/ 111 h 120"/>
                <a:gd name="T84" fmla="*/ 58 w 115"/>
                <a:gd name="T85" fmla="*/ 112 h 120"/>
                <a:gd name="T86" fmla="*/ 64 w 115"/>
                <a:gd name="T87" fmla="*/ 112 h 120"/>
                <a:gd name="T88" fmla="*/ 25 w 115"/>
                <a:gd name="T89" fmla="*/ 110 h 120"/>
                <a:gd name="T90" fmla="*/ 12 w 115"/>
                <a:gd name="T91" fmla="*/ 98 h 120"/>
                <a:gd name="T92" fmla="*/ 22 w 115"/>
                <a:gd name="T93" fmla="*/ 97 h 120"/>
                <a:gd name="T94" fmla="*/ 30 w 115"/>
                <a:gd name="T95" fmla="*/ 103 h 120"/>
                <a:gd name="T96" fmla="*/ 36 w 115"/>
                <a:gd name="T97" fmla="*/ 107 h 120"/>
                <a:gd name="T98" fmla="*/ 4 w 115"/>
                <a:gd name="T99" fmla="*/ 84 h 120"/>
                <a:gd name="T100" fmla="*/ 8 w 115"/>
                <a:gd name="T101" fmla="*/ 65 h 120"/>
                <a:gd name="T102" fmla="*/ 10 w 115"/>
                <a:gd name="T103" fmla="*/ 75 h 120"/>
                <a:gd name="T104" fmla="*/ 13 w 115"/>
                <a:gd name="T105" fmla="*/ 8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5" h="120">
                  <a:moveTo>
                    <a:pt x="0" y="66"/>
                  </a:moveTo>
                  <a:lnTo>
                    <a:pt x="0" y="60"/>
                  </a:lnTo>
                  <a:lnTo>
                    <a:pt x="0" y="54"/>
                  </a:lnTo>
                  <a:lnTo>
                    <a:pt x="1" y="48"/>
                  </a:lnTo>
                  <a:lnTo>
                    <a:pt x="2" y="42"/>
                  </a:lnTo>
                  <a:lnTo>
                    <a:pt x="3" y="40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7" y="61"/>
                  </a:lnTo>
                  <a:lnTo>
                    <a:pt x="7" y="60"/>
                  </a:lnTo>
                  <a:lnTo>
                    <a:pt x="8" y="66"/>
                  </a:lnTo>
                  <a:lnTo>
                    <a:pt x="0" y="66"/>
                  </a:lnTo>
                  <a:close/>
                  <a:moveTo>
                    <a:pt x="6" y="33"/>
                  </a:moveTo>
                  <a:lnTo>
                    <a:pt x="6" y="32"/>
                  </a:lnTo>
                  <a:lnTo>
                    <a:pt x="9" y="27"/>
                  </a:lnTo>
                  <a:lnTo>
                    <a:pt x="13" y="22"/>
                  </a:lnTo>
                  <a:lnTo>
                    <a:pt x="16" y="18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7" y="19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3" y="36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6" y="33"/>
                  </a:lnTo>
                  <a:close/>
                  <a:moveTo>
                    <a:pt x="29" y="8"/>
                  </a:moveTo>
                  <a:lnTo>
                    <a:pt x="30" y="8"/>
                  </a:lnTo>
                  <a:lnTo>
                    <a:pt x="35" y="5"/>
                  </a:lnTo>
                  <a:lnTo>
                    <a:pt x="40" y="3"/>
                  </a:lnTo>
                  <a:lnTo>
                    <a:pt x="46" y="2"/>
                  </a:lnTo>
                  <a:lnTo>
                    <a:pt x="52" y="1"/>
                  </a:lnTo>
                  <a:lnTo>
                    <a:pt x="54" y="0"/>
                  </a:lnTo>
                  <a:lnTo>
                    <a:pt x="54" y="9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3" y="15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29" y="8"/>
                  </a:lnTo>
                  <a:close/>
                  <a:moveTo>
                    <a:pt x="62" y="1"/>
                  </a:moveTo>
                  <a:lnTo>
                    <a:pt x="63" y="1"/>
                  </a:lnTo>
                  <a:lnTo>
                    <a:pt x="69" y="2"/>
                  </a:lnTo>
                  <a:lnTo>
                    <a:pt x="75" y="3"/>
                  </a:lnTo>
                  <a:lnTo>
                    <a:pt x="80" y="5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2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67" y="9"/>
                  </a:lnTo>
                  <a:lnTo>
                    <a:pt x="68" y="10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2" y="1"/>
                  </a:lnTo>
                  <a:close/>
                  <a:moveTo>
                    <a:pt x="93" y="13"/>
                  </a:moveTo>
                  <a:lnTo>
                    <a:pt x="94" y="14"/>
                  </a:lnTo>
                  <a:lnTo>
                    <a:pt x="98" y="18"/>
                  </a:lnTo>
                  <a:lnTo>
                    <a:pt x="102" y="22"/>
                  </a:lnTo>
                  <a:lnTo>
                    <a:pt x="105" y="27"/>
                  </a:lnTo>
                  <a:lnTo>
                    <a:pt x="108" y="32"/>
                  </a:lnTo>
                  <a:lnTo>
                    <a:pt x="109" y="34"/>
                  </a:lnTo>
                  <a:lnTo>
                    <a:pt x="102" y="37"/>
                  </a:lnTo>
                  <a:lnTo>
                    <a:pt x="101" y="35"/>
                  </a:lnTo>
                  <a:lnTo>
                    <a:pt x="101" y="36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3" y="23"/>
                  </a:lnTo>
                  <a:lnTo>
                    <a:pt x="93" y="24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8" y="20"/>
                  </a:lnTo>
                  <a:lnTo>
                    <a:pt x="93" y="13"/>
                  </a:lnTo>
                  <a:close/>
                  <a:moveTo>
                    <a:pt x="112" y="41"/>
                  </a:moveTo>
                  <a:lnTo>
                    <a:pt x="113" y="42"/>
                  </a:lnTo>
                  <a:lnTo>
                    <a:pt x="114" y="48"/>
                  </a:lnTo>
                  <a:lnTo>
                    <a:pt x="115" y="54"/>
                  </a:lnTo>
                  <a:lnTo>
                    <a:pt x="115" y="60"/>
                  </a:lnTo>
                  <a:lnTo>
                    <a:pt x="115" y="66"/>
                  </a:lnTo>
                  <a:lnTo>
                    <a:pt x="115" y="68"/>
                  </a:lnTo>
                  <a:lnTo>
                    <a:pt x="107" y="66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7" y="60"/>
                  </a:lnTo>
                  <a:lnTo>
                    <a:pt x="107" y="61"/>
                  </a:lnTo>
                  <a:lnTo>
                    <a:pt x="107" y="55"/>
                  </a:lnTo>
                  <a:lnTo>
                    <a:pt x="107" y="55"/>
                  </a:lnTo>
                  <a:lnTo>
                    <a:pt x="106" y="50"/>
                  </a:lnTo>
                  <a:lnTo>
                    <a:pt x="106" y="50"/>
                  </a:lnTo>
                  <a:lnTo>
                    <a:pt x="105" y="45"/>
                  </a:lnTo>
                  <a:lnTo>
                    <a:pt x="105" y="45"/>
                  </a:lnTo>
                  <a:lnTo>
                    <a:pt x="105" y="44"/>
                  </a:lnTo>
                  <a:lnTo>
                    <a:pt x="112" y="41"/>
                  </a:lnTo>
                  <a:close/>
                  <a:moveTo>
                    <a:pt x="113" y="76"/>
                  </a:moveTo>
                  <a:lnTo>
                    <a:pt x="113" y="78"/>
                  </a:lnTo>
                  <a:lnTo>
                    <a:pt x="111" y="84"/>
                  </a:lnTo>
                  <a:lnTo>
                    <a:pt x="108" y="89"/>
                  </a:lnTo>
                  <a:lnTo>
                    <a:pt x="105" y="94"/>
                  </a:lnTo>
                  <a:lnTo>
                    <a:pt x="102" y="98"/>
                  </a:lnTo>
                  <a:lnTo>
                    <a:pt x="101" y="99"/>
                  </a:lnTo>
                  <a:lnTo>
                    <a:pt x="96" y="94"/>
                  </a:lnTo>
                  <a:lnTo>
                    <a:pt x="96" y="93"/>
                  </a:lnTo>
                  <a:lnTo>
                    <a:pt x="96" y="93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101" y="85"/>
                  </a:lnTo>
                  <a:lnTo>
                    <a:pt x="101" y="85"/>
                  </a:lnTo>
                  <a:lnTo>
                    <a:pt x="104" y="80"/>
                  </a:lnTo>
                  <a:lnTo>
                    <a:pt x="103" y="81"/>
                  </a:lnTo>
                  <a:lnTo>
                    <a:pt x="105" y="75"/>
                  </a:lnTo>
                  <a:lnTo>
                    <a:pt x="105" y="76"/>
                  </a:lnTo>
                  <a:lnTo>
                    <a:pt x="106" y="74"/>
                  </a:lnTo>
                  <a:lnTo>
                    <a:pt x="113" y="76"/>
                  </a:lnTo>
                  <a:close/>
                  <a:moveTo>
                    <a:pt x="96" y="105"/>
                  </a:moveTo>
                  <a:lnTo>
                    <a:pt x="94" y="107"/>
                  </a:lnTo>
                  <a:lnTo>
                    <a:pt x="90" y="110"/>
                  </a:lnTo>
                  <a:lnTo>
                    <a:pt x="85" y="113"/>
                  </a:lnTo>
                  <a:lnTo>
                    <a:pt x="80" y="116"/>
                  </a:lnTo>
                  <a:lnTo>
                    <a:pt x="75" y="118"/>
                  </a:lnTo>
                  <a:lnTo>
                    <a:pt x="73" y="118"/>
                  </a:lnTo>
                  <a:lnTo>
                    <a:pt x="71" y="110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7" y="108"/>
                  </a:lnTo>
                  <a:lnTo>
                    <a:pt x="77" y="108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6" y="103"/>
                  </a:lnTo>
                  <a:lnTo>
                    <a:pt x="85" y="103"/>
                  </a:lnTo>
                  <a:lnTo>
                    <a:pt x="89" y="100"/>
                  </a:lnTo>
                  <a:lnTo>
                    <a:pt x="89" y="100"/>
                  </a:lnTo>
                  <a:lnTo>
                    <a:pt x="90" y="99"/>
                  </a:lnTo>
                  <a:lnTo>
                    <a:pt x="96" y="105"/>
                  </a:lnTo>
                  <a:close/>
                  <a:moveTo>
                    <a:pt x="65" y="120"/>
                  </a:moveTo>
                  <a:lnTo>
                    <a:pt x="63" y="120"/>
                  </a:lnTo>
                  <a:lnTo>
                    <a:pt x="57" y="120"/>
                  </a:lnTo>
                  <a:lnTo>
                    <a:pt x="52" y="120"/>
                  </a:lnTo>
                  <a:lnTo>
                    <a:pt x="46" y="119"/>
                  </a:lnTo>
                  <a:lnTo>
                    <a:pt x="40" y="118"/>
                  </a:lnTo>
                  <a:lnTo>
                    <a:pt x="40" y="117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53" y="112"/>
                  </a:lnTo>
                  <a:lnTo>
                    <a:pt x="52" y="112"/>
                  </a:lnTo>
                  <a:lnTo>
                    <a:pt x="58" y="112"/>
                  </a:lnTo>
                  <a:lnTo>
                    <a:pt x="57" y="112"/>
                  </a:lnTo>
                  <a:lnTo>
                    <a:pt x="63" y="112"/>
                  </a:lnTo>
                  <a:lnTo>
                    <a:pt x="62" y="112"/>
                  </a:lnTo>
                  <a:lnTo>
                    <a:pt x="64" y="112"/>
                  </a:lnTo>
                  <a:lnTo>
                    <a:pt x="65" y="120"/>
                  </a:lnTo>
                  <a:close/>
                  <a:moveTo>
                    <a:pt x="32" y="114"/>
                  </a:moveTo>
                  <a:lnTo>
                    <a:pt x="30" y="113"/>
                  </a:lnTo>
                  <a:lnTo>
                    <a:pt x="25" y="110"/>
                  </a:lnTo>
                  <a:lnTo>
                    <a:pt x="21" y="107"/>
                  </a:lnTo>
                  <a:lnTo>
                    <a:pt x="16" y="103"/>
                  </a:lnTo>
                  <a:lnTo>
                    <a:pt x="13" y="98"/>
                  </a:lnTo>
                  <a:lnTo>
                    <a:pt x="12" y="98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6" y="100"/>
                  </a:lnTo>
                  <a:lnTo>
                    <a:pt x="25" y="100"/>
                  </a:lnTo>
                  <a:lnTo>
                    <a:pt x="30" y="103"/>
                  </a:lnTo>
                  <a:lnTo>
                    <a:pt x="29" y="103"/>
                  </a:lnTo>
                  <a:lnTo>
                    <a:pt x="34" y="106"/>
                  </a:lnTo>
                  <a:lnTo>
                    <a:pt x="33" y="106"/>
                  </a:lnTo>
                  <a:lnTo>
                    <a:pt x="36" y="107"/>
                  </a:lnTo>
                  <a:lnTo>
                    <a:pt x="32" y="114"/>
                  </a:lnTo>
                  <a:close/>
                  <a:moveTo>
                    <a:pt x="8" y="91"/>
                  </a:moveTo>
                  <a:lnTo>
                    <a:pt x="6" y="89"/>
                  </a:lnTo>
                  <a:lnTo>
                    <a:pt x="4" y="84"/>
                  </a:lnTo>
                  <a:lnTo>
                    <a:pt x="2" y="78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8" y="65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10" y="76"/>
                  </a:lnTo>
                  <a:lnTo>
                    <a:pt x="10" y="75"/>
                  </a:lnTo>
                  <a:lnTo>
                    <a:pt x="11" y="81"/>
                  </a:lnTo>
                  <a:lnTo>
                    <a:pt x="11" y="80"/>
                  </a:lnTo>
                  <a:lnTo>
                    <a:pt x="14" y="85"/>
                  </a:lnTo>
                  <a:lnTo>
                    <a:pt x="13" y="85"/>
                  </a:lnTo>
                  <a:lnTo>
                    <a:pt x="14" y="87"/>
                  </a:lnTo>
                  <a:lnTo>
                    <a:pt x="8" y="9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C3552-1522-1ED1-D6DC-A2F8456DF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924" y="1909201"/>
            <a:ext cx="838888" cy="8388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6FA669-50CC-05BE-14B5-A4CB4AF62717}"/>
              </a:ext>
            </a:extLst>
          </p:cNvPr>
          <p:cNvSpPr txBox="1"/>
          <p:nvPr/>
        </p:nvSpPr>
        <p:spPr>
          <a:xfrm>
            <a:off x="9634739" y="1575382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 = 0.9 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367614-5BB3-530D-B0E6-7FF19A7F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4119">
            <a:off x="6378763" y="1900419"/>
            <a:ext cx="856452" cy="8564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C34774-4257-86A7-8694-0F25799808EF}"/>
              </a:ext>
            </a:extLst>
          </p:cNvPr>
          <p:cNvSpPr txBox="1"/>
          <p:nvPr/>
        </p:nvSpPr>
        <p:spPr>
          <a:xfrm rot="20823019">
            <a:off x="6115222" y="1452702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 = 9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C7F8F-3449-036E-3927-028ED89B5250}"/>
              </a:ext>
            </a:extLst>
          </p:cNvPr>
          <p:cNvSpPr txBox="1"/>
          <p:nvPr/>
        </p:nvSpPr>
        <p:spPr>
          <a:xfrm>
            <a:off x="1981351" y="608177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 38–50 mm</a:t>
            </a:r>
          </a:p>
        </p:txBody>
      </p:sp>
    </p:spTree>
    <p:extLst>
      <p:ext uri="{BB962C8B-B14F-4D97-AF65-F5344CB8AC3E}">
        <p14:creationId xmlns:p14="http://schemas.microsoft.com/office/powerpoint/2010/main" val="214443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3767417-0FA5-497E-B1DB-ED71DE0E184D}"/>
              </a:ext>
            </a:extLst>
          </p:cNvPr>
          <p:cNvGrpSpPr/>
          <p:nvPr/>
        </p:nvGrpSpPr>
        <p:grpSpPr>
          <a:xfrm>
            <a:off x="665379" y="1178805"/>
            <a:ext cx="10439624" cy="4878418"/>
            <a:chOff x="1024570" y="1291208"/>
            <a:chExt cx="10861243" cy="51212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B5AD59-4DF8-4328-BD05-60CA03027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648" y="1525340"/>
              <a:ext cx="9044848" cy="481655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1CEAAE-C0EC-495A-A48D-8DDE78F28436}"/>
                </a:ext>
              </a:extLst>
            </p:cNvPr>
            <p:cNvGrpSpPr/>
            <p:nvPr/>
          </p:nvGrpSpPr>
          <p:grpSpPr>
            <a:xfrm>
              <a:off x="1024570" y="1291208"/>
              <a:ext cx="5438563" cy="5121247"/>
              <a:chOff x="0" y="1291208"/>
              <a:chExt cx="5438563" cy="512124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6245F9-B01F-46A5-B096-589D507D7927}"/>
                  </a:ext>
                </a:extLst>
              </p:cNvPr>
              <p:cNvSpPr txBox="1"/>
              <p:nvPr/>
            </p:nvSpPr>
            <p:spPr>
              <a:xfrm>
                <a:off x="1453795" y="3933616"/>
                <a:ext cx="7037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Wedge</a:t>
                </a: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plate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9432C1-6DD7-4DE7-9B2B-A36840C43C29}"/>
                  </a:ext>
                </a:extLst>
              </p:cNvPr>
              <p:cNvSpPr txBox="1"/>
              <p:nvPr/>
            </p:nvSpPr>
            <p:spPr>
              <a:xfrm>
                <a:off x="0" y="2273858"/>
                <a:ext cx="24351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profiler</a:t>
                </a: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(Ophir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Spiricon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Pyrocam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IV)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BF41E2-B9FB-45B1-B011-C1B84FEB24F4}"/>
                  </a:ext>
                </a:extLst>
              </p:cNvPr>
              <p:cNvSpPr txBox="1"/>
              <p:nvPr/>
            </p:nvSpPr>
            <p:spPr>
              <a:xfrm>
                <a:off x="4429954" y="3042476"/>
                <a:ext cx="10086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 on</a:t>
                </a: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X-Y stage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B1FC53A-469D-4F1C-BB06-0246E3368C2D}"/>
                  </a:ext>
                </a:extLst>
              </p:cNvPr>
              <p:cNvSpPr txBox="1"/>
              <p:nvPr/>
            </p:nvSpPr>
            <p:spPr>
              <a:xfrm>
                <a:off x="1187227" y="4752697"/>
                <a:ext cx="9973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BaF</a:t>
                </a:r>
                <a:r>
                  <a:rPr lang="en-US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lens)</a:t>
                </a: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(F=2m)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A1FEC4A-CBCF-46A3-B447-33F903493B29}"/>
                  </a:ext>
                </a:extLst>
              </p:cNvPr>
              <p:cNvSpPr/>
              <p:nvPr/>
            </p:nvSpPr>
            <p:spPr>
              <a:xfrm>
                <a:off x="1703928" y="5889235"/>
                <a:ext cx="7312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 </a:t>
                </a:r>
              </a:p>
              <a:p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006FC54-6963-464A-9571-6330B7AE3F22}"/>
                  </a:ext>
                </a:extLst>
              </p:cNvPr>
              <p:cNvSpPr txBox="1"/>
              <p:nvPr/>
            </p:nvSpPr>
            <p:spPr>
              <a:xfrm>
                <a:off x="1392486" y="1291208"/>
                <a:ext cx="118110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9.2 µm</a:t>
                </a: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</a:t>
                </a:r>
              </a:p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100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mJ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F40576-BD4A-4BF6-9D1A-DB6D50088DB8}"/>
                </a:ext>
              </a:extLst>
            </p:cNvPr>
            <p:cNvSpPr/>
            <p:nvPr/>
          </p:nvSpPr>
          <p:spPr>
            <a:xfrm>
              <a:off x="11154587" y="5292488"/>
              <a:ext cx="7312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</a:t>
              </a:r>
            </a:p>
            <a:p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Mirror</a:t>
              </a:r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49EFFE5-069B-4FB1-ABED-F654C667D7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1" t="17062" r="17241" b="19306"/>
          <a:stretch/>
        </p:blipFill>
        <p:spPr>
          <a:xfrm>
            <a:off x="6659503" y="1224284"/>
            <a:ext cx="2032806" cy="22795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63B5D8F-59BA-4B7A-B6B6-4176D05DDCCA}"/>
              </a:ext>
            </a:extLst>
          </p:cNvPr>
          <p:cNvSpPr/>
          <p:nvPr/>
        </p:nvSpPr>
        <p:spPr>
          <a:xfrm>
            <a:off x="1478678" y="52681"/>
            <a:ext cx="842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Single-shot laser Damage Experiment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DB0AF2-A356-4561-B25C-28BE07AF5F7A}"/>
              </a:ext>
            </a:extLst>
          </p:cNvPr>
          <p:cNvSpPr/>
          <p:nvPr/>
        </p:nvSpPr>
        <p:spPr>
          <a:xfrm>
            <a:off x="8681434" y="1204496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Mounted Sample</a:t>
            </a:r>
          </a:p>
        </p:txBody>
      </p:sp>
    </p:spTree>
    <p:extLst>
      <p:ext uri="{BB962C8B-B14F-4D97-AF65-F5344CB8AC3E}">
        <p14:creationId xmlns:p14="http://schemas.microsoft.com/office/powerpoint/2010/main" val="30587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CF613C-15AA-4AEA-8173-55E5FA9057CD}"/>
                  </a:ext>
                </a:extLst>
              </p:cNvPr>
              <p:cNvSpPr/>
              <p:nvPr/>
            </p:nvSpPr>
            <p:spPr>
              <a:xfrm>
                <a:off x="1055440" y="813987"/>
                <a:ext cx="10513168" cy="5528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Laser beam spot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criterion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Pulse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-shot-shot variations originating from regen amplifier</a:t>
                </a:r>
              </a:p>
              <a:p>
                <a:pPr marL="34290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Damaged Area, S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(measured offline with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e.g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optical microscope)</a:t>
                </a:r>
              </a:p>
              <a:p>
                <a:pPr marL="34290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                                   </m:t>
                        </m:r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Peak Fluence (J/cm</a:t>
                </a:r>
                <a:r>
                  <a:rPr lang="en-US" sz="24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       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i="1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Damaged Area (µm</a:t>
                </a:r>
                <a:r>
                  <a:rPr lang="en-US" sz="24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Plot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𝑣𝑠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 obtain effective spot radius and threshold fluence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𝑡h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CF613C-15AA-4AEA-8173-55E5FA905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813987"/>
                <a:ext cx="10513168" cy="5528821"/>
              </a:xfrm>
              <a:prstGeom prst="rect">
                <a:avLst/>
              </a:prstGeom>
              <a:blipFill>
                <a:blip r:embed="rId3"/>
                <a:stretch>
                  <a:fillRect l="-754" t="-10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B3C1E0E-4F2A-48E1-9619-A0300F9EE230}"/>
              </a:ext>
            </a:extLst>
          </p:cNvPr>
          <p:cNvSpPr/>
          <p:nvPr/>
        </p:nvSpPr>
        <p:spPr>
          <a:xfrm>
            <a:off x="1597658" y="6433014"/>
            <a:ext cx="6305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Sergey A. 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Lizunov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et al.,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Applied Physics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(2022) 128:602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AFBBA-1FD2-47D1-81A2-95C6A281C204}"/>
              </a:ext>
            </a:extLst>
          </p:cNvPr>
          <p:cNvSpPr/>
          <p:nvPr/>
        </p:nvSpPr>
        <p:spPr>
          <a:xfrm>
            <a:off x="1597658" y="24876"/>
            <a:ext cx="842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Critical measurements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2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8BAAB0-2B87-4C47-981D-3373BB84FFDD}"/>
              </a:ext>
            </a:extLst>
          </p:cNvPr>
          <p:cNvSpPr/>
          <p:nvPr/>
        </p:nvSpPr>
        <p:spPr>
          <a:xfrm>
            <a:off x="1412577" y="213385"/>
            <a:ext cx="842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Single-shot approach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B62A7C-54D4-40DE-A894-6042503FC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747" y="1550905"/>
            <a:ext cx="2568541" cy="19264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5A7560-F7EC-4A5F-B8EC-70B7CBBB64BA}"/>
              </a:ext>
            </a:extLst>
          </p:cNvPr>
          <p:cNvSpPr txBox="1"/>
          <p:nvPr/>
        </p:nvSpPr>
        <p:spPr>
          <a:xfrm>
            <a:off x="3340305" y="3256907"/>
            <a:ext cx="91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Laser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B24A5C-9160-4238-9FE4-D67466967C0F}"/>
              </a:ext>
            </a:extLst>
          </p:cNvPr>
          <p:cNvCxnSpPr>
            <a:cxnSpLocks/>
          </p:cNvCxnSpPr>
          <p:nvPr/>
        </p:nvCxnSpPr>
        <p:spPr>
          <a:xfrm flipH="1">
            <a:off x="6801492" y="1941816"/>
            <a:ext cx="170551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96FF79-BA97-40E7-90EA-96C3D0D0AC0E}"/>
              </a:ext>
            </a:extLst>
          </p:cNvPr>
          <p:cNvCxnSpPr>
            <a:cxnSpLocks/>
          </p:cNvCxnSpPr>
          <p:nvPr/>
        </p:nvCxnSpPr>
        <p:spPr>
          <a:xfrm flipH="1" flipV="1">
            <a:off x="6801494" y="2845943"/>
            <a:ext cx="1705508" cy="176858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69F817F-C4C2-434A-B627-F6CFB75F00ED}"/>
              </a:ext>
            </a:extLst>
          </p:cNvPr>
          <p:cNvSpPr/>
          <p:nvPr/>
        </p:nvSpPr>
        <p:spPr>
          <a:xfrm>
            <a:off x="3775750" y="2265412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2E22CD1-8998-4F6C-9E27-1E97DCED3FE7}"/>
              </a:ext>
            </a:extLst>
          </p:cNvPr>
          <p:cNvSpPr/>
          <p:nvPr/>
        </p:nvSpPr>
        <p:spPr>
          <a:xfrm>
            <a:off x="5324812" y="3860055"/>
            <a:ext cx="262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image of Al mirror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CFBEE1-365D-4037-B83D-FA8791C2AED9}"/>
              </a:ext>
            </a:extLst>
          </p:cNvPr>
          <p:cNvSpPr/>
          <p:nvPr/>
        </p:nvSpPr>
        <p:spPr>
          <a:xfrm>
            <a:off x="8408890" y="3798379"/>
            <a:ext cx="3771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Microscope image of damaged spot  for high energy shot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BD185D-33A0-46A4-A192-2354CCA8997E}"/>
              </a:ext>
            </a:extLst>
          </p:cNvPr>
          <p:cNvSpPr/>
          <p:nvPr/>
        </p:nvSpPr>
        <p:spPr>
          <a:xfrm>
            <a:off x="5562905" y="5558477"/>
            <a:ext cx="2944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microscope image of damaged spot for low energy shot (but above damage threshold)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735448B-184A-4EFF-87A4-CA136B3EB399}"/>
              </a:ext>
            </a:extLst>
          </p:cNvPr>
          <p:cNvSpPr/>
          <p:nvPr/>
        </p:nvSpPr>
        <p:spPr>
          <a:xfrm>
            <a:off x="9265548" y="863850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mirror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2D78D20-9A9E-4FD8-8520-436A2AAB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7" y="1141314"/>
            <a:ext cx="5002483" cy="3751862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6E17CD-0B3C-4BDF-BAA4-D27BA6C676A8}"/>
              </a:ext>
            </a:extLst>
          </p:cNvPr>
          <p:cNvCxnSpPr>
            <a:cxnSpLocks/>
          </p:cNvCxnSpPr>
          <p:nvPr/>
        </p:nvCxnSpPr>
        <p:spPr>
          <a:xfrm flipH="1">
            <a:off x="2863559" y="2082303"/>
            <a:ext cx="2916231" cy="71758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E263EA-15C7-4173-BC8D-DC45BEB94C30}"/>
              </a:ext>
            </a:extLst>
          </p:cNvPr>
          <p:cNvSpPr txBox="1"/>
          <p:nvPr/>
        </p:nvSpPr>
        <p:spPr>
          <a:xfrm>
            <a:off x="3492704" y="2952096"/>
            <a:ext cx="117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in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D51B2A-8473-4A13-B61A-4F7B33430ABD}"/>
              </a:ext>
            </a:extLst>
          </p:cNvPr>
          <p:cNvSpPr/>
          <p:nvPr/>
        </p:nvSpPr>
        <p:spPr>
          <a:xfrm>
            <a:off x="3758022" y="1886170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2AAB6D-C19B-4CA5-8518-2E17152F9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11162" r="20670" b="18949"/>
          <a:stretch/>
        </p:blipFill>
        <p:spPr>
          <a:xfrm>
            <a:off x="8560216" y="1295742"/>
            <a:ext cx="2794686" cy="2534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9F69C-A7A6-4CA4-8AF1-88ED8468D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r="19444" b="42005"/>
          <a:stretch/>
        </p:blipFill>
        <p:spPr>
          <a:xfrm>
            <a:off x="8545566" y="4589978"/>
            <a:ext cx="2503076" cy="22680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9DAD43-5191-4AF1-B7AB-CCB880EF5EB3}"/>
              </a:ext>
            </a:extLst>
          </p:cNvPr>
          <p:cNvSpPr/>
          <p:nvPr/>
        </p:nvSpPr>
        <p:spPr>
          <a:xfrm>
            <a:off x="180230" y="4961138"/>
            <a:ext cx="7402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sample translated to a new position after every shot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243EC-06EF-4999-AD62-72D2AB0E9BA4}"/>
              </a:ext>
            </a:extLst>
          </p:cNvPr>
          <p:cNvSpPr/>
          <p:nvPr/>
        </p:nvSpPr>
        <p:spPr>
          <a:xfrm>
            <a:off x="8695520" y="463226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9C683A-6A4A-44A8-9DDE-40975E0B3342}"/>
              </a:ext>
            </a:extLst>
          </p:cNvPr>
          <p:cNvSpPr/>
          <p:nvPr/>
        </p:nvSpPr>
        <p:spPr>
          <a:xfrm>
            <a:off x="8560216" y="129883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0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3308C-7917-4B8C-A99F-23BC7802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D6797E-A301-420A-9FE2-4AF520ED220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894083-9BE5-441F-849F-FD30C514A9F7}"/>
              </a:ext>
            </a:extLst>
          </p:cNvPr>
          <p:cNvCxnSpPr>
            <a:cxnSpLocks/>
          </p:cNvCxnSpPr>
          <p:nvPr/>
        </p:nvCxnSpPr>
        <p:spPr>
          <a:xfrm>
            <a:off x="6004193" y="2721166"/>
            <a:ext cx="719402" cy="104660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F99D79D-E7B3-499B-A9D8-96431C55BAA8}"/>
              </a:ext>
            </a:extLst>
          </p:cNvPr>
          <p:cNvSpPr txBox="1"/>
          <p:nvPr/>
        </p:nvSpPr>
        <p:spPr>
          <a:xfrm>
            <a:off x="3811836" y="3899178"/>
            <a:ext cx="135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</a:t>
            </a:r>
            <a:r>
              <a:rPr lang="en-US" sz="2400" b="1" baseline="-25000" dirty="0">
                <a:solidFill>
                  <a:srgbClr val="0070C0"/>
                </a:solidFill>
              </a:rPr>
              <a:t>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A8216F-8C9F-47C9-AC32-9142DE1B0668}"/>
              </a:ext>
            </a:extLst>
          </p:cNvPr>
          <p:cNvCxnSpPr/>
          <p:nvPr/>
        </p:nvCxnSpPr>
        <p:spPr>
          <a:xfrm>
            <a:off x="4155562" y="4360843"/>
            <a:ext cx="91440" cy="128016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B64A12-87F0-4B45-82D3-FD9071433B28}"/>
              </a:ext>
            </a:extLst>
          </p:cNvPr>
          <p:cNvSpPr txBox="1"/>
          <p:nvPr/>
        </p:nvSpPr>
        <p:spPr>
          <a:xfrm>
            <a:off x="5532120" y="2303047"/>
            <a:ext cx="166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 baseline="-25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3B392-2530-4EEF-8023-1BAA960317FF}"/>
              </a:ext>
            </a:extLst>
          </p:cNvPr>
          <p:cNvSpPr txBox="1"/>
          <p:nvPr/>
        </p:nvSpPr>
        <p:spPr>
          <a:xfrm>
            <a:off x="9111933" y="2533879"/>
            <a:ext cx="3000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-Extrapolation to zero (A=0 µm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No damage)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-Obtained from slope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2E847B-8B53-4862-9191-8EE3EADE04F9}"/>
              </a:ext>
            </a:extLst>
          </p:cNvPr>
          <p:cNvSpPr/>
          <p:nvPr/>
        </p:nvSpPr>
        <p:spPr>
          <a:xfrm>
            <a:off x="173133" y="33965"/>
            <a:ext cx="842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Liu’s method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486975-D06C-4756-A170-1B08A41EE489}"/>
              </a:ext>
            </a:extLst>
          </p:cNvPr>
          <p:cNvSpPr/>
          <p:nvPr/>
        </p:nvSpPr>
        <p:spPr>
          <a:xfrm>
            <a:off x="227604" y="2303047"/>
            <a:ext cx="1831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Sample: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window</a:t>
            </a:r>
            <a:endParaRPr lang="en-US" dirty="0"/>
          </a:p>
        </p:txBody>
      </p:sp>
      <p:pic>
        <p:nvPicPr>
          <p:cNvPr id="13" name="Picture 12" descr="Project Path: C:\BNL\2024-03 AE-101\NaCl\au units Nacl.opju&#10;PE Folder: /au units Nacl/Folder1/&#10;Short Name: Graph1">
            <a:extLst>
              <a:ext uri="{FF2B5EF4-FFF2-40B4-BE49-F238E27FC236}">
                <a16:creationId xmlns:a16="http://schemas.microsoft.com/office/drawing/2014/main" id="{CB026C8D-31B8-4E1F-8882-F63B0099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53" y="-33965"/>
            <a:ext cx="895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B2EB2-9E00-4C16-B220-3B0D3A2C3B92}"/>
              </a:ext>
            </a:extLst>
          </p:cNvPr>
          <p:cNvSpPr txBox="1"/>
          <p:nvPr/>
        </p:nvSpPr>
        <p:spPr>
          <a:xfrm>
            <a:off x="213140" y="555694"/>
            <a:ext cx="898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NaCl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0E53E-B1BF-46D7-A8D1-5A0B82CDD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47" y="1066094"/>
            <a:ext cx="3121152" cy="2340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00172D-E4B3-4F57-B5EB-91B8AFD43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38" y="1088136"/>
            <a:ext cx="3121152" cy="2340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C1516-E8B0-4ACE-8487-4FEE5D4FF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29" y="1088136"/>
            <a:ext cx="3121152" cy="234086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F5A657-1586-4A40-9521-57DB6E61B555}"/>
              </a:ext>
            </a:extLst>
          </p:cNvPr>
          <p:cNvCxnSpPr/>
          <p:nvPr/>
        </p:nvCxnSpPr>
        <p:spPr>
          <a:xfrm>
            <a:off x="1443210" y="3646583"/>
            <a:ext cx="361353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CCFB3FA-35B2-4EB0-A5BB-24F56E1564DD}"/>
              </a:ext>
            </a:extLst>
          </p:cNvPr>
          <p:cNvSpPr/>
          <p:nvPr/>
        </p:nvSpPr>
        <p:spPr>
          <a:xfrm>
            <a:off x="5353515" y="3406958"/>
            <a:ext cx="3099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pulse energy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9539A2-B716-48F3-9D36-16AD90637561}"/>
              </a:ext>
            </a:extLst>
          </p:cNvPr>
          <p:cNvSpPr/>
          <p:nvPr/>
        </p:nvSpPr>
        <p:spPr>
          <a:xfrm>
            <a:off x="3084437" y="0"/>
            <a:ext cx="842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Damage morphologies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802829-CC1A-496F-B1DF-A72B830E2E69}"/>
              </a:ext>
            </a:extLst>
          </p:cNvPr>
          <p:cNvSpPr/>
          <p:nvPr/>
        </p:nvSpPr>
        <p:spPr>
          <a:xfrm>
            <a:off x="3485150" y="1139658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F345C4-47CA-4AEE-A30E-60AF048F092A}"/>
              </a:ext>
            </a:extLst>
          </p:cNvPr>
          <p:cNvSpPr/>
          <p:nvPr/>
        </p:nvSpPr>
        <p:spPr>
          <a:xfrm>
            <a:off x="7160137" y="1138650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087E6E-C175-4217-9800-5FDFF82200FA}"/>
              </a:ext>
            </a:extLst>
          </p:cNvPr>
          <p:cNvSpPr/>
          <p:nvPr/>
        </p:nvSpPr>
        <p:spPr>
          <a:xfrm>
            <a:off x="8354019" y="109984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AF9486-15F7-49C2-98F5-D1C36C2D936D}"/>
              </a:ext>
            </a:extLst>
          </p:cNvPr>
          <p:cNvSpPr/>
          <p:nvPr/>
        </p:nvSpPr>
        <p:spPr>
          <a:xfrm>
            <a:off x="565735" y="4586490"/>
            <a:ext cx="10120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Reported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0.5 J/cm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(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P. B.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Corkum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IEEE J. Quantum Electron, 1985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72108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51670c9-42d7-4efa-bc5b-f019bd6a1b4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2DE949FC36C141977469D6BE0BA3C4" ma:contentTypeVersion="13" ma:contentTypeDescription="Create a new document." ma:contentTypeScope="" ma:versionID="697ef7f1aedf38a71dd3cb27fa93e0a4">
  <xsd:schema xmlns:xsd="http://www.w3.org/2001/XMLSchema" xmlns:xs="http://www.w3.org/2001/XMLSchema" xmlns:p="http://schemas.microsoft.com/office/2006/metadata/properties" xmlns:ns3="151670c9-42d7-4efa-bc5b-f019bd6a1b44" xmlns:ns4="1ab633f4-3694-4108-a17a-3cb12e480686" targetNamespace="http://schemas.microsoft.com/office/2006/metadata/properties" ma:root="true" ma:fieldsID="d54047d4f3d31277451df1d13bb7fb7a" ns3:_="" ns4:_="">
    <xsd:import namespace="151670c9-42d7-4efa-bc5b-f019bd6a1b44"/>
    <xsd:import namespace="1ab633f4-3694-4108-a17a-3cb12e480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70c9-42d7-4efa-bc5b-f019bd6a1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633f4-3694-4108-a17a-3cb12e480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C095DA-33E9-40E5-9808-F565B73C7E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1342F4-07A8-49B9-B84F-ECDA2149FC46}">
  <ds:schemaRefs>
    <ds:schemaRef ds:uri="http://purl.org/dc/terms/"/>
    <ds:schemaRef ds:uri="1ab633f4-3694-4108-a17a-3cb12e480686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151670c9-42d7-4efa-bc5b-f019bd6a1b44"/>
    <ds:schemaRef ds:uri="http://purl.org/dc/dcmitype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4EFB85D-9C30-4264-9A12-B60B931DC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1670c9-42d7-4efa-bc5b-f019bd6a1b44"/>
    <ds:schemaRef ds:uri="1ab633f4-3694-4108-a17a-3cb12e480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</TotalTime>
  <Words>1442</Words>
  <Application>Microsoft Office PowerPoint</Application>
  <PresentationFormat>Widescreen</PresentationFormat>
  <Paragraphs>388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BNL</vt:lpstr>
      <vt:lpstr>Enabling R&amp;D for Advanced M/L-WIR Laser Concepts New proposal</vt:lpstr>
      <vt:lpstr>PowerPoint Presentation</vt:lpstr>
      <vt:lpstr>Mission</vt:lpstr>
      <vt:lpstr>Laser-induced damage characterization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Next-generation CO2 laser: Post-compression</vt:lpstr>
      <vt:lpstr>Proof of principle</vt:lpstr>
      <vt:lpstr>Post-compressor effort roadmap (v. 2023)</vt:lpstr>
      <vt:lpstr>1st Prototype</vt:lpstr>
      <vt:lpstr>Semiconductor switch</vt:lpstr>
      <vt:lpstr>PowerPoint Presentation</vt:lpstr>
      <vt:lpstr>PowerPoint Presentation</vt:lpstr>
      <vt:lpstr>Mission</vt:lpstr>
      <vt:lpstr>PowerPoint Presentation</vt:lpstr>
      <vt:lpstr>PowerPoint Presentation</vt:lpstr>
      <vt:lpstr>PowerPoint Presentation</vt:lpstr>
      <vt:lpstr>Special Equipment Requirements and Hazards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Polyanskiy, Mikhail</cp:lastModifiedBy>
  <cp:revision>69</cp:revision>
  <dcterms:created xsi:type="dcterms:W3CDTF">2024-02-06T22:48:22Z</dcterms:created>
  <dcterms:modified xsi:type="dcterms:W3CDTF">2024-03-27T19:05:32Z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0x010100F12DE949FC36C141977469D6BE0BA3C4</vt:lpwstr>
  </property>
</Properties>
</file>