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sldIdLst>
    <p:sldId id="256" r:id="rId2"/>
    <p:sldId id="257" r:id="rId3"/>
    <p:sldId id="316" r:id="rId4"/>
    <p:sldId id="260" r:id="rId5"/>
    <p:sldId id="266" r:id="rId6"/>
    <p:sldId id="267" r:id="rId7"/>
    <p:sldId id="317"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70" autoAdjust="0"/>
    <p:restoredTop sz="94694"/>
  </p:normalViewPr>
  <p:slideViewPr>
    <p:cSldViewPr snapToGrid="0" snapToObjects="1">
      <p:cViewPr varScale="1">
        <p:scale>
          <a:sx n="109" d="100"/>
          <a:sy n="109" d="100"/>
        </p:scale>
        <p:origin x="208"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3/27/24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tretch>
            <a:fillRect/>
          </a:stretch>
        </p:blipFill>
        <p:spPr>
          <a:xfrm>
            <a:off x="8386083" y="5742910"/>
            <a:ext cx="3238500" cy="419100"/>
          </a:xfrm>
          <a:prstGeom prst="rect">
            <a:avLst/>
          </a:prstGeom>
        </p:spPr>
      </p:pic>
    </p:spTree>
    <p:extLst>
      <p:ext uri="{BB962C8B-B14F-4D97-AF65-F5344CB8AC3E}">
        <p14:creationId xmlns:p14="http://schemas.microsoft.com/office/powerpoint/2010/main" val="344065429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724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case.physics.stonybrook.edu/index.php/Main_Pag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case.physics.stonybrook.edu/index.php/PHY542_spring_2023" TargetMode="External"/><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case.physics.stonybrook.edu/index.php/PHY542_spring_2018"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hyperlink" Target="http://case.physics.stonybrook.edu/index.php/PHY542_spring_2016"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fontScale="90000"/>
          </a:bodyPr>
          <a:lstStyle/>
          <a:p>
            <a:pPr algn="l" fontAlgn="base">
              <a:spcBef>
                <a:spcPts val="1200"/>
              </a:spcBef>
              <a:spcAft>
                <a:spcPts val="1200"/>
              </a:spcAft>
            </a:pPr>
            <a:r>
              <a:rPr lang="en-US" sz="3600" b="0" i="0" dirty="0">
                <a:solidFill>
                  <a:srgbClr val="FFFFFF"/>
                </a:solidFill>
                <a:effectLst/>
                <a:latin typeface="Roboto" panose="02000000000000000000" pitchFamily="2" charset="0"/>
              </a:rPr>
              <a:t>26th Annual</a:t>
            </a:r>
            <a:br>
              <a:rPr lang="en-US" sz="4400" b="0" i="0" dirty="0">
                <a:solidFill>
                  <a:srgbClr val="FFFFFF"/>
                </a:solidFill>
                <a:effectLst/>
                <a:latin typeface="Roboto" panose="02000000000000000000" pitchFamily="2" charset="0"/>
              </a:rPr>
            </a:br>
            <a:r>
              <a:rPr lang="en-US" sz="4000" b="1" i="0" dirty="0">
                <a:solidFill>
                  <a:srgbClr val="FFFFFF"/>
                </a:solidFill>
                <a:effectLst/>
                <a:latin typeface="Roboto" panose="02000000000000000000" pitchFamily="2" charset="0"/>
              </a:rPr>
              <a:t>Accelerator Test Facility (ATF) Users' Meeting</a:t>
            </a:r>
            <a:br>
              <a:rPr lang="en-US" b="1" i="0" dirty="0">
                <a:solidFill>
                  <a:srgbClr val="FFFFFF"/>
                </a:solidFill>
                <a:effectLst/>
                <a:latin typeface="Roboto" panose="02000000000000000000" pitchFamily="2" charset="0"/>
              </a:rPr>
            </a:br>
            <a:r>
              <a:rPr lang="en-US" sz="2700" dirty="0"/>
              <a:t>AE129 “Stony Brook Accelerator Laboratory Course”</a:t>
            </a:r>
            <a:br>
              <a:rPr lang="en-US" dirty="0"/>
            </a:b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a:xfrm>
            <a:off x="813175" y="5773229"/>
            <a:ext cx="6680445" cy="746185"/>
          </a:xfrm>
        </p:spPr>
        <p:txBody>
          <a:bodyPr/>
          <a:lstStyle/>
          <a:p>
            <a:r>
              <a:rPr lang="en-US" dirty="0"/>
              <a:t>03/28/2023</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813175" y="4107504"/>
            <a:ext cx="10334625" cy="895671"/>
          </a:xfrm>
        </p:spPr>
        <p:txBody>
          <a:bodyPr/>
          <a:lstStyle/>
          <a:p>
            <a:r>
              <a:rPr lang="en-US" dirty="0"/>
              <a:t>Presenter: Mikhail </a:t>
            </a:r>
            <a:r>
              <a:rPr lang="en-US" dirty="0" err="1"/>
              <a:t>Fedurin</a:t>
            </a:r>
            <a:endParaRPr lang="en-US" dirty="0"/>
          </a:p>
          <a:p>
            <a:r>
              <a:rPr lang="en-US" dirty="0"/>
              <a:t>Dmitriy </a:t>
            </a:r>
            <a:r>
              <a:rPr lang="en-US" dirty="0" err="1"/>
              <a:t>Kayran</a:t>
            </a:r>
            <a:r>
              <a:rPr lang="en-US" dirty="0"/>
              <a:t>, William Li, Vladimir Litvinenko (PI)</a:t>
            </a:r>
          </a:p>
          <a:p>
            <a:r>
              <a:rPr lang="en-US" dirty="0"/>
              <a:t>Brookhaven National Laboratory and Stony Brook University</a:t>
            </a:r>
          </a:p>
        </p:txBody>
      </p:sp>
      <p:grpSp>
        <p:nvGrpSpPr>
          <p:cNvPr id="9" name="Group 8">
            <a:extLst>
              <a:ext uri="{FF2B5EF4-FFF2-40B4-BE49-F238E27FC236}">
                <a16:creationId xmlns:a16="http://schemas.microsoft.com/office/drawing/2014/main" id="{1A54E3E0-BB9A-B8E8-8F90-84851C13CA56}"/>
              </a:ext>
            </a:extLst>
          </p:cNvPr>
          <p:cNvGrpSpPr/>
          <p:nvPr/>
        </p:nvGrpSpPr>
        <p:grpSpPr>
          <a:xfrm>
            <a:off x="8248690" y="5003175"/>
            <a:ext cx="3758825" cy="789116"/>
            <a:chOff x="8355931" y="5045287"/>
            <a:chExt cx="3398922" cy="789116"/>
          </a:xfrm>
        </p:grpSpPr>
        <p:pic>
          <p:nvPicPr>
            <p:cNvPr id="6" name="Picture 5" descr="Icon&#10;&#10;Description automatically generated">
              <a:extLst>
                <a:ext uri="{FF2B5EF4-FFF2-40B4-BE49-F238E27FC236}">
                  <a16:creationId xmlns:a16="http://schemas.microsoft.com/office/drawing/2014/main" id="{F0E6CCC9-47BD-734F-6082-9AAD69F1CFF7}"/>
                </a:ext>
              </a:extLst>
            </p:cNvPr>
            <p:cNvPicPr>
              <a:picLocks noChangeAspect="1"/>
            </p:cNvPicPr>
            <p:nvPr/>
          </p:nvPicPr>
          <p:blipFill>
            <a:blip r:embed="rId2"/>
            <a:stretch>
              <a:fillRect/>
            </a:stretch>
          </p:blipFill>
          <p:spPr>
            <a:xfrm>
              <a:off x="8355931" y="5045287"/>
              <a:ext cx="789116" cy="789116"/>
            </a:xfrm>
            <a:prstGeom prst="rect">
              <a:avLst/>
            </a:prstGeom>
          </p:spPr>
        </p:pic>
        <p:sp>
          <p:nvSpPr>
            <p:cNvPr id="7" name="TextBox 6">
              <a:extLst>
                <a:ext uri="{FF2B5EF4-FFF2-40B4-BE49-F238E27FC236}">
                  <a16:creationId xmlns:a16="http://schemas.microsoft.com/office/drawing/2014/main" id="{63DD432F-B884-62F3-478B-15BE5DD353AC}"/>
                </a:ext>
              </a:extLst>
            </p:cNvPr>
            <p:cNvSpPr txBox="1"/>
            <p:nvPr/>
          </p:nvSpPr>
          <p:spPr>
            <a:xfrm>
              <a:off x="9032999" y="5439227"/>
              <a:ext cx="2721854" cy="307777"/>
            </a:xfrm>
            <a:prstGeom prst="rect">
              <a:avLst/>
            </a:prstGeom>
            <a:noFill/>
          </p:spPr>
          <p:txBody>
            <a:bodyPr wrap="square" lIns="91440" tIns="45720" rIns="91440" bIns="45720" rtlCol="0" anchor="t">
              <a:spAutoFit/>
            </a:bodyPr>
            <a:lstStyle/>
            <a:p>
              <a:r>
                <a:rPr lang="en-US" sz="1400" b="1" dirty="0">
                  <a:solidFill>
                    <a:schemeClr val="bg1"/>
                  </a:solidFill>
                </a:rPr>
                <a:t>Accelerator Facilities Division</a:t>
              </a:r>
            </a:p>
          </p:txBody>
        </p:sp>
      </p:gr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571499" y="626090"/>
            <a:ext cx="11449515" cy="1697851"/>
          </a:xfrm>
        </p:spPr>
        <p:txBody>
          <a:bodyPr>
            <a:normAutofit fontScale="90000"/>
          </a:bodyPr>
          <a:lstStyle/>
          <a:p>
            <a:r>
              <a:rPr lang="en-US" dirty="0"/>
              <a:t>CASE course: PHY542 “Fundamentals of Accelerator Physics and Technology with Simulations and Measurements Lab”</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571499" y="2614561"/>
            <a:ext cx="10334393" cy="3418249"/>
          </a:xfrm>
        </p:spPr>
        <p:txBody>
          <a:bodyPr/>
          <a:lstStyle/>
          <a:p>
            <a:r>
              <a:rPr lang="en-US" dirty="0"/>
              <a:t>  Instructors affiliated at Stony Brook University and Brookhaven National Laboratory:</a:t>
            </a:r>
          </a:p>
          <a:p>
            <a:endParaRPr lang="en-US" dirty="0"/>
          </a:p>
          <a:p>
            <a:r>
              <a:rPr lang="en-US" dirty="0"/>
              <a:t>	Mikhail </a:t>
            </a:r>
            <a:r>
              <a:rPr lang="en-US" dirty="0" err="1"/>
              <a:t>Fedurin</a:t>
            </a:r>
            <a:r>
              <a:rPr lang="en-US" dirty="0"/>
              <a:t> (2014-present)</a:t>
            </a:r>
          </a:p>
          <a:p>
            <a:r>
              <a:rPr lang="en-US" dirty="0"/>
              <a:t>	Dmitry </a:t>
            </a:r>
            <a:r>
              <a:rPr lang="en-US" dirty="0" err="1"/>
              <a:t>Kayran</a:t>
            </a:r>
            <a:r>
              <a:rPr lang="en-US" dirty="0"/>
              <a:t> 	(2014-present)</a:t>
            </a:r>
          </a:p>
          <a:p>
            <a:r>
              <a:rPr lang="en-US" dirty="0"/>
              <a:t>	William Li          </a:t>
            </a:r>
            <a:r>
              <a:rPr lang="en-US" sz="2400" dirty="0"/>
              <a:t>(new instructor, SBU in process) </a:t>
            </a:r>
          </a:p>
          <a:p>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grpSp>
        <p:nvGrpSpPr>
          <p:cNvPr id="3" name="Group 2">
            <a:extLst>
              <a:ext uri="{FF2B5EF4-FFF2-40B4-BE49-F238E27FC236}">
                <a16:creationId xmlns:a16="http://schemas.microsoft.com/office/drawing/2014/main" id="{3F2B5085-79D9-5194-D3EE-B01607313596}"/>
              </a:ext>
            </a:extLst>
          </p:cNvPr>
          <p:cNvGrpSpPr/>
          <p:nvPr/>
        </p:nvGrpSpPr>
        <p:grpSpPr>
          <a:xfrm>
            <a:off x="8579906" y="6075142"/>
            <a:ext cx="3235328" cy="685795"/>
            <a:chOff x="8459251" y="5148607"/>
            <a:chExt cx="3295602" cy="685795"/>
          </a:xfrm>
        </p:grpSpPr>
        <p:pic>
          <p:nvPicPr>
            <p:cNvPr id="5" name="Picture 4" descr="Icon&#10;&#10;Description automatically generated">
              <a:extLst>
                <a:ext uri="{FF2B5EF4-FFF2-40B4-BE49-F238E27FC236}">
                  <a16:creationId xmlns:a16="http://schemas.microsoft.com/office/drawing/2014/main" id="{97F1733D-4B95-AF52-E994-3E3D8AE7E210}"/>
                </a:ext>
              </a:extLst>
            </p:cNvPr>
            <p:cNvPicPr>
              <a:picLocks noChangeAspect="1"/>
            </p:cNvPicPr>
            <p:nvPr/>
          </p:nvPicPr>
          <p:blipFill>
            <a:blip r:embed="rId2"/>
            <a:stretch>
              <a:fillRect/>
            </a:stretch>
          </p:blipFill>
          <p:spPr>
            <a:xfrm>
              <a:off x="8459251" y="5148607"/>
              <a:ext cx="685796" cy="685795"/>
            </a:xfrm>
            <a:prstGeom prst="rect">
              <a:avLst/>
            </a:prstGeom>
          </p:spPr>
        </p:pic>
        <p:sp>
          <p:nvSpPr>
            <p:cNvPr id="6" name="TextBox 5">
              <a:extLst>
                <a:ext uri="{FF2B5EF4-FFF2-40B4-BE49-F238E27FC236}">
                  <a16:creationId xmlns:a16="http://schemas.microsoft.com/office/drawing/2014/main" id="{A042DF3B-6B50-3A2B-D465-80F0B8D812F3}"/>
                </a:ext>
              </a:extLst>
            </p:cNvPr>
            <p:cNvSpPr txBox="1"/>
            <p:nvPr/>
          </p:nvSpPr>
          <p:spPr>
            <a:xfrm>
              <a:off x="9032999" y="5439227"/>
              <a:ext cx="2721854" cy="276999"/>
            </a:xfrm>
            <a:prstGeom prst="rect">
              <a:avLst/>
            </a:prstGeom>
            <a:noFill/>
          </p:spPr>
          <p:txBody>
            <a:bodyPr wrap="square" lIns="91440" tIns="45720" rIns="91440" bIns="45720" rtlCol="0" anchor="t">
              <a:spAutoFit/>
            </a:bodyPr>
            <a:lstStyle/>
            <a:p>
              <a:r>
                <a:rPr lang="en-US" sz="1200" b="1" dirty="0"/>
                <a:t>Accelerator Facilities Division</a:t>
              </a:r>
            </a:p>
          </p:txBody>
        </p:sp>
      </p:grpSp>
      <p:pic>
        <p:nvPicPr>
          <p:cNvPr id="9" name="Picture 8" descr="A person wearing glasses and a plaid shirt&#10;&#10;Description automatically generated">
            <a:extLst>
              <a:ext uri="{FF2B5EF4-FFF2-40B4-BE49-F238E27FC236}">
                <a16:creationId xmlns:a16="http://schemas.microsoft.com/office/drawing/2014/main" id="{4C25417E-E71F-23C9-9BE8-EB6DD6307A57}"/>
              </a:ext>
            </a:extLst>
          </p:cNvPr>
          <p:cNvPicPr>
            <a:picLocks noChangeAspect="1"/>
          </p:cNvPicPr>
          <p:nvPr/>
        </p:nvPicPr>
        <p:blipFill>
          <a:blip r:embed="rId3"/>
          <a:stretch>
            <a:fillRect/>
          </a:stretch>
        </p:blipFill>
        <p:spPr>
          <a:xfrm>
            <a:off x="8053040" y="3429000"/>
            <a:ext cx="2591574" cy="2591574"/>
          </a:xfrm>
          <a:prstGeom prst="rect">
            <a:avLst/>
          </a:prstGeom>
        </p:spPr>
      </p:pic>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0C50-37C4-D24E-46C1-54DA354AD904}"/>
              </a:ext>
            </a:extLst>
          </p:cNvPr>
          <p:cNvSpPr>
            <a:spLocks noGrp="1"/>
          </p:cNvSpPr>
          <p:nvPr>
            <p:ph type="title"/>
          </p:nvPr>
        </p:nvSpPr>
        <p:spPr>
          <a:xfrm>
            <a:off x="411616" y="176280"/>
            <a:ext cx="11049000" cy="904875"/>
          </a:xfrm>
        </p:spPr>
        <p:txBody>
          <a:bodyPr>
            <a:normAutofit fontScale="90000"/>
          </a:bodyPr>
          <a:lstStyle/>
          <a:p>
            <a:r>
              <a:rPr lang="en-US" dirty="0"/>
              <a:t>CASE at SBU, Ernest Courant Traineeship</a:t>
            </a:r>
          </a:p>
        </p:txBody>
      </p:sp>
      <p:sp>
        <p:nvSpPr>
          <p:cNvPr id="3" name="Content Placeholder 2">
            <a:extLst>
              <a:ext uri="{FF2B5EF4-FFF2-40B4-BE49-F238E27FC236}">
                <a16:creationId xmlns:a16="http://schemas.microsoft.com/office/drawing/2014/main" id="{857CD1AC-EF02-06AF-A253-7203ABB0282B}"/>
              </a:ext>
            </a:extLst>
          </p:cNvPr>
          <p:cNvSpPr>
            <a:spLocks noGrp="1"/>
          </p:cNvSpPr>
          <p:nvPr>
            <p:ph idx="1"/>
          </p:nvPr>
        </p:nvSpPr>
        <p:spPr>
          <a:xfrm>
            <a:off x="454840" y="1400646"/>
            <a:ext cx="5806597" cy="4720754"/>
          </a:xfrm>
        </p:spPr>
        <p:txBody>
          <a:bodyPr>
            <a:normAutofit fontScale="92500" lnSpcReduction="20000"/>
          </a:bodyPr>
          <a:lstStyle/>
          <a:p>
            <a:r>
              <a:rPr lang="en-US" sz="2000" dirty="0">
                <a:latin typeface="Times New Roman" charset="0"/>
                <a:ea typeface="ＭＳ Ｐゴシック" charset="0"/>
                <a:cs typeface="ＭＳ Ｐゴシック" charset="0"/>
              </a:rPr>
              <a:t>CASE – The Center for Accelerator Science and Education has been established established as a Type I Institute within the University on November 19, 2008 as a Joint venture of BNL and SBU, </a:t>
            </a:r>
          </a:p>
          <a:p>
            <a:pPr lvl="1"/>
            <a:r>
              <a:rPr lang="en-US" sz="2000" dirty="0">
                <a:latin typeface="Times New Roman" charset="0"/>
                <a:ea typeface="ＭＳ Ｐゴシック" charset="0"/>
              </a:rPr>
              <a:t>To train scientists and engineers with the aim of advancing the field of accelerator science;</a:t>
            </a:r>
          </a:p>
          <a:p>
            <a:pPr lvl="1"/>
            <a:r>
              <a:rPr lang="en-US" sz="2000" dirty="0">
                <a:latin typeface="Times New Roman" charset="0"/>
                <a:ea typeface="ＭＳ Ｐゴシック" charset="0"/>
              </a:rPr>
              <a:t>To develop a unique program of educational outreach that will provide broad access to a research accelerator; and,</a:t>
            </a:r>
          </a:p>
          <a:p>
            <a:pPr lvl="1"/>
            <a:r>
              <a:rPr lang="en-US" sz="2000" dirty="0">
                <a:latin typeface="Times New Roman" charset="0"/>
                <a:ea typeface="ＭＳ Ｐゴシック" charset="0"/>
              </a:rPr>
              <a:t>To attract Federal and industrial funding for an expanding interdisciplinary research and education program that utilizes accelerators.</a:t>
            </a:r>
          </a:p>
          <a:p>
            <a:r>
              <a:rPr lang="en-US" sz="2000" u="sng" dirty="0">
                <a:solidFill>
                  <a:srgbClr val="FF0000"/>
                </a:solidFill>
                <a:latin typeface="Times New Roman" charset="0"/>
                <a:ea typeface="ＭＳ Ｐゴシック" charset="0"/>
                <a:cs typeface="ＭＳ Ｐゴシック" charset="0"/>
              </a:rPr>
              <a:t>The Stony Brook University / BNL connection </a:t>
            </a:r>
            <a:r>
              <a:rPr lang="en-US" sz="2000" dirty="0">
                <a:latin typeface="Times New Roman" charset="0"/>
                <a:ea typeface="ＭＳ Ｐゴシック" charset="0"/>
                <a:cs typeface="ＭＳ Ｐゴシック" charset="0"/>
              </a:rPr>
              <a:t>provides an ideal educational environment. The close proximity to BNL and the BSA connection provides for a superb combination of both university and national laboratory environment.</a:t>
            </a:r>
          </a:p>
          <a:p>
            <a:endParaRPr lang="en-US" sz="2000" dirty="0">
              <a:latin typeface="Times New Roman" charset="0"/>
              <a:ea typeface="ＭＳ Ｐゴシック" charset="0"/>
              <a:cs typeface="ＭＳ Ｐゴシック" charset="0"/>
            </a:endParaRPr>
          </a:p>
          <a:p>
            <a:r>
              <a:rPr lang="en-US" sz="2000" dirty="0">
                <a:hlinkClick r:id="rId2"/>
              </a:rPr>
              <a:t>http://case.physics.stonybrook.edu/index.php/Main_Page</a:t>
            </a:r>
            <a:endParaRPr lang="en-US" sz="2000" dirty="0"/>
          </a:p>
          <a:p>
            <a:endParaRPr lang="en-US" sz="2000" dirty="0"/>
          </a:p>
        </p:txBody>
      </p:sp>
      <p:sp>
        <p:nvSpPr>
          <p:cNvPr id="4" name="Slide Number Placeholder 3">
            <a:extLst>
              <a:ext uri="{FF2B5EF4-FFF2-40B4-BE49-F238E27FC236}">
                <a16:creationId xmlns:a16="http://schemas.microsoft.com/office/drawing/2014/main" id="{5DC6FB4B-C021-C7CA-9362-37CC384CB415}"/>
              </a:ext>
            </a:extLst>
          </p:cNvPr>
          <p:cNvSpPr>
            <a:spLocks noGrp="1"/>
          </p:cNvSpPr>
          <p:nvPr>
            <p:ph type="sldNum" sz="quarter" idx="4"/>
          </p:nvPr>
        </p:nvSpPr>
        <p:spPr/>
        <p:txBody>
          <a:bodyPr/>
          <a:lstStyle/>
          <a:p>
            <a:fld id="{933A556B-7C63-244D-9B7C-B0EA8042B330}" type="slidenum">
              <a:rPr lang="en-US" smtClean="0"/>
              <a:pPr/>
              <a:t>3</a:t>
            </a:fld>
            <a:endParaRPr lang="en-US" sz="1000" dirty="0"/>
          </a:p>
        </p:txBody>
      </p:sp>
      <p:pic>
        <p:nvPicPr>
          <p:cNvPr id="5" name="Content Placeholder 4">
            <a:extLst>
              <a:ext uri="{FF2B5EF4-FFF2-40B4-BE49-F238E27FC236}">
                <a16:creationId xmlns:a16="http://schemas.microsoft.com/office/drawing/2014/main" id="{A8C95F72-FD32-CFB1-7A08-81E586C70589}"/>
              </a:ext>
            </a:extLst>
          </p:cNvPr>
          <p:cNvPicPr>
            <a:picLocks noChangeAspect="1"/>
          </p:cNvPicPr>
          <p:nvPr/>
        </p:nvPicPr>
        <p:blipFill>
          <a:blip r:embed="rId3"/>
          <a:stretch>
            <a:fillRect/>
          </a:stretch>
        </p:blipFill>
        <p:spPr>
          <a:xfrm>
            <a:off x="6360340" y="1270000"/>
            <a:ext cx="5161257" cy="3287712"/>
          </a:xfrm>
          <a:prstGeom prst="rect">
            <a:avLst/>
          </a:prstGeom>
        </p:spPr>
      </p:pic>
      <p:sp>
        <p:nvSpPr>
          <p:cNvPr id="6" name="TextBox 5">
            <a:extLst>
              <a:ext uri="{FF2B5EF4-FFF2-40B4-BE49-F238E27FC236}">
                <a16:creationId xmlns:a16="http://schemas.microsoft.com/office/drawing/2014/main" id="{E3C477B4-6628-CC85-BB11-A2A8DF804136}"/>
              </a:ext>
            </a:extLst>
          </p:cNvPr>
          <p:cNvSpPr txBox="1"/>
          <p:nvPr/>
        </p:nvSpPr>
        <p:spPr>
          <a:xfrm>
            <a:off x="6541705" y="4636968"/>
            <a:ext cx="3584030" cy="461665"/>
          </a:xfrm>
          <a:prstGeom prst="rect">
            <a:avLst/>
          </a:prstGeom>
          <a:noFill/>
        </p:spPr>
        <p:txBody>
          <a:bodyPr wrap="square" rtlCol="0">
            <a:spAutoFit/>
          </a:bodyPr>
          <a:lstStyle/>
          <a:p>
            <a:r>
              <a:rPr lang="en-US" sz="2400" dirty="0"/>
              <a:t>$2.9M over 5 years </a:t>
            </a:r>
          </a:p>
        </p:txBody>
      </p:sp>
      <p:sp>
        <p:nvSpPr>
          <p:cNvPr id="7" name="TextBox 6">
            <a:extLst>
              <a:ext uri="{FF2B5EF4-FFF2-40B4-BE49-F238E27FC236}">
                <a16:creationId xmlns:a16="http://schemas.microsoft.com/office/drawing/2014/main" id="{5D73D53A-737F-55F5-02DC-3F4BFC1A220F}"/>
              </a:ext>
            </a:extLst>
          </p:cNvPr>
          <p:cNvSpPr txBox="1"/>
          <p:nvPr/>
        </p:nvSpPr>
        <p:spPr>
          <a:xfrm>
            <a:off x="6541705" y="5177889"/>
            <a:ext cx="3584029" cy="1200329"/>
          </a:xfrm>
          <a:prstGeom prst="rect">
            <a:avLst/>
          </a:prstGeom>
          <a:noFill/>
        </p:spPr>
        <p:txBody>
          <a:bodyPr wrap="square" rtlCol="0">
            <a:spAutoFit/>
          </a:bodyPr>
          <a:lstStyle/>
          <a:p>
            <a:r>
              <a:rPr lang="en-US" sz="2400" dirty="0"/>
              <a:t>Collaboration of BNL, FNL, Cornell and</a:t>
            </a:r>
          </a:p>
          <a:p>
            <a:r>
              <a:rPr lang="en-US" sz="2400" dirty="0"/>
              <a:t>Stony Brook Universities</a:t>
            </a:r>
          </a:p>
        </p:txBody>
      </p:sp>
      <p:cxnSp>
        <p:nvCxnSpPr>
          <p:cNvPr id="9" name="Straight Connector 8">
            <a:extLst>
              <a:ext uri="{FF2B5EF4-FFF2-40B4-BE49-F238E27FC236}">
                <a16:creationId xmlns:a16="http://schemas.microsoft.com/office/drawing/2014/main" id="{D5955E61-0E0C-C569-26C9-43A3B7C7386D}"/>
              </a:ext>
            </a:extLst>
          </p:cNvPr>
          <p:cNvCxnSpPr>
            <a:cxnSpLocks/>
          </p:cNvCxnSpPr>
          <p:nvPr/>
        </p:nvCxnSpPr>
        <p:spPr>
          <a:xfrm>
            <a:off x="6261437" y="1905000"/>
            <a:ext cx="0" cy="4216400"/>
          </a:xfrm>
          <a:prstGeom prst="line">
            <a:avLst/>
          </a:prstGeom>
          <a:ln w="730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684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F7B9-9A2D-D736-5B3E-E0CF57E6D092}"/>
              </a:ext>
            </a:extLst>
          </p:cNvPr>
          <p:cNvSpPr>
            <a:spLocks noGrp="1"/>
          </p:cNvSpPr>
          <p:nvPr>
            <p:ph type="title"/>
          </p:nvPr>
        </p:nvSpPr>
        <p:spPr>
          <a:xfrm>
            <a:off x="571500" y="755418"/>
            <a:ext cx="11049000" cy="716543"/>
          </a:xfrm>
        </p:spPr>
        <p:txBody>
          <a:bodyPr>
            <a:normAutofit/>
          </a:bodyPr>
          <a:lstStyle/>
          <a:p>
            <a:r>
              <a:rPr lang="en-US" dirty="0"/>
              <a:t>Course goals</a:t>
            </a:r>
          </a:p>
        </p:txBody>
      </p:sp>
      <p:sp>
        <p:nvSpPr>
          <p:cNvPr id="4" name="Slide Number Placeholder 3">
            <a:extLst>
              <a:ext uri="{FF2B5EF4-FFF2-40B4-BE49-F238E27FC236}">
                <a16:creationId xmlns:a16="http://schemas.microsoft.com/office/drawing/2014/main" id="{ADD87178-4955-B1BC-DF4E-E0B612D9B7A4}"/>
              </a:ext>
            </a:extLst>
          </p:cNvPr>
          <p:cNvSpPr>
            <a:spLocks noGrp="1"/>
          </p:cNvSpPr>
          <p:nvPr>
            <p:ph type="sldNum" sz="quarter" idx="4"/>
          </p:nvPr>
        </p:nvSpPr>
        <p:spPr/>
        <p:txBody>
          <a:bodyPr/>
          <a:lstStyle/>
          <a:p>
            <a:fld id="{933A556B-7C63-244D-9B7C-B0EA8042B330}" type="slidenum">
              <a:rPr lang="en-US" smtClean="0"/>
              <a:pPr/>
              <a:t>4</a:t>
            </a:fld>
            <a:endParaRPr lang="en-US" sz="1000" dirty="0"/>
          </a:p>
        </p:txBody>
      </p:sp>
      <p:sp>
        <p:nvSpPr>
          <p:cNvPr id="7" name="Content Placeholder 6">
            <a:extLst>
              <a:ext uri="{FF2B5EF4-FFF2-40B4-BE49-F238E27FC236}">
                <a16:creationId xmlns:a16="http://schemas.microsoft.com/office/drawing/2014/main" id="{B0142629-3005-61C6-C4AA-A878CBC9C5BC}"/>
              </a:ext>
            </a:extLst>
          </p:cNvPr>
          <p:cNvSpPr>
            <a:spLocks noGrp="1"/>
          </p:cNvSpPr>
          <p:nvPr>
            <p:ph idx="1"/>
          </p:nvPr>
        </p:nvSpPr>
        <p:spPr>
          <a:xfrm>
            <a:off x="650622" y="1710731"/>
            <a:ext cx="6486158" cy="4207185"/>
          </a:xfrm>
        </p:spPr>
        <p:txBody>
          <a:bodyPr>
            <a:normAutofit/>
          </a:bodyPr>
          <a:lstStyle/>
          <a:p>
            <a:pPr marL="457200" indent="-457200">
              <a:buFont typeface="Arial" panose="020B0604020202020204" pitchFamily="34" charset="0"/>
              <a:buChar char="•"/>
            </a:pPr>
            <a:r>
              <a:rPr lang="en-US" sz="2800" dirty="0"/>
              <a:t>Introduce students to the field of experimental Accelerator Physics</a:t>
            </a:r>
          </a:p>
          <a:p>
            <a:pPr marL="457200" indent="-457200">
              <a:buFont typeface="Arial" panose="020B0604020202020204" pitchFamily="34" charset="0"/>
              <a:buChar char="•"/>
            </a:pPr>
            <a:r>
              <a:rPr lang="en-US" sz="2800" dirty="0"/>
              <a:t>Demonstrate e-beam techniques and diagnostics used in Advanced Accelerator Concept experiments at Accelerator Test Facility</a:t>
            </a:r>
          </a:p>
          <a:p>
            <a:pPr marL="457200" indent="-457200">
              <a:buFont typeface="Arial" panose="020B0604020202020204" pitchFamily="34" charset="0"/>
              <a:buChar char="•"/>
            </a:pPr>
            <a:r>
              <a:rPr lang="en-US" sz="2800" dirty="0"/>
              <a:t>Teach students to model experiments, compare model results with measurements.</a:t>
            </a:r>
          </a:p>
          <a:p>
            <a:endParaRPr lang="en-US" dirty="0"/>
          </a:p>
        </p:txBody>
      </p:sp>
      <p:pic>
        <p:nvPicPr>
          <p:cNvPr id="8" name="Picture 7" descr="ATF_Course_Flyer_v2.pdf">
            <a:extLst>
              <a:ext uri="{FF2B5EF4-FFF2-40B4-BE49-F238E27FC236}">
                <a16:creationId xmlns:a16="http://schemas.microsoft.com/office/drawing/2014/main" id="{342AE57A-A8E1-D3B0-4019-58CD96AC0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782" y="1841781"/>
            <a:ext cx="3429232" cy="4572310"/>
          </a:xfrm>
          <a:prstGeom prst="rect">
            <a:avLst/>
          </a:prstGeom>
        </p:spPr>
      </p:pic>
      <p:sp>
        <p:nvSpPr>
          <p:cNvPr id="9" name="TextBox 8">
            <a:extLst>
              <a:ext uri="{FF2B5EF4-FFF2-40B4-BE49-F238E27FC236}">
                <a16:creationId xmlns:a16="http://schemas.microsoft.com/office/drawing/2014/main" id="{00383E08-DD62-30DE-F461-6F334D7F25D7}"/>
              </a:ext>
            </a:extLst>
          </p:cNvPr>
          <p:cNvSpPr txBox="1"/>
          <p:nvPr/>
        </p:nvSpPr>
        <p:spPr>
          <a:xfrm>
            <a:off x="571500" y="5733250"/>
            <a:ext cx="8736980" cy="369332"/>
          </a:xfrm>
          <a:prstGeom prst="rect">
            <a:avLst/>
          </a:prstGeom>
          <a:noFill/>
        </p:spPr>
        <p:txBody>
          <a:bodyPr wrap="square">
            <a:spAutoFit/>
          </a:bodyPr>
          <a:lstStyle/>
          <a:p>
            <a:r>
              <a:rPr lang="en-US" dirty="0">
                <a:hlinkClick r:id="rId3"/>
              </a:rPr>
              <a:t>http://case.physics.stonybrook.edu/index.php/PHY542_spring_2022</a:t>
            </a:r>
            <a:endParaRPr lang="en-US" dirty="0"/>
          </a:p>
        </p:txBody>
      </p:sp>
    </p:spTree>
    <p:extLst>
      <p:ext uri="{BB962C8B-B14F-4D97-AF65-F5344CB8AC3E}">
        <p14:creationId xmlns:p14="http://schemas.microsoft.com/office/powerpoint/2010/main" val="3808284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530" y="0"/>
            <a:ext cx="8229600" cy="1143000"/>
          </a:xfrm>
        </p:spPr>
        <p:txBody>
          <a:bodyPr>
            <a:normAutofit/>
          </a:bodyPr>
          <a:lstStyle/>
          <a:p>
            <a:r>
              <a:rPr lang="en-US" sz="4000" dirty="0"/>
              <a:t>Syllabus (plan for spring 2023)</a:t>
            </a:r>
          </a:p>
        </p:txBody>
      </p:sp>
      <p:sp>
        <p:nvSpPr>
          <p:cNvPr id="3" name="Content Placeholder 2"/>
          <p:cNvSpPr>
            <a:spLocks noGrp="1"/>
          </p:cNvSpPr>
          <p:nvPr>
            <p:ph idx="1"/>
          </p:nvPr>
        </p:nvSpPr>
        <p:spPr>
          <a:xfrm>
            <a:off x="1293541" y="1260312"/>
            <a:ext cx="9604918" cy="4525963"/>
          </a:xfrm>
        </p:spPr>
        <p:txBody>
          <a:bodyPr>
            <a:normAutofit/>
          </a:bodyPr>
          <a:lstStyle/>
          <a:p>
            <a:pPr marL="457200" indent="-457200">
              <a:buFont typeface="Arial" panose="020B0604020202020204" pitchFamily="34" charset="0"/>
              <a:buChar char="•"/>
            </a:pPr>
            <a:r>
              <a:rPr lang="en-US" dirty="0"/>
              <a:t>Course overview, administrative issues</a:t>
            </a:r>
          </a:p>
          <a:p>
            <a:pPr marL="457200" indent="-457200">
              <a:buFont typeface="Arial" panose="020B0604020202020204" pitchFamily="34" charset="0"/>
              <a:buChar char="•"/>
            </a:pPr>
            <a:r>
              <a:rPr lang="en-US" dirty="0"/>
              <a:t>Introduction to photo-injectors</a:t>
            </a:r>
          </a:p>
          <a:p>
            <a:pPr marL="457200" indent="-457200">
              <a:buFont typeface="Arial" panose="020B0604020202020204" pitchFamily="34" charset="0"/>
              <a:buChar char="•"/>
            </a:pPr>
            <a:r>
              <a:rPr lang="en-US" dirty="0"/>
              <a:t>Modeling photo-injectors</a:t>
            </a:r>
          </a:p>
          <a:p>
            <a:pPr marL="457200" indent="-457200">
              <a:buFont typeface="Arial" panose="020B0604020202020204" pitchFamily="34" charset="0"/>
              <a:buChar char="•"/>
            </a:pPr>
            <a:r>
              <a:rPr lang="en-US" dirty="0"/>
              <a:t>Transport of particle beams </a:t>
            </a:r>
          </a:p>
          <a:p>
            <a:pPr marL="457200" indent="-457200">
              <a:buFont typeface="Arial" panose="020B0604020202020204" pitchFamily="34" charset="0"/>
              <a:buChar char="•"/>
            </a:pPr>
            <a:r>
              <a:rPr lang="en-US" dirty="0"/>
              <a:t>Beam Diagnostics, emittance measurement techniques</a:t>
            </a:r>
          </a:p>
          <a:p>
            <a:pPr marL="457200" indent="-457200">
              <a:buFont typeface="Arial" panose="020B0604020202020204" pitchFamily="34" charset="0"/>
              <a:buChar char="•"/>
            </a:pPr>
            <a:r>
              <a:rPr lang="en-US" dirty="0"/>
              <a:t>Beam energy measurement by using diffraction pattern</a:t>
            </a:r>
          </a:p>
          <a:p>
            <a:pPr marL="457200" indent="-457200">
              <a:buFont typeface="Arial" panose="020B0604020202020204" pitchFamily="34" charset="0"/>
              <a:buChar char="•"/>
            </a:pPr>
            <a:r>
              <a:rPr lang="en-US" dirty="0"/>
              <a:t>Measurements for project report and presentation</a:t>
            </a:r>
          </a:p>
        </p:txBody>
      </p:sp>
      <p:sp>
        <p:nvSpPr>
          <p:cNvPr id="4" name="Rectangle 3"/>
          <p:cNvSpPr/>
          <p:nvPr/>
        </p:nvSpPr>
        <p:spPr>
          <a:xfrm>
            <a:off x="1293541" y="5463109"/>
            <a:ext cx="7605888" cy="646331"/>
          </a:xfrm>
          <a:prstGeom prst="rect">
            <a:avLst/>
          </a:prstGeom>
        </p:spPr>
        <p:txBody>
          <a:bodyPr wrap="square">
            <a:spAutoFit/>
          </a:bodyPr>
          <a:lstStyle/>
          <a:p>
            <a:r>
              <a:rPr lang="en-US" dirty="0"/>
              <a:t>PHY542 web page (example):</a:t>
            </a:r>
          </a:p>
          <a:p>
            <a:r>
              <a:rPr lang="en-US" dirty="0">
                <a:hlinkClick r:id="rId2"/>
              </a:rPr>
              <a:t>http://case.physics.stonybrook.edu/index.php/PHY542_spring_2023</a:t>
            </a:r>
            <a:endParaRPr lang="en-US" dirty="0"/>
          </a:p>
        </p:txBody>
      </p:sp>
      <p:sp>
        <p:nvSpPr>
          <p:cNvPr id="5" name="Slide Number Placeholder 4">
            <a:extLst>
              <a:ext uri="{FF2B5EF4-FFF2-40B4-BE49-F238E27FC236}">
                <a16:creationId xmlns:a16="http://schemas.microsoft.com/office/drawing/2014/main" id="{898573A2-CCD2-0342-BFFA-E5313C76E7CD}"/>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B59A6-44A9-D34A-ADE7-FBFBC1FD4CE9}" type="slidenum">
              <a:rPr lang="en-US" smtClean="0"/>
              <a:pPr/>
              <a:t>5</a:t>
            </a:fld>
            <a:endParaRPr lang="en-US"/>
          </a:p>
        </p:txBody>
      </p:sp>
      <p:pic>
        <p:nvPicPr>
          <p:cNvPr id="6" name="Picture 5" descr="A picture containing text, indoor, cluttered&#10;&#10;Description automatically generated">
            <a:extLst>
              <a:ext uri="{FF2B5EF4-FFF2-40B4-BE49-F238E27FC236}">
                <a16:creationId xmlns:a16="http://schemas.microsoft.com/office/drawing/2014/main" id="{C7CBE700-A48C-E8D1-2D5E-9A47C1C6CF79}"/>
              </a:ext>
            </a:extLst>
          </p:cNvPr>
          <p:cNvPicPr>
            <a:picLocks noChangeAspect="1"/>
          </p:cNvPicPr>
          <p:nvPr/>
        </p:nvPicPr>
        <p:blipFill>
          <a:blip r:embed="rId3"/>
          <a:stretch>
            <a:fillRect/>
          </a:stretch>
        </p:blipFill>
        <p:spPr>
          <a:xfrm>
            <a:off x="8419172" y="1059772"/>
            <a:ext cx="2891584" cy="2168688"/>
          </a:xfrm>
          <a:prstGeom prst="rect">
            <a:avLst/>
          </a:prstGeom>
        </p:spPr>
      </p:pic>
      <p:pic>
        <p:nvPicPr>
          <p:cNvPr id="8" name="Picture 7" descr="A picture containing text, screenshot, monitor, indoor&#10;&#10;Description automatically generated">
            <a:extLst>
              <a:ext uri="{FF2B5EF4-FFF2-40B4-BE49-F238E27FC236}">
                <a16:creationId xmlns:a16="http://schemas.microsoft.com/office/drawing/2014/main" id="{0A7167EE-34DF-456A-D19A-9992D49A0245}"/>
              </a:ext>
            </a:extLst>
          </p:cNvPr>
          <p:cNvPicPr>
            <a:picLocks noChangeAspect="1"/>
          </p:cNvPicPr>
          <p:nvPr/>
        </p:nvPicPr>
        <p:blipFill rotWithShape="1">
          <a:blip r:embed="rId4"/>
          <a:srcRect l="35868" t="11201" r="346" b="8297"/>
          <a:stretch/>
        </p:blipFill>
        <p:spPr>
          <a:xfrm>
            <a:off x="9292385" y="4769640"/>
            <a:ext cx="2375210" cy="1873536"/>
          </a:xfrm>
          <a:prstGeom prst="rect">
            <a:avLst/>
          </a:prstGeom>
        </p:spPr>
      </p:pic>
    </p:spTree>
    <p:extLst>
      <p:ext uri="{BB962C8B-B14F-4D97-AF65-F5344CB8AC3E}">
        <p14:creationId xmlns:p14="http://schemas.microsoft.com/office/powerpoint/2010/main" val="320759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712" y="0"/>
            <a:ext cx="8229600" cy="1143000"/>
          </a:xfrm>
        </p:spPr>
        <p:txBody>
          <a:bodyPr>
            <a:normAutofit/>
          </a:bodyPr>
          <a:lstStyle/>
          <a:p>
            <a:r>
              <a:rPr lang="en-US" sz="4000" dirty="0"/>
              <a:t>Evaluation (plan for spring 2023)</a:t>
            </a:r>
          </a:p>
        </p:txBody>
      </p:sp>
      <p:sp>
        <p:nvSpPr>
          <p:cNvPr id="8" name="Rectangle 7"/>
          <p:cNvSpPr/>
          <p:nvPr/>
        </p:nvSpPr>
        <p:spPr>
          <a:xfrm>
            <a:off x="985851" y="5404641"/>
            <a:ext cx="7605888" cy="646331"/>
          </a:xfrm>
          <a:prstGeom prst="rect">
            <a:avLst/>
          </a:prstGeom>
        </p:spPr>
        <p:txBody>
          <a:bodyPr wrap="square">
            <a:spAutoFit/>
          </a:bodyPr>
          <a:lstStyle/>
          <a:p>
            <a:r>
              <a:rPr lang="en-US" dirty="0"/>
              <a:t>PHY542 web page (example):</a:t>
            </a:r>
          </a:p>
          <a:p>
            <a:r>
              <a:rPr lang="en-US" dirty="0">
                <a:hlinkClick r:id="rId2"/>
              </a:rPr>
              <a:t>http://case.physics.stonybrook.edu/index.php/PHY542_spring_2023</a:t>
            </a:r>
            <a:endParaRPr lang="en-US" dirty="0"/>
          </a:p>
        </p:txBody>
      </p:sp>
      <p:sp>
        <p:nvSpPr>
          <p:cNvPr id="9" name="TextBox 8"/>
          <p:cNvSpPr txBox="1"/>
          <p:nvPr/>
        </p:nvSpPr>
        <p:spPr>
          <a:xfrm>
            <a:off x="724829" y="1130193"/>
            <a:ext cx="10872439" cy="4093428"/>
          </a:xfrm>
          <a:prstGeom prst="rect">
            <a:avLst/>
          </a:prstGeom>
          <a:noFill/>
        </p:spPr>
        <p:txBody>
          <a:bodyPr wrap="square" rtlCol="0">
            <a:spAutoFit/>
          </a:bodyPr>
          <a:lstStyle/>
          <a:p>
            <a:pPr marL="342900" indent="-342900">
              <a:buFont typeface="Wingdings" charset="2"/>
              <a:buChar char="ü"/>
            </a:pPr>
            <a:r>
              <a:rPr lang="en-US" sz="2000" dirty="0"/>
              <a:t>Student’s performance was evaluated based on: </a:t>
            </a:r>
          </a:p>
          <a:p>
            <a:pPr marL="800100" lvl="1" indent="-342900">
              <a:buFont typeface="Wingdings" charset="2"/>
              <a:buChar char="ü"/>
            </a:pPr>
            <a:r>
              <a:rPr lang="en-US" sz="2000" dirty="0"/>
              <a:t>active involvement in the laboratory (25% of final grade);</a:t>
            </a:r>
          </a:p>
          <a:p>
            <a:pPr marL="800100" lvl="1" indent="-342900">
              <a:buFont typeface="Wingdings" charset="2"/>
              <a:buChar char="ü"/>
            </a:pPr>
            <a:r>
              <a:rPr lang="en-US" sz="2000" dirty="0"/>
              <a:t>lab report (60% of final grade);</a:t>
            </a:r>
          </a:p>
          <a:p>
            <a:pPr marL="800100" lvl="1" indent="-342900">
              <a:buFont typeface="Wingdings" charset="2"/>
              <a:buChar char="ü"/>
            </a:pPr>
            <a:r>
              <a:rPr lang="en-US" sz="2000" dirty="0"/>
              <a:t>presentation of a project topic (20% of final grade).</a:t>
            </a:r>
          </a:p>
          <a:p>
            <a:endParaRPr lang="en-US" sz="2000" dirty="0"/>
          </a:p>
          <a:p>
            <a:pPr marL="342900" indent="-342900">
              <a:buFont typeface="Wingdings" charset="2"/>
              <a:buChar char="ü"/>
            </a:pPr>
            <a:r>
              <a:rPr lang="en-US" sz="2000" dirty="0"/>
              <a:t>Students did prepare Report and one Presentation during semester</a:t>
            </a:r>
          </a:p>
          <a:p>
            <a:pPr marL="800100" lvl="1" indent="-342900">
              <a:buFont typeface="Wingdings" charset="2"/>
              <a:buChar char="ü"/>
            </a:pPr>
            <a:r>
              <a:rPr lang="en-US" sz="2000" dirty="0"/>
              <a:t>Report and Presentation from one of lab class (see syllabus)</a:t>
            </a:r>
          </a:p>
          <a:p>
            <a:pPr marL="800100" lvl="1" indent="-342900">
              <a:buFont typeface="Wingdings" charset="2"/>
              <a:buChar char="ü"/>
            </a:pPr>
            <a:r>
              <a:rPr lang="en-US" sz="2000" dirty="0"/>
              <a:t>Content should include: 1) theory of the experiment and explain the objectives; 2) technique used to obtain data; 3) detailed data analysis; 4) conclusion remarks </a:t>
            </a:r>
          </a:p>
          <a:p>
            <a:pPr marL="342900" indent="-342900">
              <a:buFont typeface="Wingdings" charset="2"/>
              <a:buChar char="ü"/>
            </a:pPr>
            <a:endParaRPr lang="en-US" sz="2000" dirty="0"/>
          </a:p>
          <a:p>
            <a:pPr marL="342900" indent="-342900">
              <a:buFont typeface="Wingdings" charset="2"/>
              <a:buChar char="ü"/>
            </a:pPr>
            <a:r>
              <a:rPr lang="en-US" sz="2000" dirty="0"/>
              <a:t>Presentation was made at the end of semester. Required better preparation. Presentation was performed at front of the class. To avoid the overlap topics was distributed at beginning of semester among students</a:t>
            </a:r>
          </a:p>
        </p:txBody>
      </p:sp>
      <p:sp>
        <p:nvSpPr>
          <p:cNvPr id="3" name="Slide Number Placeholder 2">
            <a:extLst>
              <a:ext uri="{FF2B5EF4-FFF2-40B4-BE49-F238E27FC236}">
                <a16:creationId xmlns:a16="http://schemas.microsoft.com/office/drawing/2014/main" id="{28C8E682-8AD2-AD40-8F49-EBF4670D0C59}"/>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AB59A6-44A9-D34A-ADE7-FBFBC1FD4CE9}" type="slidenum">
              <a:rPr lang="en-US" smtClean="0"/>
              <a:pPr/>
              <a:t>6</a:t>
            </a:fld>
            <a:endParaRPr lang="en-US"/>
          </a:p>
        </p:txBody>
      </p:sp>
    </p:spTree>
    <p:extLst>
      <p:ext uri="{BB962C8B-B14F-4D97-AF65-F5344CB8AC3E}">
        <p14:creationId xmlns:p14="http://schemas.microsoft.com/office/powerpoint/2010/main" val="381277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60C53-14B2-2F65-56AC-248A62ADFB8D}"/>
              </a:ext>
            </a:extLst>
          </p:cNvPr>
          <p:cNvSpPr>
            <a:spLocks noGrp="1"/>
          </p:cNvSpPr>
          <p:nvPr>
            <p:ph type="title"/>
          </p:nvPr>
        </p:nvSpPr>
        <p:spPr/>
        <p:txBody>
          <a:bodyPr/>
          <a:lstStyle/>
          <a:p>
            <a:r>
              <a:rPr lang="en-US" dirty="0"/>
              <a:t>No time request for FY2024</a:t>
            </a:r>
          </a:p>
        </p:txBody>
      </p:sp>
      <p:sp>
        <p:nvSpPr>
          <p:cNvPr id="3" name="Content Placeholder 2">
            <a:extLst>
              <a:ext uri="{FF2B5EF4-FFF2-40B4-BE49-F238E27FC236}">
                <a16:creationId xmlns:a16="http://schemas.microsoft.com/office/drawing/2014/main" id="{C6950848-0B97-A371-D9F5-118D237400E0}"/>
              </a:ext>
            </a:extLst>
          </p:cNvPr>
          <p:cNvSpPr>
            <a:spLocks noGrp="1"/>
          </p:cNvSpPr>
          <p:nvPr>
            <p:ph idx="1"/>
          </p:nvPr>
        </p:nvSpPr>
        <p:spPr>
          <a:xfrm>
            <a:off x="571500" y="2567354"/>
            <a:ext cx="11049000" cy="3465456"/>
          </a:xfrm>
        </p:spPr>
        <p:txBody>
          <a:bodyPr/>
          <a:lstStyle/>
          <a:p>
            <a:r>
              <a:rPr lang="en-US" dirty="0"/>
              <a:t>Spring 2024 class was cancelled due to low student interest in this </a:t>
            </a:r>
            <a:r>
              <a:rPr lang="en-US"/>
              <a:t>course this year</a:t>
            </a:r>
            <a:endParaRPr lang="en-US" dirty="0"/>
          </a:p>
        </p:txBody>
      </p:sp>
      <p:sp>
        <p:nvSpPr>
          <p:cNvPr id="4" name="Slide Number Placeholder 3">
            <a:extLst>
              <a:ext uri="{FF2B5EF4-FFF2-40B4-BE49-F238E27FC236}">
                <a16:creationId xmlns:a16="http://schemas.microsoft.com/office/drawing/2014/main" id="{854BC85A-FD3F-55EA-4B4E-E7B45484BBF6}"/>
              </a:ext>
            </a:extLst>
          </p:cNvPr>
          <p:cNvSpPr>
            <a:spLocks noGrp="1"/>
          </p:cNvSpPr>
          <p:nvPr>
            <p:ph type="sldNum" sz="quarter" idx="4"/>
          </p:nvPr>
        </p:nvSpPr>
        <p:spPr/>
        <p:txBody>
          <a:bodyPr/>
          <a:lstStyle/>
          <a:p>
            <a:fld id="{933A556B-7C63-244D-9B7C-B0EA8042B330}" type="slidenum">
              <a:rPr lang="en-US" smtClean="0"/>
              <a:pPr/>
              <a:t>7</a:t>
            </a:fld>
            <a:endParaRPr lang="en-US" sz="1000" dirty="0"/>
          </a:p>
        </p:txBody>
      </p:sp>
    </p:spTree>
    <p:extLst>
      <p:ext uri="{BB962C8B-B14F-4D97-AF65-F5344CB8AC3E}">
        <p14:creationId xmlns:p14="http://schemas.microsoft.com/office/powerpoint/2010/main" val="96073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8</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Questions?</a:t>
            </a:r>
          </a:p>
        </p:txBody>
      </p:sp>
      <p:grpSp>
        <p:nvGrpSpPr>
          <p:cNvPr id="3" name="Group 2">
            <a:extLst>
              <a:ext uri="{FF2B5EF4-FFF2-40B4-BE49-F238E27FC236}">
                <a16:creationId xmlns:a16="http://schemas.microsoft.com/office/drawing/2014/main" id="{A1899D9D-9243-A4B2-3BDA-8F29324C0CCD}"/>
              </a:ext>
            </a:extLst>
          </p:cNvPr>
          <p:cNvGrpSpPr/>
          <p:nvPr/>
        </p:nvGrpSpPr>
        <p:grpSpPr>
          <a:xfrm>
            <a:off x="8563641" y="6058209"/>
            <a:ext cx="3235328" cy="685795"/>
            <a:chOff x="8459251" y="5148607"/>
            <a:chExt cx="3295602" cy="685795"/>
          </a:xfrm>
        </p:grpSpPr>
        <p:pic>
          <p:nvPicPr>
            <p:cNvPr id="5" name="Picture 4" descr="Icon&#10;&#10;Description automatically generated">
              <a:extLst>
                <a:ext uri="{FF2B5EF4-FFF2-40B4-BE49-F238E27FC236}">
                  <a16:creationId xmlns:a16="http://schemas.microsoft.com/office/drawing/2014/main" id="{BDD2D51E-70DA-074B-8471-D58185D77714}"/>
                </a:ext>
              </a:extLst>
            </p:cNvPr>
            <p:cNvPicPr>
              <a:picLocks noChangeAspect="1"/>
            </p:cNvPicPr>
            <p:nvPr/>
          </p:nvPicPr>
          <p:blipFill>
            <a:blip r:embed="rId2"/>
            <a:stretch>
              <a:fillRect/>
            </a:stretch>
          </p:blipFill>
          <p:spPr>
            <a:xfrm>
              <a:off x="8459251" y="5148607"/>
              <a:ext cx="685796" cy="685795"/>
            </a:xfrm>
            <a:prstGeom prst="rect">
              <a:avLst/>
            </a:prstGeom>
          </p:spPr>
        </p:pic>
        <p:sp>
          <p:nvSpPr>
            <p:cNvPr id="6" name="TextBox 5">
              <a:extLst>
                <a:ext uri="{FF2B5EF4-FFF2-40B4-BE49-F238E27FC236}">
                  <a16:creationId xmlns:a16="http://schemas.microsoft.com/office/drawing/2014/main" id="{330542A6-CC9E-6F8A-A396-D8E6FE210641}"/>
                </a:ext>
              </a:extLst>
            </p:cNvPr>
            <p:cNvSpPr txBox="1"/>
            <p:nvPr/>
          </p:nvSpPr>
          <p:spPr>
            <a:xfrm>
              <a:off x="9032999" y="5439227"/>
              <a:ext cx="2721854" cy="276999"/>
            </a:xfrm>
            <a:prstGeom prst="rect">
              <a:avLst/>
            </a:prstGeom>
            <a:noFill/>
          </p:spPr>
          <p:txBody>
            <a:bodyPr wrap="square" lIns="91440" tIns="45720" rIns="91440" bIns="45720" rtlCol="0" anchor="t">
              <a:spAutoFit/>
            </a:bodyPr>
            <a:lstStyle/>
            <a:p>
              <a:r>
                <a:rPr lang="en-US" sz="1200" b="1" dirty="0"/>
                <a:t>Accelerator Facilities Division</a:t>
              </a:r>
            </a:p>
          </p:txBody>
        </p:sp>
      </p:grpSp>
    </p:spTree>
    <p:extLst>
      <p:ext uri="{BB962C8B-B14F-4D97-AF65-F5344CB8AC3E}">
        <p14:creationId xmlns:p14="http://schemas.microsoft.com/office/powerpoint/2010/main" val="1215709844"/>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_060121" id="{12E83E08-87E0-F644-89EB-87DEB220AE0B}" vid="{EBE5DD67-AF26-1345-A97E-9F8C3AF25A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bnl_ppt_template_2021_widescreen_compressed</Template>
  <TotalTime>1351</TotalTime>
  <Words>583</Words>
  <Application>Microsoft Macintosh PowerPoint</Application>
  <PresentationFormat>Widescreen</PresentationFormat>
  <Paragraphs>63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Roboto</vt:lpstr>
      <vt:lpstr>Times New Roman</vt:lpstr>
      <vt:lpstr>Wingdings</vt:lpstr>
      <vt:lpstr>BNL</vt:lpstr>
      <vt:lpstr>26th Annual Accelerator Test Facility (ATF) Users' Meeting AE129 “Stony Brook Accelerator Laboratory Course” </vt:lpstr>
      <vt:lpstr>CASE course: PHY542 “Fundamentals of Accelerator Physics and Technology with Simulations and Measurements Lab”</vt:lpstr>
      <vt:lpstr>CASE at SBU, Ernest Courant Traineeship</vt:lpstr>
      <vt:lpstr>Course goals</vt:lpstr>
      <vt:lpstr>Syllabus (plan for spring 2023)</vt:lpstr>
      <vt:lpstr>Evaluation (plan for spring 2023)</vt:lpstr>
      <vt:lpstr>No time request for FY2024</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25th ATF Users’ Meeting Session Title </dc:title>
  <dc:subject/>
  <dc:creator>Ilardi, Mary Jane</dc:creator>
  <cp:keywords/>
  <dc:description/>
  <cp:lastModifiedBy>Fedurin, Mikhail</cp:lastModifiedBy>
  <cp:revision>22</cp:revision>
  <dcterms:created xsi:type="dcterms:W3CDTF">2023-02-24T15:13:33Z</dcterms:created>
  <dcterms:modified xsi:type="dcterms:W3CDTF">2024-03-28T14:34:44Z</dcterms:modified>
  <cp:category/>
</cp:coreProperties>
</file>