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4" r:id="rId2"/>
    <p:sldId id="260" r:id="rId3"/>
    <p:sldId id="285" r:id="rId4"/>
    <p:sldId id="286" r:id="rId5"/>
    <p:sldId id="287" r:id="rId6"/>
    <p:sldId id="295" r:id="rId7"/>
    <p:sldId id="297" r:id="rId8"/>
    <p:sldId id="272" r:id="rId9"/>
    <p:sldId id="296" r:id="rId10"/>
    <p:sldId id="298" r:id="rId11"/>
    <p:sldId id="279" r:id="rId12"/>
    <p:sldId id="278" r:id="rId13"/>
    <p:sldId id="280" r:id="rId14"/>
    <p:sldId id="282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0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/>
    <p:restoredTop sz="94670"/>
  </p:normalViewPr>
  <p:slideViewPr>
    <p:cSldViewPr snapToGrid="0">
      <p:cViewPr varScale="1">
        <p:scale>
          <a:sx n="104" d="100"/>
          <a:sy n="104" d="100"/>
        </p:scale>
        <p:origin x="8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AF789-666E-7768-9FF2-399B25D1E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9EFCDA-95D5-ED36-6096-338D1647C0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094AE-52F5-77FC-D779-35DA65139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41AE-1468-6447-9954-55E0BC402502}" type="datetimeFigureOut"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78056-2F6B-AF28-8CEC-BC91B1860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B34F0-D31D-BC6B-3F9B-ACE4C1E22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EF81-1AD6-4749-930C-E152F37DB19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5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E2DBD-BD56-E40C-D3AB-BA7BF0743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1ED3E9-A2AB-2898-C9B9-2288CD491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8F9EC-C8A3-DC1E-ACC6-774754BB9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41AE-1468-6447-9954-55E0BC402502}" type="datetimeFigureOut"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49CF1-66F8-FAE6-81ED-1DFFE6CC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31C50-8B2A-EB9B-9104-33F1180EB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EF81-1AD6-4749-930C-E152F37DB19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4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B2964B-6EBD-AE6A-4C2D-FCA9B444C9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0F83C4-93E7-9903-0EAB-43AB4C82B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B08D6-967B-DFD7-2D9F-DEF5E9A8E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41AE-1468-6447-9954-55E0BC402502}" type="datetimeFigureOut"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B8A6E-2BAD-CD32-BDD7-3A3C3DF90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1BEC8-1562-A10D-CD9B-AE12D1855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EF81-1AD6-4749-930C-E152F37DB19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63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467D-652A-4310-51DA-6A9DFD6F4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59C7D-6689-B006-F02F-08A6B098D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B324D-A723-6D61-3CB2-4FBDD52C5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41AE-1468-6447-9954-55E0BC402502}" type="datetimeFigureOut"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7E724-C9AC-33BD-AD35-971E36443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49B19-F57B-408F-1FD8-4E48A1C69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EF81-1AD6-4749-930C-E152F37DB19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9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F5977-27E1-19B4-B9D3-B199E28C4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B3208-453C-252F-A52B-92ADF8049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3A978-F071-1FD9-4659-004EB1655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41AE-1468-6447-9954-55E0BC402502}" type="datetimeFigureOut"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E1CCA-E94D-CE73-8DCC-4020E5435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FD294-E60B-68A6-AC4D-23D001397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EF81-1AD6-4749-930C-E152F37DB19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54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EDA81-2050-15BD-B1CF-3DAD303F9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EB6C2-49D0-9EFA-FB49-F314C75546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E4FDD-111B-5A0D-E6F7-9C70B639E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89C3FB-CE1F-20CB-F650-ABD12AE72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41AE-1468-6447-9954-55E0BC402502}" type="datetimeFigureOut">
              <a:t>3/28/24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B18CCC-E721-A134-CF34-54D8E28C9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5426C-C9F4-7862-44FA-A3AA7C439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EF81-1AD6-4749-930C-E152F37DB19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8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EF531-6103-0F18-E238-FC7AD90BA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9149B-6467-7BF1-CDB1-FCB80A0C0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EBB316-018C-299F-FF25-A4DFEB997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D7D786-DDD9-C81C-AA1D-3CC91D569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FA0284-CE6A-CD1D-E0BF-E01EC79307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C102DE-3557-F29A-75BC-1E34F3B63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41AE-1468-6447-9954-55E0BC402502}" type="datetimeFigureOut">
              <a:t>3/28/24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A51EA7-6484-674B-A130-A23ADD91B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B31596-1988-E021-4931-8D7ED0D8E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EF81-1AD6-4749-930C-E152F37DB19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4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6E3D0-2871-C981-A42D-925257219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869E6B-5928-A9F3-9F46-C4D1EEF3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41AE-1468-6447-9954-55E0BC402502}" type="datetimeFigureOut">
              <a:t>3/28/24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ABC03B-6620-8D95-3D95-1600E9DB0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8943B7-D518-776C-0EE0-712EE7309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EF81-1AD6-4749-930C-E152F37DB19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1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99E76E-99DC-5377-D0D0-CA5F21427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41AE-1468-6447-9954-55E0BC402502}" type="datetimeFigureOut">
              <a:t>3/28/24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B19FD4-B72A-D38F-47A8-6EC8F2E20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AC5A3-2754-A17E-B363-5B930C3C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EF81-1AD6-4749-930C-E152F37DB19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8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4DB29-2F3E-A1D7-3A7A-27D21DD1C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DE5CE-5D0E-E4FA-E517-14B02CFA8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7F553C-EE26-7059-D06D-BEBF37BC3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9BD91-7A2D-34F1-588A-2A439A3B8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41AE-1468-6447-9954-55E0BC402502}" type="datetimeFigureOut">
              <a:t>3/28/24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F49FB1-5D22-A5FB-C0F6-C5EBEB63A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51E2E9-170C-9195-3D87-AA863F5B7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EF81-1AD6-4749-930C-E152F37DB19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38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980D7-0932-06EA-74EB-DD1C52C24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D1C0EE-E1A6-2E31-7214-98FBAB4C9E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F82AA-BE4B-7277-B9C7-63F238AD5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9E14F8-6C73-4C58-29B1-5A10C4E8E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41AE-1468-6447-9954-55E0BC402502}" type="datetimeFigureOut">
              <a:t>3/28/24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9F974-61B3-C8B2-5818-9188A4672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B0BD74-EE6D-8AF9-1236-8069C3915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EF81-1AD6-4749-930C-E152F37DB19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60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BAD0BC-8527-D9AE-7B55-4F60B8D50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1B693-6389-7E52-B08B-839679E1B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9BBBB-B8E2-C0D1-4664-9D19366D2C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D241AE-1468-6447-9954-55E0BC402502}" type="datetimeFigureOut"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032A6-0BE3-6F54-46F6-AEEB0A7BB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EDCF3-7B83-0C3C-4299-AAB3DBEAEC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F1EF81-1AD6-4749-930C-E152F37DB19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3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4EAE3F-53CA-0457-B095-3680E247F48A}"/>
              </a:ext>
            </a:extLst>
          </p:cNvPr>
          <p:cNvSpPr txBox="1"/>
          <p:nvPr/>
        </p:nvSpPr>
        <p:spPr>
          <a:xfrm>
            <a:off x="818807" y="873936"/>
            <a:ext cx="105697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/>
              <a:t>Toward bubble-regime CO</a:t>
            </a:r>
            <a:r>
              <a:rPr lang="en-US" sz="4400" b="1" baseline="-25000"/>
              <a:t>2</a:t>
            </a:r>
            <a:r>
              <a:rPr lang="en-US" sz="4400" b="1"/>
              <a:t>-laser-driven</a:t>
            </a:r>
          </a:p>
          <a:p>
            <a:pPr algn="ctr"/>
            <a:r>
              <a:rPr lang="en-US" sz="4400" b="1"/>
              <a:t>wakefield acceleration</a:t>
            </a:r>
            <a:r>
              <a:rPr lang="en-US" sz="4400" b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01A234-2878-AECB-A730-2525F9D54CA4}"/>
              </a:ext>
            </a:extLst>
          </p:cNvPr>
          <p:cNvSpPr txBox="1"/>
          <p:nvPr/>
        </p:nvSpPr>
        <p:spPr>
          <a:xfrm>
            <a:off x="5216652" y="162560"/>
            <a:ext cx="1852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/>
              <a:t>ATF User’s Meeting</a:t>
            </a:r>
          </a:p>
          <a:p>
            <a:r>
              <a:rPr lang="en-US" sz="1600" i="1"/>
              <a:t>26-28 March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38E357-533B-8726-D18E-9F7C5388F06A}"/>
              </a:ext>
            </a:extLst>
          </p:cNvPr>
          <p:cNvSpPr txBox="1"/>
          <p:nvPr/>
        </p:nvSpPr>
        <p:spPr>
          <a:xfrm>
            <a:off x="2572512" y="2255748"/>
            <a:ext cx="7150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PI:  Mike Downer, </a:t>
            </a:r>
            <a:r>
              <a:rPr lang="en-US" sz="2800" i="1"/>
              <a:t>University of Texas at Austin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144C44-C003-5AD0-3132-48D39998D006}"/>
              </a:ext>
            </a:extLst>
          </p:cNvPr>
          <p:cNvSpPr txBox="1"/>
          <p:nvPr/>
        </p:nvSpPr>
        <p:spPr>
          <a:xfrm>
            <a:off x="5340096" y="2788920"/>
            <a:ext cx="1615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Collaborators: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955F69-FC9F-56E2-064E-E62E3524FCA5}"/>
              </a:ext>
            </a:extLst>
          </p:cNvPr>
          <p:cNvSpPr txBox="1"/>
          <p:nvPr/>
        </p:nvSpPr>
        <p:spPr>
          <a:xfrm>
            <a:off x="547313" y="3258312"/>
            <a:ext cx="32040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/>
              <a:t>University of Texas at Austin</a:t>
            </a:r>
            <a:r>
              <a:rPr lang="en-US" b="1"/>
              <a:t>:</a:t>
            </a:r>
          </a:p>
          <a:p>
            <a:r>
              <a:rPr lang="en-US" i="1">
                <a:solidFill>
                  <a:srgbClr val="120FFF"/>
                </a:solidFill>
              </a:rPr>
              <a:t>Faculty</a:t>
            </a:r>
            <a:r>
              <a:rPr lang="en-US"/>
              <a:t>:  M. C. Downer</a:t>
            </a:r>
          </a:p>
          <a:p>
            <a:r>
              <a:rPr lang="en-US" i="1">
                <a:solidFill>
                  <a:srgbClr val="120FFF"/>
                </a:solidFill>
              </a:rPr>
              <a:t>Research Scientist</a:t>
            </a:r>
            <a:r>
              <a:rPr lang="en-US"/>
              <a:t>: R. Zgadzaj </a:t>
            </a:r>
          </a:p>
          <a:p>
            <a:r>
              <a:rPr lang="en-US" i="1">
                <a:solidFill>
                  <a:srgbClr val="120FFF"/>
                </a:solidFill>
              </a:rPr>
              <a:t>PhD students</a:t>
            </a:r>
            <a:r>
              <a:rPr lang="en-US"/>
              <a:t>: Y. Cao, B. Dinh,</a:t>
            </a:r>
          </a:p>
          <a:p>
            <a:r>
              <a:rPr lang="en-US"/>
              <a:t>	T. Araujo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CE7F7D-24D0-BACB-5301-15C60BF67C9A}"/>
              </a:ext>
            </a:extLst>
          </p:cNvPr>
          <p:cNvSpPr txBox="1"/>
          <p:nvPr/>
        </p:nvSpPr>
        <p:spPr>
          <a:xfrm>
            <a:off x="4231122" y="3259416"/>
            <a:ext cx="385919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/>
              <a:t>Stony Brook University</a:t>
            </a:r>
            <a:r>
              <a:rPr lang="en-US" b="1"/>
              <a:t>:</a:t>
            </a:r>
          </a:p>
          <a:p>
            <a:r>
              <a:rPr lang="en-US" i="1">
                <a:solidFill>
                  <a:srgbClr val="120FFF"/>
                </a:solidFill>
              </a:rPr>
              <a:t>Faculty</a:t>
            </a:r>
            <a:r>
              <a:rPr lang="en-US"/>
              <a:t>:  Navid Vafaei-Najafabadi</a:t>
            </a:r>
          </a:p>
          <a:p>
            <a:r>
              <a:rPr lang="en-US"/>
              <a:t>	Roman Samulyak</a:t>
            </a:r>
          </a:p>
          <a:p>
            <a:r>
              <a:rPr lang="en-US"/>
              <a:t>	V. N. Litvinenko</a:t>
            </a:r>
          </a:p>
          <a:p>
            <a:r>
              <a:rPr lang="en-US" i="1">
                <a:solidFill>
                  <a:srgbClr val="1E08FF"/>
                </a:solidFill>
              </a:rPr>
              <a:t>Postdoc</a:t>
            </a:r>
            <a:r>
              <a:rPr lang="en-US"/>
              <a:t>:  N. Pathak</a:t>
            </a:r>
          </a:p>
          <a:p>
            <a:r>
              <a:rPr lang="en-US" i="1">
                <a:solidFill>
                  <a:srgbClr val="120FFF"/>
                </a:solidFill>
              </a:rPr>
              <a:t>PhD Students</a:t>
            </a:r>
            <a:r>
              <a:rPr lang="en-US"/>
              <a:t>: A. Cheng, A. Gaikwad,</a:t>
            </a:r>
          </a:p>
          <a:p>
            <a:r>
              <a:rPr lang="en-US"/>
              <a:t>	B. Romasky, E. Trommer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9689B0-206F-1027-92D9-0ADE7BF64494}"/>
              </a:ext>
            </a:extLst>
          </p:cNvPr>
          <p:cNvSpPr txBox="1"/>
          <p:nvPr/>
        </p:nvSpPr>
        <p:spPr>
          <a:xfrm>
            <a:off x="8619746" y="3282696"/>
            <a:ext cx="34573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/>
              <a:t>Brookhaven NL</a:t>
            </a:r>
            <a:r>
              <a:rPr lang="en-US" b="1"/>
              <a:t>:</a:t>
            </a:r>
          </a:p>
          <a:p>
            <a:r>
              <a:rPr lang="en-US" i="1">
                <a:solidFill>
                  <a:srgbClr val="120FFF"/>
                </a:solidFill>
              </a:rPr>
              <a:t>ATF Director</a:t>
            </a:r>
            <a:r>
              <a:rPr lang="en-US"/>
              <a:t>: M. A. Palmer</a:t>
            </a:r>
          </a:p>
          <a:p>
            <a:r>
              <a:rPr lang="en-US" i="1">
                <a:solidFill>
                  <a:srgbClr val="120FFF"/>
                </a:solidFill>
              </a:rPr>
              <a:t>Research Scientists</a:t>
            </a:r>
            <a:r>
              <a:rPr lang="en-US"/>
              <a:t>:  M. Babzien,</a:t>
            </a:r>
          </a:p>
          <a:p>
            <a:r>
              <a:rPr lang="en-US"/>
              <a:t>M. Fedurin, R. Kupfer, K. Kusche, </a:t>
            </a:r>
          </a:p>
          <a:p>
            <a:r>
              <a:rPr lang="en-US"/>
              <a:t>W. Li, I. V. Pogorelsky, </a:t>
            </a:r>
          </a:p>
          <a:p>
            <a:r>
              <a:rPr lang="en-US"/>
              <a:t>M. N. Polyanskiy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DA58F1-7BD3-5B5F-4D1D-A6DCD6EA873D}"/>
              </a:ext>
            </a:extLst>
          </p:cNvPr>
          <p:cNvSpPr txBox="1"/>
          <p:nvPr/>
        </p:nvSpPr>
        <p:spPr>
          <a:xfrm>
            <a:off x="2084832" y="6115026"/>
            <a:ext cx="8983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6"/>
                </a:solidFill>
              </a:rPr>
              <a:t>Main Group Funding</a:t>
            </a:r>
            <a:r>
              <a:rPr lang="en-US">
                <a:solidFill>
                  <a:schemeClr val="accent6"/>
                </a:solidFill>
              </a:rPr>
              <a:t>: US Department of Energy grant DE-SC0014043 (received thru 2025)</a:t>
            </a:r>
          </a:p>
          <a:p>
            <a:r>
              <a:rPr lang="en-US" b="1">
                <a:solidFill>
                  <a:schemeClr val="accent6"/>
                </a:solidFill>
              </a:rPr>
              <a:t>Additional Individual Support</a:t>
            </a:r>
            <a:r>
              <a:rPr lang="en-US">
                <a:solidFill>
                  <a:schemeClr val="accent6"/>
                </a:solidFill>
              </a:rPr>
              <a:t>:  DE-SC0011617 (UT-Austin); DE-SC0012704 (BNL) </a:t>
            </a:r>
          </a:p>
        </p:txBody>
      </p:sp>
      <p:pic>
        <p:nvPicPr>
          <p:cNvPr id="2" name="Picture 1" descr="SUNY Stonybrook logo.jpg">
            <a:extLst>
              <a:ext uri="{FF2B5EF4-FFF2-40B4-BE49-F238E27FC236}">
                <a16:creationId xmlns:a16="http://schemas.microsoft.com/office/drawing/2014/main" id="{E0B2B8F1-9B5A-04B5-1A67-3FE263625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45" y="-27940"/>
            <a:ext cx="1001756" cy="100175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0DA066D-F26E-DFBE-7162-95BEFE1CA7A4}"/>
              </a:ext>
            </a:extLst>
          </p:cNvPr>
          <p:cNvGrpSpPr/>
          <p:nvPr/>
        </p:nvGrpSpPr>
        <p:grpSpPr>
          <a:xfrm>
            <a:off x="37180" y="60960"/>
            <a:ext cx="1118520" cy="1061023"/>
            <a:chOff x="3303214" y="2758382"/>
            <a:chExt cx="1424847" cy="140978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2BD73BE-EF61-CA59-3DDF-1D80990B0C00}"/>
                </a:ext>
              </a:extLst>
            </p:cNvPr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2B40DCA-8768-DEF5-2F99-AD68DA6D7B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pic>
        <p:nvPicPr>
          <p:cNvPr id="15" name="Picture 14" descr="BNL_logo_sm.jpg">
            <a:extLst>
              <a:ext uri="{FF2B5EF4-FFF2-40B4-BE49-F238E27FC236}">
                <a16:creationId xmlns:a16="http://schemas.microsoft.com/office/drawing/2014/main" id="{17C65424-17CA-8466-6B9B-25CDF51437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589" y="132695"/>
            <a:ext cx="2030908" cy="777133"/>
          </a:xfrm>
          <a:prstGeom prst="rect">
            <a:avLst/>
          </a:prstGeom>
        </p:spPr>
      </p:pic>
      <p:pic>
        <p:nvPicPr>
          <p:cNvPr id="18" name="Picture 17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18E932F7-6FA7-9E6B-2117-C5B310BC4C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1138" y="245149"/>
            <a:ext cx="609600" cy="297411"/>
          </a:xfrm>
          <a:prstGeom prst="rect">
            <a:avLst/>
          </a:prstGeom>
        </p:spPr>
      </p:pic>
      <p:sp>
        <p:nvSpPr>
          <p:cNvPr id="19" name="Right Arrow 18">
            <a:extLst>
              <a:ext uri="{FF2B5EF4-FFF2-40B4-BE49-F238E27FC236}">
                <a16:creationId xmlns:a16="http://schemas.microsoft.com/office/drawing/2014/main" id="{9011104E-14D6-65D6-381A-B8D5F5E2CCE4}"/>
              </a:ext>
            </a:extLst>
          </p:cNvPr>
          <p:cNvSpPr/>
          <p:nvPr/>
        </p:nvSpPr>
        <p:spPr>
          <a:xfrm>
            <a:off x="1778000" y="6153126"/>
            <a:ext cx="306832" cy="298474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522735-DFA6-1FC7-D469-F851134CB409}"/>
              </a:ext>
            </a:extLst>
          </p:cNvPr>
          <p:cNvSpPr txBox="1"/>
          <p:nvPr/>
        </p:nvSpPr>
        <p:spPr>
          <a:xfrm>
            <a:off x="11852477" y="648632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8AB65B-03F6-5ABC-D649-5CFAE0BDC053}"/>
              </a:ext>
            </a:extLst>
          </p:cNvPr>
          <p:cNvSpPr txBox="1"/>
          <p:nvPr/>
        </p:nvSpPr>
        <p:spPr>
          <a:xfrm>
            <a:off x="718457" y="4867203"/>
            <a:ext cx="1790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/>
              <a:t>UCLA</a:t>
            </a:r>
            <a:r>
              <a:rPr lang="en-US"/>
              <a:t>:</a:t>
            </a:r>
          </a:p>
          <a:p>
            <a:pPr algn="ctr"/>
            <a:r>
              <a:rPr lang="en-US" i="1">
                <a:solidFill>
                  <a:srgbClr val="1E08FF"/>
                </a:solidFill>
              </a:rPr>
              <a:t>Faculty</a:t>
            </a:r>
            <a:r>
              <a:rPr lang="en-US"/>
              <a:t>: C. Joshi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54A968C-B2B8-9D4F-91EE-7FB2FC0D6AA1}"/>
              </a:ext>
            </a:extLst>
          </p:cNvPr>
          <p:cNvGrpSpPr/>
          <p:nvPr/>
        </p:nvGrpSpPr>
        <p:grpSpPr>
          <a:xfrm>
            <a:off x="2745123" y="5366655"/>
            <a:ext cx="9024525" cy="646331"/>
            <a:chOff x="2745123" y="5366655"/>
            <a:chExt cx="9024525" cy="6463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C4CA49F-8D34-1CAB-5D81-9B07511F5ACD}"/>
                </a:ext>
              </a:extLst>
            </p:cNvPr>
            <p:cNvSpPr txBox="1"/>
            <p:nvPr/>
          </p:nvSpPr>
          <p:spPr>
            <a:xfrm>
              <a:off x="2745123" y="5366655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solidFill>
                    <a:srgbClr val="FF0000"/>
                  </a:solidFill>
                </a:rPr>
                <a:t>*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2076EAC-BA0B-50CE-60A3-84531D878C72}"/>
                </a:ext>
              </a:extLst>
            </p:cNvPr>
            <p:cNvSpPr txBox="1"/>
            <p:nvPr/>
          </p:nvSpPr>
          <p:spPr>
            <a:xfrm>
              <a:off x="2963070" y="5576439"/>
              <a:ext cx="8806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optical diagnosis emphasis (complementary to Navid’s electron radiography emphasis)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0909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A767E6-1484-F689-EC37-86E1A75BC795}"/>
              </a:ext>
            </a:extLst>
          </p:cNvPr>
          <p:cNvSpPr txBox="1"/>
          <p:nvPr/>
        </p:nvSpPr>
        <p:spPr>
          <a:xfrm>
            <a:off x="4915126" y="91440"/>
            <a:ext cx="2379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3C8728-32DB-2D80-7067-EE18942BF63B}"/>
              </a:ext>
            </a:extLst>
          </p:cNvPr>
          <p:cNvSpPr txBox="1"/>
          <p:nvPr/>
        </p:nvSpPr>
        <p:spPr>
          <a:xfrm>
            <a:off x="391886" y="796832"/>
            <a:ext cx="169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Year 1-2 goals: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C325E3-1BB3-558D-B35F-7B8B8836DFA0}"/>
              </a:ext>
            </a:extLst>
          </p:cNvPr>
          <p:cNvSpPr txBox="1"/>
          <p:nvPr/>
        </p:nvSpPr>
        <p:spPr>
          <a:xfrm>
            <a:off x="992776" y="1231479"/>
            <a:ext cx="9730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/>
              <a:t>1) Explore low-</a:t>
            </a:r>
            <a:r>
              <a:rPr lang="en-US" sz="2800" b="1" i="1"/>
              <a:t>n</a:t>
            </a:r>
            <a:r>
              <a:rPr lang="en-US" sz="2800" b="1" baseline="-25000"/>
              <a:t>e</a:t>
            </a:r>
            <a:r>
              <a:rPr lang="en-US" sz="2800" b="1"/>
              <a:t>, high-</a:t>
            </a:r>
            <a:r>
              <a:rPr lang="en-US" sz="2800" b="1" i="1"/>
              <a:t>P</a:t>
            </a:r>
            <a:r>
              <a:rPr lang="en-US" sz="2800" b="1" baseline="-25000"/>
              <a:t>L</a:t>
            </a:r>
            <a:r>
              <a:rPr lang="en-US" sz="2800" b="1"/>
              <a:t> limits of self-injected CO</a:t>
            </a:r>
            <a:r>
              <a:rPr lang="en-US" sz="2800" b="1" baseline="-25000"/>
              <a:t>2</a:t>
            </a:r>
            <a:r>
              <a:rPr lang="en-US" sz="2800" b="1"/>
              <a:t>-LWFA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A9FEFE-7F93-F2F9-AE2D-C713B2ABD27C}"/>
              </a:ext>
            </a:extLst>
          </p:cNvPr>
          <p:cNvSpPr txBox="1"/>
          <p:nvPr/>
        </p:nvSpPr>
        <p:spPr>
          <a:xfrm>
            <a:off x="1109206" y="2240538"/>
            <a:ext cx="10791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2) Strengthen optical wake diagnostics for </a:t>
            </a:r>
            <a:r>
              <a:rPr lang="en-US" sz="2800" b="1" i="1"/>
              <a:t>n</a:t>
            </a:r>
            <a:r>
              <a:rPr lang="en-US" sz="2800" b="1" baseline="-25000"/>
              <a:t>e</a:t>
            </a:r>
            <a:r>
              <a:rPr lang="en-US" sz="2800" b="1"/>
              <a:t> ~ 10</a:t>
            </a:r>
            <a:r>
              <a:rPr lang="en-US" sz="2800" b="1" baseline="30000"/>
              <a:t>16</a:t>
            </a:r>
            <a:r>
              <a:rPr lang="en-US" sz="2800" b="1"/>
              <a:t> cm</a:t>
            </a:r>
            <a:r>
              <a:rPr lang="en-US" sz="2800" b="1" baseline="30000"/>
              <a:t>-3</a:t>
            </a:r>
            <a:r>
              <a:rPr lang="en-US" sz="2800" b="1"/>
              <a:t> plasma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5A3410-E8E5-BACE-0228-B78C4F869789}"/>
              </a:ext>
            </a:extLst>
          </p:cNvPr>
          <p:cNvSpPr txBox="1"/>
          <p:nvPr/>
        </p:nvSpPr>
        <p:spPr>
          <a:xfrm>
            <a:off x="1107962" y="3291837"/>
            <a:ext cx="10271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3) Simulate energy-spread, emittance growth in low-</a:t>
            </a:r>
            <a:r>
              <a:rPr lang="en-US" sz="2800" b="1" i="1"/>
              <a:t>n</a:t>
            </a:r>
            <a:r>
              <a:rPr lang="en-US" sz="2800" b="1" baseline="-25000"/>
              <a:t>e</a:t>
            </a:r>
            <a:r>
              <a:rPr lang="en-US" sz="2800" b="1"/>
              <a:t> wakes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C62BCE-63AE-DA91-F383-85F8C2E5DE2F}"/>
              </a:ext>
            </a:extLst>
          </p:cNvPr>
          <p:cNvSpPr txBox="1"/>
          <p:nvPr/>
        </p:nvSpPr>
        <p:spPr>
          <a:xfrm>
            <a:off x="1985555" y="3762099"/>
            <a:ext cx="7295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1E08FF"/>
                </a:solidFill>
              </a:rPr>
              <a:t>• relate ∆</a:t>
            </a:r>
            <a:r>
              <a:rPr lang="en-US" sz="2000" i="1">
                <a:solidFill>
                  <a:srgbClr val="1E08FF"/>
                </a:solidFill>
              </a:rPr>
              <a:t>E</a:t>
            </a:r>
            <a:r>
              <a:rPr lang="en-US" sz="2000">
                <a:solidFill>
                  <a:srgbClr val="1E08FF"/>
                </a:solidFill>
              </a:rPr>
              <a:t>, </a:t>
            </a:r>
            <a:r>
              <a:rPr lang="en-US" sz="2000">
                <a:solidFill>
                  <a:srgbClr val="1E08FF"/>
                </a:solidFill>
                <a:latin typeface="Symbol" pitchFamily="2" charset="2"/>
              </a:rPr>
              <a:t>e</a:t>
            </a:r>
            <a:r>
              <a:rPr lang="en-US" sz="2000" baseline="-25000">
                <a:solidFill>
                  <a:srgbClr val="1E08FF"/>
                </a:solidFill>
              </a:rPr>
              <a:t>n</a:t>
            </a:r>
            <a:r>
              <a:rPr lang="en-US" sz="2000">
                <a:solidFill>
                  <a:srgbClr val="1E08FF"/>
                </a:solidFill>
              </a:rPr>
              <a:t> growth to laser and plasma input parameters</a:t>
            </a:r>
          </a:p>
          <a:p>
            <a:r>
              <a:rPr lang="en-US" sz="2000">
                <a:solidFill>
                  <a:srgbClr val="1E08FF"/>
                </a:solidFill>
              </a:rPr>
              <a:t>• use maching-learning algorithms to hasten search for optimum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2569AB-1892-E1AF-D263-F5FFFCE7AF06}"/>
              </a:ext>
            </a:extLst>
          </p:cNvPr>
          <p:cNvSpPr txBox="1"/>
          <p:nvPr/>
        </p:nvSpPr>
        <p:spPr>
          <a:xfrm>
            <a:off x="522513" y="4506683"/>
            <a:ext cx="141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Year 3 goal: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E3B7FB-E234-C09C-9DFE-C2F8CCA55352}"/>
              </a:ext>
            </a:extLst>
          </p:cNvPr>
          <p:cNvSpPr txBox="1"/>
          <p:nvPr/>
        </p:nvSpPr>
        <p:spPr>
          <a:xfrm>
            <a:off x="1110341" y="4963882"/>
            <a:ext cx="10061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1) 1</a:t>
            </a:r>
            <a:r>
              <a:rPr lang="en-US" sz="2800" b="1" baseline="30000"/>
              <a:t>st</a:t>
            </a:r>
            <a:r>
              <a:rPr lang="en-US" sz="2800" b="1"/>
              <a:t> generation externally-injected CO</a:t>
            </a:r>
            <a:r>
              <a:rPr lang="en-US" sz="2800" b="1" baseline="-25000"/>
              <a:t>2</a:t>
            </a:r>
            <a:r>
              <a:rPr lang="en-US" sz="2800" b="1"/>
              <a:t>-LWFA experiment.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7E0E52-95C5-4FA9-2955-B7A5FDC81C23}"/>
              </a:ext>
            </a:extLst>
          </p:cNvPr>
          <p:cNvSpPr txBox="1"/>
          <p:nvPr/>
        </p:nvSpPr>
        <p:spPr>
          <a:xfrm>
            <a:off x="2011677" y="1737356"/>
            <a:ext cx="583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1E08FF"/>
                </a:solidFill>
              </a:rPr>
              <a:t>• use current (or slightly upgraded) CO</a:t>
            </a:r>
            <a:r>
              <a:rPr lang="en-US" baseline="-25000">
                <a:solidFill>
                  <a:srgbClr val="1E08FF"/>
                </a:solidFill>
              </a:rPr>
              <a:t>2</a:t>
            </a:r>
            <a:r>
              <a:rPr lang="en-US">
                <a:solidFill>
                  <a:srgbClr val="1E08FF"/>
                </a:solidFill>
              </a:rPr>
              <a:t> laser parameters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A95B25-7664-70AB-12E3-00F23C374F90}"/>
              </a:ext>
            </a:extLst>
          </p:cNvPr>
          <p:cNvSpPr txBox="1"/>
          <p:nvPr/>
        </p:nvSpPr>
        <p:spPr>
          <a:xfrm>
            <a:off x="1998615" y="2821573"/>
            <a:ext cx="7469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1E08FF"/>
                </a:solidFill>
              </a:rPr>
              <a:t>• add transverse CTS, Faraday probes; MIR harmonics of CO</a:t>
            </a:r>
            <a:r>
              <a:rPr lang="en-US" baseline="-25000">
                <a:solidFill>
                  <a:srgbClr val="1E08FF"/>
                </a:solidFill>
              </a:rPr>
              <a:t>2</a:t>
            </a:r>
            <a:r>
              <a:rPr lang="en-US">
                <a:solidFill>
                  <a:srgbClr val="1E08FF"/>
                </a:solidFill>
              </a:rPr>
              <a:t> drive pulse.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485C37-AD41-5B8C-22BE-0274CA8F4229}"/>
              </a:ext>
            </a:extLst>
          </p:cNvPr>
          <p:cNvSpPr txBox="1"/>
          <p:nvPr/>
        </p:nvSpPr>
        <p:spPr>
          <a:xfrm>
            <a:off x="2019983" y="5512522"/>
            <a:ext cx="97015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1E08FF"/>
                </a:solidFill>
              </a:rPr>
              <a:t>• take advantage of CO</a:t>
            </a:r>
            <a:r>
              <a:rPr lang="en-US" baseline="-25000">
                <a:solidFill>
                  <a:srgbClr val="1E08FF"/>
                </a:solidFill>
              </a:rPr>
              <a:t>2</a:t>
            </a:r>
            <a:r>
              <a:rPr lang="en-US">
                <a:solidFill>
                  <a:srgbClr val="1E08FF"/>
                </a:solidFill>
              </a:rPr>
              <a:t> power upgrades &amp; e-beam synchronization/compression advances</a:t>
            </a:r>
          </a:p>
          <a:p>
            <a:r>
              <a:rPr lang="en-US">
                <a:solidFill>
                  <a:srgbClr val="1E08FF"/>
                </a:solidFill>
              </a:rPr>
              <a:t>• leverages Navid’s work in developing e-beam probes </a:t>
            </a:r>
          </a:p>
          <a:p>
            <a:r>
              <a:rPr lang="en-US">
                <a:solidFill>
                  <a:srgbClr val="1E08FF"/>
                </a:solidFill>
              </a:rPr>
              <a:t>• a preparatory “Mercury” mission to build experience for a future “Apollo” moon-landing mission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F59F0F-45A5-B5C3-AAB0-0FF1833E2028}"/>
              </a:ext>
            </a:extLst>
          </p:cNvPr>
          <p:cNvSpPr txBox="1"/>
          <p:nvPr/>
        </p:nvSpPr>
        <p:spPr>
          <a:xfrm>
            <a:off x="11744742" y="6492239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199738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938151"/>
              </p:ext>
            </p:extLst>
          </p:nvPr>
        </p:nvGraphicFramePr>
        <p:xfrm>
          <a:off x="205485" y="567408"/>
          <a:ext cx="11794733" cy="61569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02295">
                  <a:extLst>
                    <a:ext uri="{9D8B030D-6E8A-4147-A177-3AD203B41FA5}">
                      <a16:colId xmlns:a16="http://schemas.microsoft.com/office/drawing/2014/main" val="3397490667"/>
                    </a:ext>
                  </a:extLst>
                </a:gridCol>
                <a:gridCol w="1369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467">
                  <a:extLst>
                    <a:ext uri="{9D8B030D-6E8A-4147-A177-3AD203B41FA5}">
                      <a16:colId xmlns:a16="http://schemas.microsoft.com/office/drawing/2014/main" val="1543851066"/>
                    </a:ext>
                  </a:extLst>
                </a:gridCol>
                <a:gridCol w="1242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2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1673">
                  <a:extLst>
                    <a:ext uri="{9D8B030D-6E8A-4147-A177-3AD203B41FA5}">
                      <a16:colId xmlns:a16="http://schemas.microsoft.com/office/drawing/2014/main" val="4423642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Configuration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Typical 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Comments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Requested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/>
                        <a:t>CO</a:t>
                      </a:r>
                      <a:r>
                        <a:rPr lang="en-US" sz="1200" b="1" baseline="-25000"/>
                        <a:t>2</a:t>
                      </a:r>
                      <a:r>
                        <a:rPr lang="en-US" sz="1200" b="1"/>
                        <a:t> Regenerative Amplifier Beam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Wavelength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Symbol" pitchFamily="2" charset="2"/>
                        </a:rPr>
                        <a:t>m</a:t>
                      </a:r>
                      <a:r>
                        <a:rPr lang="en-US" sz="1400">
                          <a:latin typeface="+mn-lt"/>
                        </a:rPr>
                        <a:t>m</a:t>
                      </a:r>
                      <a:endParaRPr lang="en-US" sz="1400">
                        <a:latin typeface="Symbol" pitchFamily="2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9.2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Wavelength determined by mixed isotope gain media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n/a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b="1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Peak Power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GW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~3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n/a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05958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Pulse Mode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Single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Pulse Length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err="1"/>
                        <a:t>ps</a:t>
                      </a:r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Pulse Energy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err="1"/>
                        <a:t>mJ</a:t>
                      </a:r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M</a:t>
                      </a:r>
                      <a:r>
                        <a:rPr lang="en-US" sz="1400" baseline="30000"/>
                        <a:t>2</a:t>
                      </a:r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~1.5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Repetition</a:t>
                      </a:r>
                      <a:r>
                        <a:rPr lang="en-US" sz="1400" baseline="0"/>
                        <a:t> Rate</a:t>
                      </a:r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Hz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1.5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 Hz also available if needed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Polarization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Linear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Circular polarization available at slightly reduced power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056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/>
                        <a:t>CO</a:t>
                      </a:r>
                      <a:r>
                        <a:rPr lang="en-US" sz="1400" b="1" baseline="-25000"/>
                        <a:t>2</a:t>
                      </a:r>
                      <a:r>
                        <a:rPr lang="en-US" sz="1400" b="1" baseline="0"/>
                        <a:t> CPA Beam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Wavelength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Symbol" pitchFamily="2" charset="2"/>
                        </a:rPr>
                        <a:t>m</a:t>
                      </a:r>
                      <a:r>
                        <a:rPr lang="en-US" sz="1400">
                          <a:latin typeface="+mn-lt"/>
                        </a:rPr>
                        <a:t>m</a:t>
                      </a:r>
                      <a:endParaRPr lang="en-US" sz="1400">
                        <a:latin typeface="Symbol" pitchFamily="2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9.2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Wavelength determined by mixed isotope gain media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~9.2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0" i="1" baseline="0"/>
                        <a:t>Note that delivery of full power pulses to the Experimental Hall is presently limited to Beamline #1 only.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Peak Power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TW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~5 TW operation will become available shortly into this year’s experimental run period.  A 3-year development effort to achieve &gt;10 TW and deliver to users is in progress.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initially ~5, higher by year 3. 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1461071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Pulse Mode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Single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single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251643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Pulse Length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err="1"/>
                        <a:t>ps</a:t>
                      </a:r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 ps or shorter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5572281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Pulse Energy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~5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Maximum pulse energies of &gt;10 J will become available within the next year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initially 5-10, higher by year 3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92246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M</a:t>
                      </a:r>
                      <a:r>
                        <a:rPr lang="en-US" sz="1400" baseline="30000"/>
                        <a:t>2</a:t>
                      </a:r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~2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~2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89583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Repetition</a:t>
                      </a:r>
                      <a:r>
                        <a:rPr lang="en-US" sz="1400" baseline="0"/>
                        <a:t> Rate</a:t>
                      </a:r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Hz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best available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94566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Polarization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Linear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Adjustable linear polarization along with circular polarization can be provided upon request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Linear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415216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94698" y="36359"/>
            <a:ext cx="3698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CO</a:t>
            </a:r>
            <a:r>
              <a:rPr lang="en-US" sz="2800" baseline="-25000"/>
              <a:t>2</a:t>
            </a:r>
            <a:r>
              <a:rPr lang="en-US" sz="2800"/>
              <a:t> Laser Requirements</a:t>
            </a:r>
          </a:p>
        </p:txBody>
      </p:sp>
    </p:spTree>
    <p:extLst>
      <p:ext uri="{BB962C8B-B14F-4D97-AF65-F5344CB8AC3E}">
        <p14:creationId xmlns:p14="http://schemas.microsoft.com/office/powerpoint/2010/main" val="694885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030320"/>
              </p:ext>
            </p:extLst>
          </p:nvPr>
        </p:nvGraphicFramePr>
        <p:xfrm>
          <a:off x="595901" y="906450"/>
          <a:ext cx="11222513" cy="498010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10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605">
                  <a:extLst>
                    <a:ext uri="{9D8B030D-6E8A-4147-A177-3AD203B41FA5}">
                      <a16:colId xmlns:a16="http://schemas.microsoft.com/office/drawing/2014/main" val="3036326620"/>
                    </a:ext>
                  </a:extLst>
                </a:gridCol>
                <a:gridCol w="1472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6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7318">
                  <a:extLst>
                    <a:ext uri="{9D8B030D-6E8A-4147-A177-3AD203B41FA5}">
                      <a16:colId xmlns:a16="http://schemas.microsoft.com/office/drawing/2014/main" val="442364256"/>
                    </a:ext>
                  </a:extLst>
                </a:gridCol>
              </a:tblGrid>
              <a:tr h="294016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Typical 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Comments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Requested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400"/>
                        <a:t>Beam</a:t>
                      </a:r>
                      <a:r>
                        <a:rPr lang="en-US" sz="1400" baseline="0"/>
                        <a:t> Energy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50-65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Full range is ~15-75 MeV with highest beam quality at nominal 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50-65 (year 3 only)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283">
                <a:tc>
                  <a:txBody>
                    <a:bodyPr/>
                    <a:lstStyle/>
                    <a:p>
                      <a:r>
                        <a:rPr lang="en-US" sz="1400"/>
                        <a:t>Bunch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err="1"/>
                        <a:t>nC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0.1-2.0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Bunch length &amp; emittance vary with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adjust for shortest length &amp; lowest emittance (yr 3 only)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3072">
                <a:tc>
                  <a:txBody>
                    <a:bodyPr/>
                    <a:lstStyle/>
                    <a:p>
                      <a:r>
                        <a:rPr lang="en-US" sz="1400"/>
                        <a:t>Compression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Down to 100 fs (up to 1 kA peak current)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baseline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 magnetic bunch compressor available to compress bunch down to </a:t>
                      </a:r>
                      <a:br>
                        <a:rPr lang="en-US" sz="1400" i="1" baseline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en-US" sz="1400" i="1" baseline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~100 fs. Beam quality is variable depending on charge and amount of compression required. </a:t>
                      </a:r>
                    </a:p>
                    <a:p>
                      <a:endParaRPr lang="en-US" sz="1400" i="1" baseline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400" i="1" baseline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NOTE:  Further compression options are being developed to provide bunch lengths down to the ~10 fs level</a:t>
                      </a:r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~100 fs or shorter, depending on developments by yr 3.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638">
                <a:tc>
                  <a:txBody>
                    <a:bodyPr/>
                    <a:lstStyle/>
                    <a:p>
                      <a:r>
                        <a:rPr lang="en-US" sz="1400"/>
                        <a:t>Transverse size at IP (</a:t>
                      </a:r>
                      <a:r>
                        <a:rPr lang="en-US" sz="1400">
                          <a:latin typeface="Symbol" pitchFamily="2" charset="2"/>
                        </a:rPr>
                        <a:t>s</a:t>
                      </a:r>
                      <a:r>
                        <a:rPr lang="en-US" sz="1400">
                          <a:latin typeface="+mn-lt"/>
                        </a:rPr>
                        <a:t>)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Symbol" pitchFamily="2" charset="2"/>
                        </a:rPr>
                        <a:t>m</a:t>
                      </a:r>
                      <a:r>
                        <a:rPr lang="en-US" sz="1400">
                          <a:latin typeface="+mn-lt"/>
                        </a:rPr>
                        <a:t>m</a:t>
                      </a:r>
                      <a:endParaRPr lang="en-US" sz="1400">
                        <a:latin typeface="Symbol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30 </a:t>
                      </a:r>
                      <a:r>
                        <a:rPr lang="mr-IN" sz="1400"/>
                        <a:t>–</a:t>
                      </a:r>
                      <a:r>
                        <a:rPr lang="en-US" sz="1400"/>
                        <a:t> 100 (dependent on IP position)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It is possible to achieve transverse sizes below 10 um with special permanent magnet optics.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~ 30 µm; exact value will depend on results of yr 1-2 research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016">
                <a:tc>
                  <a:txBody>
                    <a:bodyPr/>
                    <a:lstStyle/>
                    <a:p>
                      <a:r>
                        <a:rPr lang="en-US" sz="1400"/>
                        <a:t>Normalized Emittance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Symbol" pitchFamily="2" charset="2"/>
                        </a:rPr>
                        <a:t>m</a:t>
                      </a:r>
                      <a:r>
                        <a:rPr lang="en-US" sz="1400">
                          <a:latin typeface="+mn-lt"/>
                        </a:rPr>
                        <a:t>m</a:t>
                      </a:r>
                      <a:endParaRPr lang="en-US" sz="1400">
                        <a:latin typeface="Symbol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 (at 0.3</a:t>
                      </a:r>
                      <a:r>
                        <a:rPr lang="en-US" sz="1400" baseline="0"/>
                        <a:t> </a:t>
                      </a:r>
                      <a:r>
                        <a:rPr lang="en-US" sz="1400" baseline="0" err="1"/>
                        <a:t>nC</a:t>
                      </a:r>
                      <a:r>
                        <a:rPr lang="en-US" sz="1400" baseline="0"/>
                        <a:t>)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Variable</a:t>
                      </a:r>
                      <a:r>
                        <a:rPr lang="en-US" sz="1400" i="1" baseline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with bunch charge</a:t>
                      </a:r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as low as achievable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016">
                <a:tc>
                  <a:txBody>
                    <a:bodyPr/>
                    <a:lstStyle/>
                    <a:p>
                      <a:r>
                        <a:rPr lang="en-US" sz="1400"/>
                        <a:t>Rep.</a:t>
                      </a:r>
                      <a:r>
                        <a:rPr lang="en-US" sz="1400" baseline="0"/>
                        <a:t> Rate (Hz)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 Hz also available if needed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match CO2 laser rep.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027">
                <a:tc>
                  <a:txBody>
                    <a:bodyPr/>
                    <a:lstStyle/>
                    <a:p>
                      <a:r>
                        <a:rPr lang="en-US" sz="1400"/>
                        <a:t>Trains</a:t>
                      </a:r>
                      <a:r>
                        <a:rPr lang="en-US" sz="1400" baseline="0"/>
                        <a:t> mode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Single bunch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Multi-bunch mode available. Trains of 24 or 48 ns spaced bunches.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single bunch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94698" y="344579"/>
            <a:ext cx="4422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Electron Beam Requirements</a:t>
            </a:r>
          </a:p>
        </p:txBody>
      </p:sp>
    </p:spTree>
    <p:extLst>
      <p:ext uri="{BB962C8B-B14F-4D97-AF65-F5344CB8AC3E}">
        <p14:creationId xmlns:p14="http://schemas.microsoft.com/office/powerpoint/2010/main" val="3275314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342622"/>
              </p:ext>
            </p:extLst>
          </p:nvPr>
        </p:nvGraphicFramePr>
        <p:xfrm>
          <a:off x="205485" y="567408"/>
          <a:ext cx="11887198" cy="40843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71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806">
                  <a:extLst>
                    <a:ext uri="{9D8B030D-6E8A-4147-A177-3AD203B41FA5}">
                      <a16:colId xmlns:a16="http://schemas.microsoft.com/office/drawing/2014/main" val="1543851066"/>
                    </a:ext>
                  </a:extLst>
                </a:gridCol>
                <a:gridCol w="1029303">
                  <a:extLst>
                    <a:ext uri="{9D8B030D-6E8A-4147-A177-3AD203B41FA5}">
                      <a16:colId xmlns:a16="http://schemas.microsoft.com/office/drawing/2014/main" val="2433644676"/>
                    </a:ext>
                  </a:extLst>
                </a:gridCol>
                <a:gridCol w="1029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9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6191">
                  <a:extLst>
                    <a:ext uri="{9D8B030D-6E8A-4147-A177-3AD203B41FA5}">
                      <a16:colId xmlns:a16="http://schemas.microsoft.com/office/drawing/2014/main" val="4423642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2060"/>
                          </a:solidFill>
                        </a:rPr>
                        <a:t>Ti:Sapphire Laser System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Units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Stage I Values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Stage II Values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Comments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Requested Values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Central Wavelength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Stage I parameters are presently available and setup to deliver Stage II parameters should be complete during FY22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800 nm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FWHM Bandwidth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13 nm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05958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Compressed FWHM Pulse Width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Transport of compressed pulses will initially include a very limited number of experimental interaction points.  Please consult with the ATF Team if you need this capability.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75 fs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Chirped FWHM Pulse Width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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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50 ps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Chirped Energy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 mJ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Compressed Energy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~20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 </a:t>
                      </a:r>
                      <a:r>
                        <a:rPr lang="en-US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mJ</a:t>
                      </a:r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is presently operational with work underway this year to achieve our 100 </a:t>
                      </a:r>
                      <a:r>
                        <a:rPr lang="en-US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mJ</a:t>
                      </a:r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goal.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 mJ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Energy to Experiments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&gt;4.9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 mJ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Power to Experiments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GW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&gt;98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&gt;1067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05697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80298" y="0"/>
            <a:ext cx="600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Other Experimental Laser Requirements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D5D49BC-AE16-384D-89DA-F322A3F7DE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41670"/>
              </p:ext>
            </p:extLst>
          </p:nvPr>
        </p:nvGraphicFramePr>
        <p:xfrm>
          <a:off x="190710" y="4665494"/>
          <a:ext cx="11909458" cy="21640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98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083">
                  <a:extLst>
                    <a:ext uri="{9D8B030D-6E8A-4147-A177-3AD203B41FA5}">
                      <a16:colId xmlns:a16="http://schemas.microsoft.com/office/drawing/2014/main" val="1543851066"/>
                    </a:ext>
                  </a:extLst>
                </a:gridCol>
                <a:gridCol w="1288446">
                  <a:extLst>
                    <a:ext uri="{9D8B030D-6E8A-4147-A177-3AD203B41FA5}">
                      <a16:colId xmlns:a16="http://schemas.microsoft.com/office/drawing/2014/main" val="2433644676"/>
                    </a:ext>
                  </a:extLst>
                </a:gridCol>
                <a:gridCol w="5776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6606">
                  <a:extLst>
                    <a:ext uri="{9D8B030D-6E8A-4147-A177-3AD203B41FA5}">
                      <a16:colId xmlns:a16="http://schemas.microsoft.com/office/drawing/2014/main" val="4423642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err="1">
                          <a:solidFill>
                            <a:srgbClr val="002060"/>
                          </a:solidFill>
                        </a:rPr>
                        <a:t>Nd:YAG</a:t>
                      </a:r>
                      <a:r>
                        <a:rPr lang="en-US" sz="1600">
                          <a:solidFill>
                            <a:srgbClr val="002060"/>
                          </a:solidFill>
                        </a:rPr>
                        <a:t> Laser System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Units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Typical Values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Comments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Requested Values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Wavelength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Single pulse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Energy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05958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Pulse Width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Wavelength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itchFamily="2" charset="2"/>
                        </a:rPr>
                        <a:t>532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Frequency doubled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532 nm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Energy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0.5 mJ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84662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Pulse Width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2-3 ps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9983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656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9FEAA-F4E0-1246-B1E7-DF336DE11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48" y="1"/>
            <a:ext cx="10515600" cy="636998"/>
          </a:xfrm>
        </p:spPr>
        <p:txBody>
          <a:bodyPr>
            <a:normAutofit/>
          </a:bodyPr>
          <a:lstStyle/>
          <a:p>
            <a:pPr algn="ctr"/>
            <a:r>
              <a:rPr lang="en-US" sz="2800"/>
              <a:t>Experimental Time Request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33A3B09-4E77-B749-8153-C1844FE9A8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4020572"/>
              </p:ext>
            </p:extLst>
          </p:nvPr>
        </p:nvGraphicFramePr>
        <p:xfrm>
          <a:off x="838200" y="1291370"/>
          <a:ext cx="10515600" cy="1483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61513794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36565049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983676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Capability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Setup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Running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07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Electron Beam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98231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NIR Laser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140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7820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LWIR Laser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2288786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B694B9C-51DF-1B41-9225-691F9D253220}"/>
              </a:ext>
            </a:extLst>
          </p:cNvPr>
          <p:cNvSpPr txBox="1"/>
          <p:nvPr/>
        </p:nvSpPr>
        <p:spPr>
          <a:xfrm>
            <a:off x="4623371" y="811659"/>
            <a:ext cx="2891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CY2024 Time Request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12C37A2F-A990-9749-952B-CEF0455DCD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6615646"/>
              </p:ext>
            </p:extLst>
          </p:nvPr>
        </p:nvGraphicFramePr>
        <p:xfrm>
          <a:off x="857038" y="4104778"/>
          <a:ext cx="10515600" cy="1483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61513794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36565049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983676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Capability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Setup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Running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07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Electron Beam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60 (yr 3 only)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140 (yr 3 only)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98231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NIR Laser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180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420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7820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LWIR Laser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180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2288786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0DD5C7A-2802-9C41-84FC-3B5797C13958}"/>
              </a:ext>
            </a:extLst>
          </p:cNvPr>
          <p:cNvSpPr txBox="1"/>
          <p:nvPr/>
        </p:nvSpPr>
        <p:spPr>
          <a:xfrm>
            <a:off x="1323656" y="3594245"/>
            <a:ext cx="870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Total Time Request for the 3-year Experiment  (including CY2024-26)</a:t>
            </a:r>
          </a:p>
        </p:txBody>
      </p:sp>
    </p:spTree>
    <p:extLst>
      <p:ext uri="{BB962C8B-B14F-4D97-AF65-F5344CB8AC3E}">
        <p14:creationId xmlns:p14="http://schemas.microsoft.com/office/powerpoint/2010/main" val="4106630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9FEAA-F4E0-1246-B1E7-DF336DE11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48" y="1"/>
            <a:ext cx="10515600" cy="636998"/>
          </a:xfrm>
        </p:spPr>
        <p:txBody>
          <a:bodyPr>
            <a:normAutofit/>
          </a:bodyPr>
          <a:lstStyle/>
          <a:p>
            <a:pPr algn="ctr"/>
            <a:r>
              <a:rPr lang="en-US" sz="2800"/>
              <a:t>Special Equipment Requirements and Hazards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18695-53DD-1844-BBEF-9F56CC265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6867"/>
            <a:ext cx="10515600" cy="5170096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Electron Beam</a:t>
            </a:r>
          </a:p>
          <a:p>
            <a:pPr lvl="1"/>
            <a:r>
              <a:rPr lang="en-US"/>
              <a:t>Please indicate any special equipment that you expect to need, including (but not limited to) the transverse deflecting cavity, shaped bunch using mask technique, plasma capillary discharge system, bolometer/interferometer setup etc.:  </a:t>
            </a:r>
            <a:r>
              <a:rPr lang="en-US">
                <a:solidFill>
                  <a:srgbClr val="FF0000"/>
                </a:solidFill>
              </a:rPr>
              <a:t>best possible compression and synchronization with CO2 laser (yr 3)</a:t>
            </a:r>
          </a:p>
          <a:p>
            <a:r>
              <a:rPr lang="en-US"/>
              <a:t>CO</a:t>
            </a:r>
            <a:r>
              <a:rPr lang="en-US" baseline="-25000"/>
              <a:t>2</a:t>
            </a:r>
            <a:r>
              <a:rPr lang="en-US"/>
              <a:t> Laser</a:t>
            </a:r>
          </a:p>
          <a:p>
            <a:pPr lvl="1"/>
            <a:r>
              <a:rPr lang="en-US"/>
              <a:t>Please note any specialty laser configurations required here: </a:t>
            </a:r>
            <a:r>
              <a:rPr lang="en-US">
                <a:solidFill>
                  <a:srgbClr val="FF0000"/>
                </a:solidFill>
              </a:rPr>
              <a:t>polarization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control, harmonics of split-off portions of beam generated in e.g. AgGaSe</a:t>
            </a:r>
            <a:r>
              <a:rPr lang="en-US" baseline="-25000">
                <a:solidFill>
                  <a:srgbClr val="FF0000"/>
                </a:solidFill>
              </a:rPr>
              <a:t>2</a:t>
            </a:r>
          </a:p>
          <a:p>
            <a:r>
              <a:rPr lang="en-US"/>
              <a:t>Ti:Sapphire and </a:t>
            </a:r>
            <a:r>
              <a:rPr lang="en-US" err="1"/>
              <a:t>Nd:YAG</a:t>
            </a:r>
            <a:r>
              <a:rPr lang="en-US"/>
              <a:t> Lasers</a:t>
            </a:r>
          </a:p>
          <a:p>
            <a:pPr lvl="1"/>
            <a:r>
              <a:rPr lang="en-US"/>
              <a:t>Please note any specialty non-CO</a:t>
            </a:r>
            <a:r>
              <a:rPr lang="en-US" baseline="-25000"/>
              <a:t>2</a:t>
            </a:r>
            <a:r>
              <a:rPr lang="en-US"/>
              <a:t> laser configurations required here: </a:t>
            </a:r>
            <a:r>
              <a:rPr lang="en-US">
                <a:solidFill>
                  <a:srgbClr val="FF0000"/>
                </a:solidFill>
              </a:rPr>
              <a:t>compressed Ti:S pulse at LWFA chamber</a:t>
            </a:r>
          </a:p>
          <a:p>
            <a:r>
              <a:rPr lang="en-US"/>
              <a:t>Hazards &amp; Special Installation Requirements</a:t>
            </a:r>
          </a:p>
          <a:p>
            <a:pPr lvl="1"/>
            <a:r>
              <a:rPr lang="en-US"/>
              <a:t>Large installation (chamber, insertion device, etc.): </a:t>
            </a:r>
            <a:r>
              <a:rPr lang="en-US">
                <a:solidFill>
                  <a:srgbClr val="FF0000"/>
                </a:solidFill>
              </a:rPr>
              <a:t>no</a:t>
            </a:r>
          </a:p>
          <a:p>
            <a:pPr lvl="1"/>
            <a:r>
              <a:rPr lang="en-US"/>
              <a:t>Cryogens: </a:t>
            </a:r>
            <a:r>
              <a:rPr lang="en-US">
                <a:solidFill>
                  <a:srgbClr val="FF0000"/>
                </a:solidFill>
              </a:rPr>
              <a:t>no</a:t>
            </a:r>
          </a:p>
          <a:p>
            <a:pPr lvl="1"/>
            <a:r>
              <a:rPr lang="en-US"/>
              <a:t>Introducing new magnetic elements: </a:t>
            </a:r>
            <a:r>
              <a:rPr lang="en-US">
                <a:solidFill>
                  <a:srgbClr val="FF0000"/>
                </a:solidFill>
              </a:rPr>
              <a:t>Spectrometer magnet, &lt; 1 T</a:t>
            </a:r>
          </a:p>
          <a:p>
            <a:pPr lvl="1"/>
            <a:r>
              <a:rPr lang="en-US"/>
              <a:t>Introducing new materials into the beam path: </a:t>
            </a:r>
            <a:r>
              <a:rPr lang="en-US">
                <a:solidFill>
                  <a:srgbClr val="FF0000"/>
                </a:solidFill>
              </a:rPr>
              <a:t>no</a:t>
            </a:r>
          </a:p>
          <a:p>
            <a:pPr lvl="1"/>
            <a:r>
              <a:rPr lang="en-US"/>
              <a:t>Any other foreseeable beam line modifications: </a:t>
            </a:r>
            <a:r>
              <a:rPr lang="en-US">
                <a:solidFill>
                  <a:srgbClr val="FF0000"/>
                </a:solidFill>
              </a:rPr>
              <a:t>compressor for e-beam (yr 3)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40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D149FB8-C66E-D70E-B0E6-886DB7C5F087}"/>
              </a:ext>
            </a:extLst>
          </p:cNvPr>
          <p:cNvSpPr/>
          <p:nvPr/>
        </p:nvSpPr>
        <p:spPr>
          <a:xfrm>
            <a:off x="154990" y="4537907"/>
            <a:ext cx="11463985" cy="986366"/>
          </a:xfrm>
          <a:prstGeom prst="rect">
            <a:avLst/>
          </a:prstGeom>
          <a:solidFill>
            <a:schemeClr val="accent6">
              <a:lumMod val="75000"/>
              <a:alpha val="1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B6BC6F-A69A-F7CB-DF85-3D8F992F9218}"/>
              </a:ext>
            </a:extLst>
          </p:cNvPr>
          <p:cNvSpPr txBox="1"/>
          <p:nvPr/>
        </p:nvSpPr>
        <p:spPr>
          <a:xfrm>
            <a:off x="984046" y="24384"/>
            <a:ext cx="102451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/>
              <a:t>Goal: develop LWFAs that routinely produce e-beams</a:t>
            </a:r>
          </a:p>
          <a:p>
            <a:pPr algn="ctr"/>
            <a:r>
              <a:rPr lang="en-US" sz="3200" b="1"/>
              <a:t>with ∆</a:t>
            </a:r>
            <a:r>
              <a:rPr lang="en-US" sz="3200" b="1" i="1"/>
              <a:t>E</a:t>
            </a:r>
            <a:r>
              <a:rPr lang="en-US" sz="3200" b="1" baseline="-25000"/>
              <a:t>e</a:t>
            </a:r>
            <a:r>
              <a:rPr lang="en-US" sz="3200" b="1"/>
              <a:t>/</a:t>
            </a:r>
            <a:r>
              <a:rPr lang="en-US" sz="3200" b="1" i="1"/>
              <a:t>E</a:t>
            </a:r>
            <a:r>
              <a:rPr lang="en-US" sz="3200" b="1" baseline="-25000"/>
              <a:t>e</a:t>
            </a:r>
            <a:r>
              <a:rPr lang="en-US" sz="3200" b="1"/>
              <a:t> and </a:t>
            </a:r>
            <a:r>
              <a:rPr lang="en-US" sz="3200" i="1"/>
              <a:t>ℇ</a:t>
            </a:r>
            <a:r>
              <a:rPr lang="en-US" sz="3200" baseline="-25000"/>
              <a:t>n</a:t>
            </a:r>
            <a:r>
              <a:rPr lang="en-US" sz="3200" b="1"/>
              <a:t> low enough to drive XFELs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F6BDFE-DCAB-2A10-462E-E5E799995C09}"/>
              </a:ext>
            </a:extLst>
          </p:cNvPr>
          <p:cNvSpPr txBox="1"/>
          <p:nvPr/>
        </p:nvSpPr>
        <p:spPr>
          <a:xfrm>
            <a:off x="196141" y="3398222"/>
            <a:ext cx="11821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The Proposed Project builds upon AE71 and AE95 success.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B5D211-269A-9C0E-8736-0AE702A2A34B}"/>
              </a:ext>
            </a:extLst>
          </p:cNvPr>
          <p:cNvSpPr txBox="1"/>
          <p:nvPr/>
        </p:nvSpPr>
        <p:spPr>
          <a:xfrm>
            <a:off x="2999232" y="1231392"/>
            <a:ext cx="627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1) Large plasma bubbles (</a:t>
            </a:r>
            <a:r>
              <a:rPr lang="en-US" sz="2800" i="1">
                <a:solidFill>
                  <a:srgbClr val="FF0000"/>
                </a:solidFill>
              </a:rPr>
              <a:t>R</a:t>
            </a:r>
            <a:r>
              <a:rPr lang="en-US" sz="2800" baseline="-25000">
                <a:solidFill>
                  <a:srgbClr val="FF0000"/>
                </a:solidFill>
              </a:rPr>
              <a:t>b</a:t>
            </a:r>
            <a:r>
              <a:rPr lang="en-US" sz="2800">
                <a:solidFill>
                  <a:srgbClr val="FF0000"/>
                </a:solidFill>
              </a:rPr>
              <a:t> ≳ 0.3 mm)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21C745-1DEE-6ACB-C5B3-3AC890C3EB40}"/>
              </a:ext>
            </a:extLst>
          </p:cNvPr>
          <p:cNvSpPr txBox="1"/>
          <p:nvPr/>
        </p:nvSpPr>
        <p:spPr>
          <a:xfrm>
            <a:off x="9034003" y="1249900"/>
            <a:ext cx="2728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⇒ </a:t>
            </a:r>
            <a:r>
              <a:rPr lang="en-US" sz="2800" i="1"/>
              <a:t>n</a:t>
            </a:r>
            <a:r>
              <a:rPr lang="en-US" sz="2800" baseline="-25000"/>
              <a:t>e</a:t>
            </a:r>
            <a:r>
              <a:rPr lang="en-US" sz="2800"/>
              <a:t> ≲ 10</a:t>
            </a:r>
            <a:r>
              <a:rPr lang="en-US" sz="2800" baseline="30000"/>
              <a:t>16</a:t>
            </a:r>
            <a:r>
              <a:rPr lang="en-US" sz="2800"/>
              <a:t> cm</a:t>
            </a:r>
            <a:r>
              <a:rPr lang="en-US" sz="2800" baseline="30000"/>
              <a:t>-3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DFCB30-74D4-6F38-5629-215D81279758}"/>
              </a:ext>
            </a:extLst>
          </p:cNvPr>
          <p:cNvSpPr txBox="1"/>
          <p:nvPr/>
        </p:nvSpPr>
        <p:spPr>
          <a:xfrm>
            <a:off x="2999232" y="1738098"/>
            <a:ext cx="8228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120FFF"/>
                </a:solidFill>
              </a:rPr>
              <a:t>2) External injection of low ∆</a:t>
            </a:r>
            <a:r>
              <a:rPr lang="en-US" sz="2800" i="1">
                <a:solidFill>
                  <a:srgbClr val="120FFF"/>
                </a:solidFill>
              </a:rPr>
              <a:t>E</a:t>
            </a:r>
            <a:r>
              <a:rPr lang="en-US" sz="2800" baseline="-25000">
                <a:solidFill>
                  <a:srgbClr val="120FFF"/>
                </a:solidFill>
              </a:rPr>
              <a:t>e</a:t>
            </a:r>
            <a:r>
              <a:rPr lang="en-US" sz="2800">
                <a:solidFill>
                  <a:srgbClr val="120FFF"/>
                </a:solidFill>
              </a:rPr>
              <a:t>/</a:t>
            </a:r>
            <a:r>
              <a:rPr lang="en-US" sz="2800" i="1">
                <a:solidFill>
                  <a:srgbClr val="120FFF"/>
                </a:solidFill>
              </a:rPr>
              <a:t>E</a:t>
            </a:r>
            <a:r>
              <a:rPr lang="en-US" sz="2800" baseline="-25000">
                <a:solidFill>
                  <a:srgbClr val="120FFF"/>
                </a:solidFill>
              </a:rPr>
              <a:t>e</a:t>
            </a:r>
            <a:r>
              <a:rPr lang="en-US" sz="2800">
                <a:solidFill>
                  <a:srgbClr val="120FFF"/>
                </a:solidFill>
              </a:rPr>
              <a:t>, low ℇ</a:t>
            </a:r>
            <a:r>
              <a:rPr lang="en-US" sz="2800" baseline="-25000">
                <a:solidFill>
                  <a:srgbClr val="120FFF"/>
                </a:solidFill>
              </a:rPr>
              <a:t>n</a:t>
            </a:r>
            <a:r>
              <a:rPr lang="en-US" sz="2800">
                <a:solidFill>
                  <a:srgbClr val="120FFF"/>
                </a:solidFill>
              </a:rPr>
              <a:t> e-bunches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F6D68B-3352-9451-C12D-0602EE49211A}"/>
              </a:ext>
            </a:extLst>
          </p:cNvPr>
          <p:cNvSpPr txBox="1"/>
          <p:nvPr/>
        </p:nvSpPr>
        <p:spPr>
          <a:xfrm>
            <a:off x="197717" y="1225564"/>
            <a:ext cx="2631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Key ingredients: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29E2B4-4A69-BA43-F5B2-3F9A0E86A682}"/>
              </a:ext>
            </a:extLst>
          </p:cNvPr>
          <p:cNvSpPr txBox="1"/>
          <p:nvPr/>
        </p:nvSpPr>
        <p:spPr>
          <a:xfrm>
            <a:off x="2801101" y="1102453"/>
            <a:ext cx="396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EB6B2E-66E1-4CD2-93C2-D7D4CFAF1C37}"/>
              </a:ext>
            </a:extLst>
          </p:cNvPr>
          <p:cNvSpPr txBox="1"/>
          <p:nvPr/>
        </p:nvSpPr>
        <p:spPr>
          <a:xfrm>
            <a:off x="2569917" y="1651227"/>
            <a:ext cx="607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120FFF"/>
                </a:solidFill>
              </a:rPr>
              <a:t>**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3BEA8B4-7536-224E-4F93-7D5F406A515B}"/>
              </a:ext>
            </a:extLst>
          </p:cNvPr>
          <p:cNvGrpSpPr/>
          <p:nvPr/>
        </p:nvGrpSpPr>
        <p:grpSpPr>
          <a:xfrm>
            <a:off x="2575549" y="2742277"/>
            <a:ext cx="9596462" cy="646331"/>
            <a:chOff x="2575549" y="2742277"/>
            <a:chExt cx="9596462" cy="6463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5A7AB6F-3BAC-5B66-95B6-8098E0AE213B}"/>
                </a:ext>
              </a:extLst>
            </p:cNvPr>
            <p:cNvSpPr txBox="1"/>
            <p:nvPr/>
          </p:nvSpPr>
          <p:spPr>
            <a:xfrm>
              <a:off x="2575549" y="2742277"/>
              <a:ext cx="6078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solidFill>
                    <a:srgbClr val="120FFF"/>
                  </a:solidFill>
                </a:rPr>
                <a:t>**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3D6C872-92A7-3E35-A191-FF2DDCC7E202}"/>
                </a:ext>
              </a:extLst>
            </p:cNvPr>
            <p:cNvSpPr txBox="1"/>
            <p:nvPr/>
          </p:nvSpPr>
          <p:spPr>
            <a:xfrm>
              <a:off x="3027969" y="2906556"/>
              <a:ext cx="9144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120FFF"/>
                  </a:solidFill>
                </a:rPr>
                <a:t>Synchronized, compressed ATF linac bunches uniquely enable 1</a:t>
              </a:r>
              <a:r>
                <a:rPr lang="en-US" baseline="30000">
                  <a:solidFill>
                    <a:srgbClr val="120FFF"/>
                  </a:solidFill>
                </a:rPr>
                <a:t>st</a:t>
              </a:r>
              <a:r>
                <a:rPr lang="en-US">
                  <a:solidFill>
                    <a:srgbClr val="120FFF"/>
                  </a:solidFill>
                </a:rPr>
                <a:t>-generation experiments.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24D8617-EC96-6204-4176-910FF4CBDF59}"/>
              </a:ext>
            </a:extLst>
          </p:cNvPr>
          <p:cNvGrpSpPr/>
          <p:nvPr/>
        </p:nvGrpSpPr>
        <p:grpSpPr>
          <a:xfrm>
            <a:off x="2795005" y="2144869"/>
            <a:ext cx="9397643" cy="792575"/>
            <a:chOff x="2795005" y="2144869"/>
            <a:chExt cx="9397643" cy="7925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EF88337-AFFC-0C94-C548-5F392CFAD3C1}"/>
                </a:ext>
              </a:extLst>
            </p:cNvPr>
            <p:cNvSpPr txBox="1"/>
            <p:nvPr/>
          </p:nvSpPr>
          <p:spPr>
            <a:xfrm>
              <a:off x="3027969" y="2328672"/>
              <a:ext cx="66530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Efficiently excited by LWIR laser pulses uniquely realizeable at ATF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67A624B-0774-E1F9-3D8F-25A61B4C97F8}"/>
                </a:ext>
              </a:extLst>
            </p:cNvPr>
            <p:cNvSpPr txBox="1"/>
            <p:nvPr/>
          </p:nvSpPr>
          <p:spPr>
            <a:xfrm>
              <a:off x="2795005" y="2144869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solidFill>
                    <a:srgbClr val="FF0000"/>
                  </a:solidFill>
                </a:rPr>
                <a:t>*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EF565F-064B-5EE3-C0DE-1FEBF7454B1E}"/>
                </a:ext>
              </a:extLst>
            </p:cNvPr>
            <p:cNvSpPr txBox="1"/>
            <p:nvPr/>
          </p:nvSpPr>
          <p:spPr>
            <a:xfrm>
              <a:off x="3576111" y="2629667"/>
              <a:ext cx="50397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• Pogorelsky </a:t>
              </a:r>
              <a:r>
                <a:rPr lang="en-US" sz="1400" i="1"/>
                <a:t>et al</a:t>
              </a:r>
              <a:r>
                <a:rPr lang="en-US" sz="1400"/>
                <a:t>., </a:t>
              </a:r>
              <a:r>
                <a:rPr lang="en-US" sz="1400" i="1"/>
                <a:t>Phys. Rev. Accel. Beams </a:t>
              </a:r>
              <a:r>
                <a:rPr lang="en-US" sz="1400" b="1"/>
                <a:t>19</a:t>
              </a:r>
              <a:r>
                <a:rPr lang="en-US" sz="1400"/>
                <a:t>, 091001 (2016);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1D2114F-3A30-5D91-CB9A-87736C410CC9}"/>
                </a:ext>
              </a:extLst>
            </p:cNvPr>
            <p:cNvSpPr txBox="1"/>
            <p:nvPr/>
          </p:nvSpPr>
          <p:spPr>
            <a:xfrm>
              <a:off x="8441941" y="2629460"/>
              <a:ext cx="37507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Kumar </a:t>
              </a:r>
              <a:r>
                <a:rPr lang="en-US" sz="1400" i="1"/>
                <a:t>et al</a:t>
              </a:r>
              <a:r>
                <a:rPr lang="en-US" sz="1400"/>
                <a:t>., </a:t>
              </a:r>
              <a:r>
                <a:rPr lang="en-US" sz="1400" i="1"/>
                <a:t>Phys. Plasmas </a:t>
              </a:r>
              <a:r>
                <a:rPr lang="en-US" sz="1400" b="1"/>
                <a:t>28</a:t>
              </a:r>
              <a:r>
                <a:rPr lang="en-US" sz="1400"/>
                <a:t>, 013102 (2021)</a:t>
              </a:r>
            </a:p>
          </p:txBody>
        </p:sp>
      </p:grp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75B30CA-323F-8037-9D12-FD8E634F00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383861"/>
              </p:ext>
            </p:extLst>
          </p:nvPr>
        </p:nvGraphicFramePr>
        <p:xfrm>
          <a:off x="154990" y="4161746"/>
          <a:ext cx="11463985" cy="20218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125170">
                  <a:extLst>
                    <a:ext uri="{9D8B030D-6E8A-4147-A177-3AD203B41FA5}">
                      <a16:colId xmlns:a16="http://schemas.microsoft.com/office/drawing/2014/main" val="2296539735"/>
                    </a:ext>
                  </a:extLst>
                </a:gridCol>
                <a:gridCol w="2706624">
                  <a:extLst>
                    <a:ext uri="{9D8B030D-6E8A-4147-A177-3AD203B41FA5}">
                      <a16:colId xmlns:a16="http://schemas.microsoft.com/office/drawing/2014/main" val="3358481535"/>
                    </a:ext>
                  </a:extLst>
                </a:gridCol>
                <a:gridCol w="7632191">
                  <a:extLst>
                    <a:ext uri="{9D8B030D-6E8A-4147-A177-3AD203B41FA5}">
                      <a16:colId xmlns:a16="http://schemas.microsoft.com/office/drawing/2014/main" val="22897496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Project 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</a:t>
                      </a:r>
                      <a:r>
                        <a:rPr lang="en-US" baseline="-25000"/>
                        <a:t>2</a:t>
                      </a:r>
                      <a:r>
                        <a:rPr lang="en-US"/>
                        <a:t> laser parameters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Main results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382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AE-71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 J, 4 ps, 0.5 TW, 10.3 µm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• Generation, characterization of self-modulated (SM) wakes. No electrons.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0366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AE-95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 J, 2 ps, 2 TW, 9.2 µm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• Self-injected MeV electrons produced at </a:t>
                      </a:r>
                      <a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</a:t>
                      </a:r>
                      <a:r>
                        <a:rPr lang="en-US" baseline="-250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</a:t>
                      </a:r>
                      <a:r>
                        <a:rPr lang="en-US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≳ 3 × 10</a:t>
                      </a:r>
                      <a:r>
                        <a:rPr lang="en-US" baseline="300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16</a:t>
                      </a:r>
                      <a:r>
                        <a:rPr lang="en-US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cm</a:t>
                      </a:r>
                      <a:r>
                        <a:rPr lang="en-US" baseline="300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-3  </a:t>
                      </a:r>
                    </a:p>
                    <a:p>
                      <a:r>
                        <a:rPr lang="en-US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• Quasi-monoenergetic, collimated features observed.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530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Proposed Project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FF0000"/>
                          </a:solidFill>
                        </a:rPr>
                        <a:t>5-20 J, &lt; 2 ps, 5-20 TW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• Excite, characterize </a:t>
                      </a:r>
                      <a:r>
                        <a:rPr lang="en-US" i="1">
                          <a:solidFill>
                            <a:srgbClr val="FF0000"/>
                          </a:solidFill>
                        </a:rPr>
                        <a:t>R</a:t>
                      </a:r>
                      <a:r>
                        <a:rPr lang="en-US" baseline="-2500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>
                          <a:solidFill>
                            <a:srgbClr val="FF0000"/>
                          </a:solidFill>
                        </a:rPr>
                        <a:t> ~ 0.3 mm bubbles at </a:t>
                      </a:r>
                      <a:r>
                        <a:rPr lang="en-US" i="1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en-US" baseline="-2500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US">
                          <a:solidFill>
                            <a:srgbClr val="FF0000"/>
                          </a:solidFill>
                        </a:rPr>
                        <a:t> ~ 10</a:t>
                      </a:r>
                      <a:r>
                        <a:rPr lang="en-US" baseline="30000">
                          <a:solidFill>
                            <a:srgbClr val="FF0000"/>
                          </a:solidFill>
                        </a:rPr>
                        <a:t>16</a:t>
                      </a:r>
                      <a:r>
                        <a:rPr lang="en-US">
                          <a:solidFill>
                            <a:srgbClr val="FF0000"/>
                          </a:solidFill>
                        </a:rPr>
                        <a:t> cm</a:t>
                      </a:r>
                      <a:r>
                        <a:rPr lang="en-US" baseline="30000">
                          <a:solidFill>
                            <a:srgbClr val="FF0000"/>
                          </a:solidFill>
                        </a:rPr>
                        <a:t>-3</a:t>
                      </a:r>
                      <a:r>
                        <a:rPr lang="en-US" baseline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aseline="0">
                          <a:solidFill>
                            <a:srgbClr val="FF0000"/>
                          </a:solidFill>
                        </a:rPr>
                        <a:t>w/o self-injection</a:t>
                      </a:r>
                    </a:p>
                    <a:p>
                      <a:r>
                        <a:rPr lang="en-US" baseline="0">
                          <a:solidFill>
                            <a:srgbClr val="FF0000"/>
                          </a:solidFill>
                        </a:rPr>
                        <a:t>• Inject e</a:t>
                      </a:r>
                      <a:r>
                        <a:rPr lang="en-US" baseline="3000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baseline="0">
                          <a:solidFill>
                            <a:srgbClr val="FF0000"/>
                          </a:solidFill>
                        </a:rPr>
                        <a:t> from ATF linac, characterize ∆E</a:t>
                      </a:r>
                      <a:r>
                        <a:rPr lang="en-US" baseline="-2500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US" baseline="0">
                          <a:solidFill>
                            <a:srgbClr val="FF0000"/>
                          </a:solidFill>
                        </a:rPr>
                        <a:t>/E</a:t>
                      </a:r>
                      <a:r>
                        <a:rPr lang="en-US" baseline="-2500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US" baseline="0">
                          <a:solidFill>
                            <a:srgbClr val="FF0000"/>
                          </a:solidFill>
                        </a:rPr>
                        <a:t> and </a:t>
                      </a:r>
                      <a:r>
                        <a:rPr lang="en-US" i="1" baseline="0">
                          <a:solidFill>
                            <a:srgbClr val="FF0000"/>
                          </a:solidFill>
                        </a:rPr>
                        <a:t>ℇ</a:t>
                      </a:r>
                      <a:r>
                        <a:rPr lang="en-US" baseline="-2500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087116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4458E505-6749-3407-1E13-61D1571AB43D}"/>
              </a:ext>
            </a:extLst>
          </p:cNvPr>
          <p:cNvSpPr txBox="1"/>
          <p:nvPr/>
        </p:nvSpPr>
        <p:spPr>
          <a:xfrm>
            <a:off x="560832" y="6364224"/>
            <a:ext cx="56603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[1] Predicted by Kumar </a:t>
            </a:r>
            <a:r>
              <a:rPr lang="en-US" sz="1600" i="1">
                <a:solidFill>
                  <a:srgbClr val="FF0000"/>
                </a:solidFill>
              </a:rPr>
              <a:t>et al</a:t>
            </a:r>
            <a:r>
              <a:rPr lang="en-US" sz="1600">
                <a:solidFill>
                  <a:srgbClr val="FF0000"/>
                </a:solidFill>
              </a:rPr>
              <a:t>., </a:t>
            </a:r>
            <a:r>
              <a:rPr lang="en-US" sz="1600" i="1">
                <a:solidFill>
                  <a:srgbClr val="FF0000"/>
                </a:solidFill>
              </a:rPr>
              <a:t>Phys. Plasmas </a:t>
            </a:r>
            <a:r>
              <a:rPr lang="en-US" sz="1600" b="1">
                <a:solidFill>
                  <a:srgbClr val="FF0000"/>
                </a:solidFill>
              </a:rPr>
              <a:t>26</a:t>
            </a:r>
            <a:r>
              <a:rPr lang="en-US" sz="1600">
                <a:solidFill>
                  <a:srgbClr val="FF0000"/>
                </a:solidFill>
              </a:rPr>
              <a:t>, 083106 (2019)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0DDB46-17BA-1B88-DCD1-4E7837FCDF74}"/>
              </a:ext>
            </a:extLst>
          </p:cNvPr>
          <p:cNvSpPr txBox="1"/>
          <p:nvPr/>
        </p:nvSpPr>
        <p:spPr>
          <a:xfrm>
            <a:off x="9920912" y="490094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[1]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AABCC4-4D59-98F5-C184-EB12B850EAE3}"/>
              </a:ext>
            </a:extLst>
          </p:cNvPr>
          <p:cNvSpPr txBox="1"/>
          <p:nvPr/>
        </p:nvSpPr>
        <p:spPr>
          <a:xfrm>
            <a:off x="6996047" y="6364224"/>
            <a:ext cx="4286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6">
                    <a:lumMod val="75000"/>
                  </a:schemeClr>
                </a:solidFill>
              </a:rPr>
              <a:t>[2] Zgadzaj </a:t>
            </a:r>
            <a:r>
              <a:rPr lang="en-US" sz="1600" i="1">
                <a:solidFill>
                  <a:schemeClr val="accent6">
                    <a:lumMod val="75000"/>
                  </a:schemeClr>
                </a:solidFill>
              </a:rPr>
              <a:t>et al</a:t>
            </a:r>
            <a:r>
              <a:rPr lang="en-US" sz="1600">
                <a:solidFill>
                  <a:schemeClr val="accent6">
                    <a:lumMod val="75000"/>
                  </a:schemeClr>
                </a:solidFill>
              </a:rPr>
              <a:t>., </a:t>
            </a:r>
            <a:r>
              <a:rPr lang="en-US" sz="1600" i="1">
                <a:solidFill>
                  <a:schemeClr val="accent6">
                    <a:lumMod val="75000"/>
                  </a:schemeClr>
                </a:solidFill>
              </a:rPr>
              <a:t>Nat. Comms</a:t>
            </a:r>
            <a:r>
              <a:rPr lang="en-US" sz="1600">
                <a:solidFill>
                  <a:schemeClr val="accent6">
                    <a:lumMod val="75000"/>
                  </a:schemeClr>
                </a:solidFill>
              </a:rPr>
              <a:t>., in press (2024)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9BF64E-BF2C-26BA-1104-52A4AB3EC310}"/>
              </a:ext>
            </a:extLst>
          </p:cNvPr>
          <p:cNvGrpSpPr/>
          <p:nvPr/>
        </p:nvGrpSpPr>
        <p:grpSpPr>
          <a:xfrm>
            <a:off x="11665099" y="4537907"/>
            <a:ext cx="555123" cy="986366"/>
            <a:chOff x="11665099" y="4537907"/>
            <a:chExt cx="555123" cy="986366"/>
          </a:xfrm>
        </p:grpSpPr>
        <p:sp>
          <p:nvSpPr>
            <p:cNvPr id="21" name="Right Brace 20">
              <a:extLst>
                <a:ext uri="{FF2B5EF4-FFF2-40B4-BE49-F238E27FC236}">
                  <a16:creationId xmlns:a16="http://schemas.microsoft.com/office/drawing/2014/main" id="{739E65F1-3BD3-269C-0C92-DBCE30956E90}"/>
                </a:ext>
              </a:extLst>
            </p:cNvPr>
            <p:cNvSpPr/>
            <p:nvPr/>
          </p:nvSpPr>
          <p:spPr>
            <a:xfrm>
              <a:off x="11665099" y="4537907"/>
              <a:ext cx="148949" cy="986366"/>
            </a:xfrm>
            <a:prstGeom prst="rightBrace">
              <a:avLst/>
            </a:prstGeom>
            <a:ln w="285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44F6302-DE06-ACDA-B315-8B4B2B89F50E}"/>
                </a:ext>
              </a:extLst>
            </p:cNvPr>
            <p:cNvSpPr txBox="1"/>
            <p:nvPr/>
          </p:nvSpPr>
          <p:spPr>
            <a:xfrm>
              <a:off x="11777472" y="4842707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accent6">
                      <a:lumMod val="75000"/>
                    </a:schemeClr>
                  </a:solidFill>
                </a:rPr>
                <a:t>[2]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B8C9F9C-B2D0-7335-7736-53BA1C6F20ED}"/>
              </a:ext>
            </a:extLst>
          </p:cNvPr>
          <p:cNvSpPr txBox="1"/>
          <p:nvPr/>
        </p:nvSpPr>
        <p:spPr>
          <a:xfrm>
            <a:off x="11895073" y="650312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8080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/>
      <p:bldP spid="8" grpId="0"/>
      <p:bldP spid="12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D20195-77D6-0324-42A9-1F6906965AB1}"/>
              </a:ext>
            </a:extLst>
          </p:cNvPr>
          <p:cNvSpPr txBox="1"/>
          <p:nvPr/>
        </p:nvSpPr>
        <p:spPr>
          <a:xfrm>
            <a:off x="3498574" y="26507"/>
            <a:ext cx="5259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Year 1-2 Scientific Goals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8381B4-77A1-2586-88DA-C79FFD4129BB}"/>
              </a:ext>
            </a:extLst>
          </p:cNvPr>
          <p:cNvSpPr txBox="1"/>
          <p:nvPr/>
        </p:nvSpPr>
        <p:spPr>
          <a:xfrm>
            <a:off x="39756" y="2319132"/>
            <a:ext cx="10989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1) Discover low-</a:t>
            </a:r>
            <a:r>
              <a:rPr lang="en-US" sz="2800" b="1" i="1"/>
              <a:t>n</a:t>
            </a:r>
            <a:r>
              <a:rPr lang="en-US" sz="2800" b="1" baseline="-25000"/>
              <a:t>e</a:t>
            </a:r>
            <a:r>
              <a:rPr lang="en-US" sz="2800" b="1"/>
              <a:t>, high-</a:t>
            </a:r>
            <a:r>
              <a:rPr lang="en-US" sz="2800" b="1" i="1"/>
              <a:t>P</a:t>
            </a:r>
            <a:r>
              <a:rPr lang="en-US" sz="2800" b="1" baseline="-25000"/>
              <a:t>L</a:t>
            </a:r>
            <a:r>
              <a:rPr lang="en-US" sz="2800" b="1"/>
              <a:t> limits of self-injected LWIR-driven WFA.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3CC5FC-E52F-28FE-BDD2-5B094035E513}"/>
              </a:ext>
            </a:extLst>
          </p:cNvPr>
          <p:cNvSpPr txBox="1"/>
          <p:nvPr/>
        </p:nvSpPr>
        <p:spPr>
          <a:xfrm>
            <a:off x="728870" y="2875723"/>
            <a:ext cx="7032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• Can we reach the full bubble regime while still self-injecting?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67B4DA-85EE-CDCC-0ADF-464702BD0E39}"/>
              </a:ext>
            </a:extLst>
          </p:cNvPr>
          <p:cNvSpPr txBox="1"/>
          <p:nvPr/>
        </p:nvSpPr>
        <p:spPr>
          <a:xfrm>
            <a:off x="728870" y="3405809"/>
            <a:ext cx="11437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• In AE95 (4 J, 2 ps) we observed collimated quasi-monoenergetic electrons only at </a:t>
            </a:r>
            <a:r>
              <a:rPr lang="en-US" sz="2000" i="1"/>
              <a:t>n</a:t>
            </a:r>
            <a:r>
              <a:rPr lang="en-US" sz="2000" baseline="-25000"/>
              <a:t>e</a:t>
            </a:r>
            <a:r>
              <a:rPr lang="en-US" sz="2000"/>
              <a:t> = 4 × 10</a:t>
            </a:r>
            <a:r>
              <a:rPr lang="en-US" sz="2000" baseline="30000"/>
              <a:t>17</a:t>
            </a:r>
            <a:r>
              <a:rPr lang="en-US" sz="2000"/>
              <a:t> cm</a:t>
            </a:r>
            <a:r>
              <a:rPr lang="en-US" sz="2000" baseline="30000"/>
              <a:t>-3</a:t>
            </a:r>
            <a:r>
              <a:rPr lang="en-US" sz="200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0BAF5E-99E6-8DE5-35C8-4D20AA230D1F}"/>
              </a:ext>
            </a:extLst>
          </p:cNvPr>
          <p:cNvSpPr txBox="1"/>
          <p:nvPr/>
        </p:nvSpPr>
        <p:spPr>
          <a:xfrm>
            <a:off x="901148" y="3816628"/>
            <a:ext cx="11214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We generated electrons down to </a:t>
            </a:r>
            <a:r>
              <a:rPr lang="en-US" sz="2000" i="1"/>
              <a:t>n</a:t>
            </a:r>
            <a:r>
              <a:rPr lang="en-US" sz="2000" baseline="-25000"/>
              <a:t>e</a:t>
            </a:r>
            <a:r>
              <a:rPr lang="en-US" sz="2000"/>
              <a:t> = 3 × 10</a:t>
            </a:r>
            <a:r>
              <a:rPr lang="en-US" sz="2000" baseline="30000"/>
              <a:t>16</a:t>
            </a:r>
            <a:r>
              <a:rPr lang="en-US" sz="2000"/>
              <a:t> cm</a:t>
            </a:r>
            <a:r>
              <a:rPr lang="en-US" sz="2000" baseline="30000"/>
              <a:t>-3</a:t>
            </a:r>
            <a:r>
              <a:rPr lang="en-US" sz="2000"/>
              <a:t>, but did not have time to spectrally analyze them.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B0E245-AC49-3E93-C666-DD7720C5D7F6}"/>
              </a:ext>
            </a:extLst>
          </p:cNvPr>
          <p:cNvSpPr txBox="1"/>
          <p:nvPr/>
        </p:nvSpPr>
        <p:spPr>
          <a:xfrm>
            <a:off x="901149" y="4235850"/>
            <a:ext cx="9711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Will quasi-monoenergetic component strengthen for </a:t>
            </a:r>
            <a:r>
              <a:rPr lang="en-US" sz="2000" i="1"/>
              <a:t>n</a:t>
            </a:r>
            <a:r>
              <a:rPr lang="en-US" sz="2000" baseline="-25000"/>
              <a:t>e</a:t>
            </a:r>
            <a:r>
              <a:rPr lang="en-US" sz="2000"/>
              <a:t> &lt; 4 × 10</a:t>
            </a:r>
            <a:r>
              <a:rPr lang="en-US" sz="2000" baseline="30000"/>
              <a:t>17</a:t>
            </a:r>
            <a:r>
              <a:rPr lang="en-US" sz="2000"/>
              <a:t> cm</a:t>
            </a:r>
            <a:r>
              <a:rPr lang="en-US" sz="2000" baseline="30000"/>
              <a:t>-3</a:t>
            </a:r>
            <a:r>
              <a:rPr lang="en-US" sz="2000"/>
              <a:t> and </a:t>
            </a:r>
            <a:r>
              <a:rPr lang="en-US" sz="2000" i="1"/>
              <a:t>P</a:t>
            </a:r>
            <a:r>
              <a:rPr lang="en-US" sz="2000" baseline="-25000"/>
              <a:t>L</a:t>
            </a:r>
            <a:r>
              <a:rPr lang="en-US" sz="2000"/>
              <a:t> &gt; 2 TW?  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56A4E69-CE28-5E16-2E31-35BFCCFD95F9}"/>
              </a:ext>
            </a:extLst>
          </p:cNvPr>
          <p:cNvGrpSpPr/>
          <p:nvPr/>
        </p:nvGrpSpPr>
        <p:grpSpPr>
          <a:xfrm>
            <a:off x="1237785" y="667464"/>
            <a:ext cx="9851524" cy="1580802"/>
            <a:chOff x="1639229" y="756672"/>
            <a:chExt cx="9851524" cy="1580802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C7572350-9BEF-FB1B-35DB-17CF290D4DEA}"/>
                </a:ext>
              </a:extLst>
            </p:cNvPr>
            <p:cNvSpPr/>
            <p:nvPr/>
          </p:nvSpPr>
          <p:spPr>
            <a:xfrm>
              <a:off x="1639229" y="756672"/>
              <a:ext cx="9651233" cy="158080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8EB1C14-56E2-AC9A-2185-CABB6E2D5009}"/>
                </a:ext>
              </a:extLst>
            </p:cNvPr>
            <p:cNvSpPr txBox="1"/>
            <p:nvPr/>
          </p:nvSpPr>
          <p:spPr>
            <a:xfrm>
              <a:off x="1740285" y="756672"/>
              <a:ext cx="89307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/>
                <a:t>Constraints</a:t>
              </a:r>
              <a:r>
                <a:rPr lang="en-US" sz="2000"/>
                <a:t>:  • CO</a:t>
              </a:r>
              <a:r>
                <a:rPr lang="en-US" sz="2000" baseline="-25000"/>
                <a:t>2</a:t>
              </a:r>
              <a:r>
                <a:rPr lang="en-US" sz="2000"/>
                <a:t> laser at or near </a:t>
              </a:r>
              <a:r>
                <a:rPr lang="en-US" sz="2000">
                  <a:solidFill>
                    <a:srgbClr val="FF0000"/>
                  </a:solidFill>
                </a:rPr>
                <a:t>current parameters</a:t>
              </a:r>
              <a:r>
                <a:rPr lang="en-US" sz="2000"/>
                <a:t>: (</a:t>
              </a:r>
              <a:r>
                <a:rPr lang="en-US" sz="2000">
                  <a:solidFill>
                    <a:srgbClr val="FF0000"/>
                  </a:solidFill>
                </a:rPr>
                <a:t>4</a:t>
              </a:r>
              <a:r>
                <a:rPr lang="en-US" sz="2000"/>
                <a:t> – 10 J, </a:t>
              </a:r>
              <a:r>
                <a:rPr lang="en-US" sz="2000">
                  <a:solidFill>
                    <a:srgbClr val="FF0000"/>
                  </a:solidFill>
                </a:rPr>
                <a:t>2</a:t>
              </a:r>
              <a:r>
                <a:rPr lang="en-US" sz="2000"/>
                <a:t> ps, </a:t>
              </a:r>
              <a:r>
                <a:rPr lang="en-US" sz="2000">
                  <a:solidFill>
                    <a:srgbClr val="FF0000"/>
                  </a:solidFill>
                </a:rPr>
                <a:t>2</a:t>
              </a:r>
              <a:r>
                <a:rPr lang="en-US" sz="2000"/>
                <a:t> - 5 TW)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1981FA3-74BE-F2CF-B8FB-9538A789A468}"/>
                </a:ext>
              </a:extLst>
            </p:cNvPr>
            <p:cNvSpPr txBox="1"/>
            <p:nvPr/>
          </p:nvSpPr>
          <p:spPr>
            <a:xfrm>
              <a:off x="3286540" y="1139687"/>
              <a:ext cx="8003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• No linac e-beam needed (Navid’s group is developing e-beam probes)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7303BE0-6820-B482-5BF2-152C87C14DB4}"/>
                </a:ext>
              </a:extLst>
            </p:cNvPr>
            <p:cNvSpPr txBox="1"/>
            <p:nvPr/>
          </p:nvSpPr>
          <p:spPr>
            <a:xfrm>
              <a:off x="3299793" y="1537254"/>
              <a:ext cx="45738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• Ti:S probe laser at current parameters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AAA801-BD3A-4EEF-D958-9E4B8ACB04E0}"/>
                </a:ext>
              </a:extLst>
            </p:cNvPr>
            <p:cNvSpPr txBox="1"/>
            <p:nvPr/>
          </p:nvSpPr>
          <p:spPr>
            <a:xfrm>
              <a:off x="3299793" y="1937364"/>
              <a:ext cx="81909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• Use existing AE95 infrastructure (gas jet, magnetic spectrometer, etc.)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71EB22B-1C83-470F-3BB7-1DB09AF1BD31}"/>
              </a:ext>
            </a:extLst>
          </p:cNvPr>
          <p:cNvGrpSpPr/>
          <p:nvPr/>
        </p:nvGrpSpPr>
        <p:grpSpPr>
          <a:xfrm>
            <a:off x="1285460" y="4688488"/>
            <a:ext cx="10611264" cy="1408368"/>
            <a:chOff x="1285460" y="4688488"/>
            <a:chExt cx="10611264" cy="1408368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87CC4F9-8C70-619C-7B28-09AB5565A2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9589"/>
            <a:stretch/>
          </p:blipFill>
          <p:spPr>
            <a:xfrm>
              <a:off x="8664217" y="5339427"/>
              <a:ext cx="3232507" cy="40011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6A5ABA7-9A55-07E9-7DC9-F0D26A7785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0861"/>
            <a:stretch/>
          </p:blipFill>
          <p:spPr>
            <a:xfrm>
              <a:off x="4918587" y="5328366"/>
              <a:ext cx="3109385" cy="40011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4132368-1DE5-A320-0743-F128CFAB5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5460" y="5353917"/>
              <a:ext cx="3049889" cy="40011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001D6C-4431-6BF0-F747-52BE00D71C35}"/>
                </a:ext>
              </a:extLst>
            </p:cNvPr>
            <p:cNvSpPr txBox="1"/>
            <p:nvPr/>
          </p:nvSpPr>
          <p:spPr>
            <a:xfrm>
              <a:off x="2252870" y="4691270"/>
              <a:ext cx="14350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>
                  <a:solidFill>
                    <a:srgbClr val="1E08FF"/>
                  </a:solidFill>
                </a:rPr>
                <a:t>4 × 10</a:t>
              </a:r>
              <a:r>
                <a:rPr lang="en-US" sz="1800" b="1" baseline="30000">
                  <a:solidFill>
                    <a:srgbClr val="1E08FF"/>
                  </a:solidFill>
                </a:rPr>
                <a:t>17</a:t>
              </a:r>
              <a:r>
                <a:rPr lang="en-US" sz="1800" b="1">
                  <a:solidFill>
                    <a:srgbClr val="1E08FF"/>
                  </a:solidFill>
                </a:rPr>
                <a:t> cm</a:t>
              </a:r>
              <a:r>
                <a:rPr lang="en-US" sz="1800" b="1" baseline="30000">
                  <a:solidFill>
                    <a:srgbClr val="1E08FF"/>
                  </a:solidFill>
                </a:rPr>
                <a:t>-3</a:t>
              </a:r>
              <a:endParaRPr lang="en-US" b="1">
                <a:solidFill>
                  <a:srgbClr val="1E08FF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319889C-9416-379B-A611-49D36EC77B4D}"/>
                </a:ext>
              </a:extLst>
            </p:cNvPr>
            <p:cNvSpPr txBox="1"/>
            <p:nvPr/>
          </p:nvSpPr>
          <p:spPr>
            <a:xfrm>
              <a:off x="5685183" y="4695112"/>
              <a:ext cx="14350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>
                  <a:solidFill>
                    <a:srgbClr val="1E08FF"/>
                  </a:solidFill>
                </a:rPr>
                <a:t>3 × 10</a:t>
              </a:r>
              <a:r>
                <a:rPr lang="en-US" sz="1800" b="1" baseline="30000">
                  <a:solidFill>
                    <a:srgbClr val="1E08FF"/>
                  </a:solidFill>
                </a:rPr>
                <a:t>16</a:t>
              </a:r>
              <a:r>
                <a:rPr lang="en-US" sz="1800" b="1">
                  <a:solidFill>
                    <a:srgbClr val="1E08FF"/>
                  </a:solidFill>
                </a:rPr>
                <a:t> cm</a:t>
              </a:r>
              <a:r>
                <a:rPr lang="en-US" sz="1800" b="1" baseline="30000">
                  <a:solidFill>
                    <a:srgbClr val="1E08FF"/>
                  </a:solidFill>
                </a:rPr>
                <a:t>-3</a:t>
              </a:r>
              <a:endParaRPr lang="en-US" b="1">
                <a:solidFill>
                  <a:srgbClr val="1E08FF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8D87880-52C5-8393-EFEF-CB2EA5ECCA6D}"/>
                </a:ext>
              </a:extLst>
            </p:cNvPr>
            <p:cNvSpPr txBox="1"/>
            <p:nvPr/>
          </p:nvSpPr>
          <p:spPr>
            <a:xfrm>
              <a:off x="9495184" y="4688488"/>
              <a:ext cx="14350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>
                  <a:solidFill>
                    <a:srgbClr val="1E08FF"/>
                  </a:solidFill>
                </a:rPr>
                <a:t>3 × 10</a:t>
              </a:r>
              <a:r>
                <a:rPr lang="en-US" sz="1800" b="1" baseline="30000">
                  <a:solidFill>
                    <a:srgbClr val="1E08FF"/>
                  </a:solidFill>
                </a:rPr>
                <a:t>15</a:t>
              </a:r>
              <a:r>
                <a:rPr lang="en-US" sz="1800" b="1">
                  <a:solidFill>
                    <a:srgbClr val="1E08FF"/>
                  </a:solidFill>
                </a:rPr>
                <a:t> cm</a:t>
              </a:r>
              <a:r>
                <a:rPr lang="en-US" sz="1800" b="1" baseline="30000">
                  <a:solidFill>
                    <a:srgbClr val="1E08FF"/>
                  </a:solidFill>
                </a:rPr>
                <a:t>-3</a:t>
              </a:r>
              <a:endParaRPr lang="en-US" b="1">
                <a:solidFill>
                  <a:srgbClr val="1E08FF"/>
                </a:solidFill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B5656C7-032B-C5B7-623E-46FB7E675F39}"/>
                </a:ext>
              </a:extLst>
            </p:cNvPr>
            <p:cNvSpPr/>
            <p:nvPr/>
          </p:nvSpPr>
          <p:spPr>
            <a:xfrm>
              <a:off x="1393367" y="5102089"/>
              <a:ext cx="2888974" cy="450641"/>
            </a:xfrm>
            <a:custGeom>
              <a:avLst/>
              <a:gdLst>
                <a:gd name="connsiteX0" fmla="*/ 0 w 2888974"/>
                <a:gd name="connsiteY0" fmla="*/ 424137 h 450641"/>
                <a:gd name="connsiteX1" fmla="*/ 1417983 w 2888974"/>
                <a:gd name="connsiteY1" fmla="*/ 67 h 450641"/>
                <a:gd name="connsiteX2" fmla="*/ 2888974 w 2888974"/>
                <a:gd name="connsiteY2" fmla="*/ 450641 h 45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8974" h="450641">
                  <a:moveTo>
                    <a:pt x="0" y="424137"/>
                  </a:moveTo>
                  <a:cubicBezTo>
                    <a:pt x="468243" y="209893"/>
                    <a:pt x="936487" y="-4350"/>
                    <a:pt x="1417983" y="67"/>
                  </a:cubicBezTo>
                  <a:cubicBezTo>
                    <a:pt x="1899479" y="4484"/>
                    <a:pt x="2394226" y="227562"/>
                    <a:pt x="2888974" y="45064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0934F3F-5B5C-B674-500F-D14BD8DEE2DE}"/>
                </a:ext>
              </a:extLst>
            </p:cNvPr>
            <p:cNvSpPr/>
            <p:nvPr/>
          </p:nvSpPr>
          <p:spPr>
            <a:xfrm>
              <a:off x="4978083" y="5095465"/>
              <a:ext cx="2888974" cy="450641"/>
            </a:xfrm>
            <a:custGeom>
              <a:avLst/>
              <a:gdLst>
                <a:gd name="connsiteX0" fmla="*/ 0 w 2888974"/>
                <a:gd name="connsiteY0" fmla="*/ 424137 h 450641"/>
                <a:gd name="connsiteX1" fmla="*/ 1417983 w 2888974"/>
                <a:gd name="connsiteY1" fmla="*/ 67 h 450641"/>
                <a:gd name="connsiteX2" fmla="*/ 2888974 w 2888974"/>
                <a:gd name="connsiteY2" fmla="*/ 450641 h 45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8974" h="450641">
                  <a:moveTo>
                    <a:pt x="0" y="424137"/>
                  </a:moveTo>
                  <a:cubicBezTo>
                    <a:pt x="468243" y="209893"/>
                    <a:pt x="936487" y="-4350"/>
                    <a:pt x="1417983" y="67"/>
                  </a:cubicBezTo>
                  <a:cubicBezTo>
                    <a:pt x="1899479" y="4484"/>
                    <a:pt x="2394226" y="227562"/>
                    <a:pt x="2888974" y="45064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FA92B4D-35C2-CB85-1E85-A2118A72F19A}"/>
                </a:ext>
              </a:extLst>
            </p:cNvPr>
            <p:cNvSpPr/>
            <p:nvPr/>
          </p:nvSpPr>
          <p:spPr>
            <a:xfrm>
              <a:off x="8668817" y="5088841"/>
              <a:ext cx="2888974" cy="450641"/>
            </a:xfrm>
            <a:custGeom>
              <a:avLst/>
              <a:gdLst>
                <a:gd name="connsiteX0" fmla="*/ 0 w 2888974"/>
                <a:gd name="connsiteY0" fmla="*/ 424137 h 450641"/>
                <a:gd name="connsiteX1" fmla="*/ 1417983 w 2888974"/>
                <a:gd name="connsiteY1" fmla="*/ 67 h 450641"/>
                <a:gd name="connsiteX2" fmla="*/ 2888974 w 2888974"/>
                <a:gd name="connsiteY2" fmla="*/ 450641 h 45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8974" h="450641">
                  <a:moveTo>
                    <a:pt x="0" y="424137"/>
                  </a:moveTo>
                  <a:cubicBezTo>
                    <a:pt x="468243" y="209893"/>
                    <a:pt x="936487" y="-4350"/>
                    <a:pt x="1417983" y="67"/>
                  </a:cubicBezTo>
                  <a:cubicBezTo>
                    <a:pt x="1899479" y="4484"/>
                    <a:pt x="2394226" y="227562"/>
                    <a:pt x="2888974" y="45064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2A6F1C6-CFC8-1D3D-956D-419FF8A2171E}"/>
                </a:ext>
              </a:extLst>
            </p:cNvPr>
            <p:cNvSpPr txBox="1"/>
            <p:nvPr/>
          </p:nvSpPr>
          <p:spPr>
            <a:xfrm>
              <a:off x="1311964" y="4996073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2 ps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D445E0F-6A3C-42D5-8F0C-63667AE8BFC5}"/>
                </a:ext>
              </a:extLst>
            </p:cNvPr>
            <p:cNvSpPr txBox="1"/>
            <p:nvPr/>
          </p:nvSpPr>
          <p:spPr>
            <a:xfrm>
              <a:off x="1872719" y="5727523"/>
              <a:ext cx="17942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10 wake periods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A2178CE-F02D-76FC-2945-7014517F85BA}"/>
                </a:ext>
              </a:extLst>
            </p:cNvPr>
            <p:cNvSpPr txBox="1"/>
            <p:nvPr/>
          </p:nvSpPr>
          <p:spPr>
            <a:xfrm>
              <a:off x="5601923" y="5727524"/>
              <a:ext cx="16707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3 wake periods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DB2588C-DEA0-C8E8-34B9-C473C5137E11}"/>
                </a:ext>
              </a:extLst>
            </p:cNvPr>
            <p:cNvSpPr txBox="1"/>
            <p:nvPr/>
          </p:nvSpPr>
          <p:spPr>
            <a:xfrm>
              <a:off x="3733431" y="4996074"/>
              <a:ext cx="439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4 J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CFD7AE9-7D39-26D0-A182-72FD1ED0A0D9}"/>
                </a:ext>
              </a:extLst>
            </p:cNvPr>
            <p:cNvSpPr txBox="1"/>
            <p:nvPr/>
          </p:nvSpPr>
          <p:spPr>
            <a:xfrm>
              <a:off x="5020358" y="4996074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2 ps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DF2D584-E062-C167-218E-711D6496ABE2}"/>
                </a:ext>
              </a:extLst>
            </p:cNvPr>
            <p:cNvSpPr txBox="1"/>
            <p:nvPr/>
          </p:nvSpPr>
          <p:spPr>
            <a:xfrm>
              <a:off x="7255563" y="4996075"/>
              <a:ext cx="641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4-6 J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DA05EC2-FAC9-6B59-9BE9-C4C1FC096046}"/>
                </a:ext>
              </a:extLst>
            </p:cNvPr>
            <p:cNvSpPr txBox="1"/>
            <p:nvPr/>
          </p:nvSpPr>
          <p:spPr>
            <a:xfrm>
              <a:off x="8576354" y="4996075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2 ps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C183213-A545-4415-3A7F-9A779E757A22}"/>
                </a:ext>
              </a:extLst>
            </p:cNvPr>
            <p:cNvSpPr txBox="1"/>
            <p:nvPr/>
          </p:nvSpPr>
          <p:spPr>
            <a:xfrm>
              <a:off x="10947026" y="4979142"/>
              <a:ext cx="5629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10 J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E83F8E1-26D9-2C35-F531-5EACFD459DA9}"/>
                </a:ext>
              </a:extLst>
            </p:cNvPr>
            <p:cNvSpPr txBox="1"/>
            <p:nvPr/>
          </p:nvSpPr>
          <p:spPr>
            <a:xfrm>
              <a:off x="9311563" y="5723809"/>
              <a:ext cx="1558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1 wake period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B186B92-E34C-395B-6463-100521096D12}"/>
              </a:ext>
            </a:extLst>
          </p:cNvPr>
          <p:cNvSpPr txBox="1"/>
          <p:nvPr/>
        </p:nvSpPr>
        <p:spPr>
          <a:xfrm>
            <a:off x="834242" y="6110870"/>
            <a:ext cx="11298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• </a:t>
            </a:r>
            <a:r>
              <a:rPr lang="en-US" b="1"/>
              <a:t>Widen experimental conditions</a:t>
            </a:r>
            <a:r>
              <a:rPr lang="en-US"/>
              <a:t>:   H</a:t>
            </a:r>
            <a:r>
              <a:rPr lang="en-US" baseline="-25000"/>
              <a:t>2</a:t>
            </a:r>
            <a:r>
              <a:rPr lang="en-US"/>
              <a:t> →  He target;  lin → circ pol drive pulse; downramp &amp; ionization injection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69879E-5641-FB5A-C9CB-78AC621221FE}"/>
              </a:ext>
            </a:extLst>
          </p:cNvPr>
          <p:cNvSpPr txBox="1"/>
          <p:nvPr/>
        </p:nvSpPr>
        <p:spPr>
          <a:xfrm>
            <a:off x="845393" y="6490012"/>
            <a:ext cx="6992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• Understand self-injection limits thru</a:t>
            </a:r>
            <a:r>
              <a:rPr lang="en-US" b="1"/>
              <a:t> simulations </a:t>
            </a:r>
            <a:r>
              <a:rPr lang="en-US"/>
              <a:t>(with Samulyak).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3C71292-6D6F-0D27-DD7B-C687F00C9B6B}"/>
              </a:ext>
            </a:extLst>
          </p:cNvPr>
          <p:cNvSpPr txBox="1"/>
          <p:nvPr/>
        </p:nvSpPr>
        <p:spPr>
          <a:xfrm>
            <a:off x="9036069" y="56904"/>
            <a:ext cx="3082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accent2"/>
                </a:solidFill>
              </a:rPr>
              <a:t>UTexas team: Dr. R. Zgadzaj, PhD</a:t>
            </a:r>
          </a:p>
          <a:p>
            <a:pPr algn="ctr"/>
            <a:r>
              <a:rPr lang="en-US" sz="1600">
                <a:solidFill>
                  <a:schemeClr val="accent2"/>
                </a:solidFill>
              </a:rPr>
              <a:t> student B. Dinh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B6AEC40-057F-57F5-B1E0-AAE51B734A2B}"/>
              </a:ext>
            </a:extLst>
          </p:cNvPr>
          <p:cNvSpPr txBox="1"/>
          <p:nvPr/>
        </p:nvSpPr>
        <p:spPr>
          <a:xfrm>
            <a:off x="11910490" y="649001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3035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0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66A0BF-663C-7F8C-2782-34EBE1F475BE}"/>
              </a:ext>
            </a:extLst>
          </p:cNvPr>
          <p:cNvSpPr txBox="1"/>
          <p:nvPr/>
        </p:nvSpPr>
        <p:spPr>
          <a:xfrm>
            <a:off x="78060" y="683729"/>
            <a:ext cx="9345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2) Upgrade optical diagnostics of wakes in low-n</a:t>
            </a:r>
            <a:r>
              <a:rPr lang="en-US" sz="2800" b="1" baseline="-25000"/>
              <a:t>e</a:t>
            </a:r>
            <a:r>
              <a:rPr lang="en-US" sz="2800" b="1"/>
              <a:t> plasma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E6B007-FFF4-87B8-7BD4-10BDB2B09F61}"/>
              </a:ext>
            </a:extLst>
          </p:cNvPr>
          <p:cNvSpPr txBox="1"/>
          <p:nvPr/>
        </p:nvSpPr>
        <p:spPr>
          <a:xfrm>
            <a:off x="2595325" y="26507"/>
            <a:ext cx="6950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Year 1-2 Scientific Goals (cont’d)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890A11-4544-62FA-7123-E8EDBDE9DB41}"/>
              </a:ext>
            </a:extLst>
          </p:cNvPr>
          <p:cNvSpPr txBox="1"/>
          <p:nvPr/>
        </p:nvSpPr>
        <p:spPr>
          <a:xfrm>
            <a:off x="546410" y="1192295"/>
            <a:ext cx="6008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(complement e-beam probes that Navid’s group is leading)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63DDC3-889C-4621-EEE9-85B662772832}"/>
              </a:ext>
            </a:extLst>
          </p:cNvPr>
          <p:cNvSpPr txBox="1"/>
          <p:nvPr/>
        </p:nvSpPr>
        <p:spPr>
          <a:xfrm>
            <a:off x="457204" y="1616928"/>
            <a:ext cx="61171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1) Apply collective Thomson scatter (CTS) </a:t>
            </a:r>
            <a:r>
              <a:rPr lang="en-US" b="1" i="1"/>
              <a:t>probe during e</a:t>
            </a:r>
            <a:r>
              <a:rPr lang="en-US" b="1" i="1" baseline="30000"/>
              <a:t>-</a:t>
            </a:r>
            <a:r>
              <a:rPr lang="en-US" b="1" i="1"/>
              <a:t> </a:t>
            </a:r>
          </a:p>
          <a:p>
            <a:r>
              <a:rPr lang="en-US" b="1" i="1"/>
              <a:t>    acceleration </a:t>
            </a:r>
            <a:r>
              <a:rPr lang="en-US"/>
              <a:t>(AE95: only empty wakes probed) ⇒ observe</a:t>
            </a:r>
          </a:p>
          <a:p>
            <a:r>
              <a:rPr lang="en-US"/>
              <a:t>    </a:t>
            </a:r>
            <a:r>
              <a:rPr lang="en-US" b="1" i="1"/>
              <a:t>beam-loading effects on wake structure &amp; dynamics</a:t>
            </a:r>
            <a:r>
              <a:rPr lang="en-US"/>
              <a:t>. </a:t>
            </a:r>
          </a:p>
        </p:txBody>
      </p:sp>
      <p:pic>
        <p:nvPicPr>
          <p:cNvPr id="7" name="Picture 6" descr="Diagram of a device with a magnet&#10;&#10;Description automatically generated">
            <a:extLst>
              <a:ext uri="{FF2B5EF4-FFF2-40B4-BE49-F238E27FC236}">
                <a16:creationId xmlns:a16="http://schemas.microsoft.com/office/drawing/2014/main" id="{6175D49F-D97D-4549-8C79-52B589DC1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013" y="1416210"/>
            <a:ext cx="5323082" cy="41419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91DEDB-D0AB-1DAB-0917-3206A874981F}"/>
              </a:ext>
            </a:extLst>
          </p:cNvPr>
          <p:cNvSpPr txBox="1"/>
          <p:nvPr/>
        </p:nvSpPr>
        <p:spPr>
          <a:xfrm>
            <a:off x="10660566" y="5107262"/>
            <a:ext cx="152291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2-5 TW, 2 ps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AC1802-42DC-CD9F-CD98-41C1F2B130F9}"/>
              </a:ext>
            </a:extLst>
          </p:cNvPr>
          <p:cNvSpPr/>
          <p:nvPr/>
        </p:nvSpPr>
        <p:spPr>
          <a:xfrm>
            <a:off x="9233210" y="1416210"/>
            <a:ext cx="1371600" cy="302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0474DB-3DE1-502B-596C-138AC2357F4D}"/>
              </a:ext>
            </a:extLst>
          </p:cNvPr>
          <p:cNvSpPr txBox="1"/>
          <p:nvPr/>
        </p:nvSpPr>
        <p:spPr>
          <a:xfrm>
            <a:off x="11151222" y="2631694"/>
            <a:ext cx="832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</a:rPr>
              <a:t>Probe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24DF47-2205-B085-07BB-89A7BD854C3A}"/>
              </a:ext>
            </a:extLst>
          </p:cNvPr>
          <p:cNvSpPr txBox="1"/>
          <p:nvPr/>
        </p:nvSpPr>
        <p:spPr>
          <a:xfrm>
            <a:off x="468353" y="2564778"/>
            <a:ext cx="68057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2) </a:t>
            </a:r>
            <a:r>
              <a:rPr lang="en-US" b="1" i="1"/>
              <a:t>Upgrade CTS sensitivity to 10</a:t>
            </a:r>
            <a:r>
              <a:rPr lang="en-US" b="1" i="1" baseline="30000"/>
              <a:t>15</a:t>
            </a:r>
            <a:r>
              <a:rPr lang="en-US" b="1" i="1"/>
              <a:t> &lt; n</a:t>
            </a:r>
            <a:r>
              <a:rPr lang="en-US" b="1" i="1" baseline="-25000"/>
              <a:t>e</a:t>
            </a:r>
            <a:r>
              <a:rPr lang="en-US" b="1" i="1"/>
              <a:t> &lt; 10</a:t>
            </a:r>
            <a:r>
              <a:rPr lang="en-US" b="1" i="1" baseline="30000"/>
              <a:t>17</a:t>
            </a:r>
            <a:r>
              <a:rPr lang="en-US" b="1" i="1"/>
              <a:t> cm</a:t>
            </a:r>
            <a:r>
              <a:rPr lang="en-US" b="1" i="1" baseline="30000"/>
              <a:t>-3</a:t>
            </a:r>
            <a:r>
              <a:rPr lang="en-US" b="1" i="1"/>
              <a:t> plasmas</a:t>
            </a:r>
            <a:r>
              <a:rPr lang="en-US"/>
              <a:t>, </a:t>
            </a:r>
          </a:p>
          <a:p>
            <a:r>
              <a:rPr lang="en-US"/>
              <a:t>     using spatial-spectral filtering techniques developed at UCLA. </a:t>
            </a:r>
          </a:p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D19D36-14F3-F3C9-2D6F-A4F0D3BF8B5E}"/>
              </a:ext>
            </a:extLst>
          </p:cNvPr>
          <p:cNvSpPr txBox="1"/>
          <p:nvPr/>
        </p:nvSpPr>
        <p:spPr>
          <a:xfrm>
            <a:off x="873946" y="3082400"/>
            <a:ext cx="5448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Filip et al., “CTS diagnostic system for detection of relativistic waves </a:t>
            </a:r>
          </a:p>
          <a:p>
            <a:r>
              <a:rPr lang="en-US" sz="1400">
                <a:solidFill>
                  <a:srgbClr val="FF0000"/>
                </a:solidFill>
              </a:rPr>
              <a:t>in low-density plasmas,” </a:t>
            </a:r>
            <a:r>
              <a:rPr lang="en-US" sz="1400" i="1">
                <a:solidFill>
                  <a:srgbClr val="FF0000"/>
                </a:solidFill>
              </a:rPr>
              <a:t>Rev. Sci. Instrum</a:t>
            </a:r>
            <a:r>
              <a:rPr lang="en-US" sz="1400">
                <a:solidFill>
                  <a:srgbClr val="FF0000"/>
                </a:solidFill>
              </a:rPr>
              <a:t>. </a:t>
            </a:r>
            <a:r>
              <a:rPr lang="en-US" sz="1400" b="1">
                <a:solidFill>
                  <a:srgbClr val="FF0000"/>
                </a:solidFill>
              </a:rPr>
              <a:t>74</a:t>
            </a:r>
            <a:r>
              <a:rPr lang="en-US" sz="1400">
                <a:solidFill>
                  <a:srgbClr val="FF0000"/>
                </a:solidFill>
              </a:rPr>
              <a:t>, 3576 (2003)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7CB75-97EE-E736-2782-83393A97AC4F}"/>
              </a:ext>
            </a:extLst>
          </p:cNvPr>
          <p:cNvSpPr txBox="1"/>
          <p:nvPr/>
        </p:nvSpPr>
        <p:spPr>
          <a:xfrm>
            <a:off x="715594" y="3515390"/>
            <a:ext cx="4374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(AE95: CTS used only for </a:t>
            </a:r>
            <a:r>
              <a:rPr lang="en-US" i="1"/>
              <a:t>n</a:t>
            </a:r>
            <a:r>
              <a:rPr lang="en-US" baseline="-25000"/>
              <a:t>e</a:t>
            </a:r>
            <a:r>
              <a:rPr lang="en-US"/>
              <a:t> ≥ 4 × 10</a:t>
            </a:r>
            <a:r>
              <a:rPr lang="en-US" baseline="30000"/>
              <a:t>17</a:t>
            </a:r>
            <a:r>
              <a:rPr lang="en-US"/>
              <a:t> cm</a:t>
            </a:r>
            <a:r>
              <a:rPr lang="en-US" baseline="30000"/>
              <a:t>-3</a:t>
            </a:r>
            <a:r>
              <a:rPr lang="en-US"/>
              <a:t>)</a:t>
            </a:r>
            <a:endParaRPr lang="en-US" baseline="300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A57DCB-4260-66E8-D853-D83D83DA00A7}"/>
              </a:ext>
            </a:extLst>
          </p:cNvPr>
          <p:cNvSpPr txBox="1"/>
          <p:nvPr/>
        </p:nvSpPr>
        <p:spPr>
          <a:xfrm>
            <a:off x="490660" y="3880622"/>
            <a:ext cx="60643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3) Add a </a:t>
            </a:r>
            <a:r>
              <a:rPr lang="en-US" b="1" i="1"/>
              <a:t>transverse</a:t>
            </a:r>
            <a:r>
              <a:rPr lang="en-US"/>
              <a:t> </a:t>
            </a:r>
            <a:r>
              <a:rPr lang="en-US" b="1" i="1"/>
              <a:t>CTS probe </a:t>
            </a:r>
            <a:r>
              <a:rPr lang="en-US"/>
              <a:t>to complement current</a:t>
            </a:r>
          </a:p>
          <a:p>
            <a:r>
              <a:rPr lang="en-US"/>
              <a:t>    co-propagating probe ⇒ </a:t>
            </a:r>
            <a:r>
              <a:rPr lang="en-US" b="1" i="1"/>
              <a:t>diagnose wake evolution </a:t>
            </a:r>
            <a:r>
              <a:rPr lang="en-US"/>
              <a:t>due to</a:t>
            </a:r>
          </a:p>
          <a:p>
            <a:r>
              <a:rPr lang="en-US"/>
              <a:t>    self-focusing, mismatched propagation, wake formation,</a:t>
            </a:r>
          </a:p>
          <a:p>
            <a:r>
              <a:rPr lang="en-US"/>
              <a:t>    electron injection, and beam loading.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DCB6B4-D58B-F612-052E-33656FEA9236}"/>
              </a:ext>
            </a:extLst>
          </p:cNvPr>
          <p:cNvSpPr txBox="1"/>
          <p:nvPr/>
        </p:nvSpPr>
        <p:spPr>
          <a:xfrm>
            <a:off x="457202" y="5203616"/>
            <a:ext cx="60361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4) Augment current 𝜆 = 1 µm probe with </a:t>
            </a:r>
            <a:r>
              <a:rPr lang="en-US" b="1"/>
              <a:t>𝜆</a:t>
            </a:r>
            <a:r>
              <a:rPr lang="en-US" b="1" i="1"/>
              <a:t> = 3, 5 µm probes</a:t>
            </a:r>
          </a:p>
          <a:p>
            <a:r>
              <a:rPr lang="en-US"/>
              <a:t>    derived from 3</a:t>
            </a:r>
            <a:r>
              <a:rPr lang="en-US" baseline="30000"/>
              <a:t>rd</a:t>
            </a:r>
            <a:r>
              <a:rPr lang="en-US"/>
              <a:t>, 2</a:t>
            </a:r>
            <a:r>
              <a:rPr lang="en-US" baseline="30000"/>
              <a:t>nd</a:t>
            </a:r>
            <a:r>
              <a:rPr lang="en-US"/>
              <a:t> harmonics of split-off CO</a:t>
            </a:r>
            <a:r>
              <a:rPr lang="en-US" baseline="-25000"/>
              <a:t>2</a:t>
            </a:r>
            <a:r>
              <a:rPr lang="en-US"/>
              <a:t> pulses</a:t>
            </a:r>
          </a:p>
          <a:p>
            <a:r>
              <a:rPr lang="en-US"/>
              <a:t>    generated in AgGaSe</a:t>
            </a:r>
            <a:r>
              <a:rPr lang="en-US" baseline="-25000"/>
              <a:t>2</a:t>
            </a:r>
            <a:r>
              <a:rPr lang="en-US"/>
              <a:t> crystals ⇒ </a:t>
            </a:r>
            <a:r>
              <a:rPr lang="en-US" b="1"/>
              <a:t>improve sensitivity to </a:t>
            </a:r>
          </a:p>
          <a:p>
            <a:r>
              <a:rPr lang="en-US" b="1"/>
              <a:t>    low-</a:t>
            </a:r>
            <a:r>
              <a:rPr lang="en-US" b="1" i="1"/>
              <a:t>n</a:t>
            </a:r>
            <a:r>
              <a:rPr lang="en-US" b="1" baseline="-25000"/>
              <a:t>e</a:t>
            </a:r>
            <a:r>
              <a:rPr lang="en-US" b="1"/>
              <a:t> plasma structures, eliminate pu-pr timing jitter.</a:t>
            </a:r>
          </a:p>
          <a:p>
            <a:r>
              <a:rPr lang="en-US" b="1"/>
              <a:t>    </a:t>
            </a:r>
            <a:r>
              <a:rPr lang="en-US"/>
              <a:t>Detect with cooled InGaAs or InSb CCD camera.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B2A1EF-5D34-4E53-BD30-387FC7C739C9}"/>
              </a:ext>
            </a:extLst>
          </p:cNvPr>
          <p:cNvSpPr txBox="1"/>
          <p:nvPr/>
        </p:nvSpPr>
        <p:spPr>
          <a:xfrm>
            <a:off x="7292898" y="1173269"/>
            <a:ext cx="4629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6"/>
                </a:solidFill>
              </a:rPr>
              <a:t>multi-𝜆 (1-5 µm), multi-function </a:t>
            </a:r>
            <a:r>
              <a:rPr lang="en-US" sz="1600">
                <a:solidFill>
                  <a:schemeClr val="accent6"/>
                </a:solidFill>
              </a:rPr>
              <a:t>(CTS, Faraday)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470AC76-014D-3B14-29C9-95A8B708CC43}"/>
              </a:ext>
            </a:extLst>
          </p:cNvPr>
          <p:cNvGrpSpPr/>
          <p:nvPr/>
        </p:nvGrpSpPr>
        <p:grpSpPr>
          <a:xfrm>
            <a:off x="6982258" y="5571788"/>
            <a:ext cx="4948342" cy="1305099"/>
            <a:chOff x="7047573" y="5571788"/>
            <a:chExt cx="4948342" cy="1305099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A7499F33-C46E-D8BF-73C2-D11D304DD252}"/>
                </a:ext>
              </a:extLst>
            </p:cNvPr>
            <p:cNvSpPr/>
            <p:nvPr/>
          </p:nvSpPr>
          <p:spPr>
            <a:xfrm>
              <a:off x="7047573" y="5596425"/>
              <a:ext cx="4936313" cy="124851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BDE210A-CE00-5284-F0EF-40F09A822F85}"/>
                </a:ext>
              </a:extLst>
            </p:cNvPr>
            <p:cNvSpPr txBox="1"/>
            <p:nvPr/>
          </p:nvSpPr>
          <p:spPr>
            <a:xfrm>
              <a:off x="7047573" y="5571788"/>
              <a:ext cx="4948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Proposed </a:t>
              </a:r>
              <a:r>
                <a:rPr lang="en-US" b="1">
                  <a:solidFill>
                    <a:srgbClr val="FF0000"/>
                  </a:solidFill>
                </a:rPr>
                <a:t>upgraded</a:t>
              </a:r>
              <a:r>
                <a:rPr lang="en-US" b="1"/>
                <a:t> optical diagnostic system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1B22146-A62A-E367-F9D6-7A8741B8FCF9}"/>
                </a:ext>
              </a:extLst>
            </p:cNvPr>
            <p:cNvSpPr txBox="1"/>
            <p:nvPr/>
          </p:nvSpPr>
          <p:spPr>
            <a:xfrm>
              <a:off x="7354387" y="5891347"/>
              <a:ext cx="3474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• </a:t>
              </a:r>
              <a:r>
                <a:rPr lang="en-US">
                  <a:solidFill>
                    <a:srgbClr val="FF0000"/>
                  </a:solidFill>
                </a:rPr>
                <a:t>upgraded</a:t>
              </a:r>
              <a:r>
                <a:rPr lang="en-US"/>
                <a:t> </a:t>
              </a:r>
              <a:r>
                <a:rPr lang="en-US">
                  <a:solidFill>
                    <a:srgbClr val="1E08FF"/>
                  </a:solidFill>
                </a:rPr>
                <a:t>CTS</a:t>
              </a:r>
              <a:r>
                <a:rPr lang="en-US"/>
                <a:t> + </a:t>
              </a:r>
              <a:r>
                <a:rPr lang="en-US">
                  <a:solidFill>
                    <a:srgbClr val="FF0000"/>
                  </a:solidFill>
                </a:rPr>
                <a:t>Faraday </a:t>
              </a:r>
              <a:r>
                <a:rPr lang="en-US"/>
                <a:t>probes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330E900-D119-CA90-7B24-79DF3EDCED08}"/>
                </a:ext>
              </a:extLst>
            </p:cNvPr>
            <p:cNvSpPr txBox="1"/>
            <p:nvPr/>
          </p:nvSpPr>
          <p:spPr>
            <a:xfrm>
              <a:off x="7354387" y="6195364"/>
              <a:ext cx="3511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• </a:t>
              </a:r>
              <a:r>
                <a:rPr lang="en-US">
                  <a:solidFill>
                    <a:srgbClr val="1E08FF"/>
                  </a:solidFill>
                </a:rPr>
                <a:t>longitudinal</a:t>
              </a:r>
              <a:r>
                <a:rPr lang="en-US"/>
                <a:t> + </a:t>
              </a:r>
              <a:r>
                <a:rPr lang="en-US">
                  <a:solidFill>
                    <a:srgbClr val="FF0000"/>
                  </a:solidFill>
                </a:rPr>
                <a:t>transverse</a:t>
              </a:r>
              <a:r>
                <a:rPr lang="en-US"/>
                <a:t> probes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D0C0937-66D5-215B-A635-5922B406DF78}"/>
                </a:ext>
              </a:extLst>
            </p:cNvPr>
            <p:cNvSpPr txBox="1"/>
            <p:nvPr/>
          </p:nvSpPr>
          <p:spPr>
            <a:xfrm>
              <a:off x="7354387" y="6507555"/>
              <a:ext cx="40243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• </a:t>
              </a:r>
              <a:r>
                <a:rPr lang="en-US">
                  <a:solidFill>
                    <a:srgbClr val="1E08FF"/>
                  </a:solidFill>
                </a:rPr>
                <a:t>1 µm </a:t>
              </a:r>
              <a:r>
                <a:rPr lang="en-US"/>
                <a:t>+ </a:t>
              </a:r>
              <a:r>
                <a:rPr lang="en-US">
                  <a:solidFill>
                    <a:srgbClr val="FF0000"/>
                  </a:solidFill>
                </a:rPr>
                <a:t>3, 5 µm CO</a:t>
              </a:r>
              <a:r>
                <a:rPr lang="en-US" baseline="-25000">
                  <a:solidFill>
                    <a:srgbClr val="FF0000"/>
                  </a:solidFill>
                </a:rPr>
                <a:t>2</a:t>
              </a:r>
              <a:r>
                <a:rPr lang="en-US">
                  <a:solidFill>
                    <a:srgbClr val="FF0000"/>
                  </a:solidFill>
                </a:rPr>
                <a:t> harmonic</a:t>
              </a:r>
              <a:r>
                <a:rPr lang="en-US"/>
                <a:t> probes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05A6391-3DAA-A3A2-6F6F-C7D8A0183AD7}"/>
              </a:ext>
            </a:extLst>
          </p:cNvPr>
          <p:cNvSpPr txBox="1"/>
          <p:nvPr/>
        </p:nvSpPr>
        <p:spPr>
          <a:xfrm>
            <a:off x="11893985" y="650755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2549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3AAC27-CD8C-EAEA-973D-287E1CB33032}"/>
              </a:ext>
            </a:extLst>
          </p:cNvPr>
          <p:cNvSpPr txBox="1"/>
          <p:nvPr/>
        </p:nvSpPr>
        <p:spPr>
          <a:xfrm>
            <a:off x="2595325" y="26507"/>
            <a:ext cx="6950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Year 1-2 Scientific Goals (cont’d)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406392-2C6A-9EC1-33C9-71874E563F4C}"/>
              </a:ext>
            </a:extLst>
          </p:cNvPr>
          <p:cNvSpPr txBox="1"/>
          <p:nvPr/>
        </p:nvSpPr>
        <p:spPr>
          <a:xfrm>
            <a:off x="78060" y="735981"/>
            <a:ext cx="10731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2) Upgrade optical diagnostics of wakes in low-n</a:t>
            </a:r>
            <a:r>
              <a:rPr lang="en-US" sz="2800" b="1" baseline="-25000"/>
              <a:t>e</a:t>
            </a:r>
            <a:r>
              <a:rPr lang="en-US" sz="2800" b="1"/>
              <a:t> plasma (cont’d)</a:t>
            </a:r>
          </a:p>
        </p:txBody>
      </p:sp>
      <p:pic>
        <p:nvPicPr>
          <p:cNvPr id="4" name="Picture 3" descr="Diagram of a device with a magnet&#10;&#10;Description automatically generated">
            <a:extLst>
              <a:ext uri="{FF2B5EF4-FFF2-40B4-BE49-F238E27FC236}">
                <a16:creationId xmlns:a16="http://schemas.microsoft.com/office/drawing/2014/main" id="{D582F96C-CE71-6FD9-A8F2-002690C2F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013" y="1471965"/>
            <a:ext cx="5323082" cy="4141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EB92C5-386E-E7AA-D51F-8042F8F40282}"/>
              </a:ext>
            </a:extLst>
          </p:cNvPr>
          <p:cNvSpPr txBox="1"/>
          <p:nvPr/>
        </p:nvSpPr>
        <p:spPr>
          <a:xfrm>
            <a:off x="10660566" y="5163017"/>
            <a:ext cx="152291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2-5 TW, 2 ps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7F4E32-F56E-0190-4414-AE0E1D129649}"/>
              </a:ext>
            </a:extLst>
          </p:cNvPr>
          <p:cNvSpPr/>
          <p:nvPr/>
        </p:nvSpPr>
        <p:spPr>
          <a:xfrm>
            <a:off x="9233210" y="1471965"/>
            <a:ext cx="1371600" cy="302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58EE40-9970-1E91-E3CE-D86F0C0BC715}"/>
              </a:ext>
            </a:extLst>
          </p:cNvPr>
          <p:cNvSpPr txBox="1"/>
          <p:nvPr/>
        </p:nvSpPr>
        <p:spPr>
          <a:xfrm>
            <a:off x="11151222" y="2687449"/>
            <a:ext cx="832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</a:rPr>
              <a:t>Probe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574484-0E5F-23ED-BB7D-7197383CF8D7}"/>
              </a:ext>
            </a:extLst>
          </p:cNvPr>
          <p:cNvSpPr txBox="1"/>
          <p:nvPr/>
        </p:nvSpPr>
        <p:spPr>
          <a:xfrm>
            <a:off x="7292898" y="1225521"/>
            <a:ext cx="4629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6"/>
                </a:solidFill>
              </a:rPr>
              <a:t>multi-𝜆 (1-5 µm), multi-function </a:t>
            </a:r>
            <a:r>
              <a:rPr lang="en-US" sz="1600">
                <a:solidFill>
                  <a:schemeClr val="accent6"/>
                </a:solidFill>
              </a:rPr>
              <a:t>(CTS, Faraday)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075145-54D2-5A5B-8431-CB7676B8A147}"/>
              </a:ext>
            </a:extLst>
          </p:cNvPr>
          <p:cNvSpPr txBox="1"/>
          <p:nvPr/>
        </p:nvSpPr>
        <p:spPr>
          <a:xfrm>
            <a:off x="423429" y="1479519"/>
            <a:ext cx="66822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5) Observe probe </a:t>
            </a:r>
            <a:r>
              <a:rPr lang="en-US" b="1" i="1"/>
              <a:t>Faraday rotation </a:t>
            </a:r>
            <a:r>
              <a:rPr lang="en-US"/>
              <a:t>due to kilo-T fields from </a:t>
            </a:r>
          </a:p>
          <a:p>
            <a:r>
              <a:rPr lang="en-US"/>
              <a:t>     high peak  currents ⇒ visualize </a:t>
            </a:r>
            <a:r>
              <a:rPr lang="en-US" b="1" i="1"/>
              <a:t>magnetized plasma structures</a:t>
            </a:r>
          </a:p>
          <a:p>
            <a:r>
              <a:rPr lang="en-US"/>
              <a:t>      </a:t>
            </a:r>
            <a:r>
              <a:rPr lang="en-US" b="1" i="1"/>
              <a:t>at</a:t>
            </a:r>
            <a:r>
              <a:rPr lang="en-US" b="1"/>
              <a:t> </a:t>
            </a:r>
            <a:r>
              <a:rPr lang="en-US" b="1" i="1"/>
              <a:t>n</a:t>
            </a:r>
            <a:r>
              <a:rPr lang="en-US" b="1" baseline="-25000"/>
              <a:t>e </a:t>
            </a:r>
            <a:r>
              <a:rPr lang="en-US" b="1"/>
              <a:t>&lt; 10</a:t>
            </a:r>
            <a:r>
              <a:rPr lang="en-US" b="1" baseline="30000"/>
              <a:t>17</a:t>
            </a:r>
            <a:r>
              <a:rPr lang="en-US" b="1"/>
              <a:t> cm</a:t>
            </a:r>
            <a:r>
              <a:rPr lang="en-US" b="1" baseline="30000"/>
              <a:t>-3</a:t>
            </a:r>
            <a:r>
              <a:rPr lang="en-US"/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3B142D-DD2B-B12C-C347-D41BD564F7FD}"/>
              </a:ext>
            </a:extLst>
          </p:cNvPr>
          <p:cNvSpPr txBox="1"/>
          <p:nvPr/>
        </p:nvSpPr>
        <p:spPr>
          <a:xfrm>
            <a:off x="1168816" y="2348494"/>
            <a:ext cx="5152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</a:rPr>
              <a:t>Chang </a:t>
            </a:r>
            <a:r>
              <a:rPr lang="en-US" sz="1400" i="1">
                <a:solidFill>
                  <a:srgbClr val="FF0000"/>
                </a:solidFill>
              </a:rPr>
              <a:t>et al., “</a:t>
            </a:r>
            <a:r>
              <a:rPr lang="en-US" sz="1400">
                <a:solidFill>
                  <a:srgbClr val="FF0000"/>
                </a:solidFill>
              </a:rPr>
              <a:t>Faraday rotation study of plasma bubbles</a:t>
            </a:r>
          </a:p>
          <a:p>
            <a:pPr algn="ctr"/>
            <a:r>
              <a:rPr lang="en-US" sz="1400">
                <a:solidFill>
                  <a:srgbClr val="FF0000"/>
                </a:solidFill>
              </a:rPr>
              <a:t>in GeV wakefield accelerators,” </a:t>
            </a:r>
            <a:r>
              <a:rPr lang="en-US" sz="1400" i="1">
                <a:solidFill>
                  <a:srgbClr val="FF0000"/>
                </a:solidFill>
              </a:rPr>
              <a:t>Phys. Plasmas </a:t>
            </a:r>
            <a:r>
              <a:rPr lang="en-US" sz="1400" b="1">
                <a:solidFill>
                  <a:srgbClr val="FF0000"/>
                </a:solidFill>
              </a:rPr>
              <a:t>28</a:t>
            </a:r>
            <a:r>
              <a:rPr lang="en-US" sz="1400">
                <a:solidFill>
                  <a:srgbClr val="FF0000"/>
                </a:solidFill>
              </a:rPr>
              <a:t>, 123105 (2021)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4BF436-072C-854D-CBFD-61C3EE518D01}"/>
              </a:ext>
            </a:extLst>
          </p:cNvPr>
          <p:cNvGrpSpPr/>
          <p:nvPr/>
        </p:nvGrpSpPr>
        <p:grpSpPr>
          <a:xfrm>
            <a:off x="6943069" y="5545662"/>
            <a:ext cx="4948342" cy="1305099"/>
            <a:chOff x="7047573" y="5571788"/>
            <a:chExt cx="4948342" cy="1305099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51C29AD5-DC5D-0863-02D9-0C61B5CE85AF}"/>
                </a:ext>
              </a:extLst>
            </p:cNvPr>
            <p:cNvSpPr/>
            <p:nvPr/>
          </p:nvSpPr>
          <p:spPr>
            <a:xfrm>
              <a:off x="7047573" y="5596425"/>
              <a:ext cx="4936313" cy="124851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5B3C48-7005-7CBB-B4CF-8AA10F510460}"/>
                </a:ext>
              </a:extLst>
            </p:cNvPr>
            <p:cNvSpPr txBox="1"/>
            <p:nvPr/>
          </p:nvSpPr>
          <p:spPr>
            <a:xfrm>
              <a:off x="7047573" y="5571788"/>
              <a:ext cx="4948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Proposed </a:t>
              </a:r>
              <a:r>
                <a:rPr lang="en-US" b="1">
                  <a:solidFill>
                    <a:srgbClr val="FF0000"/>
                  </a:solidFill>
                </a:rPr>
                <a:t>upgraded</a:t>
              </a:r>
              <a:r>
                <a:rPr lang="en-US" b="1"/>
                <a:t> optical diagnostic system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3A97166-9BBC-B9D2-8657-406A10C1506B}"/>
                </a:ext>
              </a:extLst>
            </p:cNvPr>
            <p:cNvSpPr txBox="1"/>
            <p:nvPr/>
          </p:nvSpPr>
          <p:spPr>
            <a:xfrm>
              <a:off x="7354387" y="5891347"/>
              <a:ext cx="3474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• </a:t>
              </a:r>
              <a:r>
                <a:rPr lang="en-US">
                  <a:solidFill>
                    <a:srgbClr val="FF0000"/>
                  </a:solidFill>
                </a:rPr>
                <a:t>upgraded</a:t>
              </a:r>
              <a:r>
                <a:rPr lang="en-US"/>
                <a:t> </a:t>
              </a:r>
              <a:r>
                <a:rPr lang="en-US">
                  <a:solidFill>
                    <a:srgbClr val="1E08FF"/>
                  </a:solidFill>
                </a:rPr>
                <a:t>CTS</a:t>
              </a:r>
              <a:r>
                <a:rPr lang="en-US"/>
                <a:t> + </a:t>
              </a:r>
              <a:r>
                <a:rPr lang="en-US">
                  <a:solidFill>
                    <a:srgbClr val="FF0000"/>
                  </a:solidFill>
                </a:rPr>
                <a:t>Faraday </a:t>
              </a:r>
              <a:r>
                <a:rPr lang="en-US"/>
                <a:t>probes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7C2C1E9-93B7-ACCB-3AEB-023A6D33B9B4}"/>
                </a:ext>
              </a:extLst>
            </p:cNvPr>
            <p:cNvSpPr txBox="1"/>
            <p:nvPr/>
          </p:nvSpPr>
          <p:spPr>
            <a:xfrm>
              <a:off x="7354387" y="6195364"/>
              <a:ext cx="3511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• </a:t>
              </a:r>
              <a:r>
                <a:rPr lang="en-US">
                  <a:solidFill>
                    <a:srgbClr val="1E08FF"/>
                  </a:solidFill>
                </a:rPr>
                <a:t>longitudinal</a:t>
              </a:r>
              <a:r>
                <a:rPr lang="en-US"/>
                <a:t> + </a:t>
              </a:r>
              <a:r>
                <a:rPr lang="en-US">
                  <a:solidFill>
                    <a:srgbClr val="FF0000"/>
                  </a:solidFill>
                </a:rPr>
                <a:t>transverse</a:t>
              </a:r>
              <a:r>
                <a:rPr lang="en-US"/>
                <a:t> probes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33159C0-FB05-3C80-46A3-8096494002AC}"/>
                </a:ext>
              </a:extLst>
            </p:cNvPr>
            <p:cNvSpPr txBox="1"/>
            <p:nvPr/>
          </p:nvSpPr>
          <p:spPr>
            <a:xfrm>
              <a:off x="7354387" y="6507555"/>
              <a:ext cx="40243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• </a:t>
              </a:r>
              <a:r>
                <a:rPr lang="en-US">
                  <a:solidFill>
                    <a:srgbClr val="1E08FF"/>
                  </a:solidFill>
                </a:rPr>
                <a:t>1 µm </a:t>
              </a:r>
              <a:r>
                <a:rPr lang="en-US"/>
                <a:t>+ </a:t>
              </a:r>
              <a:r>
                <a:rPr lang="en-US">
                  <a:solidFill>
                    <a:srgbClr val="FF0000"/>
                  </a:solidFill>
                </a:rPr>
                <a:t>3, 5 µm CO</a:t>
              </a:r>
              <a:r>
                <a:rPr lang="en-US" baseline="-25000">
                  <a:solidFill>
                    <a:srgbClr val="FF0000"/>
                  </a:solidFill>
                </a:rPr>
                <a:t>2</a:t>
              </a:r>
              <a:r>
                <a:rPr lang="en-US">
                  <a:solidFill>
                    <a:srgbClr val="FF0000"/>
                  </a:solidFill>
                </a:rPr>
                <a:t> harmonic</a:t>
              </a:r>
              <a:r>
                <a:rPr lang="en-US"/>
                <a:t> probes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E582C6D-3098-F49F-AE90-5FC3C39728D4}"/>
              </a:ext>
            </a:extLst>
          </p:cNvPr>
          <p:cNvSpPr txBox="1"/>
          <p:nvPr/>
        </p:nvSpPr>
        <p:spPr>
          <a:xfrm>
            <a:off x="566160" y="3517917"/>
            <a:ext cx="547534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chemeClr val="accent5">
                    <a:lumMod val="75000"/>
                  </a:schemeClr>
                </a:solidFill>
              </a:rPr>
              <a:t>These upgraded diagnostics will </a:t>
            </a:r>
          </a:p>
          <a:p>
            <a:pPr algn="ctr"/>
            <a:r>
              <a:rPr lang="en-US" sz="2800" b="1">
                <a:solidFill>
                  <a:schemeClr val="accent5">
                    <a:lumMod val="75000"/>
                  </a:schemeClr>
                </a:solidFill>
              </a:rPr>
              <a:t>improve our ability to observe</a:t>
            </a:r>
          </a:p>
          <a:p>
            <a:pPr algn="ctr"/>
            <a:r>
              <a:rPr lang="en-US" sz="2800" b="1">
                <a:solidFill>
                  <a:schemeClr val="accent5">
                    <a:lumMod val="75000"/>
                  </a:schemeClr>
                </a:solidFill>
              </a:rPr>
              <a:t>large plasma bubbles in </a:t>
            </a:r>
          </a:p>
          <a:p>
            <a:pPr algn="ctr"/>
            <a:r>
              <a:rPr lang="en-US" sz="2800" b="1" i="1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en-US" sz="2800" b="1" baseline="-2500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sz="2800" b="1">
                <a:solidFill>
                  <a:schemeClr val="accent5">
                    <a:lumMod val="75000"/>
                  </a:schemeClr>
                </a:solidFill>
              </a:rPr>
              <a:t> ~ 10</a:t>
            </a:r>
            <a:r>
              <a:rPr lang="en-US" sz="2800" b="1" baseline="30000">
                <a:solidFill>
                  <a:schemeClr val="accent5">
                    <a:lumMod val="75000"/>
                  </a:schemeClr>
                </a:solidFill>
              </a:rPr>
              <a:t>16</a:t>
            </a:r>
            <a:r>
              <a:rPr lang="en-US" sz="2800" b="1">
                <a:solidFill>
                  <a:schemeClr val="accent5">
                    <a:lumMod val="75000"/>
                  </a:schemeClr>
                </a:solidFill>
              </a:rPr>
              <a:t> cm</a:t>
            </a:r>
            <a:r>
              <a:rPr lang="en-US" sz="2800" b="1" baseline="30000">
                <a:solidFill>
                  <a:schemeClr val="accent5">
                    <a:lumMod val="75000"/>
                  </a:schemeClr>
                </a:solidFill>
              </a:rPr>
              <a:t>-3</a:t>
            </a:r>
            <a:r>
              <a:rPr lang="en-US" sz="2800" b="1">
                <a:solidFill>
                  <a:schemeClr val="accent5">
                    <a:lumMod val="75000"/>
                  </a:schemeClr>
                </a:solidFill>
              </a:rPr>
              <a:t> plasma.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7FF595-64CD-8BD7-9102-ABAEC937534E}"/>
              </a:ext>
            </a:extLst>
          </p:cNvPr>
          <p:cNvSpPr txBox="1"/>
          <p:nvPr/>
        </p:nvSpPr>
        <p:spPr>
          <a:xfrm>
            <a:off x="11922223" y="648631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EC7C93-784C-2FAB-72CE-E9D2ECB0B09C}"/>
              </a:ext>
            </a:extLst>
          </p:cNvPr>
          <p:cNvSpPr txBox="1"/>
          <p:nvPr/>
        </p:nvSpPr>
        <p:spPr>
          <a:xfrm>
            <a:off x="378825" y="5760717"/>
            <a:ext cx="5539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Development of effective diagnostics of low-</a:t>
            </a:r>
            <a:r>
              <a:rPr lang="en-US" i="1"/>
              <a:t>n</a:t>
            </a:r>
            <a:r>
              <a:rPr lang="en-US" baseline="-25000"/>
              <a:t>e</a:t>
            </a:r>
            <a:r>
              <a:rPr lang="en-US"/>
              <a:t> wakes</a:t>
            </a:r>
          </a:p>
          <a:p>
            <a:pPr algn="ctr"/>
            <a:r>
              <a:rPr lang="en-US"/>
              <a:t>is a forefront challenge for WFA science: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8F53CD-E249-128C-0F5B-35BD03A15476}"/>
              </a:ext>
            </a:extLst>
          </p:cNvPr>
          <p:cNvSpPr txBox="1"/>
          <p:nvPr/>
        </p:nvSpPr>
        <p:spPr>
          <a:xfrm>
            <a:off x="422473" y="6303436"/>
            <a:ext cx="5515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</a:rPr>
              <a:t>Downer </a:t>
            </a:r>
            <a:r>
              <a:rPr lang="en-US" sz="1400" i="1">
                <a:solidFill>
                  <a:srgbClr val="FF0000"/>
                </a:solidFill>
              </a:rPr>
              <a:t>et al</a:t>
            </a:r>
            <a:r>
              <a:rPr lang="en-US" sz="1400">
                <a:solidFill>
                  <a:srgbClr val="FF0000"/>
                </a:solidFill>
              </a:rPr>
              <a:t>., “Diagnostics for plasma-based electron accelerators,” </a:t>
            </a:r>
          </a:p>
          <a:p>
            <a:pPr algn="ctr"/>
            <a:r>
              <a:rPr lang="en-US" sz="1400" i="1">
                <a:solidFill>
                  <a:srgbClr val="FF0000"/>
                </a:solidFill>
              </a:rPr>
              <a:t>Rev. Mod. Phys</a:t>
            </a:r>
            <a:r>
              <a:rPr lang="en-US" sz="1400">
                <a:solidFill>
                  <a:srgbClr val="FF0000"/>
                </a:solidFill>
              </a:rPr>
              <a:t>. </a:t>
            </a:r>
            <a:r>
              <a:rPr lang="en-US" sz="1400" b="1">
                <a:solidFill>
                  <a:srgbClr val="FF0000"/>
                </a:solidFill>
              </a:rPr>
              <a:t>90</a:t>
            </a:r>
            <a:r>
              <a:rPr lang="en-US" sz="1400">
                <a:solidFill>
                  <a:srgbClr val="FF0000"/>
                </a:solidFill>
              </a:rPr>
              <a:t>, 035002 (2018) </a:t>
            </a:r>
          </a:p>
        </p:txBody>
      </p:sp>
    </p:spTree>
    <p:extLst>
      <p:ext uri="{BB962C8B-B14F-4D97-AF65-F5344CB8AC3E}">
        <p14:creationId xmlns:p14="http://schemas.microsoft.com/office/powerpoint/2010/main" val="4258239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588121-55EB-C944-BE2F-22D950F0B7FB}"/>
              </a:ext>
            </a:extLst>
          </p:cNvPr>
          <p:cNvSpPr txBox="1"/>
          <p:nvPr/>
        </p:nvSpPr>
        <p:spPr>
          <a:xfrm>
            <a:off x="2848246" y="612140"/>
            <a:ext cx="788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>
                <a:solidFill>
                  <a:srgbClr val="FF0000"/>
                </a:solidFill>
              </a:rPr>
              <a:t>(1) </a:t>
            </a:r>
            <a:r>
              <a:rPr lang="en-US" sz="1200" dirty="0">
                <a:solidFill>
                  <a:srgbClr val="FF0000"/>
                </a:solidFill>
              </a:rPr>
              <a:t>Chang </a:t>
            </a:r>
            <a:r>
              <a:rPr lang="en-US" sz="1200" i="1" dirty="0">
                <a:solidFill>
                  <a:srgbClr val="FF0000"/>
                </a:solidFill>
              </a:rPr>
              <a:t>et al</a:t>
            </a:r>
            <a:r>
              <a:rPr lang="en-US" sz="1200" dirty="0">
                <a:solidFill>
                  <a:srgbClr val="FF0000"/>
                </a:solidFill>
              </a:rPr>
              <a:t>., “Faraday rotation study of plasma bubbles in GeV </a:t>
            </a:r>
            <a:r>
              <a:rPr lang="en-US" sz="1200" dirty="0" err="1">
                <a:solidFill>
                  <a:srgbClr val="FF0000"/>
                </a:solidFill>
              </a:rPr>
              <a:t>wakefield</a:t>
            </a:r>
            <a:r>
              <a:rPr lang="en-US" sz="1200" dirty="0">
                <a:solidFill>
                  <a:srgbClr val="FF0000"/>
                </a:solidFill>
              </a:rPr>
              <a:t> accelerators,” </a:t>
            </a:r>
            <a:r>
              <a:rPr lang="en-US" sz="1200" i="1" dirty="0">
                <a:solidFill>
                  <a:srgbClr val="FF0000"/>
                </a:solidFill>
              </a:rPr>
              <a:t>Phys. Plasmas </a:t>
            </a:r>
            <a:r>
              <a:rPr lang="en-US" sz="1200" b="1" dirty="0">
                <a:solidFill>
                  <a:srgbClr val="FF0000"/>
                </a:solidFill>
              </a:rPr>
              <a:t>28</a:t>
            </a:r>
            <a:r>
              <a:rPr lang="en-US" sz="1200" dirty="0">
                <a:solidFill>
                  <a:srgbClr val="FF0000"/>
                </a:solidFill>
              </a:rPr>
              <a:t>, 123105 (2021)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7613244-3EE9-EC44-8BEA-1A23C2A93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810" y="2263140"/>
            <a:ext cx="3339099" cy="3507740"/>
          </a:xfrm>
          <a:prstGeom prst="rect">
            <a:avLst/>
          </a:prstGeom>
        </p:spPr>
      </p:pic>
      <p:pic>
        <p:nvPicPr>
          <p:cNvPr id="8" name="Picture 7" descr="Chart, diagram&#10;&#10;Description automatically generated">
            <a:extLst>
              <a:ext uri="{FF2B5EF4-FFF2-40B4-BE49-F238E27FC236}">
                <a16:creationId xmlns:a16="http://schemas.microsoft.com/office/drawing/2014/main" id="{4A26FE4E-51A0-CD42-B8F9-4E4F5B8FD3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801" r="28558" b="2667"/>
          <a:stretch/>
        </p:blipFill>
        <p:spPr>
          <a:xfrm>
            <a:off x="6059246" y="2103120"/>
            <a:ext cx="5093341" cy="41472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BF0CB7-E682-5048-B102-A25C5976FE57}"/>
              </a:ext>
            </a:extLst>
          </p:cNvPr>
          <p:cNvSpPr txBox="1"/>
          <p:nvPr/>
        </p:nvSpPr>
        <p:spPr>
          <a:xfrm>
            <a:off x="1499145" y="117384"/>
            <a:ext cx="8653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Faraday rotation can image plasma bubbles in low-</a:t>
            </a:r>
            <a:r>
              <a:rPr lang="en-US" sz="2400" b="1" i="1" dirty="0"/>
              <a:t>n</a:t>
            </a:r>
            <a:r>
              <a:rPr lang="en-US" sz="2400" b="1" baseline="-25000" dirty="0"/>
              <a:t>e</a:t>
            </a:r>
            <a:r>
              <a:rPr lang="en-US" sz="2400" b="1" dirty="0"/>
              <a:t> plasma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B501B4-992D-6A4D-ACD7-3B75A287A3A0}"/>
              </a:ext>
            </a:extLst>
          </p:cNvPr>
          <p:cNvSpPr txBox="1"/>
          <p:nvPr/>
        </p:nvSpPr>
        <p:spPr>
          <a:xfrm>
            <a:off x="1372506" y="857707"/>
            <a:ext cx="15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r>
              <a:rPr lang="en-US" baseline="-25000" dirty="0"/>
              <a:t>e</a:t>
            </a:r>
            <a:r>
              <a:rPr lang="en-US" dirty="0"/>
              <a:t> &gt; 10</a:t>
            </a:r>
            <a:r>
              <a:rPr lang="en-US" baseline="30000" dirty="0"/>
              <a:t>19</a:t>
            </a:r>
            <a:r>
              <a:rPr lang="en-US" dirty="0"/>
              <a:t> cm</a:t>
            </a:r>
            <a:r>
              <a:rPr lang="en-US" baseline="30000" dirty="0"/>
              <a:t>-3</a:t>
            </a:r>
            <a:r>
              <a:rPr lang="en-US" dirty="0"/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5FEF84-B281-8744-9D92-0B6B1751C0FF}"/>
              </a:ext>
            </a:extLst>
          </p:cNvPr>
          <p:cNvSpPr txBox="1"/>
          <p:nvPr/>
        </p:nvSpPr>
        <p:spPr>
          <a:xfrm>
            <a:off x="1366156" y="549097"/>
            <a:ext cx="15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r>
              <a:rPr lang="en-US" baseline="-25000" dirty="0"/>
              <a:t>e</a:t>
            </a:r>
            <a:r>
              <a:rPr lang="en-US" dirty="0"/>
              <a:t> ≈ 10</a:t>
            </a:r>
            <a:r>
              <a:rPr lang="en-US" baseline="30000" dirty="0"/>
              <a:t>17</a:t>
            </a:r>
            <a:r>
              <a:rPr lang="en-US" dirty="0"/>
              <a:t> cm</a:t>
            </a:r>
            <a:r>
              <a:rPr lang="en-US" baseline="30000" dirty="0"/>
              <a:t>-3</a:t>
            </a:r>
            <a:r>
              <a:rPr lang="en-US" dirty="0"/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07828A-0A94-5F43-8294-D6BF7B026636}"/>
              </a:ext>
            </a:extLst>
          </p:cNvPr>
          <p:cNvSpPr txBox="1"/>
          <p:nvPr/>
        </p:nvSpPr>
        <p:spPr>
          <a:xfrm>
            <a:off x="2847197" y="886460"/>
            <a:ext cx="3395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>
                <a:solidFill>
                  <a:srgbClr val="FF0000"/>
                </a:solidFill>
              </a:rPr>
              <a:t>(2) </a:t>
            </a:r>
            <a:r>
              <a:rPr lang="en-US" sz="1200" dirty="0" err="1">
                <a:solidFill>
                  <a:srgbClr val="FF0000"/>
                </a:solidFill>
              </a:rPr>
              <a:t>Kaluza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i="1" dirty="0">
                <a:solidFill>
                  <a:srgbClr val="FF0000"/>
                </a:solidFill>
              </a:rPr>
              <a:t>et al</a:t>
            </a:r>
            <a:r>
              <a:rPr lang="en-US" sz="1200" dirty="0">
                <a:solidFill>
                  <a:srgbClr val="FF0000"/>
                </a:solidFill>
              </a:rPr>
              <a:t>., </a:t>
            </a:r>
            <a:r>
              <a:rPr lang="en-US" sz="1200" i="1" dirty="0">
                <a:solidFill>
                  <a:srgbClr val="FF0000"/>
                </a:solidFill>
              </a:rPr>
              <a:t>Phys. Rev. Lett</a:t>
            </a:r>
            <a:r>
              <a:rPr lang="en-US" sz="1200" dirty="0">
                <a:solidFill>
                  <a:srgbClr val="FF0000"/>
                </a:solidFill>
              </a:rPr>
              <a:t>. </a:t>
            </a:r>
            <a:r>
              <a:rPr lang="en-US" sz="1200" b="1" dirty="0">
                <a:solidFill>
                  <a:srgbClr val="FF0000"/>
                </a:solidFill>
              </a:rPr>
              <a:t>105</a:t>
            </a:r>
            <a:r>
              <a:rPr lang="en-US" sz="1200" dirty="0">
                <a:solidFill>
                  <a:srgbClr val="FF0000"/>
                </a:solidFill>
              </a:rPr>
              <a:t>, 115002 (2010); </a:t>
            </a:r>
          </a:p>
          <a:p>
            <a:r>
              <a:rPr lang="en-US" sz="1200" baseline="30000" dirty="0">
                <a:solidFill>
                  <a:srgbClr val="FF0000"/>
                </a:solidFill>
              </a:rPr>
              <a:t>(3) </a:t>
            </a:r>
            <a:r>
              <a:rPr lang="en-US" sz="1200" dirty="0">
                <a:solidFill>
                  <a:srgbClr val="FF0000"/>
                </a:solidFill>
              </a:rPr>
              <a:t>Buck </a:t>
            </a:r>
            <a:r>
              <a:rPr lang="en-US" sz="1200" i="1" dirty="0">
                <a:solidFill>
                  <a:srgbClr val="FF0000"/>
                </a:solidFill>
              </a:rPr>
              <a:t>et al</a:t>
            </a:r>
            <a:r>
              <a:rPr lang="en-US" sz="1200" dirty="0">
                <a:solidFill>
                  <a:srgbClr val="FF0000"/>
                </a:solidFill>
              </a:rPr>
              <a:t>., </a:t>
            </a:r>
            <a:r>
              <a:rPr lang="en-US" sz="1200" i="1" dirty="0">
                <a:solidFill>
                  <a:srgbClr val="FF0000"/>
                </a:solidFill>
              </a:rPr>
              <a:t>Nat. Phys</a:t>
            </a:r>
            <a:r>
              <a:rPr lang="en-US" sz="1200" dirty="0">
                <a:solidFill>
                  <a:srgbClr val="FF0000"/>
                </a:solidFill>
              </a:rPr>
              <a:t>. </a:t>
            </a:r>
            <a:r>
              <a:rPr lang="en-US" sz="1200" b="1" dirty="0">
                <a:solidFill>
                  <a:srgbClr val="FF0000"/>
                </a:solidFill>
              </a:rPr>
              <a:t>7</a:t>
            </a:r>
            <a:r>
              <a:rPr lang="en-US" sz="1200" dirty="0">
                <a:solidFill>
                  <a:srgbClr val="FF0000"/>
                </a:solidFill>
              </a:rPr>
              <a:t>, 453 (2011).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078057-764D-944D-A42F-DA3D38EC5471}"/>
              </a:ext>
            </a:extLst>
          </p:cNvPr>
          <p:cNvSpPr txBox="1"/>
          <p:nvPr/>
        </p:nvSpPr>
        <p:spPr>
          <a:xfrm>
            <a:off x="5990124" y="1354574"/>
            <a:ext cx="5320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Faraday “streaks” of magnetized plasma bubble walls </a:t>
            </a:r>
          </a:p>
          <a:p>
            <a:pPr algn="ctr"/>
            <a:r>
              <a:rPr lang="en-US" b="1" dirty="0"/>
              <a:t>in </a:t>
            </a:r>
            <a:r>
              <a:rPr lang="en-US" b="1" i="1" dirty="0"/>
              <a:t>n</a:t>
            </a:r>
            <a:r>
              <a:rPr lang="en-US" b="1" baseline="-25000" dirty="0"/>
              <a:t>e</a:t>
            </a:r>
            <a:r>
              <a:rPr lang="en-US" b="1" dirty="0"/>
              <a:t> ≈ 10</a:t>
            </a:r>
            <a:r>
              <a:rPr lang="en-US" b="1" baseline="30000" dirty="0"/>
              <a:t>17</a:t>
            </a:r>
            <a:r>
              <a:rPr lang="en-US" b="1" dirty="0"/>
              <a:t> cm</a:t>
            </a:r>
            <a:r>
              <a:rPr lang="en-US" b="1" baseline="30000" dirty="0"/>
              <a:t>-3</a:t>
            </a:r>
            <a:r>
              <a:rPr lang="en-US" b="1" dirty="0"/>
              <a:t> plasma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1AAEA8-D2E5-5049-85F6-B1CFCA590BFB}"/>
              </a:ext>
            </a:extLst>
          </p:cNvPr>
          <p:cNvSpPr/>
          <p:nvPr/>
        </p:nvSpPr>
        <p:spPr>
          <a:xfrm>
            <a:off x="4229100" y="2868930"/>
            <a:ext cx="245379" cy="18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17440C-CE00-DC45-AC9C-8A332E1B2090}"/>
              </a:ext>
            </a:extLst>
          </p:cNvPr>
          <p:cNvSpPr txBox="1"/>
          <p:nvPr/>
        </p:nvSpPr>
        <p:spPr>
          <a:xfrm>
            <a:off x="4149090" y="2743200"/>
            <a:ext cx="1212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𝜏</a:t>
            </a:r>
            <a:r>
              <a:rPr lang="en-US" baseline="-25000" dirty="0"/>
              <a:t>pr</a:t>
            </a:r>
            <a:r>
              <a:rPr lang="en-US" dirty="0"/>
              <a:t> = 1-2 </a:t>
            </a:r>
            <a:r>
              <a:rPr lang="en-US" dirty="0" err="1"/>
              <a:t>ps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8923D6-28C2-804C-A827-9A4A7F1D9F43}"/>
              </a:ext>
            </a:extLst>
          </p:cNvPr>
          <p:cNvSpPr txBox="1"/>
          <p:nvPr/>
        </p:nvSpPr>
        <p:spPr>
          <a:xfrm>
            <a:off x="3424502" y="3802202"/>
            <a:ext cx="109478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Texas PW</a:t>
            </a:r>
          </a:p>
          <a:p>
            <a:r>
              <a:rPr lang="en-US" sz="1600" dirty="0">
                <a:solidFill>
                  <a:srgbClr val="FF0000"/>
                </a:solidFill>
              </a:rPr>
              <a:t>drive pulse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9B5A32-6AA2-3241-982D-989FB319D2BF}"/>
              </a:ext>
            </a:extLst>
          </p:cNvPr>
          <p:cNvSpPr txBox="1"/>
          <p:nvPr/>
        </p:nvSpPr>
        <p:spPr>
          <a:xfrm>
            <a:off x="924502" y="3742512"/>
            <a:ext cx="1353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/>
              <a:t>n</a:t>
            </a:r>
            <a:r>
              <a:rPr lang="en-US" sz="1600" baseline="-25000" dirty="0"/>
              <a:t>e</a:t>
            </a:r>
            <a:r>
              <a:rPr lang="en-US" sz="1600" dirty="0"/>
              <a:t> ≈ 10</a:t>
            </a:r>
            <a:r>
              <a:rPr lang="en-US" sz="1600" baseline="30000" dirty="0"/>
              <a:t>17</a:t>
            </a:r>
            <a:r>
              <a:rPr lang="en-US" sz="1600" dirty="0"/>
              <a:t> cm</a:t>
            </a:r>
            <a:r>
              <a:rPr lang="en-US" sz="1600" baseline="30000" dirty="0"/>
              <a:t>-3</a:t>
            </a:r>
            <a:r>
              <a:rPr lang="en-US" sz="1600" dirty="0"/>
              <a:t> </a:t>
            </a:r>
          </a:p>
          <a:p>
            <a:pPr algn="ctr"/>
            <a:r>
              <a:rPr lang="en-US" sz="1600" dirty="0"/>
              <a:t>plasma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6FAB64-9325-3B48-9B83-9DB924819F98}"/>
              </a:ext>
            </a:extLst>
          </p:cNvPr>
          <p:cNvGrpSpPr/>
          <p:nvPr/>
        </p:nvGrpSpPr>
        <p:grpSpPr>
          <a:xfrm>
            <a:off x="68579" y="48368"/>
            <a:ext cx="1143630" cy="1165971"/>
            <a:chOff x="3303214" y="2758382"/>
            <a:chExt cx="1424847" cy="1409786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6F4DDF7-E379-864E-8085-56024A19A8E2}"/>
                </a:ext>
              </a:extLst>
            </p:cNvPr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B0D0921-B75A-C741-820C-819882504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pic>
        <p:nvPicPr>
          <p:cNvPr id="22" name="Picture 21" descr="Text&#10;&#10;Description automatically generated with medium confidence">
            <a:extLst>
              <a:ext uri="{FF2B5EF4-FFF2-40B4-BE49-F238E27FC236}">
                <a16:creationId xmlns:a16="http://schemas.microsoft.com/office/drawing/2014/main" id="{66B4E53D-62E7-5E46-AE6B-C5BE947CB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762" y="5924194"/>
            <a:ext cx="2774589" cy="73949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C500F5D-F8A0-324E-9B0E-52100F11910B}"/>
              </a:ext>
            </a:extLst>
          </p:cNvPr>
          <p:cNvSpPr txBox="1"/>
          <p:nvPr/>
        </p:nvSpPr>
        <p:spPr>
          <a:xfrm>
            <a:off x="3566160" y="5821324"/>
            <a:ext cx="1482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large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aseline="-25000" dirty="0">
                <a:solidFill>
                  <a:srgbClr val="FF0000"/>
                </a:solidFill>
              </a:rPr>
              <a:t>𝜑</a:t>
            </a:r>
            <a:r>
              <a:rPr lang="en-US" dirty="0">
                <a:solidFill>
                  <a:srgbClr val="FF0000"/>
                </a:solidFill>
              </a:rPr>
              <a:t> and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compensate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small 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baseline="-25000" dirty="0">
                <a:solidFill>
                  <a:srgbClr val="FF0000"/>
                </a:solidFill>
              </a:rPr>
              <a:t>e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i="1" dirty="0" err="1">
                <a:solidFill>
                  <a:srgbClr val="FF0000"/>
                </a:solidFill>
              </a:rPr>
              <a:t>n</a:t>
            </a:r>
            <a:r>
              <a:rPr lang="en-US" baseline="-25000" dirty="0" err="1">
                <a:solidFill>
                  <a:srgbClr val="FF0000"/>
                </a:solidFill>
              </a:rPr>
              <a:t>cr</a:t>
            </a:r>
            <a:r>
              <a:rPr lang="en-US" baseline="30000" dirty="0">
                <a:solidFill>
                  <a:srgbClr val="FF0000"/>
                </a:solidFill>
              </a:rPr>
              <a:t>(pr)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3828B2-3D40-A047-B87D-C73ECE637112}"/>
              </a:ext>
            </a:extLst>
          </p:cNvPr>
          <p:cNvSpPr txBox="1"/>
          <p:nvPr/>
        </p:nvSpPr>
        <p:spPr>
          <a:xfrm>
            <a:off x="6446520" y="4848107"/>
            <a:ext cx="842603" cy="307777"/>
          </a:xfrm>
          <a:prstGeom prst="rect">
            <a:avLst/>
          </a:prstGeom>
          <a:solidFill>
            <a:srgbClr val="00FF94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𝜏</a:t>
            </a:r>
            <a:r>
              <a:rPr lang="en-US" sz="1400" b="1" baseline="-25000" dirty="0"/>
              <a:t>pr</a:t>
            </a:r>
            <a:r>
              <a:rPr lang="en-US" sz="1400" b="1" dirty="0"/>
              <a:t> = 1 </a:t>
            </a:r>
            <a:r>
              <a:rPr lang="en-US" sz="1400" b="1" dirty="0" err="1"/>
              <a:t>ps</a:t>
            </a:r>
            <a:endParaRPr lang="en-US" sz="1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BD2DBE-1A7B-EC4F-8DBF-6E42F20CCC02}"/>
              </a:ext>
            </a:extLst>
          </p:cNvPr>
          <p:cNvSpPr txBox="1"/>
          <p:nvPr/>
        </p:nvSpPr>
        <p:spPr>
          <a:xfrm>
            <a:off x="6461760" y="2474477"/>
            <a:ext cx="842603" cy="307777"/>
          </a:xfrm>
          <a:prstGeom prst="rect">
            <a:avLst/>
          </a:prstGeom>
          <a:solidFill>
            <a:srgbClr val="78CE7C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𝜏</a:t>
            </a:r>
            <a:r>
              <a:rPr lang="en-US" sz="1400" b="1" baseline="-25000" dirty="0"/>
              <a:t>pr</a:t>
            </a:r>
            <a:r>
              <a:rPr lang="en-US" sz="1400" b="1" dirty="0"/>
              <a:t> = 2 </a:t>
            </a:r>
            <a:r>
              <a:rPr lang="en-US" sz="1400" b="1" dirty="0" err="1"/>
              <a:t>ps</a:t>
            </a:r>
            <a:endParaRPr lang="en-US" sz="1400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2D615F2-662E-A24C-8BC5-ADA1A7F84A92}"/>
              </a:ext>
            </a:extLst>
          </p:cNvPr>
          <p:cNvSpPr/>
          <p:nvPr/>
        </p:nvSpPr>
        <p:spPr>
          <a:xfrm>
            <a:off x="6560820" y="3417570"/>
            <a:ext cx="445770" cy="228600"/>
          </a:xfrm>
          <a:prstGeom prst="rect">
            <a:avLst/>
          </a:prstGeom>
          <a:solidFill>
            <a:srgbClr val="78C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AD608ED-883B-D64F-9C45-36BF2449D490}"/>
              </a:ext>
            </a:extLst>
          </p:cNvPr>
          <p:cNvSpPr txBox="1"/>
          <p:nvPr/>
        </p:nvSpPr>
        <p:spPr>
          <a:xfrm>
            <a:off x="6454140" y="3346967"/>
            <a:ext cx="842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𝜏</a:t>
            </a:r>
            <a:r>
              <a:rPr lang="en-US" sz="1400" b="1" baseline="-25000" dirty="0"/>
              <a:t>pr</a:t>
            </a:r>
            <a:r>
              <a:rPr lang="en-US" sz="1400" b="1" dirty="0"/>
              <a:t> = 2 </a:t>
            </a:r>
            <a:r>
              <a:rPr lang="en-US" sz="1400" b="1" dirty="0" err="1"/>
              <a:t>ps</a:t>
            </a:r>
            <a:endParaRPr lang="en-US" sz="1400" b="1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686B0BC-4075-8C49-95E3-086CE8B96181}"/>
              </a:ext>
            </a:extLst>
          </p:cNvPr>
          <p:cNvSpPr/>
          <p:nvPr/>
        </p:nvSpPr>
        <p:spPr>
          <a:xfrm>
            <a:off x="7175500" y="2039005"/>
            <a:ext cx="3632200" cy="43547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0B38C51F-0E15-C145-91A9-4AECCA7BF8F7}"/>
              </a:ext>
            </a:extLst>
          </p:cNvPr>
          <p:cNvSpPr/>
          <p:nvPr/>
        </p:nvSpPr>
        <p:spPr>
          <a:xfrm>
            <a:off x="7188200" y="4477405"/>
            <a:ext cx="3632200" cy="43547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F2B5572-8C86-7040-843A-18EF24455840}"/>
                  </a:ext>
                </a:extLst>
              </p:cNvPr>
              <p:cNvSpPr txBox="1"/>
              <p:nvPr/>
            </p:nvSpPr>
            <p:spPr>
              <a:xfrm>
                <a:off x="5813335" y="6249261"/>
                <a:ext cx="5785302" cy="437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𝒓𝒐𝒕</m:t>
                        </m:r>
                      </m:sub>
                      <m:sup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at 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n</a:t>
                </a:r>
                <a:r>
                  <a:rPr lang="en-US" b="1" baseline="-25000" dirty="0">
                    <a:solidFill>
                      <a:srgbClr val="FF0000"/>
                    </a:solidFill>
                  </a:rPr>
                  <a:t>e</a:t>
                </a:r>
                <a:r>
                  <a:rPr lang="en-US" b="1" dirty="0">
                    <a:solidFill>
                      <a:srgbClr val="FF0000"/>
                    </a:solidFill>
                  </a:rPr>
                  <a:t> ≈ 10</a:t>
                </a:r>
                <a:r>
                  <a:rPr lang="en-US" b="1" baseline="30000" dirty="0">
                    <a:solidFill>
                      <a:srgbClr val="FF0000"/>
                    </a:solidFill>
                  </a:rPr>
                  <a:t>17</a:t>
                </a:r>
                <a:r>
                  <a:rPr lang="en-US" b="1" dirty="0">
                    <a:solidFill>
                      <a:srgbClr val="FF0000"/>
                    </a:solidFill>
                  </a:rPr>
                  <a:t> cm</a:t>
                </a:r>
                <a:r>
                  <a:rPr lang="en-US" b="1" baseline="30000" dirty="0">
                    <a:solidFill>
                      <a:srgbClr val="FF0000"/>
                    </a:solidFill>
                  </a:rPr>
                  <a:t>-3 </a:t>
                </a:r>
                <a:r>
                  <a:rPr lang="en-US" b="1" dirty="0">
                    <a:solidFill>
                      <a:srgbClr val="FF0000"/>
                    </a:solidFill>
                  </a:rPr>
                  <a:t> ≥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𝒓𝒐𝒕</m:t>
                        </m:r>
                      </m:sub>
                      <m:sup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observed at 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n</a:t>
                </a:r>
                <a:r>
                  <a:rPr lang="en-US" b="1" baseline="-25000" dirty="0">
                    <a:solidFill>
                      <a:srgbClr val="FF0000"/>
                    </a:solidFill>
                  </a:rPr>
                  <a:t>e</a:t>
                </a:r>
                <a:r>
                  <a:rPr lang="en-US" b="1" dirty="0">
                    <a:solidFill>
                      <a:srgbClr val="FF0000"/>
                    </a:solidFill>
                  </a:rPr>
                  <a:t> ≈ 10</a:t>
                </a:r>
                <a:r>
                  <a:rPr lang="en-US" b="1" baseline="30000" dirty="0">
                    <a:solidFill>
                      <a:srgbClr val="FF0000"/>
                    </a:solidFill>
                  </a:rPr>
                  <a:t>19</a:t>
                </a:r>
                <a:r>
                  <a:rPr lang="en-US" b="1" dirty="0">
                    <a:solidFill>
                      <a:srgbClr val="FF0000"/>
                    </a:solidFill>
                  </a:rPr>
                  <a:t> cm</a:t>
                </a:r>
                <a:r>
                  <a:rPr lang="en-US" b="1" baseline="30000" dirty="0">
                    <a:solidFill>
                      <a:srgbClr val="FF0000"/>
                    </a:solidFill>
                  </a:rPr>
                  <a:t>-3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F2B5572-8C86-7040-843A-18EF24455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335" y="6249261"/>
                <a:ext cx="5785302" cy="437684"/>
              </a:xfrm>
              <a:prstGeom prst="rect">
                <a:avLst/>
              </a:prstGeom>
              <a:blipFill>
                <a:blip r:embed="rId6"/>
                <a:stretch>
                  <a:fillRect l="-219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91AFAD1F-7912-F747-B349-F516B1AF1E2D}"/>
              </a:ext>
            </a:extLst>
          </p:cNvPr>
          <p:cNvSpPr txBox="1"/>
          <p:nvPr/>
        </p:nvSpPr>
        <p:spPr>
          <a:xfrm>
            <a:off x="4144111" y="3087768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𝜆</a:t>
            </a:r>
            <a:r>
              <a:rPr lang="en-US" baseline="-25000" dirty="0"/>
              <a:t>pr</a:t>
            </a:r>
            <a:r>
              <a:rPr lang="en-US" dirty="0"/>
              <a:t> = 1 µm</a:t>
            </a:r>
          </a:p>
        </p:txBody>
      </p:sp>
      <p:pic>
        <p:nvPicPr>
          <p:cNvPr id="35" name="Picture 34" descr="A close-up of a star&#10;&#10;Description automatically generated with low confidence">
            <a:extLst>
              <a:ext uri="{FF2B5EF4-FFF2-40B4-BE49-F238E27FC236}">
                <a16:creationId xmlns:a16="http://schemas.microsoft.com/office/drawing/2014/main" id="{771D9F56-CD84-D342-A2A3-BC6B6427DE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57698" y="-5591"/>
            <a:ext cx="1515158" cy="66144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96EA3FFA-794E-D34B-92F8-58BAC5C06E7D}"/>
              </a:ext>
            </a:extLst>
          </p:cNvPr>
          <p:cNvSpPr txBox="1"/>
          <p:nvPr/>
        </p:nvSpPr>
        <p:spPr>
          <a:xfrm>
            <a:off x="11816509" y="650630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D45B4B-8812-4E21-E9B5-FDF62F6A6288}"/>
              </a:ext>
            </a:extLst>
          </p:cNvPr>
          <p:cNvSpPr txBox="1"/>
          <p:nvPr/>
        </p:nvSpPr>
        <p:spPr>
          <a:xfrm>
            <a:off x="11022975" y="549097"/>
            <a:ext cx="106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Texas</a:t>
            </a:r>
          </a:p>
          <a:p>
            <a:pPr algn="ctr"/>
            <a:r>
              <a:rPr lang="en-US"/>
              <a:t>Petawatt</a:t>
            </a:r>
          </a:p>
        </p:txBody>
      </p:sp>
    </p:spTree>
    <p:extLst>
      <p:ext uri="{BB962C8B-B14F-4D97-AF65-F5344CB8AC3E}">
        <p14:creationId xmlns:p14="http://schemas.microsoft.com/office/powerpoint/2010/main" val="84724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49869A-A88D-FD16-D6D1-9C2B62D3C4D7}"/>
              </a:ext>
            </a:extLst>
          </p:cNvPr>
          <p:cNvSpPr txBox="1"/>
          <p:nvPr/>
        </p:nvSpPr>
        <p:spPr>
          <a:xfrm>
            <a:off x="2595325" y="26507"/>
            <a:ext cx="6950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Year 1-2 Scientific Goals (cont’d)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6B5917-CF31-93E0-47B4-5D38FC507C05}"/>
              </a:ext>
            </a:extLst>
          </p:cNvPr>
          <p:cNvSpPr txBox="1"/>
          <p:nvPr/>
        </p:nvSpPr>
        <p:spPr>
          <a:xfrm>
            <a:off x="26122" y="770705"/>
            <a:ext cx="12335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3) Understand ∆E</a:t>
            </a:r>
            <a:r>
              <a:rPr lang="en-US" sz="2800" b="1" baseline="-25000"/>
              <a:t>e</a:t>
            </a:r>
            <a:r>
              <a:rPr lang="en-US" sz="2800" b="1"/>
              <a:t>/E</a:t>
            </a:r>
            <a:r>
              <a:rPr lang="en-US" sz="2800" b="1" baseline="-25000"/>
              <a:t>e</a:t>
            </a:r>
            <a:r>
              <a:rPr lang="en-US" sz="2800" b="1"/>
              <a:t>, emittance growth in large bubbles thru simulations.  </a:t>
            </a:r>
          </a:p>
        </p:txBody>
      </p:sp>
      <p:pic>
        <p:nvPicPr>
          <p:cNvPr id="4" name="Picture 3" descr="A diagram of a particle density&#10;&#10;Description automatically generated with medium confidence">
            <a:extLst>
              <a:ext uri="{FF2B5EF4-FFF2-40B4-BE49-F238E27FC236}">
                <a16:creationId xmlns:a16="http://schemas.microsoft.com/office/drawing/2014/main" id="{F9B878FA-4AF3-809E-8C8F-DC4F58DA1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6" y="1470170"/>
            <a:ext cx="4500051" cy="27604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C6E170-0DF8-7D0D-821D-612409C4F99B}"/>
              </a:ext>
            </a:extLst>
          </p:cNvPr>
          <p:cNvSpPr txBox="1"/>
          <p:nvPr/>
        </p:nvSpPr>
        <p:spPr>
          <a:xfrm>
            <a:off x="770711" y="1711232"/>
            <a:ext cx="1864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(a) </a:t>
            </a:r>
            <a:r>
              <a:rPr lang="en-US" i="1">
                <a:solidFill>
                  <a:schemeClr val="bg1"/>
                </a:solidFill>
              </a:rPr>
              <a:t>n</a:t>
            </a:r>
            <a:r>
              <a:rPr lang="en-US" baseline="-25000">
                <a:solidFill>
                  <a:schemeClr val="bg1"/>
                </a:solidFill>
              </a:rPr>
              <a:t>e</a:t>
            </a:r>
            <a:r>
              <a:rPr lang="en-US">
                <a:solidFill>
                  <a:schemeClr val="bg1"/>
                </a:solidFill>
              </a:rPr>
              <a:t> = 10</a:t>
            </a:r>
            <a:r>
              <a:rPr lang="en-US" baseline="30000">
                <a:solidFill>
                  <a:schemeClr val="bg1"/>
                </a:solidFill>
              </a:rPr>
              <a:t>16</a:t>
            </a:r>
            <a:r>
              <a:rPr lang="en-US">
                <a:solidFill>
                  <a:schemeClr val="bg1"/>
                </a:solidFill>
              </a:rPr>
              <a:t> cm</a:t>
            </a:r>
            <a:r>
              <a:rPr lang="en-US" baseline="30000">
                <a:solidFill>
                  <a:schemeClr val="bg1"/>
                </a:solidFill>
              </a:rPr>
              <a:t>-3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9ED7DA0-9158-DADC-E681-56EA08237A2D}"/>
              </a:ext>
            </a:extLst>
          </p:cNvPr>
          <p:cNvGrpSpPr/>
          <p:nvPr/>
        </p:nvGrpSpPr>
        <p:grpSpPr>
          <a:xfrm>
            <a:off x="1380455" y="2730137"/>
            <a:ext cx="1881092" cy="883529"/>
            <a:chOff x="1380455" y="2730137"/>
            <a:chExt cx="1881092" cy="88352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599B3FB-4328-966C-D7B0-38EAAE91614C}"/>
                </a:ext>
              </a:extLst>
            </p:cNvPr>
            <p:cNvSpPr txBox="1"/>
            <p:nvPr/>
          </p:nvSpPr>
          <p:spPr>
            <a:xfrm>
              <a:off x="1380455" y="3244334"/>
              <a:ext cx="18810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0.5 ps CO</a:t>
              </a:r>
              <a:r>
                <a:rPr lang="en-US" baseline="-25000">
                  <a:solidFill>
                    <a:schemeClr val="bg1"/>
                  </a:solidFill>
                </a:rPr>
                <a:t>2</a:t>
              </a:r>
              <a:r>
                <a:rPr lang="en-US">
                  <a:solidFill>
                    <a:schemeClr val="bg1"/>
                  </a:solidFill>
                </a:rPr>
                <a:t> pulse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AB0AF1D-1154-9939-D1C5-8D6831C56977}"/>
                </a:ext>
              </a:extLst>
            </p:cNvPr>
            <p:cNvCxnSpPr>
              <a:stCxn id="6" idx="0"/>
            </p:cNvCxnSpPr>
            <p:nvPr/>
          </p:nvCxnSpPr>
          <p:spPr>
            <a:xfrm flipV="1">
              <a:off x="2321001" y="2730137"/>
              <a:ext cx="121753" cy="51419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A close-up of a solar eclipse&#10;&#10;Description automatically generated">
            <a:extLst>
              <a:ext uri="{FF2B5EF4-FFF2-40B4-BE49-F238E27FC236}">
                <a16:creationId xmlns:a16="http://schemas.microsoft.com/office/drawing/2014/main" id="{E7D1D086-BC21-A02F-5072-8133FFC9F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026" y="1521546"/>
            <a:ext cx="4315019" cy="26576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79C161-25FE-4110-4529-274E201CC7D7}"/>
              </a:ext>
            </a:extLst>
          </p:cNvPr>
          <p:cNvSpPr txBox="1"/>
          <p:nvPr/>
        </p:nvSpPr>
        <p:spPr>
          <a:xfrm>
            <a:off x="5270762" y="1711232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(b)</a:t>
            </a:r>
          </a:p>
        </p:txBody>
      </p:sp>
      <p:pic>
        <p:nvPicPr>
          <p:cNvPr id="12" name="Picture 11" descr="A graph of a line graph&#10;&#10;Description automatically generated">
            <a:extLst>
              <a:ext uri="{FF2B5EF4-FFF2-40B4-BE49-F238E27FC236}">
                <a16:creationId xmlns:a16="http://schemas.microsoft.com/office/drawing/2014/main" id="{C7F6D9EF-8159-3B77-F533-5AECFE089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140" y="4230615"/>
            <a:ext cx="3723633" cy="2351317"/>
          </a:xfrm>
          <a:prstGeom prst="rect">
            <a:avLst/>
          </a:prstGeom>
        </p:spPr>
      </p:pic>
      <p:pic>
        <p:nvPicPr>
          <p:cNvPr id="13" name="Picture 12" descr="A graph of a curve&#10;&#10;Description automatically generated with medium confidence">
            <a:extLst>
              <a:ext uri="{FF2B5EF4-FFF2-40B4-BE49-F238E27FC236}">
                <a16:creationId xmlns:a16="http://schemas.microsoft.com/office/drawing/2014/main" id="{49970761-B857-505C-91A0-65C1403BE4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066" y="4230615"/>
            <a:ext cx="3813728" cy="24120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AA8A6F8-E349-A0F5-A4B7-FB42CA05CED9}"/>
              </a:ext>
            </a:extLst>
          </p:cNvPr>
          <p:cNvSpPr txBox="1"/>
          <p:nvPr/>
        </p:nvSpPr>
        <p:spPr>
          <a:xfrm>
            <a:off x="9347572" y="1230394"/>
            <a:ext cx="2773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(PhD student Yuxuan Cao)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12C6A7-D56F-1FBB-6D9F-AEC810CE8017}"/>
              </a:ext>
            </a:extLst>
          </p:cNvPr>
          <p:cNvSpPr txBox="1"/>
          <p:nvPr/>
        </p:nvSpPr>
        <p:spPr>
          <a:xfrm>
            <a:off x="770711" y="4287627"/>
            <a:ext cx="2036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(c) Electron Energy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7BEEB6-2209-2D3F-FC92-8ECEB0AB70A3}"/>
              </a:ext>
            </a:extLst>
          </p:cNvPr>
          <p:cNvSpPr txBox="1"/>
          <p:nvPr/>
        </p:nvSpPr>
        <p:spPr>
          <a:xfrm>
            <a:off x="4756285" y="4302356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(d)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DD8DBE-270D-55C9-5518-C546E2A66161}"/>
              </a:ext>
            </a:extLst>
          </p:cNvPr>
          <p:cNvSpPr txBox="1"/>
          <p:nvPr/>
        </p:nvSpPr>
        <p:spPr>
          <a:xfrm>
            <a:off x="5839097" y="4781006"/>
            <a:ext cx="1979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Evolution of </a:t>
            </a:r>
          </a:p>
          <a:p>
            <a:r>
              <a:rPr lang="en-US"/>
              <a:t>Energy Spread (%)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EF0F6F-7AB8-7968-6759-BF9025AFD9F4}"/>
              </a:ext>
            </a:extLst>
          </p:cNvPr>
          <p:cNvSpPr txBox="1"/>
          <p:nvPr/>
        </p:nvSpPr>
        <p:spPr>
          <a:xfrm>
            <a:off x="6368794" y="2315147"/>
            <a:ext cx="1321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2 externally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injected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e-bunches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E10FAF-CF8F-CA42-B473-2A263655DB74}"/>
              </a:ext>
            </a:extLst>
          </p:cNvPr>
          <p:cNvSpPr txBox="1"/>
          <p:nvPr/>
        </p:nvSpPr>
        <p:spPr>
          <a:xfrm>
            <a:off x="9157063" y="1923808"/>
            <a:ext cx="2590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• PIC simulations take a</a:t>
            </a:r>
          </a:p>
          <a:p>
            <a:r>
              <a:rPr lang="en-US"/>
              <a:t>    long time --- too many </a:t>
            </a:r>
          </a:p>
          <a:p>
            <a:r>
              <a:rPr lang="en-US"/>
              <a:t>    parameters to vary to </a:t>
            </a:r>
          </a:p>
          <a:p>
            <a:r>
              <a:rPr lang="en-US"/>
              <a:t>    search for optimum.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EAC3CC-A3D6-6DC0-36C5-0F5615CE0251}"/>
              </a:ext>
            </a:extLst>
          </p:cNvPr>
          <p:cNvSpPr txBox="1"/>
          <p:nvPr/>
        </p:nvSpPr>
        <p:spPr>
          <a:xfrm>
            <a:off x="9183186" y="4069083"/>
            <a:ext cx="288547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• YC will develop machine-</a:t>
            </a:r>
          </a:p>
          <a:p>
            <a:r>
              <a:rPr lang="en-US"/>
              <a:t>   learning approaches to </a:t>
            </a:r>
          </a:p>
          <a:p>
            <a:r>
              <a:rPr lang="en-US"/>
              <a:t>   optimize the external</a:t>
            </a:r>
          </a:p>
          <a:p>
            <a:r>
              <a:rPr lang="en-US"/>
              <a:t>   injection process, and</a:t>
            </a:r>
          </a:p>
          <a:p>
            <a:r>
              <a:rPr lang="en-US"/>
              <a:t>   determine what ∆E/E and</a:t>
            </a:r>
          </a:p>
          <a:p>
            <a:r>
              <a:rPr lang="en-US"/>
              <a:t>    emittance are achievable</a:t>
            </a:r>
          </a:p>
          <a:p>
            <a:r>
              <a:rPr lang="en-US"/>
              <a:t>    in principle.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184A95-E70F-93BB-C0D2-8D8488882297}"/>
              </a:ext>
            </a:extLst>
          </p:cNvPr>
          <p:cNvSpPr txBox="1"/>
          <p:nvPr/>
        </p:nvSpPr>
        <p:spPr>
          <a:xfrm>
            <a:off x="9203879" y="3277666"/>
            <a:ext cx="2581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• YC will focus on quasi-</a:t>
            </a:r>
          </a:p>
          <a:p>
            <a:r>
              <a:rPr lang="en-US"/>
              <a:t>    static bubbles.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B11C33-C189-6DBD-96C2-3031B4070929}"/>
              </a:ext>
            </a:extLst>
          </p:cNvPr>
          <p:cNvSpPr txBox="1"/>
          <p:nvPr/>
        </p:nvSpPr>
        <p:spPr>
          <a:xfrm>
            <a:off x="2882711" y="6564302"/>
            <a:ext cx="2412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FB-PIC simulations by Y. Cao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599ECF-7C8D-7E9A-FA25-B5993A176273}"/>
              </a:ext>
            </a:extLst>
          </p:cNvPr>
          <p:cNvSpPr txBox="1"/>
          <p:nvPr/>
        </p:nvSpPr>
        <p:spPr>
          <a:xfrm>
            <a:off x="11887203" y="649898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844710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1049866"/>
          </a:xfrm>
          <a:prstGeom prst="rect">
            <a:avLst/>
          </a:prstGeom>
        </p:spPr>
      </p:pic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329355" y="6465345"/>
            <a:ext cx="714364" cy="365125"/>
          </a:xfrm>
        </p:spPr>
        <p:txBody>
          <a:bodyPr/>
          <a:lstStyle/>
          <a:p>
            <a:fld id="{F78F748E-293A-4AD2-A78D-3BB20AC39C38}" type="slidenum">
              <a:rPr lang="en-US" sz="1400" b="1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2756" y="84665"/>
            <a:ext cx="111349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OSIRIS* quasi-3D simulations show that large bubbles preserve energy spread 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&amp; spin polarization of strategically injected e-bunches during acceleration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75329" y="1093807"/>
            <a:ext cx="33177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Simulations by Z. </a:t>
            </a:r>
            <a:r>
              <a:rPr lang="en-US" sz="1200" i="1" dirty="0" err="1"/>
              <a:t>Nie</a:t>
            </a:r>
            <a:r>
              <a:rPr lang="en-US" sz="1200" i="1" dirty="0"/>
              <a:t>, F. Li</a:t>
            </a:r>
            <a:r>
              <a:rPr lang="en-US" sz="1200" dirty="0"/>
              <a:t> and </a:t>
            </a:r>
            <a:r>
              <a:rPr lang="en-US" sz="1200"/>
              <a:t>W. B. Mori (UCLA)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28275" y="5401724"/>
            <a:ext cx="487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• Depolarization due to spin precession is </a:t>
            </a:r>
            <a:r>
              <a:rPr lang="en-US">
                <a:latin typeface="Times New Roman"/>
                <a:cs typeface="Times New Roman"/>
              </a:rPr>
              <a:t>~</a:t>
            </a:r>
            <a:r>
              <a:rPr lang="en-US"/>
              <a:t> few 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28274" y="5774253"/>
            <a:ext cx="429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• Depends on coordinates of injection point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994393" y="1490129"/>
            <a:ext cx="6047241" cy="2777095"/>
            <a:chOff x="6095991" y="2455310"/>
            <a:chExt cx="6047241" cy="277709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93" t="58591" r="2386" b="1038"/>
            <a:stretch/>
          </p:blipFill>
          <p:spPr>
            <a:xfrm>
              <a:off x="6455664" y="2929482"/>
              <a:ext cx="5687568" cy="2290064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9059331" y="2844773"/>
              <a:ext cx="152400" cy="1862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59118" y="2472243"/>
              <a:ext cx="17882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/>
                <a:t>spin-polarized </a:t>
              </a:r>
            </a:p>
            <a:p>
              <a:pPr algn="ctr"/>
              <a:r>
                <a:rPr lang="en-US" b="1"/>
                <a:t>injected e-bunch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381071" y="2455310"/>
              <a:ext cx="2180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/>
                <a:t>slightly depolarized</a:t>
              </a:r>
            </a:p>
            <a:p>
              <a:pPr algn="ctr"/>
              <a:r>
                <a:rPr lang="en-US" b="1"/>
                <a:t> accelerated e-bunch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95991" y="357294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/>
                <a:t>s</a:t>
              </a:r>
              <a:r>
                <a:rPr lang="en-US" sz="2400" b="1" baseline="-25000"/>
                <a:t>z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957671" y="3556012"/>
              <a:ext cx="389850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/>
                <a:t>s</a:t>
              </a:r>
              <a:r>
                <a:rPr lang="en-US" sz="2400" b="1" baseline="-25000"/>
                <a:t>z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671733" y="4758267"/>
              <a:ext cx="220133" cy="2201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975577" y="4961466"/>
              <a:ext cx="220133" cy="2201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913033" y="3285067"/>
              <a:ext cx="1236133" cy="1240365"/>
            </a:xfrm>
            <a:prstGeom prst="ellipse">
              <a:avLst/>
            </a:prstGeom>
            <a:noFill/>
            <a:ln w="3175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9783179" y="3293535"/>
              <a:ext cx="1236133" cy="1240365"/>
            </a:xfrm>
            <a:prstGeom prst="ellipse">
              <a:avLst/>
            </a:prstGeom>
            <a:noFill/>
            <a:ln w="3175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550349" y="4741340"/>
              <a:ext cx="220133" cy="2201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73942" y="4758285"/>
              <a:ext cx="4026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/>
                <a:t>s</a:t>
              </a:r>
              <a:r>
                <a:rPr lang="en-US" sz="2400" b="1" baseline="-25000"/>
                <a:t>x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03990" y="4622811"/>
              <a:ext cx="4046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/>
                <a:t>s</a:t>
              </a:r>
              <a:r>
                <a:rPr lang="en-US" sz="2400" b="1" baseline="-25000"/>
                <a:t>y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837260" y="5012271"/>
              <a:ext cx="220133" cy="2201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769540" y="4758283"/>
              <a:ext cx="4026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/>
                <a:t>s</a:t>
              </a:r>
              <a:r>
                <a:rPr lang="en-US" sz="2400" b="1" baseline="-25000"/>
                <a:t>x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448791" y="4588945"/>
              <a:ext cx="4046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/>
                <a:t>s</a:t>
              </a:r>
              <a:r>
                <a:rPr lang="en-US" sz="2400" b="1" baseline="-25000"/>
                <a:t>y</a:t>
              </a:r>
            </a:p>
          </p:txBody>
        </p:sp>
      </p:grpSp>
      <p:pic>
        <p:nvPicPr>
          <p:cNvPr id="35" name="Picture 34" descr="CO2-driven bubble 1e16 plasm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400"/>
            <a:ext cx="3273335" cy="2027767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746125" y="2025650"/>
            <a:ext cx="123825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063625" y="2028825"/>
            <a:ext cx="139700" cy="476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011340" y="6129865"/>
            <a:ext cx="5827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• Occurs predominantly from </a:t>
            </a:r>
            <a:r>
              <a:rPr lang="en-US">
                <a:latin typeface="Times New Roman"/>
                <a:cs typeface="Times New Roman"/>
                <a:sym typeface="Wingdings"/>
              </a:rPr>
              <a:t>γ</a:t>
            </a:r>
            <a:r>
              <a:rPr lang="en-US">
                <a:sym typeface="Wingdings"/>
              </a:rPr>
              <a:t> = 1 10, constant thereafter </a:t>
            </a:r>
            <a:endParaRPr lang="en-US"/>
          </a:p>
        </p:txBody>
      </p:sp>
      <p:pic>
        <p:nvPicPr>
          <p:cNvPr id="41" name="Picture 40" descr="Sz vs. z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1" y="4326435"/>
            <a:ext cx="4817533" cy="64541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011329" y="433493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s</a:t>
            </a:r>
            <a:r>
              <a:rPr lang="en-US" sz="2400" b="1" baseline="-25000"/>
              <a:t>z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97591" y="4182532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1.0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197594" y="4758257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0.8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586137" y="4859872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0.6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195728" y="485987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942686" y="4859875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0.3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417766" y="485987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076247" y="485987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193828" y="4859881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50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871151" y="4859884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100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347209" y="4995347"/>
            <a:ext cx="854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z [mm]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1260561" y="4199468"/>
            <a:ext cx="444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1.0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260564" y="4724394"/>
            <a:ext cx="444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0.8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H="1" flipV="1">
            <a:off x="829711" y="2099722"/>
            <a:ext cx="287867" cy="5143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24934" y="2590800"/>
            <a:ext cx="1242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injection point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1134508" y="1473204"/>
            <a:ext cx="287867" cy="5143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19875" y="1100665"/>
            <a:ext cx="14690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after acceleration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53995" y="6553312"/>
            <a:ext cx="2596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Fonseca </a:t>
            </a:r>
            <a:r>
              <a:rPr lang="en-US" sz="1200" i="1">
                <a:solidFill>
                  <a:srgbClr val="000000"/>
                </a:solidFill>
              </a:rPr>
              <a:t>et al</a:t>
            </a:r>
            <a:r>
              <a:rPr lang="en-US" sz="1200">
                <a:solidFill>
                  <a:srgbClr val="000000"/>
                </a:solidFill>
              </a:rPr>
              <a:t>., </a:t>
            </a:r>
            <a:r>
              <a:rPr lang="en-US" sz="1200" i="1">
                <a:solidFill>
                  <a:srgbClr val="000000"/>
                </a:solidFill>
              </a:rPr>
              <a:t>PPCF </a:t>
            </a:r>
            <a:r>
              <a:rPr lang="en-US" sz="1200" b="1">
                <a:solidFill>
                  <a:srgbClr val="000000"/>
                </a:solidFill>
              </a:rPr>
              <a:t>55</a:t>
            </a:r>
            <a:r>
              <a:rPr lang="en-US" sz="1200">
                <a:solidFill>
                  <a:srgbClr val="000000"/>
                </a:solidFill>
              </a:rPr>
              <a:t>, 124011 (2013)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1592" y="6587050"/>
            <a:ext cx="303889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baseline="30000">
                <a:solidFill>
                  <a:srgbClr val="000000"/>
                </a:solidFill>
              </a:rPr>
              <a:t>*</a:t>
            </a:r>
            <a:endParaRPr lang="en-US" sz="2800" b="1"/>
          </a:p>
        </p:txBody>
      </p:sp>
      <p:sp>
        <p:nvSpPr>
          <p:cNvPr id="2" name="TextBox 1"/>
          <p:cNvSpPr txBox="1"/>
          <p:nvPr/>
        </p:nvSpPr>
        <p:spPr>
          <a:xfrm>
            <a:off x="757246" y="3090362"/>
            <a:ext cx="1788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/>
              <a:t>E</a:t>
            </a:r>
            <a:r>
              <a:rPr lang="en-US" b="1"/>
              <a:t> = 65 MeV, </a:t>
            </a:r>
          </a:p>
          <a:p>
            <a:pPr algn="ctr"/>
            <a:r>
              <a:rPr lang="en-US" b="1"/>
              <a:t>∆</a:t>
            </a:r>
            <a:r>
              <a:rPr lang="en-US" b="1" i="1"/>
              <a:t>E</a:t>
            </a:r>
            <a:r>
              <a:rPr lang="en-US" b="1"/>
              <a:t> = 0.5 MeV</a:t>
            </a:r>
          </a:p>
          <a:p>
            <a:pPr algn="ctr"/>
            <a:r>
              <a:rPr lang="en-US" b="1"/>
              <a:t>injected e-bunch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491336" y="3073429"/>
            <a:ext cx="21281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/>
              <a:t>E</a:t>
            </a:r>
            <a:r>
              <a:rPr lang="en-US" b="1"/>
              <a:t> = 330 MeV, </a:t>
            </a:r>
          </a:p>
          <a:p>
            <a:pPr algn="ctr"/>
            <a:r>
              <a:rPr lang="en-US" b="1"/>
              <a:t>∆</a:t>
            </a:r>
            <a:r>
              <a:rPr lang="en-US" b="1" i="1"/>
              <a:t>E</a:t>
            </a:r>
            <a:r>
              <a:rPr lang="en-US" b="1"/>
              <a:t> = 0.8 MeV</a:t>
            </a:r>
          </a:p>
          <a:p>
            <a:pPr algn="ctr"/>
            <a:r>
              <a:rPr lang="en-US" b="1"/>
              <a:t>accelerated e-bunch</a:t>
            </a:r>
          </a:p>
        </p:txBody>
      </p:sp>
      <p:pic>
        <p:nvPicPr>
          <p:cNvPr id="3" name="Picture 2" descr="injected bunch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1" t="14961" r="12545" b="25260"/>
          <a:stretch/>
        </p:blipFill>
        <p:spPr>
          <a:xfrm>
            <a:off x="723390" y="4015580"/>
            <a:ext cx="1847088" cy="1024128"/>
          </a:xfrm>
          <a:prstGeom prst="rect">
            <a:avLst/>
          </a:prstGeom>
        </p:spPr>
      </p:pic>
      <p:pic>
        <p:nvPicPr>
          <p:cNvPr id="7" name="Picture 6" descr="accelerated bunch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8" t="14618" r="12829" b="25238"/>
          <a:stretch/>
        </p:blipFill>
        <p:spPr>
          <a:xfrm>
            <a:off x="3686046" y="4015580"/>
            <a:ext cx="1801368" cy="102412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28097" y="4008976"/>
            <a:ext cx="105832" cy="1032934"/>
            <a:chOff x="186267" y="4483100"/>
            <a:chExt cx="105832" cy="1032934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86268" y="4483100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86267" y="4745567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86268" y="4991101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90499" y="5257801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86267" y="5516034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2472105" y="4008988"/>
            <a:ext cx="105832" cy="1032934"/>
            <a:chOff x="186267" y="4483100"/>
            <a:chExt cx="105832" cy="1032934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186268" y="4483100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86267" y="4745567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86268" y="4991101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90499" y="5257801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86267" y="5516034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914343" y="4940369"/>
            <a:ext cx="1473221" cy="105845"/>
            <a:chOff x="812745" y="5693871"/>
            <a:chExt cx="1473221" cy="105845"/>
          </a:xfrm>
        </p:grpSpPr>
        <p:cxnSp>
          <p:nvCxnSpPr>
            <p:cNvPr id="73" name="Straight Connector 72"/>
            <p:cNvCxnSpPr/>
            <p:nvPr/>
          </p:nvCxnSpPr>
          <p:spPr>
            <a:xfrm rot="16200000">
              <a:off x="943998" y="5748868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>
              <a:off x="1308048" y="5748880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>
              <a:off x="1684797" y="5748892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>
              <a:off x="2040381" y="5744671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549345" y="5731933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1913395" y="5731945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2285911" y="5731957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1172579" y="5731932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812745" y="5731931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 flipV="1">
            <a:off x="914355" y="4009121"/>
            <a:ext cx="1473221" cy="105845"/>
            <a:chOff x="812745" y="5693871"/>
            <a:chExt cx="1473221" cy="105845"/>
          </a:xfrm>
        </p:grpSpPr>
        <p:cxnSp>
          <p:nvCxnSpPr>
            <p:cNvPr id="83" name="Straight Connector 82"/>
            <p:cNvCxnSpPr/>
            <p:nvPr/>
          </p:nvCxnSpPr>
          <p:spPr>
            <a:xfrm rot="16200000">
              <a:off x="943998" y="5748868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>
              <a:off x="1308048" y="5748880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>
              <a:off x="1684797" y="5748892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>
              <a:off x="2040381" y="5744671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549345" y="5731933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1913395" y="5731945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2285911" y="5731957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1172579" y="5731932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812745" y="5731931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3856623" y="4940363"/>
            <a:ext cx="1473221" cy="105845"/>
            <a:chOff x="812745" y="5693871"/>
            <a:chExt cx="1473221" cy="105845"/>
          </a:xfrm>
        </p:grpSpPr>
        <p:cxnSp>
          <p:nvCxnSpPr>
            <p:cNvPr id="96" name="Straight Connector 95"/>
            <p:cNvCxnSpPr/>
            <p:nvPr/>
          </p:nvCxnSpPr>
          <p:spPr>
            <a:xfrm rot="16200000">
              <a:off x="943998" y="5748868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6200000">
              <a:off x="1308048" y="5748880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16200000">
              <a:off x="1684797" y="5748892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>
              <a:off x="2040381" y="5744671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1549345" y="5731933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1913395" y="5731945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2285911" y="5731957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1172579" y="5731932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V="1">
              <a:off x="812745" y="5731931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 flipV="1">
            <a:off x="3856635" y="4009115"/>
            <a:ext cx="1473221" cy="105845"/>
            <a:chOff x="812745" y="5693871"/>
            <a:chExt cx="1473221" cy="105845"/>
          </a:xfrm>
        </p:grpSpPr>
        <p:cxnSp>
          <p:nvCxnSpPr>
            <p:cNvPr id="106" name="Straight Connector 105"/>
            <p:cNvCxnSpPr/>
            <p:nvPr/>
          </p:nvCxnSpPr>
          <p:spPr>
            <a:xfrm rot="16200000">
              <a:off x="943998" y="5748868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16200000">
              <a:off x="1308048" y="5748880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>
              <a:off x="1684797" y="5748892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6200000">
              <a:off x="2040381" y="5744671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V="1">
              <a:off x="1549345" y="5731933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V="1">
              <a:off x="1913395" y="5731945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V="1">
              <a:off x="2285911" y="5731957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V="1">
              <a:off x="1172579" y="5731932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V="1">
              <a:off x="812745" y="5731931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>
            <a:off x="3678824" y="4081130"/>
            <a:ext cx="101621" cy="960965"/>
            <a:chOff x="3094664" y="4555254"/>
            <a:chExt cx="101621" cy="960965"/>
          </a:xfrm>
        </p:grpSpPr>
        <p:cxnSp>
          <p:nvCxnSpPr>
            <p:cNvPr id="119" name="Straight Connector 118"/>
            <p:cNvCxnSpPr/>
            <p:nvPr/>
          </p:nvCxnSpPr>
          <p:spPr>
            <a:xfrm flipV="1">
              <a:off x="3094664" y="4749988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V="1">
              <a:off x="3094670" y="4936256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V="1">
              <a:off x="3094668" y="4555254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3094672" y="5130988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3094673" y="5329955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3094685" y="5516219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5393201" y="4081142"/>
            <a:ext cx="101621" cy="960965"/>
            <a:chOff x="3094664" y="4555254"/>
            <a:chExt cx="101621" cy="960965"/>
          </a:xfrm>
        </p:grpSpPr>
        <p:cxnSp>
          <p:nvCxnSpPr>
            <p:cNvPr id="127" name="Straight Connector 126"/>
            <p:cNvCxnSpPr/>
            <p:nvPr/>
          </p:nvCxnSpPr>
          <p:spPr>
            <a:xfrm flipV="1">
              <a:off x="3094664" y="4749988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V="1">
              <a:off x="3094670" y="4936256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V="1">
              <a:off x="3094668" y="4555254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V="1">
              <a:off x="3094672" y="5130988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3094673" y="5329955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V="1">
              <a:off x="3094685" y="5516219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/>
          <p:cNvSpPr txBox="1"/>
          <p:nvPr/>
        </p:nvSpPr>
        <p:spPr>
          <a:xfrm>
            <a:off x="3238498" y="4859876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0.32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3251198" y="4491576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0.33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3244848" y="4123276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0.34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79398" y="3843876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0.07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279398" y="4859876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0.06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2311398" y="5063075"/>
            <a:ext cx="46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-6.0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469898" y="5050375"/>
            <a:ext cx="46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-7.0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1396998" y="5063075"/>
            <a:ext cx="46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-6.5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691502" y="5259926"/>
            <a:ext cx="19212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longitudinal distance</a:t>
            </a:r>
          </a:p>
          <a:p>
            <a:pPr algn="ctr"/>
            <a:r>
              <a:rPr lang="en-US" sz="1400" i="1"/>
              <a:t>z</a:t>
            </a:r>
            <a:r>
              <a:rPr lang="en-US" sz="1400"/>
              <a:t> – </a:t>
            </a:r>
            <a:r>
              <a:rPr lang="en-US" sz="1400" i="1"/>
              <a:t>ct</a:t>
            </a:r>
            <a:r>
              <a:rPr lang="en-US" sz="1400"/>
              <a:t> [</a:t>
            </a:r>
            <a:r>
              <a:rPr lang="en-US" sz="1400" i="1"/>
              <a:t>c</a:t>
            </a:r>
            <a:r>
              <a:rPr lang="en-US" sz="1400"/>
              <a:t>/</a:t>
            </a:r>
            <a:r>
              <a:rPr lang="en-US" sz="1400" i="1"/>
              <a:t>ω</a:t>
            </a:r>
            <a:r>
              <a:rPr lang="en-US" sz="1400" baseline="-25000"/>
              <a:t>p</a:t>
            </a:r>
            <a:r>
              <a:rPr lang="en-US" sz="1400"/>
              <a:t>]</a:t>
            </a:r>
          </a:p>
        </p:txBody>
      </p:sp>
      <p:sp>
        <p:nvSpPr>
          <p:cNvPr id="143" name="TextBox 142"/>
          <p:cNvSpPr txBox="1"/>
          <p:nvPr/>
        </p:nvSpPr>
        <p:spPr>
          <a:xfrm rot="16200000">
            <a:off x="-521480" y="4228537"/>
            <a:ext cx="14983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electron energy </a:t>
            </a:r>
          </a:p>
          <a:p>
            <a:pPr algn="ctr"/>
            <a:r>
              <a:rPr lang="en-US" sz="1400"/>
              <a:t>[GeV]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5274842" y="5063069"/>
            <a:ext cx="46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-6.0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3433342" y="5050369"/>
            <a:ext cx="46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-7.0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4360442" y="5063069"/>
            <a:ext cx="46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-6.5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3654946" y="5259920"/>
            <a:ext cx="19212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longitudinal distance</a:t>
            </a:r>
          </a:p>
          <a:p>
            <a:pPr algn="ctr"/>
            <a:r>
              <a:rPr lang="en-US" sz="1400" i="1"/>
              <a:t>z</a:t>
            </a:r>
            <a:r>
              <a:rPr lang="en-US" sz="1400"/>
              <a:t> – </a:t>
            </a:r>
            <a:r>
              <a:rPr lang="en-US" sz="1400" i="1"/>
              <a:t>ct</a:t>
            </a:r>
            <a:r>
              <a:rPr lang="en-US" sz="1400"/>
              <a:t> [</a:t>
            </a:r>
            <a:r>
              <a:rPr lang="en-US" sz="1400" i="1"/>
              <a:t>c</a:t>
            </a:r>
            <a:r>
              <a:rPr lang="en-US" sz="1400"/>
              <a:t>/</a:t>
            </a:r>
            <a:r>
              <a:rPr lang="en-US" sz="1400" i="1"/>
              <a:t>ω</a:t>
            </a:r>
            <a:r>
              <a:rPr lang="en-US" sz="1400" baseline="-25000"/>
              <a:t>p</a:t>
            </a:r>
            <a:r>
              <a:rPr lang="en-US" sz="1400"/>
              <a:t>]</a:t>
            </a:r>
          </a:p>
        </p:txBody>
      </p:sp>
      <p:sp>
        <p:nvSpPr>
          <p:cNvPr id="148" name="TextBox 147"/>
          <p:cNvSpPr txBox="1"/>
          <p:nvPr/>
        </p:nvSpPr>
        <p:spPr>
          <a:xfrm rot="16200000">
            <a:off x="2306387" y="4253937"/>
            <a:ext cx="14983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electron energy </a:t>
            </a:r>
          </a:p>
          <a:p>
            <a:pPr algn="ctr"/>
            <a:r>
              <a:rPr lang="en-US" sz="1400"/>
              <a:t>[GeV]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6" y="5892803"/>
            <a:ext cx="1076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Simulation </a:t>
            </a:r>
          </a:p>
          <a:p>
            <a:pPr algn="ctr"/>
            <a:r>
              <a:rPr lang="en-US" sz="1400"/>
              <a:t>parameters:  </a:t>
            </a:r>
          </a:p>
        </p:txBody>
      </p:sp>
      <p:pic>
        <p:nvPicPr>
          <p:cNvPr id="151" name="Picture 150" descr="Mori simulation parameter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2" y="5892372"/>
            <a:ext cx="3886200" cy="567694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3657604" y="2590796"/>
            <a:ext cx="1838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∆</a:t>
            </a:r>
            <a:r>
              <a:rPr lang="en-US" sz="2400" i="1">
                <a:solidFill>
                  <a:srgbClr val="FF0000"/>
                </a:solidFill>
              </a:rPr>
              <a:t>E</a:t>
            </a:r>
            <a:r>
              <a:rPr lang="en-US" sz="2400">
                <a:solidFill>
                  <a:srgbClr val="FF0000"/>
                </a:solidFill>
              </a:rPr>
              <a:t>/</a:t>
            </a:r>
            <a:r>
              <a:rPr lang="en-US" sz="2400" i="1">
                <a:solidFill>
                  <a:srgbClr val="FF0000"/>
                </a:solidFill>
              </a:rPr>
              <a:t>E</a:t>
            </a:r>
            <a:r>
              <a:rPr lang="en-US" sz="2400">
                <a:solidFill>
                  <a:srgbClr val="FF0000"/>
                </a:solidFill>
              </a:rPr>
              <a:t> ≈ 0.25%</a:t>
            </a:r>
          </a:p>
        </p:txBody>
      </p:sp>
      <p:grpSp>
        <p:nvGrpSpPr>
          <p:cNvPr id="162" name="Group 161"/>
          <p:cNvGrpSpPr/>
          <p:nvPr/>
        </p:nvGrpSpPr>
        <p:grpSpPr>
          <a:xfrm>
            <a:off x="4919130" y="4326467"/>
            <a:ext cx="551750" cy="546100"/>
            <a:chOff x="4919130" y="4326467"/>
            <a:chExt cx="551750" cy="546100"/>
          </a:xfrm>
        </p:grpSpPr>
        <p:grpSp>
          <p:nvGrpSpPr>
            <p:cNvPr id="160" name="Group 159"/>
            <p:cNvGrpSpPr/>
            <p:nvPr/>
          </p:nvGrpSpPr>
          <p:grpSpPr>
            <a:xfrm>
              <a:off x="4919130" y="4326467"/>
              <a:ext cx="131245" cy="546100"/>
              <a:chOff x="4881032" y="4326467"/>
              <a:chExt cx="131245" cy="546100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>
                <a:off x="4881032" y="4571998"/>
                <a:ext cx="131233" cy="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4881044" y="4622806"/>
                <a:ext cx="131233" cy="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Arrow Connector 156"/>
              <p:cNvCxnSpPr/>
              <p:nvPr/>
            </p:nvCxnSpPr>
            <p:spPr>
              <a:xfrm>
                <a:off x="4940299" y="4326467"/>
                <a:ext cx="4234" cy="245533"/>
              </a:xfrm>
              <a:prstGeom prst="straightConnector1">
                <a:avLst/>
              </a:prstGeom>
              <a:ln>
                <a:solidFill>
                  <a:srgbClr val="FFFF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/>
              <p:cNvCxnSpPr/>
              <p:nvPr/>
            </p:nvCxnSpPr>
            <p:spPr>
              <a:xfrm flipV="1">
                <a:off x="4940299" y="4627034"/>
                <a:ext cx="4234" cy="245533"/>
              </a:xfrm>
              <a:prstGeom prst="straightConnector1">
                <a:avLst/>
              </a:prstGeom>
              <a:ln>
                <a:solidFill>
                  <a:srgbClr val="FFFF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1" name="TextBox 160"/>
            <p:cNvSpPr txBox="1"/>
            <p:nvPr/>
          </p:nvSpPr>
          <p:spPr>
            <a:xfrm>
              <a:off x="4999565" y="4394195"/>
              <a:ext cx="4713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∆</a:t>
              </a:r>
              <a:r>
                <a:rPr lang="en-US" i="1">
                  <a:solidFill>
                    <a:schemeClr val="bg1"/>
                  </a:solidFill>
                </a:rPr>
                <a:t>E</a:t>
              </a:r>
            </a:p>
          </p:txBody>
        </p:sp>
      </p:grpSp>
      <p:cxnSp>
        <p:nvCxnSpPr>
          <p:cNvPr id="165" name="Straight Connector 164"/>
          <p:cNvCxnSpPr/>
          <p:nvPr/>
        </p:nvCxnSpPr>
        <p:spPr>
          <a:xfrm flipH="1">
            <a:off x="5875866" y="1693333"/>
            <a:ext cx="16933" cy="4673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BE360A71-89D1-3459-30C2-A6BA5B1C1B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504" y="281438"/>
            <a:ext cx="903585" cy="44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22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996CD8-7956-5703-DE6C-54E87F9C325B}"/>
              </a:ext>
            </a:extLst>
          </p:cNvPr>
          <p:cNvSpPr txBox="1"/>
          <p:nvPr/>
        </p:nvSpPr>
        <p:spPr>
          <a:xfrm>
            <a:off x="305800" y="6581"/>
            <a:ext cx="4754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Year 3 Scientific Goal: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4E7DB4B-A8DC-BA04-B5A3-5D5A670A418B}"/>
              </a:ext>
            </a:extLst>
          </p:cNvPr>
          <p:cNvGrpSpPr/>
          <p:nvPr/>
        </p:nvGrpSpPr>
        <p:grpSpPr>
          <a:xfrm>
            <a:off x="509451" y="667464"/>
            <a:ext cx="10379567" cy="1291965"/>
            <a:chOff x="910895" y="756672"/>
            <a:chExt cx="10379567" cy="1291965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9F9C00EA-D7CB-98F1-B2A5-09D2D5860688}"/>
                </a:ext>
              </a:extLst>
            </p:cNvPr>
            <p:cNvSpPr/>
            <p:nvPr/>
          </p:nvSpPr>
          <p:spPr>
            <a:xfrm>
              <a:off x="910895" y="756672"/>
              <a:ext cx="10379567" cy="129196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E98F770-07EA-9703-6EEE-EFB01C504D3D}"/>
                </a:ext>
              </a:extLst>
            </p:cNvPr>
            <p:cNvSpPr txBox="1"/>
            <p:nvPr/>
          </p:nvSpPr>
          <p:spPr>
            <a:xfrm>
              <a:off x="1178581" y="756672"/>
              <a:ext cx="58564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/>
                <a:t>New capabilities</a:t>
              </a:r>
              <a:r>
                <a:rPr lang="en-US" sz="2000"/>
                <a:t>:  • CO</a:t>
              </a:r>
              <a:r>
                <a:rPr lang="en-US" sz="2000" baseline="-25000"/>
                <a:t>2</a:t>
              </a:r>
              <a:r>
                <a:rPr lang="en-US" sz="2000"/>
                <a:t> laser:  &gt;10 J, </a:t>
              </a:r>
              <a:r>
                <a:rPr lang="en-US" sz="2000">
                  <a:solidFill>
                    <a:srgbClr val="FF0000"/>
                  </a:solidFill>
                </a:rPr>
                <a:t>2</a:t>
              </a:r>
              <a:r>
                <a:rPr lang="en-US" sz="2000"/>
                <a:t> ps, &gt; 5 TW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D7EB98A-18B0-2A6B-8F75-6988EE943704}"/>
                </a:ext>
              </a:extLst>
            </p:cNvPr>
            <p:cNvSpPr txBox="1"/>
            <p:nvPr/>
          </p:nvSpPr>
          <p:spPr>
            <a:xfrm>
              <a:off x="3286540" y="1139687"/>
              <a:ext cx="68153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• linac e-beam probe synchronized, compressed to fs level?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62FD2CA-3E11-9271-4971-DB871EE579A0}"/>
                </a:ext>
              </a:extLst>
            </p:cNvPr>
            <p:cNvSpPr txBox="1"/>
            <p:nvPr/>
          </p:nvSpPr>
          <p:spPr>
            <a:xfrm>
              <a:off x="3299793" y="1537254"/>
              <a:ext cx="55460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• optical diagnostic system expanded and tested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5E8209B-77E1-5166-837B-E3842B86601C}"/>
              </a:ext>
            </a:extLst>
          </p:cNvPr>
          <p:cNvSpPr txBox="1"/>
          <p:nvPr/>
        </p:nvSpPr>
        <p:spPr>
          <a:xfrm>
            <a:off x="67152" y="2207621"/>
            <a:ext cx="425328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1</a:t>
            </a:r>
            <a:r>
              <a:rPr lang="en-US" sz="2800" b="1" baseline="30000"/>
              <a:t>st</a:t>
            </a:r>
            <a:r>
              <a:rPr lang="en-US" sz="2800" b="1"/>
              <a:t> generation CO</a:t>
            </a:r>
            <a:r>
              <a:rPr lang="en-US" sz="2800" b="1" baseline="-25000"/>
              <a:t>2</a:t>
            </a:r>
            <a:r>
              <a:rPr lang="en-US" sz="2800" b="1"/>
              <a:t> LWFA </a:t>
            </a:r>
          </a:p>
          <a:p>
            <a:r>
              <a:rPr lang="en-US" sz="2800" b="1"/>
              <a:t>experiment with external</a:t>
            </a:r>
          </a:p>
          <a:p>
            <a:r>
              <a:rPr lang="en-US" sz="2800" b="1"/>
              <a:t> injection </a:t>
            </a:r>
          </a:p>
        </p:txBody>
      </p:sp>
      <p:pic>
        <p:nvPicPr>
          <p:cNvPr id="12" name="Picture 11" descr="Diagram of a diagram of a laser&#10;&#10;Description automatically generated">
            <a:extLst>
              <a:ext uri="{FF2B5EF4-FFF2-40B4-BE49-F238E27FC236}">
                <a16:creationId xmlns:a16="http://schemas.microsoft.com/office/drawing/2014/main" id="{87C7CE2C-ECD7-BB26-3025-D4920DC61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358" y="2037802"/>
            <a:ext cx="7772400" cy="47736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02098A-CE71-F1D1-CC87-C68553DD6115}"/>
              </a:ext>
            </a:extLst>
          </p:cNvPr>
          <p:cNvSpPr txBox="1"/>
          <p:nvPr/>
        </p:nvSpPr>
        <p:spPr>
          <a:xfrm>
            <a:off x="777137" y="3605346"/>
            <a:ext cx="2120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Dream parameters: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F7BC0F-D852-191A-669D-E723FD3572B8}"/>
              </a:ext>
            </a:extLst>
          </p:cNvPr>
          <p:cNvSpPr txBox="1"/>
          <p:nvPr/>
        </p:nvSpPr>
        <p:spPr>
          <a:xfrm>
            <a:off x="248192" y="3984169"/>
            <a:ext cx="3211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1) 10 fs laser-e-beam rms jitter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5FC2B6-7802-A855-797D-10AAED257F1D}"/>
              </a:ext>
            </a:extLst>
          </p:cNvPr>
          <p:cNvSpPr txBox="1"/>
          <p:nvPr/>
        </p:nvSpPr>
        <p:spPr>
          <a:xfrm>
            <a:off x="248192" y="4353501"/>
            <a:ext cx="3370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2) e-bunch compression to 10 fs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D7855C-68FF-2516-3295-B4876F5F79BA}"/>
              </a:ext>
            </a:extLst>
          </p:cNvPr>
          <p:cNvSpPr txBox="1"/>
          <p:nvPr/>
        </p:nvSpPr>
        <p:spPr>
          <a:xfrm>
            <a:off x="248192" y="4738804"/>
            <a:ext cx="2129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3) 25 TW CO</a:t>
            </a:r>
            <a:r>
              <a:rPr lang="en-US" baseline="-25000"/>
              <a:t>2</a:t>
            </a:r>
            <a:r>
              <a:rPr lang="en-US"/>
              <a:t> pulse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244331-091E-BB7C-FF26-1EBAE6C386EB}"/>
              </a:ext>
            </a:extLst>
          </p:cNvPr>
          <p:cNvSpPr txBox="1"/>
          <p:nvPr/>
        </p:nvSpPr>
        <p:spPr>
          <a:xfrm>
            <a:off x="402647" y="5331576"/>
            <a:ext cx="3216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Actual parameters will depend</a:t>
            </a:r>
          </a:p>
          <a:p>
            <a:pPr algn="ctr"/>
            <a:r>
              <a:rPr lang="en-US"/>
              <a:t>on status of laser and linac </a:t>
            </a:r>
          </a:p>
          <a:p>
            <a:pPr algn="ctr"/>
            <a:r>
              <a:rPr lang="en-US"/>
              <a:t>development.  </a:t>
            </a:r>
          </a:p>
        </p:txBody>
      </p:sp>
    </p:spTree>
    <p:extLst>
      <p:ext uri="{BB962C8B-B14F-4D97-AF65-F5344CB8AC3E}">
        <p14:creationId xmlns:p14="http://schemas.microsoft.com/office/powerpoint/2010/main" val="1002121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2712</Words>
  <Application>Microsoft Macintosh PowerPoint</Application>
  <PresentationFormat>Widescreen</PresentationFormat>
  <Paragraphs>521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Experimental Time Request</vt:lpstr>
      <vt:lpstr>Special Equipment Requirements and Hazards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Downer, Michael</dc:creator>
  <cp:lastModifiedBy>Downer, Michael</cp:lastModifiedBy>
  <cp:revision>92</cp:revision>
  <dcterms:created xsi:type="dcterms:W3CDTF">2024-03-26T19:46:28Z</dcterms:created>
  <dcterms:modified xsi:type="dcterms:W3CDTF">2024-03-28T18:15:01Z</dcterms:modified>
</cp:coreProperties>
</file>