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0"/>
  </p:notesMasterIdLst>
  <p:sldIdLst>
    <p:sldId id="400" r:id="rId2"/>
    <p:sldId id="401" r:id="rId3"/>
    <p:sldId id="402" r:id="rId4"/>
    <p:sldId id="1943" r:id="rId5"/>
    <p:sldId id="1944" r:id="rId6"/>
    <p:sldId id="412" r:id="rId7"/>
    <p:sldId id="409" r:id="rId8"/>
    <p:sldId id="405" r:id="rId9"/>
    <p:sldId id="1945" r:id="rId10"/>
    <p:sldId id="410" r:id="rId11"/>
    <p:sldId id="1946" r:id="rId12"/>
    <p:sldId id="1942" r:id="rId13"/>
    <p:sldId id="1948" r:id="rId14"/>
    <p:sldId id="278" r:id="rId15"/>
    <p:sldId id="279" r:id="rId16"/>
    <p:sldId id="280" r:id="rId17"/>
    <p:sldId id="281" r:id="rId18"/>
    <p:sldId id="2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101"/>
    <a:srgbClr val="FFFC00"/>
    <a:srgbClr val="FF2600"/>
    <a:srgbClr val="337577"/>
    <a:srgbClr val="FF9300"/>
    <a:srgbClr val="FFF700"/>
    <a:srgbClr val="D12209"/>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15"/>
    <p:restoredTop sz="94694"/>
  </p:normalViewPr>
  <p:slideViewPr>
    <p:cSldViewPr snapToGrid="0" snapToObjects="1">
      <p:cViewPr varScale="1">
        <p:scale>
          <a:sx n="97" d="100"/>
          <a:sy n="97" d="100"/>
        </p:scale>
        <p:origin x="504" y="20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3/27/24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90657-D6E0-BE42-9DAC-E9A6565AE0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390A6F-F3CD-154C-8ACE-8EBC6BC281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70D4B1-35E6-1744-8CBA-9C192195E9DC}"/>
              </a:ext>
            </a:extLst>
          </p:cNvPr>
          <p:cNvSpPr>
            <a:spLocks noGrp="1"/>
          </p:cNvSpPr>
          <p:nvPr>
            <p:ph type="dt" sz="half" idx="10"/>
          </p:nvPr>
        </p:nvSpPr>
        <p:spPr/>
        <p:txBody>
          <a:bodyPr/>
          <a:lstStyle/>
          <a:p>
            <a:fld id="{A6D8449A-ECD1-1C49-A3A0-6FE365F2ED53}" type="datetimeFigureOut">
              <a:rPr lang="en-US" smtClean="0"/>
              <a:t>3/27/24</a:t>
            </a:fld>
            <a:endParaRPr lang="en-US"/>
          </a:p>
        </p:txBody>
      </p:sp>
      <p:sp>
        <p:nvSpPr>
          <p:cNvPr id="5" name="Footer Placeholder 4">
            <a:extLst>
              <a:ext uri="{FF2B5EF4-FFF2-40B4-BE49-F238E27FC236}">
                <a16:creationId xmlns:a16="http://schemas.microsoft.com/office/drawing/2014/main" id="{78766F16-77FE-F640-B44E-59AAFAB4A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696ADA-3ECD-1342-8EB2-63185E5E2A85}"/>
              </a:ext>
            </a:extLst>
          </p:cNvPr>
          <p:cNvSpPr>
            <a:spLocks noGrp="1"/>
          </p:cNvSpPr>
          <p:nvPr>
            <p:ph type="sldNum" sz="quarter" idx="12"/>
          </p:nvPr>
        </p:nvSpPr>
        <p:spPr/>
        <p:txBody>
          <a:bodyPr/>
          <a:lstStyle/>
          <a:p>
            <a:fld id="{E43CB878-864C-DB4B-B3B2-873D6E44A439}" type="slidenum">
              <a:rPr lang="en-US" smtClean="0"/>
              <a:t>‹#›</a:t>
            </a:fld>
            <a:endParaRPr lang="en-US"/>
          </a:p>
        </p:txBody>
      </p:sp>
    </p:spTree>
    <p:extLst>
      <p:ext uri="{BB962C8B-B14F-4D97-AF65-F5344CB8AC3E}">
        <p14:creationId xmlns:p14="http://schemas.microsoft.com/office/powerpoint/2010/main" val="636421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0.png"/><Relationship Id="rId3" Type="http://schemas.microsoft.com/office/2007/relationships/media" Target="../media/media2.mp4"/><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slideLayout" Target="../slideLayouts/slideLayout8.xml"/><Relationship Id="rId10" Type="http://schemas.openxmlformats.org/officeDocument/2006/relationships/image" Target="../media/image35.png"/><Relationship Id="rId4" Type="http://schemas.openxmlformats.org/officeDocument/2006/relationships/video" Target="../media/media2.mp4"/><Relationship Id="rId9" Type="http://schemas.openxmlformats.org/officeDocument/2006/relationships/image" Target="../media/image34.png"/><Relationship Id="rId14" Type="http://schemas.openxmlformats.org/officeDocument/2006/relationships/image" Target="../media/image370.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emf"/><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g"/><Relationship Id="rId1" Type="http://schemas.openxmlformats.org/officeDocument/2006/relationships/slideLayout" Target="../slideLayouts/slideLayout8.xm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8.xml"/><Relationship Id="rId1" Type="http://schemas.openxmlformats.org/officeDocument/2006/relationships/themeOverride" Target="../theme/themeOverride1.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8.xml"/><Relationship Id="rId5" Type="http://schemas.openxmlformats.org/officeDocument/2006/relationships/image" Target="../media/image27.emf"/><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85D0B2-58B7-6847-7D24-36C995B40DF1}"/>
              </a:ext>
            </a:extLst>
          </p:cNvPr>
          <p:cNvSpPr>
            <a:spLocks noGrp="1"/>
          </p:cNvSpPr>
          <p:nvPr>
            <p:ph type="sldNum" sz="quarter" idx="4"/>
          </p:nvPr>
        </p:nvSpPr>
        <p:spPr/>
        <p:txBody>
          <a:bodyPr/>
          <a:lstStyle/>
          <a:p>
            <a:fld id="{933A556B-7C63-244D-9B7C-B0EA8042B330}" type="slidenum">
              <a:rPr lang="en-US" smtClean="0"/>
              <a:pPr/>
              <a:t>1</a:t>
            </a:fld>
            <a:endParaRPr lang="en-US" dirty="0"/>
          </a:p>
        </p:txBody>
      </p:sp>
      <p:sp>
        <p:nvSpPr>
          <p:cNvPr id="7" name="Rectangle 6">
            <a:extLst>
              <a:ext uri="{FF2B5EF4-FFF2-40B4-BE49-F238E27FC236}">
                <a16:creationId xmlns:a16="http://schemas.microsoft.com/office/drawing/2014/main" id="{1E194D78-3A46-9377-1377-E2E70D601860}"/>
              </a:ext>
            </a:extLst>
          </p:cNvPr>
          <p:cNvSpPr/>
          <p:nvPr/>
        </p:nvSpPr>
        <p:spPr>
          <a:xfrm>
            <a:off x="1920654" y="477053"/>
            <a:ext cx="10516737" cy="523220"/>
          </a:xfrm>
          <a:prstGeom prst="rect">
            <a:avLst/>
          </a:prstGeom>
        </p:spPr>
        <p:txBody>
          <a:bodyPr wrap="square">
            <a:spAutoFit/>
          </a:bodyPr>
          <a:lstStyle/>
          <a:p>
            <a:r>
              <a:rPr lang="en-US" sz="2800" b="1" dirty="0">
                <a:solidFill>
                  <a:schemeClr val="accent2"/>
                </a:solidFill>
              </a:rPr>
              <a:t> Ultrafast Electron Radiography of LWFA</a:t>
            </a:r>
          </a:p>
        </p:txBody>
      </p:sp>
      <p:sp>
        <p:nvSpPr>
          <p:cNvPr id="8" name="TextBox 7">
            <a:extLst>
              <a:ext uri="{FF2B5EF4-FFF2-40B4-BE49-F238E27FC236}">
                <a16:creationId xmlns:a16="http://schemas.microsoft.com/office/drawing/2014/main" id="{933B6DD6-4A23-5EB6-B118-81899D1F5FD1}"/>
              </a:ext>
            </a:extLst>
          </p:cNvPr>
          <p:cNvSpPr txBox="1"/>
          <p:nvPr/>
        </p:nvSpPr>
        <p:spPr>
          <a:xfrm>
            <a:off x="190500" y="25400"/>
            <a:ext cx="1465466" cy="400110"/>
          </a:xfrm>
          <a:prstGeom prst="rect">
            <a:avLst/>
          </a:prstGeom>
          <a:noFill/>
        </p:spPr>
        <p:txBody>
          <a:bodyPr wrap="none" rtlCol="0">
            <a:spAutoFit/>
          </a:bodyPr>
          <a:lstStyle/>
          <a:p>
            <a:r>
              <a:rPr lang="en-US" sz="2000" b="1" dirty="0">
                <a:solidFill>
                  <a:schemeClr val="accent1"/>
                </a:solidFill>
              </a:rPr>
              <a:t>Project ID:</a:t>
            </a:r>
          </a:p>
        </p:txBody>
      </p:sp>
      <p:sp>
        <p:nvSpPr>
          <p:cNvPr id="9" name="TextBox 8">
            <a:extLst>
              <a:ext uri="{FF2B5EF4-FFF2-40B4-BE49-F238E27FC236}">
                <a16:creationId xmlns:a16="http://schemas.microsoft.com/office/drawing/2014/main" id="{86B2FC29-AA9D-3A77-7FE4-95F3CE7F2BD6}"/>
              </a:ext>
            </a:extLst>
          </p:cNvPr>
          <p:cNvSpPr txBox="1"/>
          <p:nvPr/>
        </p:nvSpPr>
        <p:spPr>
          <a:xfrm>
            <a:off x="190500" y="527853"/>
            <a:ext cx="1730154" cy="400110"/>
          </a:xfrm>
          <a:prstGeom prst="rect">
            <a:avLst/>
          </a:prstGeom>
          <a:noFill/>
        </p:spPr>
        <p:txBody>
          <a:bodyPr wrap="none" rtlCol="0">
            <a:spAutoFit/>
          </a:bodyPr>
          <a:lstStyle/>
          <a:p>
            <a:r>
              <a:rPr lang="en-US" sz="2000" b="1" dirty="0">
                <a:solidFill>
                  <a:schemeClr val="accent1"/>
                </a:solidFill>
              </a:rPr>
              <a:t>Project Title:</a:t>
            </a:r>
          </a:p>
        </p:txBody>
      </p:sp>
      <p:sp>
        <p:nvSpPr>
          <p:cNvPr id="10" name="Rectangle 9">
            <a:extLst>
              <a:ext uri="{FF2B5EF4-FFF2-40B4-BE49-F238E27FC236}">
                <a16:creationId xmlns:a16="http://schemas.microsoft.com/office/drawing/2014/main" id="{1BF7968A-3EA4-7FBC-17C3-5AFEAED02944}"/>
              </a:ext>
            </a:extLst>
          </p:cNvPr>
          <p:cNvSpPr/>
          <p:nvPr/>
        </p:nvSpPr>
        <p:spPr>
          <a:xfrm>
            <a:off x="1920653" y="-51544"/>
            <a:ext cx="10516737" cy="523220"/>
          </a:xfrm>
          <a:prstGeom prst="rect">
            <a:avLst/>
          </a:prstGeom>
        </p:spPr>
        <p:txBody>
          <a:bodyPr wrap="square">
            <a:spAutoFit/>
          </a:bodyPr>
          <a:lstStyle/>
          <a:p>
            <a:r>
              <a:rPr lang="en-US" sz="2800" b="1" dirty="0">
                <a:solidFill>
                  <a:schemeClr val="accent2"/>
                </a:solidFill>
              </a:rPr>
              <a:t>NP-315766</a:t>
            </a:r>
          </a:p>
        </p:txBody>
      </p:sp>
      <p:grpSp>
        <p:nvGrpSpPr>
          <p:cNvPr id="15" name="Group 14">
            <a:extLst>
              <a:ext uri="{FF2B5EF4-FFF2-40B4-BE49-F238E27FC236}">
                <a16:creationId xmlns:a16="http://schemas.microsoft.com/office/drawing/2014/main" id="{522AB42D-FFB4-3022-6CA6-B8F2B1B456BD}"/>
              </a:ext>
            </a:extLst>
          </p:cNvPr>
          <p:cNvGrpSpPr/>
          <p:nvPr/>
        </p:nvGrpSpPr>
        <p:grpSpPr>
          <a:xfrm>
            <a:off x="124751" y="2175735"/>
            <a:ext cx="12067249" cy="3970318"/>
            <a:chOff x="286647" y="1920099"/>
            <a:chExt cx="12067249" cy="3970318"/>
          </a:xfrm>
        </p:grpSpPr>
        <p:sp>
          <p:nvSpPr>
            <p:cNvPr id="16" name="TextBox 15">
              <a:extLst>
                <a:ext uri="{FF2B5EF4-FFF2-40B4-BE49-F238E27FC236}">
                  <a16:creationId xmlns:a16="http://schemas.microsoft.com/office/drawing/2014/main" id="{C1772AAF-99C6-E266-9B41-A08225E217E4}"/>
                </a:ext>
              </a:extLst>
            </p:cNvPr>
            <p:cNvSpPr txBox="1"/>
            <p:nvPr/>
          </p:nvSpPr>
          <p:spPr>
            <a:xfrm>
              <a:off x="286647" y="1920099"/>
              <a:ext cx="4449868" cy="3970318"/>
            </a:xfrm>
            <a:prstGeom prst="rect">
              <a:avLst/>
            </a:prstGeom>
            <a:noFill/>
          </p:spPr>
          <p:txBody>
            <a:bodyPr wrap="square" rtlCol="0">
              <a:spAutoFit/>
            </a:bodyPr>
            <a:lstStyle/>
            <a:p>
              <a:endParaRPr lang="en-US" b="1" i="1" dirty="0">
                <a:solidFill>
                  <a:schemeClr val="bg1"/>
                </a:solidFill>
              </a:endParaRPr>
            </a:p>
            <a:p>
              <a:endParaRPr lang="en-US" b="1" i="1" dirty="0">
                <a:solidFill>
                  <a:schemeClr val="bg1"/>
                </a:solidFill>
              </a:endParaRPr>
            </a:p>
            <a:p>
              <a:r>
                <a:rPr lang="en-US" b="1" i="1" dirty="0">
                  <a:solidFill>
                    <a:schemeClr val="bg1"/>
                  </a:solidFill>
                </a:rPr>
                <a:t>Stony Brook University</a:t>
              </a:r>
            </a:p>
            <a:p>
              <a:endParaRPr lang="en-US" b="1" i="1" dirty="0">
                <a:solidFill>
                  <a:schemeClr val="bg1"/>
                </a:solidFill>
              </a:endParaRPr>
            </a:p>
            <a:p>
              <a:endParaRPr lang="en-US" b="1" i="1" dirty="0">
                <a:solidFill>
                  <a:schemeClr val="bg1"/>
                </a:solidFill>
              </a:endParaRPr>
            </a:p>
            <a:p>
              <a:endParaRPr lang="en-US" b="1" i="1" dirty="0">
                <a:solidFill>
                  <a:schemeClr val="bg1"/>
                </a:solidFill>
              </a:endParaRPr>
            </a:p>
            <a:p>
              <a:r>
                <a:rPr lang="en-US" b="1" i="1" dirty="0">
                  <a:solidFill>
                    <a:schemeClr val="bg1"/>
                  </a:solidFill>
                </a:rPr>
                <a:t>Brookhaven National Laboratory</a:t>
              </a:r>
            </a:p>
            <a:p>
              <a:endParaRPr lang="en-US" b="1" i="1" dirty="0">
                <a:solidFill>
                  <a:schemeClr val="bg1"/>
                </a:solidFill>
              </a:endParaRPr>
            </a:p>
            <a:p>
              <a:endParaRPr lang="en-US" b="1" i="1" dirty="0">
                <a:solidFill>
                  <a:schemeClr val="bg1"/>
                </a:solidFill>
              </a:endParaRPr>
            </a:p>
            <a:p>
              <a:r>
                <a:rPr lang="en-US" b="1" i="1" dirty="0">
                  <a:solidFill>
                    <a:schemeClr val="bg1"/>
                  </a:solidFill>
                </a:rPr>
                <a:t>University of Texas at Austin</a:t>
              </a:r>
            </a:p>
            <a:p>
              <a:endParaRPr lang="en-US" b="1" i="1" dirty="0">
                <a:solidFill>
                  <a:schemeClr val="bg1"/>
                </a:solidFill>
              </a:endParaRPr>
            </a:p>
            <a:p>
              <a:r>
                <a:rPr lang="en-US" b="1" i="1" dirty="0">
                  <a:solidFill>
                    <a:schemeClr val="bg1"/>
                  </a:solidFill>
                </a:rPr>
                <a:t>University of California Los Angeles      			</a:t>
              </a:r>
              <a:endParaRPr lang="en-US" dirty="0"/>
            </a:p>
            <a:p>
              <a:endParaRPr lang="en-US" b="1" dirty="0">
                <a:solidFill>
                  <a:schemeClr val="bg1"/>
                </a:solidFill>
              </a:endParaRPr>
            </a:p>
          </p:txBody>
        </p:sp>
        <p:sp>
          <p:nvSpPr>
            <p:cNvPr id="17" name="TextBox 16">
              <a:extLst>
                <a:ext uri="{FF2B5EF4-FFF2-40B4-BE49-F238E27FC236}">
                  <a16:creationId xmlns:a16="http://schemas.microsoft.com/office/drawing/2014/main" id="{BF5404F3-A03F-63DA-5F6D-F8362ADC944A}"/>
                </a:ext>
              </a:extLst>
            </p:cNvPr>
            <p:cNvSpPr txBox="1"/>
            <p:nvPr/>
          </p:nvSpPr>
          <p:spPr>
            <a:xfrm>
              <a:off x="4915172" y="2419394"/>
              <a:ext cx="7438724" cy="923330"/>
            </a:xfrm>
            <a:prstGeom prst="rect">
              <a:avLst/>
            </a:prstGeom>
            <a:noFill/>
          </p:spPr>
          <p:txBody>
            <a:bodyPr wrap="square" rtlCol="0">
              <a:spAutoFit/>
            </a:bodyPr>
            <a:lstStyle/>
            <a:p>
              <a:r>
                <a:rPr lang="en-US" b="1" dirty="0">
                  <a:solidFill>
                    <a:schemeClr val="accent2"/>
                  </a:solidFill>
                </a:rPr>
                <a:t>V.N. Litvinenko, N. Vafaei-Najafabadi (PI),</a:t>
              </a:r>
              <a:r>
                <a:rPr lang="en-US" b="1" dirty="0">
                  <a:solidFill>
                    <a:schemeClr val="bg1"/>
                  </a:solidFill>
                </a:rPr>
                <a:t> </a:t>
              </a:r>
              <a:r>
                <a:rPr lang="en-US" b="1" dirty="0">
                  <a:solidFill>
                    <a:schemeClr val="accent2"/>
                  </a:solidFill>
                </a:rPr>
                <a:t>R. </a:t>
              </a:r>
              <a:r>
                <a:rPr lang="en-US" b="1" dirty="0" err="1">
                  <a:solidFill>
                    <a:schemeClr val="accent2"/>
                  </a:solidFill>
                </a:rPr>
                <a:t>Samulyak</a:t>
              </a:r>
              <a:endParaRPr lang="en-US" b="1" dirty="0">
                <a:solidFill>
                  <a:schemeClr val="bg1"/>
                </a:solidFill>
              </a:endParaRPr>
            </a:p>
            <a:p>
              <a:r>
                <a:rPr lang="en-US" b="1" dirty="0" err="1">
                  <a:solidFill>
                    <a:schemeClr val="bg1"/>
                  </a:solidFill>
                </a:rPr>
                <a:t>Neveen</a:t>
              </a:r>
              <a:r>
                <a:rPr lang="en-US" b="1" dirty="0">
                  <a:solidFill>
                    <a:schemeClr val="bg1"/>
                  </a:solidFill>
                </a:rPr>
                <a:t> Pathak, A. Gaikwad, A. Cheng, E. </a:t>
              </a:r>
              <a:r>
                <a:rPr lang="en-US" b="1" dirty="0" err="1">
                  <a:solidFill>
                    <a:schemeClr val="bg1"/>
                  </a:solidFill>
                </a:rPr>
                <a:t>Trommer</a:t>
              </a:r>
              <a:r>
                <a:rPr lang="en-US" b="1" dirty="0">
                  <a:solidFill>
                    <a:schemeClr val="bg1"/>
                  </a:solidFill>
                </a:rPr>
                <a:t>, B. </a:t>
              </a:r>
              <a:r>
                <a:rPr lang="en-US" b="1" dirty="0" err="1">
                  <a:solidFill>
                    <a:schemeClr val="bg1"/>
                  </a:solidFill>
                </a:rPr>
                <a:t>Romasky</a:t>
              </a:r>
              <a:endParaRPr lang="en-US" dirty="0">
                <a:solidFill>
                  <a:schemeClr val="bg1"/>
                </a:solidFill>
              </a:endParaRPr>
            </a:p>
            <a:p>
              <a:endParaRPr lang="en-US" b="1" dirty="0">
                <a:solidFill>
                  <a:schemeClr val="bg1"/>
                </a:solidFill>
              </a:endParaRPr>
            </a:p>
          </p:txBody>
        </p:sp>
        <p:sp>
          <p:nvSpPr>
            <p:cNvPr id="18" name="TextBox 17">
              <a:extLst>
                <a:ext uri="{FF2B5EF4-FFF2-40B4-BE49-F238E27FC236}">
                  <a16:creationId xmlns:a16="http://schemas.microsoft.com/office/drawing/2014/main" id="{94E75B45-AEA6-5471-602E-108FDACB448F}"/>
                </a:ext>
              </a:extLst>
            </p:cNvPr>
            <p:cNvSpPr txBox="1"/>
            <p:nvPr/>
          </p:nvSpPr>
          <p:spPr>
            <a:xfrm>
              <a:off x="4915172" y="3569668"/>
              <a:ext cx="7438723" cy="923330"/>
            </a:xfrm>
            <a:prstGeom prst="rect">
              <a:avLst/>
            </a:prstGeom>
            <a:noFill/>
          </p:spPr>
          <p:txBody>
            <a:bodyPr wrap="square" rtlCol="0">
              <a:spAutoFit/>
            </a:bodyPr>
            <a:lstStyle/>
            <a:p>
              <a:r>
                <a:rPr lang="en-US" b="1" dirty="0">
                  <a:solidFill>
                    <a:schemeClr val="accent2"/>
                  </a:solidFill>
                </a:rPr>
                <a:t>I. </a:t>
              </a:r>
              <a:r>
                <a:rPr lang="en-US" b="1" dirty="0" err="1">
                  <a:solidFill>
                    <a:schemeClr val="accent2"/>
                  </a:solidFill>
                </a:rPr>
                <a:t>Pogorelsky</a:t>
              </a:r>
              <a:r>
                <a:rPr lang="en-US" b="1" dirty="0">
                  <a:solidFill>
                    <a:schemeClr val="accent2"/>
                  </a:solidFill>
                </a:rPr>
                <a:t>, </a:t>
              </a:r>
              <a:r>
                <a:rPr lang="en-US" b="1" dirty="0">
                  <a:solidFill>
                    <a:schemeClr val="bg1"/>
                  </a:solidFill>
                </a:rPr>
                <a:t>M. </a:t>
              </a:r>
              <a:r>
                <a:rPr lang="en-US" b="1" dirty="0" err="1">
                  <a:solidFill>
                    <a:schemeClr val="bg1"/>
                  </a:solidFill>
                </a:rPr>
                <a:t>Fedurin</a:t>
              </a:r>
              <a:r>
                <a:rPr lang="en-US" b="1" dirty="0">
                  <a:solidFill>
                    <a:schemeClr val="bg1"/>
                  </a:solidFill>
                </a:rPr>
                <a:t>, M. </a:t>
              </a:r>
              <a:r>
                <a:rPr lang="en-US" b="1" dirty="0" err="1">
                  <a:solidFill>
                    <a:schemeClr val="bg1"/>
                  </a:solidFill>
                </a:rPr>
                <a:t>Polyanskiy</a:t>
              </a:r>
              <a:r>
                <a:rPr lang="en-US" b="1" dirty="0">
                  <a:solidFill>
                    <a:schemeClr val="bg1"/>
                  </a:solidFill>
                </a:rPr>
                <a:t>, M. </a:t>
              </a:r>
              <a:r>
                <a:rPr lang="en-US" b="1" dirty="0" err="1">
                  <a:solidFill>
                    <a:schemeClr val="bg1"/>
                  </a:solidFill>
                </a:rPr>
                <a:t>Babzien</a:t>
              </a:r>
              <a:r>
                <a:rPr lang="en-US" b="1" dirty="0">
                  <a:solidFill>
                    <a:schemeClr val="bg1"/>
                  </a:solidFill>
                </a:rPr>
                <a:t>, W. Li, </a:t>
              </a:r>
            </a:p>
            <a:p>
              <a:r>
                <a:rPr lang="en-US" b="1" dirty="0">
                  <a:solidFill>
                    <a:schemeClr val="bg1"/>
                  </a:solidFill>
                </a:rPr>
                <a:t>K. </a:t>
              </a:r>
              <a:r>
                <a:rPr lang="en-US" b="1" dirty="0" err="1">
                  <a:solidFill>
                    <a:schemeClr val="bg1"/>
                  </a:solidFill>
                </a:rPr>
                <a:t>Kusche</a:t>
              </a:r>
              <a:r>
                <a:rPr lang="en-US" b="1" dirty="0">
                  <a:solidFill>
                    <a:schemeClr val="bg1"/>
                  </a:solidFill>
                </a:rPr>
                <a:t>, M. Palmer</a:t>
              </a:r>
              <a:endParaRPr lang="en-US" dirty="0">
                <a:solidFill>
                  <a:schemeClr val="bg1"/>
                </a:solidFill>
              </a:endParaRPr>
            </a:p>
            <a:p>
              <a:endParaRPr lang="en-US" b="1" dirty="0">
                <a:solidFill>
                  <a:schemeClr val="bg1"/>
                </a:solidFill>
              </a:endParaRPr>
            </a:p>
          </p:txBody>
        </p:sp>
        <p:sp>
          <p:nvSpPr>
            <p:cNvPr id="19" name="TextBox 18">
              <a:extLst>
                <a:ext uri="{FF2B5EF4-FFF2-40B4-BE49-F238E27FC236}">
                  <a16:creationId xmlns:a16="http://schemas.microsoft.com/office/drawing/2014/main" id="{79290B7A-26DE-CB12-3F73-E8FA9729DEB2}"/>
                </a:ext>
              </a:extLst>
            </p:cNvPr>
            <p:cNvSpPr txBox="1"/>
            <p:nvPr/>
          </p:nvSpPr>
          <p:spPr>
            <a:xfrm>
              <a:off x="4915172" y="4449929"/>
              <a:ext cx="7260068" cy="369332"/>
            </a:xfrm>
            <a:prstGeom prst="rect">
              <a:avLst/>
            </a:prstGeom>
            <a:noFill/>
          </p:spPr>
          <p:txBody>
            <a:bodyPr wrap="square" rtlCol="0">
              <a:spAutoFit/>
            </a:bodyPr>
            <a:lstStyle/>
            <a:p>
              <a:r>
                <a:rPr lang="en-US" b="1" dirty="0">
                  <a:solidFill>
                    <a:schemeClr val="accent2"/>
                  </a:solidFill>
                </a:rPr>
                <a:t>M. Downer</a:t>
              </a:r>
              <a:r>
                <a:rPr lang="en-US" b="1" dirty="0">
                  <a:solidFill>
                    <a:schemeClr val="bg2"/>
                  </a:solidFill>
                </a:rPr>
                <a:t>,</a:t>
              </a:r>
              <a:r>
                <a:rPr lang="en-US" b="1" dirty="0">
                  <a:solidFill>
                    <a:schemeClr val="bg1"/>
                  </a:solidFill>
                </a:rPr>
                <a:t> R. </a:t>
              </a:r>
              <a:r>
                <a:rPr lang="en-US" b="1" dirty="0" err="1">
                  <a:solidFill>
                    <a:schemeClr val="bg1"/>
                  </a:solidFill>
                </a:rPr>
                <a:t>Zgadzaj</a:t>
              </a:r>
              <a:r>
                <a:rPr lang="en-US" b="1" dirty="0">
                  <a:solidFill>
                    <a:schemeClr val="bg1"/>
                  </a:solidFill>
                </a:rPr>
                <a:t>, Y. Cao</a:t>
              </a:r>
            </a:p>
          </p:txBody>
        </p:sp>
        <p:sp>
          <p:nvSpPr>
            <p:cNvPr id="20" name="TextBox 19">
              <a:extLst>
                <a:ext uri="{FF2B5EF4-FFF2-40B4-BE49-F238E27FC236}">
                  <a16:creationId xmlns:a16="http://schemas.microsoft.com/office/drawing/2014/main" id="{D4A34523-F0B8-8EAB-6DC1-A6BA8D60C33D}"/>
                </a:ext>
              </a:extLst>
            </p:cNvPr>
            <p:cNvSpPr txBox="1"/>
            <p:nvPr/>
          </p:nvSpPr>
          <p:spPr>
            <a:xfrm>
              <a:off x="4915172" y="4934459"/>
              <a:ext cx="7260068" cy="369332"/>
            </a:xfrm>
            <a:prstGeom prst="rect">
              <a:avLst/>
            </a:prstGeom>
            <a:noFill/>
          </p:spPr>
          <p:txBody>
            <a:bodyPr wrap="square" rtlCol="0">
              <a:spAutoFit/>
            </a:bodyPr>
            <a:lstStyle/>
            <a:p>
              <a:r>
                <a:rPr lang="en-US" b="1" dirty="0">
                  <a:solidFill>
                    <a:schemeClr val="accent2"/>
                  </a:solidFill>
                </a:rPr>
                <a:t>C. Joshi</a:t>
              </a:r>
              <a:r>
                <a:rPr lang="en-US" b="1" dirty="0">
                  <a:solidFill>
                    <a:schemeClr val="bg2"/>
                  </a:solidFill>
                </a:rPr>
                <a:t>,</a:t>
              </a:r>
              <a:r>
                <a:rPr lang="en-US" b="1" dirty="0">
                  <a:solidFill>
                    <a:schemeClr val="accent2"/>
                  </a:solidFill>
                </a:rPr>
                <a:t> </a:t>
              </a:r>
              <a:r>
                <a:rPr lang="en-US" b="1" dirty="0">
                  <a:solidFill>
                    <a:schemeClr val="bg1"/>
                  </a:solidFill>
                </a:rPr>
                <a:t>A. Farrell, M. Sinclair, C. Zhang, K. Miller, Y. Wu</a:t>
              </a:r>
            </a:p>
          </p:txBody>
        </p:sp>
      </p:grpSp>
      <p:sp>
        <p:nvSpPr>
          <p:cNvPr id="21" name="TextBox 20">
            <a:extLst>
              <a:ext uri="{FF2B5EF4-FFF2-40B4-BE49-F238E27FC236}">
                <a16:creationId xmlns:a16="http://schemas.microsoft.com/office/drawing/2014/main" id="{93926DE7-A1C1-FC59-060B-1E28D403AB62}"/>
              </a:ext>
            </a:extLst>
          </p:cNvPr>
          <p:cNvSpPr txBox="1"/>
          <p:nvPr/>
        </p:nvSpPr>
        <p:spPr>
          <a:xfrm>
            <a:off x="2429903" y="5934670"/>
            <a:ext cx="8092921" cy="923330"/>
          </a:xfrm>
          <a:prstGeom prst="rect">
            <a:avLst/>
          </a:prstGeom>
          <a:noFill/>
        </p:spPr>
        <p:txBody>
          <a:bodyPr wrap="none" rtlCol="0">
            <a:spAutoFit/>
          </a:bodyPr>
          <a:lstStyle/>
          <a:p>
            <a:r>
              <a:rPr lang="en-US" b="1" dirty="0">
                <a:solidFill>
                  <a:schemeClr val="accent1"/>
                </a:solidFill>
              </a:rPr>
              <a:t>Funding Source:</a:t>
            </a:r>
            <a:r>
              <a:rPr lang="en-US" b="1" dirty="0">
                <a:solidFill>
                  <a:schemeClr val="bg1"/>
                </a:solidFill>
              </a:rPr>
              <a:t>: </a:t>
            </a:r>
            <a:r>
              <a:rPr lang="en-US" b="1" dirty="0">
                <a:solidFill>
                  <a:schemeClr val="accent2"/>
                </a:solidFill>
              </a:rPr>
              <a:t>DOE HEP DE-SC0014043 </a:t>
            </a:r>
            <a:r>
              <a:rPr lang="en-US" b="1" dirty="0">
                <a:solidFill>
                  <a:schemeClr val="accent3"/>
                </a:solidFill>
              </a:rPr>
              <a:t>(Received)</a:t>
            </a:r>
          </a:p>
          <a:p>
            <a:r>
              <a:rPr lang="en-US" b="1" dirty="0">
                <a:solidFill>
                  <a:schemeClr val="accent2"/>
                </a:solidFill>
              </a:rPr>
              <a:t>		  CORI @ NERSC under contract DE-AC02-05CH11231 </a:t>
            </a:r>
          </a:p>
          <a:p>
            <a:r>
              <a:rPr lang="en-US" b="1" dirty="0">
                <a:solidFill>
                  <a:schemeClr val="accent2"/>
                </a:solidFill>
              </a:rPr>
              <a:t>		  SEAWULF @ Stony Brook University </a:t>
            </a:r>
          </a:p>
        </p:txBody>
      </p:sp>
      <p:sp>
        <p:nvSpPr>
          <p:cNvPr id="22" name="TextBox 21">
            <a:extLst>
              <a:ext uri="{FF2B5EF4-FFF2-40B4-BE49-F238E27FC236}">
                <a16:creationId xmlns:a16="http://schemas.microsoft.com/office/drawing/2014/main" id="{72818625-842E-8764-1797-20BA64A4FBF9}"/>
              </a:ext>
            </a:extLst>
          </p:cNvPr>
          <p:cNvSpPr txBox="1"/>
          <p:nvPr/>
        </p:nvSpPr>
        <p:spPr>
          <a:xfrm>
            <a:off x="190500" y="1775625"/>
            <a:ext cx="1936749" cy="400110"/>
          </a:xfrm>
          <a:prstGeom prst="rect">
            <a:avLst/>
          </a:prstGeom>
          <a:noFill/>
        </p:spPr>
        <p:txBody>
          <a:bodyPr wrap="none" rtlCol="0">
            <a:spAutoFit/>
          </a:bodyPr>
          <a:lstStyle/>
          <a:p>
            <a:r>
              <a:rPr lang="en-US" sz="2000" b="1" dirty="0">
                <a:solidFill>
                  <a:schemeClr val="bg2"/>
                </a:solidFill>
              </a:rPr>
              <a:t>Collaborators:</a:t>
            </a:r>
          </a:p>
        </p:txBody>
      </p:sp>
    </p:spTree>
    <p:extLst>
      <p:ext uri="{BB962C8B-B14F-4D97-AF65-F5344CB8AC3E}">
        <p14:creationId xmlns:p14="http://schemas.microsoft.com/office/powerpoint/2010/main" val="6022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Chart, line chart&#10;&#10;Description automatically generated">
            <a:extLst>
              <a:ext uri="{FF2B5EF4-FFF2-40B4-BE49-F238E27FC236}">
                <a16:creationId xmlns:a16="http://schemas.microsoft.com/office/drawing/2014/main" id="{7AFEE24F-7462-D797-F708-5B7D40DD993D}"/>
              </a:ext>
            </a:extLst>
          </p:cNvPr>
          <p:cNvPicPr>
            <a:picLocks noChangeAspect="1"/>
          </p:cNvPicPr>
          <p:nvPr/>
        </p:nvPicPr>
        <p:blipFill rotWithShape="1">
          <a:blip r:embed="rId6"/>
          <a:srcRect t="57460"/>
          <a:stretch/>
        </p:blipFill>
        <p:spPr>
          <a:xfrm>
            <a:off x="8330616" y="5859152"/>
            <a:ext cx="3505059" cy="998848"/>
          </a:xfrm>
          <a:prstGeom prst="rect">
            <a:avLst/>
          </a:prstGeom>
        </p:spPr>
      </p:pic>
      <p:pic>
        <p:nvPicPr>
          <p:cNvPr id="30" name="Picture 29" descr="Application&#10;&#10;Description automatically generated with medium confidence">
            <a:extLst>
              <a:ext uri="{FF2B5EF4-FFF2-40B4-BE49-F238E27FC236}">
                <a16:creationId xmlns:a16="http://schemas.microsoft.com/office/drawing/2014/main" id="{727EFE28-FEEF-E391-2879-3180311D145A}"/>
              </a:ext>
            </a:extLst>
          </p:cNvPr>
          <p:cNvPicPr>
            <a:picLocks noChangeAspect="1"/>
          </p:cNvPicPr>
          <p:nvPr/>
        </p:nvPicPr>
        <p:blipFill rotWithShape="1">
          <a:blip r:embed="rId7"/>
          <a:srcRect t="-2442" b="44766"/>
          <a:stretch/>
        </p:blipFill>
        <p:spPr>
          <a:xfrm>
            <a:off x="8330616" y="3931868"/>
            <a:ext cx="3505059" cy="1354235"/>
          </a:xfrm>
          <a:prstGeom prst="rect">
            <a:avLst/>
          </a:prstGeom>
        </p:spPr>
      </p:pic>
      <p:pic>
        <p:nvPicPr>
          <p:cNvPr id="31" name="Picture 30" descr="Chart, line chart&#10;&#10;Description automatically generated">
            <a:extLst>
              <a:ext uri="{FF2B5EF4-FFF2-40B4-BE49-F238E27FC236}">
                <a16:creationId xmlns:a16="http://schemas.microsoft.com/office/drawing/2014/main" id="{A09C0550-4096-DB99-4653-97EB0B81FCE5}"/>
              </a:ext>
            </a:extLst>
          </p:cNvPr>
          <p:cNvPicPr>
            <a:picLocks noChangeAspect="1"/>
          </p:cNvPicPr>
          <p:nvPr/>
        </p:nvPicPr>
        <p:blipFill rotWithShape="1">
          <a:blip r:embed="rId6"/>
          <a:srcRect t="22556" b="46035"/>
          <a:stretch/>
        </p:blipFill>
        <p:spPr>
          <a:xfrm>
            <a:off x="8330616" y="5401366"/>
            <a:ext cx="3505059" cy="737472"/>
          </a:xfrm>
          <a:prstGeom prst="rect">
            <a:avLst/>
          </a:prstGeom>
        </p:spPr>
      </p:pic>
      <p:pic>
        <p:nvPicPr>
          <p:cNvPr id="26" name="Picture 25" descr="Graphical user interface, application&#10;&#10;Description automatically generated">
            <a:extLst>
              <a:ext uri="{FF2B5EF4-FFF2-40B4-BE49-F238E27FC236}">
                <a16:creationId xmlns:a16="http://schemas.microsoft.com/office/drawing/2014/main" id="{44B2AD46-CBD0-04FC-358D-658B6427017C}"/>
              </a:ext>
            </a:extLst>
          </p:cNvPr>
          <p:cNvPicPr>
            <a:picLocks noChangeAspect="1"/>
          </p:cNvPicPr>
          <p:nvPr/>
        </p:nvPicPr>
        <p:blipFill>
          <a:blip r:embed="rId8"/>
          <a:stretch>
            <a:fillRect/>
          </a:stretch>
        </p:blipFill>
        <p:spPr>
          <a:xfrm>
            <a:off x="343173" y="4675347"/>
            <a:ext cx="3661515" cy="2182653"/>
          </a:xfrm>
          <a:prstGeom prst="rect">
            <a:avLst/>
          </a:prstGeom>
        </p:spPr>
      </p:pic>
      <p:pic>
        <p:nvPicPr>
          <p:cNvPr id="27" name="Picture 26" descr="Chart, bar chart&#10;&#10;Description automatically generated">
            <a:extLst>
              <a:ext uri="{FF2B5EF4-FFF2-40B4-BE49-F238E27FC236}">
                <a16:creationId xmlns:a16="http://schemas.microsoft.com/office/drawing/2014/main" id="{940B8E68-1693-9822-5936-CF29462620A9}"/>
              </a:ext>
            </a:extLst>
          </p:cNvPr>
          <p:cNvPicPr>
            <a:picLocks noChangeAspect="1"/>
          </p:cNvPicPr>
          <p:nvPr/>
        </p:nvPicPr>
        <p:blipFill>
          <a:blip r:embed="rId9"/>
          <a:stretch>
            <a:fillRect/>
          </a:stretch>
        </p:blipFill>
        <p:spPr>
          <a:xfrm>
            <a:off x="4274837" y="4729470"/>
            <a:ext cx="3505058" cy="2128530"/>
          </a:xfrm>
          <a:prstGeom prst="rect">
            <a:avLst/>
          </a:prstGeom>
        </p:spPr>
      </p:pic>
      <p:sp>
        <p:nvSpPr>
          <p:cNvPr id="28" name="TextBox 27">
            <a:extLst>
              <a:ext uri="{FF2B5EF4-FFF2-40B4-BE49-F238E27FC236}">
                <a16:creationId xmlns:a16="http://schemas.microsoft.com/office/drawing/2014/main" id="{59B77DAA-4DE5-FE28-491D-4F90DDD7DE2F}"/>
              </a:ext>
            </a:extLst>
          </p:cNvPr>
          <p:cNvSpPr txBox="1"/>
          <p:nvPr/>
        </p:nvSpPr>
        <p:spPr>
          <a:xfrm>
            <a:off x="927435" y="4110083"/>
            <a:ext cx="2492990" cy="369332"/>
          </a:xfrm>
          <a:prstGeom prst="rect">
            <a:avLst/>
          </a:prstGeom>
          <a:noFill/>
        </p:spPr>
        <p:txBody>
          <a:bodyPr wrap="none" rtlCol="0">
            <a:spAutoFit/>
          </a:bodyPr>
          <a:lstStyle/>
          <a:p>
            <a:r>
              <a:rPr lang="en-US" dirty="0"/>
              <a:t>Realistic Beam Shape</a:t>
            </a:r>
          </a:p>
        </p:txBody>
      </p:sp>
      <p:sp>
        <p:nvSpPr>
          <p:cNvPr id="29" name="TextBox 28">
            <a:extLst>
              <a:ext uri="{FF2B5EF4-FFF2-40B4-BE49-F238E27FC236}">
                <a16:creationId xmlns:a16="http://schemas.microsoft.com/office/drawing/2014/main" id="{BF392590-92D8-1907-DBA1-5DA133B0BED0}"/>
              </a:ext>
            </a:extLst>
          </p:cNvPr>
          <p:cNvSpPr txBox="1"/>
          <p:nvPr/>
        </p:nvSpPr>
        <p:spPr>
          <a:xfrm>
            <a:off x="4274837" y="4110083"/>
            <a:ext cx="3659976" cy="369332"/>
          </a:xfrm>
          <a:prstGeom prst="rect">
            <a:avLst/>
          </a:prstGeom>
          <a:noFill/>
        </p:spPr>
        <p:txBody>
          <a:bodyPr wrap="none" rtlCol="0">
            <a:spAutoFit/>
          </a:bodyPr>
          <a:lstStyle/>
          <a:p>
            <a:r>
              <a:rPr lang="en-US" dirty="0"/>
              <a:t>Custom Masks as Postprocessing</a:t>
            </a:r>
          </a:p>
        </p:txBody>
      </p:sp>
      <p:sp>
        <p:nvSpPr>
          <p:cNvPr id="4" name="Rectangle 3">
            <a:extLst>
              <a:ext uri="{FF2B5EF4-FFF2-40B4-BE49-F238E27FC236}">
                <a16:creationId xmlns:a16="http://schemas.microsoft.com/office/drawing/2014/main" id="{DE3E9119-D02C-6DE3-2067-CEBF5AD872BB}"/>
              </a:ext>
            </a:extLst>
          </p:cNvPr>
          <p:cNvSpPr/>
          <p:nvPr/>
        </p:nvSpPr>
        <p:spPr>
          <a:xfrm>
            <a:off x="218854" y="0"/>
            <a:ext cx="12099861" cy="954107"/>
          </a:xfrm>
          <a:prstGeom prst="rect">
            <a:avLst/>
          </a:prstGeom>
        </p:spPr>
        <p:txBody>
          <a:bodyPr wrap="square">
            <a:spAutoFit/>
          </a:bodyPr>
          <a:lstStyle/>
          <a:p>
            <a:r>
              <a:rPr lang="en-US" sz="2800" b="1" dirty="0">
                <a:solidFill>
                  <a:schemeClr val="accent1"/>
                </a:solidFill>
              </a:rPr>
              <a:t>We will Continue Using Beam Probing Simulations  </a:t>
            </a:r>
          </a:p>
          <a:p>
            <a:endParaRPr lang="en-US" sz="2800" b="1" dirty="0">
              <a:solidFill>
                <a:schemeClr val="accent2"/>
              </a:solidFill>
            </a:endParaRPr>
          </a:p>
        </p:txBody>
      </p:sp>
      <p:pic>
        <p:nvPicPr>
          <p:cNvPr id="2" name="Picture 1" descr="Graphical user interface&#10;&#10;Description automatically generated">
            <a:extLst>
              <a:ext uri="{FF2B5EF4-FFF2-40B4-BE49-F238E27FC236}">
                <a16:creationId xmlns:a16="http://schemas.microsoft.com/office/drawing/2014/main" id="{01571F42-2827-ADDB-38F6-2F94DA3E705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 r="45017"/>
          <a:stretch/>
        </p:blipFill>
        <p:spPr>
          <a:xfrm>
            <a:off x="195222" y="846621"/>
            <a:ext cx="3957418" cy="2786173"/>
          </a:xfrm>
          <a:prstGeom prst="rect">
            <a:avLst/>
          </a:prstGeom>
        </p:spPr>
      </p:pic>
      <p:pic>
        <p:nvPicPr>
          <p:cNvPr id="9" name="plasma_propagation-4fps.mp4" descr="plasma_propagation-4fps.mp4">
            <a:hlinkClick r:id="" action="ppaction://media"/>
            <a:extLst>
              <a:ext uri="{FF2B5EF4-FFF2-40B4-BE49-F238E27FC236}">
                <a16:creationId xmlns:a16="http://schemas.microsoft.com/office/drawing/2014/main" id="{B0367FBC-6EEB-77E3-6553-98B398F5AEF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438026" y="1062517"/>
            <a:ext cx="3661515" cy="2288447"/>
          </a:xfrm>
          <a:prstGeom prst="rect">
            <a:avLst/>
          </a:prstGeom>
        </p:spPr>
      </p:pic>
      <p:pic>
        <p:nvPicPr>
          <p:cNvPr id="11" name="plasma_propagation-4fps.mp4" descr="plasma_propagation-4fps.mp4">
            <a:hlinkClick r:id="" action="ppaction://media"/>
            <a:extLst>
              <a:ext uri="{FF2B5EF4-FFF2-40B4-BE49-F238E27FC236}">
                <a16:creationId xmlns:a16="http://schemas.microsoft.com/office/drawing/2014/main" id="{D4C2B9D1-7AE2-F718-F9B0-82D8F085ED3D}"/>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330616" y="1087898"/>
            <a:ext cx="3666162" cy="2291351"/>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509797A-FE48-5A9D-09C5-77EBFA55D33B}"/>
                  </a:ext>
                </a:extLst>
              </p:cNvPr>
              <p:cNvSpPr txBox="1"/>
              <p:nvPr/>
            </p:nvSpPr>
            <p:spPr>
              <a:xfrm>
                <a:off x="9443877" y="5445593"/>
                <a:ext cx="141333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dirty="0" smtClean="0">
                          <a:latin typeface="Cambria Math" panose="02040503050406030204" pitchFamily="18" charset="0"/>
                        </a:rPr>
                        <m:t>x</m:t>
                      </m:r>
                      <m:r>
                        <a:rPr lang="en-US" i="1" dirty="0" smtClean="0">
                          <a:latin typeface="Cambria Math" panose="02040503050406030204" pitchFamily="18" charset="0"/>
                        </a:rPr>
                        <m:t>=31 </m:t>
                      </m:r>
                      <m:r>
                        <a:rPr lang="en-US" i="1" dirty="0" smtClean="0">
                          <a:latin typeface="Cambria Math" panose="02040503050406030204" pitchFamily="18" charset="0"/>
                        </a:rPr>
                        <m:t>𝑚𝑚</m:t>
                      </m:r>
                    </m:oMath>
                  </m:oMathPara>
                </a14:m>
                <a:endParaRPr lang="en-US" dirty="0"/>
              </a:p>
            </p:txBody>
          </p:sp>
        </mc:Choice>
        <mc:Fallback xmlns="">
          <p:sp>
            <p:nvSpPr>
              <p:cNvPr id="33" name="TextBox 32">
                <a:extLst>
                  <a:ext uri="{FF2B5EF4-FFF2-40B4-BE49-F238E27FC236}">
                    <a16:creationId xmlns:a16="http://schemas.microsoft.com/office/drawing/2014/main" id="{C509797A-FE48-5A9D-09C5-77EBFA55D33B}"/>
                  </a:ext>
                </a:extLst>
              </p:cNvPr>
              <p:cNvSpPr txBox="1">
                <a:spLocks noRot="1" noChangeAspect="1" noMove="1" noResize="1" noEditPoints="1" noAdjustHandles="1" noChangeArrowheads="1" noChangeShapeType="1" noTextEdit="1"/>
              </p:cNvSpPr>
              <p:nvPr/>
            </p:nvSpPr>
            <p:spPr>
              <a:xfrm>
                <a:off x="9443877" y="5445593"/>
                <a:ext cx="1413336" cy="369332"/>
              </a:xfrm>
              <a:prstGeom prst="rect">
                <a:avLst/>
              </a:prstGeom>
              <a:blipFill>
                <a:blip r:embed="rId13"/>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1BA9C94-E513-2F0A-90C3-C90A9EAAEDD7}"/>
                  </a:ext>
                </a:extLst>
              </p:cNvPr>
              <p:cNvSpPr txBox="1"/>
              <p:nvPr/>
            </p:nvSpPr>
            <p:spPr>
              <a:xfrm>
                <a:off x="9522343" y="4479415"/>
                <a:ext cx="12337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dirty="0" smtClean="0">
                          <a:latin typeface="Cambria Math" panose="02040503050406030204" pitchFamily="18" charset="0"/>
                        </a:rPr>
                        <m:t>x</m:t>
                      </m:r>
                      <m:r>
                        <a:rPr lang="en-US" i="1" dirty="0" smtClean="0">
                          <a:latin typeface="Cambria Math" panose="02040503050406030204" pitchFamily="18" charset="0"/>
                        </a:rPr>
                        <m:t>=</m:t>
                      </m:r>
                      <m:r>
                        <a:rPr lang="en-US" b="0" i="1" dirty="0" smtClean="0">
                          <a:latin typeface="Cambria Math" panose="02040503050406030204" pitchFamily="18" charset="0"/>
                        </a:rPr>
                        <m:t>0</m:t>
                      </m:r>
                      <m:r>
                        <a:rPr lang="en-US" i="1" dirty="0" smtClean="0">
                          <a:latin typeface="Cambria Math" panose="02040503050406030204" pitchFamily="18" charset="0"/>
                        </a:rPr>
                        <m:t> </m:t>
                      </m:r>
                      <m:r>
                        <a:rPr lang="en-US" i="1" dirty="0" smtClean="0">
                          <a:latin typeface="Cambria Math" panose="02040503050406030204" pitchFamily="18" charset="0"/>
                        </a:rPr>
                        <m:t>𝑚𝑚</m:t>
                      </m:r>
                    </m:oMath>
                  </m:oMathPara>
                </a14:m>
                <a:endParaRPr lang="en-US" dirty="0"/>
              </a:p>
            </p:txBody>
          </p:sp>
        </mc:Choice>
        <mc:Fallback xmlns="">
          <p:sp>
            <p:nvSpPr>
              <p:cNvPr id="34" name="TextBox 33">
                <a:extLst>
                  <a:ext uri="{FF2B5EF4-FFF2-40B4-BE49-F238E27FC236}">
                    <a16:creationId xmlns:a16="http://schemas.microsoft.com/office/drawing/2014/main" id="{81BA9C94-E513-2F0A-90C3-C90A9EAAEDD7}"/>
                  </a:ext>
                </a:extLst>
              </p:cNvPr>
              <p:cNvSpPr txBox="1">
                <a:spLocks noRot="1" noChangeAspect="1" noMove="1" noResize="1" noEditPoints="1" noAdjustHandles="1" noChangeArrowheads="1" noChangeShapeType="1" noTextEdit="1"/>
              </p:cNvSpPr>
              <p:nvPr/>
            </p:nvSpPr>
            <p:spPr>
              <a:xfrm>
                <a:off x="9522343" y="4479415"/>
                <a:ext cx="1233799" cy="369332"/>
              </a:xfrm>
              <a:prstGeom prst="rect">
                <a:avLst/>
              </a:prstGeom>
              <a:blipFill>
                <a:blip r:embed="rId14"/>
                <a:stretch>
                  <a:fillRect b="-20000"/>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6C97F953-1C92-985E-7788-2CBAC87E6D00}"/>
              </a:ext>
            </a:extLst>
          </p:cNvPr>
          <p:cNvSpPr/>
          <p:nvPr/>
        </p:nvSpPr>
        <p:spPr>
          <a:xfrm>
            <a:off x="9271322" y="3829703"/>
            <a:ext cx="1840374" cy="3498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2D24030-76E4-F98F-EBDF-BBED80D0A61F}"/>
              </a:ext>
            </a:extLst>
          </p:cNvPr>
          <p:cNvSpPr txBox="1"/>
          <p:nvPr/>
        </p:nvSpPr>
        <p:spPr>
          <a:xfrm>
            <a:off x="8559920" y="3869752"/>
            <a:ext cx="3207553" cy="369332"/>
          </a:xfrm>
          <a:prstGeom prst="rect">
            <a:avLst/>
          </a:prstGeom>
          <a:noFill/>
        </p:spPr>
        <p:txBody>
          <a:bodyPr wrap="square" rtlCol="0">
            <a:spAutoFit/>
          </a:bodyPr>
          <a:lstStyle/>
          <a:p>
            <a:r>
              <a:rPr lang="en-US" dirty="0"/>
              <a:t>Tracking Probe Propagation</a:t>
            </a:r>
          </a:p>
        </p:txBody>
      </p:sp>
    </p:spTree>
    <p:extLst>
      <p:ext uri="{BB962C8B-B14F-4D97-AF65-F5344CB8AC3E}">
        <p14:creationId xmlns:p14="http://schemas.microsoft.com/office/powerpoint/2010/main" val="259918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5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7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video>
              <p:cMediaNode vol="80000">
                <p:cTn id="21" fill="hold" display="0">
                  <p:stCondLst>
                    <p:cond delay="indefinite"/>
                  </p:stCondLst>
                </p:cTn>
                <p:tgtEl>
                  <p:spTgt spid="9"/>
                </p:tgtEl>
              </p:cMediaNode>
            </p:video>
            <p:video>
              <p:cMediaNode vol="80000">
                <p:cTn id="22" fill="hold" display="0">
                  <p:stCondLst>
                    <p:cond delay="indefinite"/>
                  </p:stCondLst>
                </p:cTn>
                <p:tgtEl>
                  <p:spTgt spid="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22E1A8-BA93-2B27-0180-C772D7549706}"/>
              </a:ext>
            </a:extLst>
          </p:cNvPr>
          <p:cNvSpPr>
            <a:spLocks noGrp="1"/>
          </p:cNvSpPr>
          <p:nvPr>
            <p:ph type="sldNum" sz="quarter" idx="4"/>
          </p:nvPr>
        </p:nvSpPr>
        <p:spPr/>
        <p:txBody>
          <a:bodyPr/>
          <a:lstStyle/>
          <a:p>
            <a:fld id="{933A556B-7C63-244D-9B7C-B0EA8042B330}" type="slidenum">
              <a:rPr lang="en-US" smtClean="0"/>
              <a:pPr/>
              <a:t>11</a:t>
            </a:fld>
            <a:endParaRPr lang="en-US" sz="1000" dirty="0"/>
          </a:p>
        </p:txBody>
      </p:sp>
      <p:pic>
        <p:nvPicPr>
          <p:cNvPr id="5" name="Picture 4" descr="Diagram&#10;&#10;Description automatically generated">
            <a:extLst>
              <a:ext uri="{FF2B5EF4-FFF2-40B4-BE49-F238E27FC236}">
                <a16:creationId xmlns:a16="http://schemas.microsoft.com/office/drawing/2014/main" id="{00A0CF6E-14B3-952B-18DE-46A294FCB0A4}"/>
              </a:ext>
            </a:extLst>
          </p:cNvPr>
          <p:cNvPicPr>
            <a:picLocks noChangeAspect="1"/>
          </p:cNvPicPr>
          <p:nvPr/>
        </p:nvPicPr>
        <p:blipFill>
          <a:blip r:embed="rId2"/>
          <a:stretch>
            <a:fillRect/>
          </a:stretch>
        </p:blipFill>
        <p:spPr>
          <a:xfrm>
            <a:off x="285976" y="1214569"/>
            <a:ext cx="4311267" cy="1892993"/>
          </a:xfrm>
          <a:prstGeom prst="rect">
            <a:avLst/>
          </a:prstGeom>
        </p:spPr>
      </p:pic>
      <p:grpSp>
        <p:nvGrpSpPr>
          <p:cNvPr id="6" name="Group 5">
            <a:extLst>
              <a:ext uri="{FF2B5EF4-FFF2-40B4-BE49-F238E27FC236}">
                <a16:creationId xmlns:a16="http://schemas.microsoft.com/office/drawing/2014/main" id="{C28856F7-83D8-314A-F5B1-339827EBC00C}"/>
              </a:ext>
            </a:extLst>
          </p:cNvPr>
          <p:cNvGrpSpPr/>
          <p:nvPr/>
        </p:nvGrpSpPr>
        <p:grpSpPr>
          <a:xfrm>
            <a:off x="2341054" y="1149342"/>
            <a:ext cx="11002499" cy="369332"/>
            <a:chOff x="2537824" y="4363406"/>
            <a:chExt cx="11002499" cy="369332"/>
          </a:xfrm>
        </p:grpSpPr>
        <p:sp>
          <p:nvSpPr>
            <p:cNvPr id="7" name="Rectangle 6">
              <a:extLst>
                <a:ext uri="{FF2B5EF4-FFF2-40B4-BE49-F238E27FC236}">
                  <a16:creationId xmlns:a16="http://schemas.microsoft.com/office/drawing/2014/main" id="{BB1412B1-3170-88AF-13A3-72936052E1B6}"/>
                </a:ext>
              </a:extLst>
            </p:cNvPr>
            <p:cNvSpPr/>
            <p:nvPr/>
          </p:nvSpPr>
          <p:spPr>
            <a:xfrm>
              <a:off x="2537824" y="4363406"/>
              <a:ext cx="11002499" cy="369332"/>
            </a:xfrm>
            <a:prstGeom prst="rect">
              <a:avLst/>
            </a:prstGeom>
          </p:spPr>
          <p:txBody>
            <a:bodyPr wrap="square">
              <a:spAutoFit/>
            </a:bodyPr>
            <a:lstStyle/>
            <a:p>
              <a:pPr algn="ctr"/>
              <a:r>
                <a:rPr lang="en-US" dirty="0"/>
                <a:t>Linear focusing force in a bubble:                   (wakefield theory suggests            )</a:t>
              </a:r>
            </a:p>
          </p:txBody>
        </p:sp>
        <p:pic>
          <p:nvPicPr>
            <p:cNvPr id="8" name="Picture 7">
              <a:extLst>
                <a:ext uri="{FF2B5EF4-FFF2-40B4-BE49-F238E27FC236}">
                  <a16:creationId xmlns:a16="http://schemas.microsoft.com/office/drawing/2014/main" id="{0A25B99C-5473-9BB0-C2B6-AAA8C0DC4D2B}"/>
                </a:ext>
              </a:extLst>
            </p:cNvPr>
            <p:cNvPicPr>
              <a:picLocks noChangeAspect="1"/>
            </p:cNvPicPr>
            <p:nvPr/>
          </p:nvPicPr>
          <p:blipFill>
            <a:blip r:embed="rId3"/>
            <a:stretch>
              <a:fillRect/>
            </a:stretch>
          </p:blipFill>
          <p:spPr>
            <a:xfrm>
              <a:off x="7353326" y="4461774"/>
              <a:ext cx="878332" cy="230382"/>
            </a:xfrm>
            <a:prstGeom prst="rect">
              <a:avLst/>
            </a:prstGeom>
          </p:spPr>
        </p:pic>
        <p:pic>
          <p:nvPicPr>
            <p:cNvPr id="9" name="Picture 8">
              <a:extLst>
                <a:ext uri="{FF2B5EF4-FFF2-40B4-BE49-F238E27FC236}">
                  <a16:creationId xmlns:a16="http://schemas.microsoft.com/office/drawing/2014/main" id="{58485E95-6D65-3012-1968-5FF9693BB018}"/>
                </a:ext>
              </a:extLst>
            </p:cNvPr>
            <p:cNvPicPr>
              <a:picLocks noChangeAspect="1"/>
            </p:cNvPicPr>
            <p:nvPr/>
          </p:nvPicPr>
          <p:blipFill>
            <a:blip r:embed="rId4"/>
            <a:stretch>
              <a:fillRect/>
            </a:stretch>
          </p:blipFill>
          <p:spPr>
            <a:xfrm>
              <a:off x="11291928" y="4475047"/>
              <a:ext cx="704850" cy="171450"/>
            </a:xfrm>
            <a:prstGeom prst="rect">
              <a:avLst/>
            </a:prstGeom>
          </p:spPr>
        </p:pic>
      </p:grpSp>
      <p:sp>
        <p:nvSpPr>
          <p:cNvPr id="10" name="TextBox 9">
            <a:extLst>
              <a:ext uri="{FF2B5EF4-FFF2-40B4-BE49-F238E27FC236}">
                <a16:creationId xmlns:a16="http://schemas.microsoft.com/office/drawing/2014/main" id="{A3593DBF-2036-E18B-5A62-2855B4B26CAF}"/>
              </a:ext>
            </a:extLst>
          </p:cNvPr>
          <p:cNvSpPr txBox="1"/>
          <p:nvPr/>
        </p:nvSpPr>
        <p:spPr>
          <a:xfrm>
            <a:off x="663738" y="3239406"/>
            <a:ext cx="10694617" cy="400110"/>
          </a:xfrm>
          <a:prstGeom prst="rect">
            <a:avLst/>
          </a:prstGeom>
          <a:noFill/>
        </p:spPr>
        <p:txBody>
          <a:bodyPr wrap="square" rtlCol="0">
            <a:spAutoFit/>
          </a:bodyPr>
          <a:lstStyle/>
          <a:p>
            <a:pPr algn="ctr"/>
            <a:r>
              <a:rPr lang="en-US" sz="2000" b="1" dirty="0">
                <a:solidFill>
                  <a:schemeClr val="accent2"/>
                </a:solidFill>
              </a:rPr>
              <a:t>If we can measure the focal length, we can characterize the field inside the bubble. </a:t>
            </a:r>
          </a:p>
        </p:txBody>
      </p:sp>
      <p:grpSp>
        <p:nvGrpSpPr>
          <p:cNvPr id="11" name="Group 10">
            <a:extLst>
              <a:ext uri="{FF2B5EF4-FFF2-40B4-BE49-F238E27FC236}">
                <a16:creationId xmlns:a16="http://schemas.microsoft.com/office/drawing/2014/main" id="{27813B68-51D5-8749-5C2D-37A23C8F17AA}"/>
              </a:ext>
            </a:extLst>
          </p:cNvPr>
          <p:cNvGrpSpPr/>
          <p:nvPr/>
        </p:nvGrpSpPr>
        <p:grpSpPr>
          <a:xfrm>
            <a:off x="4895823" y="1671074"/>
            <a:ext cx="7959963" cy="1292309"/>
            <a:chOff x="6080128" y="4685488"/>
            <a:chExt cx="7959963" cy="1292309"/>
          </a:xfrm>
        </p:grpSpPr>
        <p:pic>
          <p:nvPicPr>
            <p:cNvPr id="12" name="Picture 11">
              <a:extLst>
                <a:ext uri="{FF2B5EF4-FFF2-40B4-BE49-F238E27FC236}">
                  <a16:creationId xmlns:a16="http://schemas.microsoft.com/office/drawing/2014/main" id="{51640542-DC25-F851-B1C9-4770AADF7179}"/>
                </a:ext>
              </a:extLst>
            </p:cNvPr>
            <p:cNvPicPr>
              <a:picLocks noChangeAspect="1"/>
            </p:cNvPicPr>
            <p:nvPr/>
          </p:nvPicPr>
          <p:blipFill>
            <a:blip r:embed="rId5"/>
            <a:stretch>
              <a:fillRect/>
            </a:stretch>
          </p:blipFill>
          <p:spPr>
            <a:xfrm>
              <a:off x="6984056" y="4685488"/>
              <a:ext cx="2644855" cy="652983"/>
            </a:xfrm>
            <a:prstGeom prst="rect">
              <a:avLst/>
            </a:prstGeom>
          </p:spPr>
        </p:pic>
        <p:grpSp>
          <p:nvGrpSpPr>
            <p:cNvPr id="13" name="Group 12">
              <a:extLst>
                <a:ext uri="{FF2B5EF4-FFF2-40B4-BE49-F238E27FC236}">
                  <a16:creationId xmlns:a16="http://schemas.microsoft.com/office/drawing/2014/main" id="{A7D26F7C-A3B2-425A-72A8-3168C0FD6E66}"/>
                </a:ext>
              </a:extLst>
            </p:cNvPr>
            <p:cNvGrpSpPr/>
            <p:nvPr/>
          </p:nvGrpSpPr>
          <p:grpSpPr>
            <a:xfrm>
              <a:off x="6080128" y="4982776"/>
              <a:ext cx="7959963" cy="369332"/>
              <a:chOff x="3775840" y="5566998"/>
              <a:chExt cx="7959963" cy="369332"/>
            </a:xfrm>
          </p:grpSpPr>
          <p:sp>
            <p:nvSpPr>
              <p:cNvPr id="18" name="Rectangle 17">
                <a:extLst>
                  <a:ext uri="{FF2B5EF4-FFF2-40B4-BE49-F238E27FC236}">
                    <a16:creationId xmlns:a16="http://schemas.microsoft.com/office/drawing/2014/main" id="{C89B68C9-7E9A-F069-B9EB-10D61B4066AF}"/>
                  </a:ext>
                </a:extLst>
              </p:cNvPr>
              <p:cNvSpPr/>
              <p:nvPr/>
            </p:nvSpPr>
            <p:spPr>
              <a:xfrm>
                <a:off x="3775840" y="5566998"/>
                <a:ext cx="7959963" cy="369332"/>
              </a:xfrm>
              <a:prstGeom prst="rect">
                <a:avLst/>
              </a:prstGeom>
            </p:spPr>
            <p:txBody>
              <a:bodyPr wrap="square">
                <a:spAutoFit/>
              </a:bodyPr>
              <a:lstStyle/>
              <a:p>
                <a:pPr algn="ctr"/>
                <a:r>
                  <a:rPr lang="en-US" dirty="0"/>
                  <a:t>, where </a:t>
                </a:r>
              </a:p>
            </p:txBody>
          </p:sp>
          <p:pic>
            <p:nvPicPr>
              <p:cNvPr id="19" name="Picture 18">
                <a:extLst>
                  <a:ext uri="{FF2B5EF4-FFF2-40B4-BE49-F238E27FC236}">
                    <a16:creationId xmlns:a16="http://schemas.microsoft.com/office/drawing/2014/main" id="{A78D1837-2A45-832C-B4F7-90535417CDFE}"/>
                  </a:ext>
                </a:extLst>
              </p:cNvPr>
              <p:cNvPicPr>
                <a:picLocks noChangeAspect="1"/>
              </p:cNvPicPr>
              <p:nvPr/>
            </p:nvPicPr>
            <p:blipFill>
              <a:blip r:embed="rId6"/>
              <a:stretch>
                <a:fillRect/>
              </a:stretch>
            </p:blipFill>
            <p:spPr>
              <a:xfrm>
                <a:off x="8228551" y="5637364"/>
                <a:ext cx="1162050" cy="228600"/>
              </a:xfrm>
              <a:prstGeom prst="rect">
                <a:avLst/>
              </a:prstGeom>
            </p:spPr>
          </p:pic>
        </p:grpSp>
        <p:sp>
          <p:nvSpPr>
            <p:cNvPr id="14" name="Left Brace 13">
              <a:extLst>
                <a:ext uri="{FF2B5EF4-FFF2-40B4-BE49-F238E27FC236}">
                  <a16:creationId xmlns:a16="http://schemas.microsoft.com/office/drawing/2014/main" id="{51F8313C-F9BF-B7C2-74B3-8241D97F01CA}"/>
                </a:ext>
              </a:extLst>
            </p:cNvPr>
            <p:cNvSpPr/>
            <p:nvPr/>
          </p:nvSpPr>
          <p:spPr>
            <a:xfrm rot="16200000">
              <a:off x="7401293" y="5102334"/>
              <a:ext cx="271272" cy="683153"/>
            </a:xfrm>
            <a:prstGeom prst="leftBrace">
              <a:avLst>
                <a:gd name="adj1" fmla="val 67655"/>
                <a:gd name="adj2" fmla="val 50000"/>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15" name="Left Brace 14">
              <a:extLst>
                <a:ext uri="{FF2B5EF4-FFF2-40B4-BE49-F238E27FC236}">
                  <a16:creationId xmlns:a16="http://schemas.microsoft.com/office/drawing/2014/main" id="{9E603BC8-4FFC-9DCC-91AB-92085D317D1C}"/>
                </a:ext>
              </a:extLst>
            </p:cNvPr>
            <p:cNvSpPr/>
            <p:nvPr/>
          </p:nvSpPr>
          <p:spPr>
            <a:xfrm rot="16200000">
              <a:off x="8555925" y="4746346"/>
              <a:ext cx="271272" cy="1391409"/>
            </a:xfrm>
            <a:prstGeom prst="leftBrace">
              <a:avLst>
                <a:gd name="adj1" fmla="val 67655"/>
                <a:gd name="adj2" fmla="val 50000"/>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solidFill>
                  <a:schemeClr val="accent3"/>
                </a:solidFill>
              </a:endParaRPr>
            </a:p>
          </p:txBody>
        </p:sp>
        <p:sp>
          <p:nvSpPr>
            <p:cNvPr id="16" name="TextBox 15">
              <a:extLst>
                <a:ext uri="{FF2B5EF4-FFF2-40B4-BE49-F238E27FC236}">
                  <a16:creationId xmlns:a16="http://schemas.microsoft.com/office/drawing/2014/main" id="{B04149FA-F06F-ADC2-E12B-B7A3F5261240}"/>
                </a:ext>
              </a:extLst>
            </p:cNvPr>
            <p:cNvSpPr txBox="1"/>
            <p:nvPr/>
          </p:nvSpPr>
          <p:spPr>
            <a:xfrm>
              <a:off x="6541014" y="5545030"/>
              <a:ext cx="1694695" cy="400110"/>
            </a:xfrm>
            <a:prstGeom prst="rect">
              <a:avLst/>
            </a:prstGeom>
            <a:noFill/>
          </p:spPr>
          <p:txBody>
            <a:bodyPr wrap="none" rtlCol="0">
              <a:spAutoFit/>
            </a:bodyPr>
            <a:lstStyle/>
            <a:p>
              <a:r>
                <a:rPr lang="en-US" sz="2000" b="1" dirty="0">
                  <a:solidFill>
                    <a:schemeClr val="accent1"/>
                  </a:solidFill>
                </a:rPr>
                <a:t>Focal length</a:t>
              </a:r>
            </a:p>
          </p:txBody>
        </p:sp>
        <p:sp>
          <p:nvSpPr>
            <p:cNvPr id="17" name="TextBox 16">
              <a:extLst>
                <a:ext uri="{FF2B5EF4-FFF2-40B4-BE49-F238E27FC236}">
                  <a16:creationId xmlns:a16="http://schemas.microsoft.com/office/drawing/2014/main" id="{7E968920-44B4-B5D7-17D7-374D0F014F06}"/>
                </a:ext>
              </a:extLst>
            </p:cNvPr>
            <p:cNvSpPr txBox="1"/>
            <p:nvPr/>
          </p:nvSpPr>
          <p:spPr>
            <a:xfrm>
              <a:off x="8140591" y="5577687"/>
              <a:ext cx="1821332" cy="400110"/>
            </a:xfrm>
            <a:prstGeom prst="rect">
              <a:avLst/>
            </a:prstGeom>
            <a:noFill/>
          </p:spPr>
          <p:txBody>
            <a:bodyPr wrap="none" rtlCol="0">
              <a:spAutoFit/>
            </a:bodyPr>
            <a:lstStyle/>
            <a:p>
              <a:r>
                <a:rPr lang="en-US" sz="2000" b="1" dirty="0">
                  <a:solidFill>
                    <a:schemeClr val="accent3"/>
                  </a:solidFill>
                </a:rPr>
                <a:t>Depth of field</a:t>
              </a:r>
            </a:p>
          </p:txBody>
        </p:sp>
      </p:grpSp>
      <p:sp>
        <p:nvSpPr>
          <p:cNvPr id="20" name="Rectangle 19">
            <a:extLst>
              <a:ext uri="{FF2B5EF4-FFF2-40B4-BE49-F238E27FC236}">
                <a16:creationId xmlns:a16="http://schemas.microsoft.com/office/drawing/2014/main" id="{781DC1D1-CF3E-EFB2-1574-02F4C85D3AEA}"/>
              </a:ext>
            </a:extLst>
          </p:cNvPr>
          <p:cNvSpPr/>
          <p:nvPr/>
        </p:nvSpPr>
        <p:spPr>
          <a:xfrm>
            <a:off x="218854" y="0"/>
            <a:ext cx="12099861" cy="954107"/>
          </a:xfrm>
          <a:prstGeom prst="rect">
            <a:avLst/>
          </a:prstGeom>
        </p:spPr>
        <p:txBody>
          <a:bodyPr wrap="square">
            <a:spAutoFit/>
          </a:bodyPr>
          <a:lstStyle/>
          <a:p>
            <a:r>
              <a:rPr lang="en-US" sz="2800" b="1" dirty="0">
                <a:solidFill>
                  <a:schemeClr val="accent1"/>
                </a:solidFill>
              </a:rPr>
              <a:t>Expansion of Theory Allows Predicting Evolution of “Beamlets”</a:t>
            </a:r>
          </a:p>
          <a:p>
            <a:endParaRPr lang="en-US" sz="2800" b="1" dirty="0">
              <a:solidFill>
                <a:schemeClr val="accent2"/>
              </a:solidFill>
            </a:endParaRPr>
          </a:p>
        </p:txBody>
      </p:sp>
      <p:pic>
        <p:nvPicPr>
          <p:cNvPr id="21" name="Content Placeholder 17" descr="Chart, line chart&#10;&#10;Description automatically generated">
            <a:extLst>
              <a:ext uri="{FF2B5EF4-FFF2-40B4-BE49-F238E27FC236}">
                <a16:creationId xmlns:a16="http://schemas.microsoft.com/office/drawing/2014/main" id="{C9BB1436-28A6-2010-5989-46F893713D4C}"/>
              </a:ext>
            </a:extLst>
          </p:cNvPr>
          <p:cNvPicPr>
            <a:picLocks noChangeAspect="1"/>
          </p:cNvPicPr>
          <p:nvPr/>
        </p:nvPicPr>
        <p:blipFill>
          <a:blip r:embed="rId7"/>
          <a:stretch>
            <a:fillRect/>
          </a:stretch>
        </p:blipFill>
        <p:spPr>
          <a:xfrm>
            <a:off x="285976" y="3751997"/>
            <a:ext cx="3474506" cy="2550961"/>
          </a:xfrm>
          <a:prstGeom prst="rect">
            <a:avLst/>
          </a:prstGeom>
        </p:spPr>
      </p:pic>
      <p:pic>
        <p:nvPicPr>
          <p:cNvPr id="23" name="Picture 22" descr="Chart, line chart&#10;&#10;Description automatically generated">
            <a:extLst>
              <a:ext uri="{FF2B5EF4-FFF2-40B4-BE49-F238E27FC236}">
                <a16:creationId xmlns:a16="http://schemas.microsoft.com/office/drawing/2014/main" id="{D9BA9B97-F2AC-7F8D-6B10-5F85483D9C21}"/>
              </a:ext>
            </a:extLst>
          </p:cNvPr>
          <p:cNvPicPr>
            <a:picLocks noChangeAspect="1"/>
          </p:cNvPicPr>
          <p:nvPr/>
        </p:nvPicPr>
        <p:blipFill rotWithShape="1">
          <a:blip r:embed="rId8"/>
          <a:srcRect l="2533" t="703" r="1316" b="3871"/>
          <a:stretch/>
        </p:blipFill>
        <p:spPr>
          <a:xfrm>
            <a:off x="4050991" y="3884110"/>
            <a:ext cx="3675685" cy="2350685"/>
          </a:xfrm>
          <a:prstGeom prst="rect">
            <a:avLst/>
          </a:prstGeom>
        </p:spPr>
      </p:pic>
      <p:pic>
        <p:nvPicPr>
          <p:cNvPr id="24" name="Picture 23" descr="Chart&#10;&#10;Description automatically generated with medium confidence">
            <a:extLst>
              <a:ext uri="{FF2B5EF4-FFF2-40B4-BE49-F238E27FC236}">
                <a16:creationId xmlns:a16="http://schemas.microsoft.com/office/drawing/2014/main" id="{94F2DD50-766A-B960-11E6-1E755832E8B3}"/>
              </a:ext>
            </a:extLst>
          </p:cNvPr>
          <p:cNvPicPr>
            <a:picLocks noChangeAspect="1"/>
          </p:cNvPicPr>
          <p:nvPr/>
        </p:nvPicPr>
        <p:blipFill rotWithShape="1">
          <a:blip r:embed="rId9"/>
          <a:srcRect l="3640" r="7595"/>
          <a:stretch/>
        </p:blipFill>
        <p:spPr>
          <a:xfrm>
            <a:off x="7833260" y="3751996"/>
            <a:ext cx="3694548" cy="2550961"/>
          </a:xfrm>
          <a:prstGeom prst="rect">
            <a:avLst/>
          </a:prstGeom>
        </p:spPr>
      </p:pic>
    </p:spTree>
    <p:extLst>
      <p:ext uri="{BB962C8B-B14F-4D97-AF65-F5344CB8AC3E}">
        <p14:creationId xmlns:p14="http://schemas.microsoft.com/office/powerpoint/2010/main" val="1212318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line chart&#10;&#10;Description automatically generated">
            <a:extLst>
              <a:ext uri="{FF2B5EF4-FFF2-40B4-BE49-F238E27FC236}">
                <a16:creationId xmlns:a16="http://schemas.microsoft.com/office/drawing/2014/main" id="{B93786CE-AAE5-E96C-641C-E397F3D61C75}"/>
              </a:ext>
            </a:extLst>
          </p:cNvPr>
          <p:cNvPicPr>
            <a:picLocks noChangeAspect="1"/>
          </p:cNvPicPr>
          <p:nvPr/>
        </p:nvPicPr>
        <p:blipFill rotWithShape="1">
          <a:blip r:embed="rId2"/>
          <a:srcRect t="20270" b="10056"/>
          <a:stretch/>
        </p:blipFill>
        <p:spPr>
          <a:xfrm>
            <a:off x="1005346" y="1782627"/>
            <a:ext cx="10849680" cy="1564000"/>
          </a:xfrm>
          <a:prstGeom prst="rect">
            <a:avLst/>
          </a:prstGeom>
        </p:spPr>
      </p:pic>
      <p:sp>
        <p:nvSpPr>
          <p:cNvPr id="16" name="Slide Number Placeholder 2">
            <a:extLst>
              <a:ext uri="{FF2B5EF4-FFF2-40B4-BE49-F238E27FC236}">
                <a16:creationId xmlns:a16="http://schemas.microsoft.com/office/drawing/2014/main" id="{7C510C03-F17C-4EC3-2394-63E86E8E01FD}"/>
              </a:ext>
            </a:extLst>
          </p:cNvPr>
          <p:cNvSpPr>
            <a:spLocks noGrp="1"/>
          </p:cNvSpPr>
          <p:nvPr>
            <p:ph type="sldNum" sz="quarter" idx="4"/>
          </p:nvPr>
        </p:nvSpPr>
        <p:spPr>
          <a:xfrm>
            <a:off x="11321814" y="6327746"/>
            <a:ext cx="432486" cy="365125"/>
          </a:xfrm>
        </p:spPr>
        <p:txBody>
          <a:bodyPr/>
          <a:lstStyle/>
          <a:p>
            <a:fld id="{933A556B-7C63-244D-9B7C-B0EA8042B330}" type="slidenum">
              <a:rPr lang="en-US" smtClean="0"/>
              <a:pPr/>
              <a:t>12</a:t>
            </a:fld>
            <a:endParaRPr lang="en-US" sz="1000" dirty="0"/>
          </a:p>
        </p:txBody>
      </p:sp>
      <p:pic>
        <p:nvPicPr>
          <p:cNvPr id="17" name="Picture 16" descr="A picture containing chart&#10;&#10;Description automatically generated">
            <a:extLst>
              <a:ext uri="{FF2B5EF4-FFF2-40B4-BE49-F238E27FC236}">
                <a16:creationId xmlns:a16="http://schemas.microsoft.com/office/drawing/2014/main" id="{0057004C-CBB0-3C55-1B59-DF5550F33D91}"/>
              </a:ext>
            </a:extLst>
          </p:cNvPr>
          <p:cNvPicPr>
            <a:picLocks noChangeAspect="1"/>
          </p:cNvPicPr>
          <p:nvPr/>
        </p:nvPicPr>
        <p:blipFill rotWithShape="1">
          <a:blip r:embed="rId3"/>
          <a:srcRect l="3857" t="74003" r="13512"/>
          <a:stretch/>
        </p:blipFill>
        <p:spPr bwMode="auto">
          <a:xfrm>
            <a:off x="797315" y="4809153"/>
            <a:ext cx="11231264" cy="188155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4E30E1DD-2CAF-ECD1-2357-2376538E7BD0}"/>
              </a:ext>
            </a:extLst>
          </p:cNvPr>
          <p:cNvSpPr/>
          <p:nvPr/>
        </p:nvSpPr>
        <p:spPr>
          <a:xfrm>
            <a:off x="11277357" y="4809153"/>
            <a:ext cx="523702" cy="59052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xplosion 2 18">
            <a:extLst>
              <a:ext uri="{FF2B5EF4-FFF2-40B4-BE49-F238E27FC236}">
                <a16:creationId xmlns:a16="http://schemas.microsoft.com/office/drawing/2014/main" id="{98FB6DEE-B9D7-E2D4-280F-FF0B5C7A40FA}"/>
              </a:ext>
            </a:extLst>
          </p:cNvPr>
          <p:cNvSpPr/>
          <p:nvPr/>
        </p:nvSpPr>
        <p:spPr>
          <a:xfrm rot="1212451">
            <a:off x="11419171" y="5206664"/>
            <a:ext cx="194832" cy="127761"/>
          </a:xfrm>
          <a:prstGeom prst="irregularSeal2">
            <a:avLst/>
          </a:prstGeom>
          <a:gradFill flip="none" rotWithShape="1">
            <a:gsLst>
              <a:gs pos="50000">
                <a:schemeClr val="accent4"/>
              </a:gs>
              <a:gs pos="15000">
                <a:schemeClr val="accent6">
                  <a:lumMod val="60000"/>
                  <a:lumOff val="40000"/>
                </a:schemeClr>
              </a:gs>
              <a:gs pos="0">
                <a:srgbClr val="FFFF00">
                  <a:alpha val="80000"/>
                </a:srgbClr>
              </a:gs>
              <a:gs pos="85000">
                <a:schemeClr val="accent4"/>
              </a:gs>
              <a:gs pos="100000">
                <a:srgbClr val="FFFF00">
                  <a:alpha val="80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indoor, cluttered&#10;&#10;Description automatically generated">
            <a:extLst>
              <a:ext uri="{FF2B5EF4-FFF2-40B4-BE49-F238E27FC236}">
                <a16:creationId xmlns:a16="http://schemas.microsoft.com/office/drawing/2014/main" id="{ED5E176E-4E07-9CE9-0179-6CF8AD81C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4258" y="3516373"/>
            <a:ext cx="3403293" cy="1914064"/>
          </a:xfrm>
          <a:prstGeom prst="rect">
            <a:avLst/>
          </a:prstGeom>
        </p:spPr>
      </p:pic>
      <p:sp>
        <p:nvSpPr>
          <p:cNvPr id="21" name="Rectangle 20">
            <a:extLst>
              <a:ext uri="{FF2B5EF4-FFF2-40B4-BE49-F238E27FC236}">
                <a16:creationId xmlns:a16="http://schemas.microsoft.com/office/drawing/2014/main" id="{157C1720-F870-4B0D-1212-185B112D30D2}"/>
              </a:ext>
            </a:extLst>
          </p:cNvPr>
          <p:cNvSpPr/>
          <p:nvPr/>
        </p:nvSpPr>
        <p:spPr>
          <a:xfrm>
            <a:off x="5436010" y="6004580"/>
            <a:ext cx="6500554" cy="461665"/>
          </a:xfrm>
          <a:prstGeom prst="rect">
            <a:avLst/>
          </a:prstGeom>
        </p:spPr>
        <p:txBody>
          <a:bodyPr wrap="square">
            <a:spAutoFit/>
          </a:bodyPr>
          <a:lstStyle/>
          <a:p>
            <a:pPr algn="just"/>
            <a:r>
              <a:rPr lang="en-US" sz="1200" dirty="0">
                <a:solidFill>
                  <a:srgbClr val="000000"/>
                </a:solidFill>
                <a:latin typeface="Arial" panose="020B0604020202020204" pitchFamily="34" charset="0"/>
                <a:ea typeface="Calibri" panose="020F0502020204030204" pitchFamily="34" charset="0"/>
                <a:cs typeface="Arial" panose="020B0604020202020204" pitchFamily="34" charset="0"/>
              </a:rPr>
              <a:t>MS student, Roshni Patil, has graduated in December 2020 with the thesis titled “Design of a Permanent Magnet Chicane to Compress Electron Beams for LWFA Experiments at BNL”</a:t>
            </a:r>
            <a:r>
              <a:rPr lang="en-US" sz="1200" dirty="0">
                <a:latin typeface="Arial" panose="020B0604020202020204" pitchFamily="34" charset="0"/>
                <a:cs typeface="Arial" panose="020B0604020202020204" pitchFamily="34" charset="0"/>
              </a:rPr>
              <a:t> </a:t>
            </a:r>
          </a:p>
        </p:txBody>
      </p:sp>
      <p:sp>
        <p:nvSpPr>
          <p:cNvPr id="22" name="TextBox 21">
            <a:extLst>
              <a:ext uri="{FF2B5EF4-FFF2-40B4-BE49-F238E27FC236}">
                <a16:creationId xmlns:a16="http://schemas.microsoft.com/office/drawing/2014/main" id="{16DCAADC-A6AB-4A2A-831B-276A7D1366B3}"/>
              </a:ext>
            </a:extLst>
          </p:cNvPr>
          <p:cNvSpPr txBox="1"/>
          <p:nvPr/>
        </p:nvSpPr>
        <p:spPr>
          <a:xfrm>
            <a:off x="705300" y="1240783"/>
            <a:ext cx="8751114" cy="646331"/>
          </a:xfrm>
          <a:prstGeom prst="rect">
            <a:avLst/>
          </a:prstGeom>
          <a:noFill/>
        </p:spPr>
        <p:txBody>
          <a:bodyPr wrap="none" rtlCol="0">
            <a:spAutoFit/>
          </a:bodyPr>
          <a:lstStyle/>
          <a:p>
            <a:endParaRPr lang="en-US" b="1" dirty="0"/>
          </a:p>
          <a:p>
            <a:r>
              <a:rPr lang="en-US" b="1" dirty="0">
                <a:solidFill>
                  <a:schemeClr val="accent3">
                    <a:lumMod val="75000"/>
                  </a:schemeClr>
                </a:solidFill>
              </a:rPr>
              <a:t>Current option:</a:t>
            </a:r>
            <a:r>
              <a:rPr lang="en-US" b="1" dirty="0"/>
              <a:t> Bunch shaping using HES. Resulting bunch length 150-250 fs.</a:t>
            </a:r>
          </a:p>
        </p:txBody>
      </p:sp>
      <p:sp>
        <p:nvSpPr>
          <p:cNvPr id="23" name="TextBox 22">
            <a:extLst>
              <a:ext uri="{FF2B5EF4-FFF2-40B4-BE49-F238E27FC236}">
                <a16:creationId xmlns:a16="http://schemas.microsoft.com/office/drawing/2014/main" id="{C2F88F14-7B71-772A-C45F-E85BF4D22022}"/>
              </a:ext>
            </a:extLst>
          </p:cNvPr>
          <p:cNvSpPr txBox="1"/>
          <p:nvPr/>
        </p:nvSpPr>
        <p:spPr>
          <a:xfrm>
            <a:off x="6037938" y="3762624"/>
            <a:ext cx="5211683" cy="646331"/>
          </a:xfrm>
          <a:prstGeom prst="rect">
            <a:avLst/>
          </a:prstGeom>
          <a:noFill/>
        </p:spPr>
        <p:txBody>
          <a:bodyPr wrap="none" rtlCol="0">
            <a:spAutoFit/>
          </a:bodyPr>
          <a:lstStyle/>
          <a:p>
            <a:endParaRPr lang="en-US" b="1" dirty="0"/>
          </a:p>
          <a:p>
            <a:r>
              <a:rPr lang="en-US" b="1" dirty="0">
                <a:solidFill>
                  <a:schemeClr val="accent2"/>
                </a:solidFill>
              </a:rPr>
              <a:t>Future option: </a:t>
            </a:r>
            <a:r>
              <a:rPr lang="en-US" b="1" dirty="0"/>
              <a:t>Bunch shaping using chicane</a:t>
            </a:r>
          </a:p>
        </p:txBody>
      </p:sp>
      <p:cxnSp>
        <p:nvCxnSpPr>
          <p:cNvPr id="24" name="Straight Arrow Connector 23">
            <a:extLst>
              <a:ext uri="{FF2B5EF4-FFF2-40B4-BE49-F238E27FC236}">
                <a16:creationId xmlns:a16="http://schemas.microsoft.com/office/drawing/2014/main" id="{18588379-A4F7-99AE-6468-5E2DBE3490F4}"/>
              </a:ext>
            </a:extLst>
          </p:cNvPr>
          <p:cNvCxnSpPr>
            <a:cxnSpLocks/>
          </p:cNvCxnSpPr>
          <p:nvPr/>
        </p:nvCxnSpPr>
        <p:spPr>
          <a:xfrm>
            <a:off x="665551" y="5788544"/>
            <a:ext cx="788398"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844247B-7907-BD1A-F36D-7B37EF9CF4E5}"/>
              </a:ext>
            </a:extLst>
          </p:cNvPr>
          <p:cNvSpPr txBox="1"/>
          <p:nvPr/>
        </p:nvSpPr>
        <p:spPr>
          <a:xfrm>
            <a:off x="653326" y="5383166"/>
            <a:ext cx="704040" cy="276999"/>
          </a:xfrm>
          <a:prstGeom prst="rect">
            <a:avLst/>
          </a:prstGeom>
          <a:solidFill>
            <a:schemeClr val="accent6"/>
          </a:solidFill>
          <a:ln>
            <a:solidFill>
              <a:schemeClr val="tx1"/>
            </a:solidFill>
          </a:ln>
        </p:spPr>
        <p:txBody>
          <a:bodyPr wrap="none" rtlCol="0">
            <a:spAutoFit/>
          </a:bodyPr>
          <a:lstStyle/>
          <a:p>
            <a:pPr algn="ctr"/>
            <a:r>
              <a:rPr lang="en-US" sz="1200" dirty="0"/>
              <a:t>e-beam</a:t>
            </a:r>
          </a:p>
        </p:txBody>
      </p:sp>
      <p:grpSp>
        <p:nvGrpSpPr>
          <p:cNvPr id="26" name="Group 25">
            <a:extLst>
              <a:ext uri="{FF2B5EF4-FFF2-40B4-BE49-F238E27FC236}">
                <a16:creationId xmlns:a16="http://schemas.microsoft.com/office/drawing/2014/main" id="{E0568093-F1B1-E7A1-71BD-2B793637EFB8}"/>
              </a:ext>
            </a:extLst>
          </p:cNvPr>
          <p:cNvGrpSpPr/>
          <p:nvPr/>
        </p:nvGrpSpPr>
        <p:grpSpPr>
          <a:xfrm>
            <a:off x="611148" y="1514384"/>
            <a:ext cx="11456490" cy="1908465"/>
            <a:chOff x="276962" y="1520535"/>
            <a:chExt cx="11456490" cy="1908465"/>
          </a:xfrm>
        </p:grpSpPr>
        <p:grpSp>
          <p:nvGrpSpPr>
            <p:cNvPr id="27" name="Group 26">
              <a:extLst>
                <a:ext uri="{FF2B5EF4-FFF2-40B4-BE49-F238E27FC236}">
                  <a16:creationId xmlns:a16="http://schemas.microsoft.com/office/drawing/2014/main" id="{A209D782-FCFC-586C-38E4-D64034189918}"/>
                </a:ext>
              </a:extLst>
            </p:cNvPr>
            <p:cNvGrpSpPr/>
            <p:nvPr/>
          </p:nvGrpSpPr>
          <p:grpSpPr>
            <a:xfrm>
              <a:off x="319140" y="1753247"/>
              <a:ext cx="11119997" cy="1417086"/>
              <a:chOff x="319140" y="1753247"/>
              <a:chExt cx="11119997" cy="1417086"/>
            </a:xfrm>
          </p:grpSpPr>
          <p:sp>
            <p:nvSpPr>
              <p:cNvPr id="29" name="TextBox 28">
                <a:extLst>
                  <a:ext uri="{FF2B5EF4-FFF2-40B4-BE49-F238E27FC236}">
                    <a16:creationId xmlns:a16="http://schemas.microsoft.com/office/drawing/2014/main" id="{B08F8205-5641-F0DF-E7AD-60F9BE2E99E2}"/>
                  </a:ext>
                </a:extLst>
              </p:cNvPr>
              <p:cNvSpPr txBox="1"/>
              <p:nvPr/>
            </p:nvSpPr>
            <p:spPr>
              <a:xfrm rot="20585008">
                <a:off x="5400119" y="2801001"/>
                <a:ext cx="659155" cy="369332"/>
              </a:xfrm>
              <a:prstGeom prst="rect">
                <a:avLst/>
              </a:prstGeom>
              <a:noFill/>
            </p:spPr>
            <p:txBody>
              <a:bodyPr wrap="none" rtlCol="0">
                <a:spAutoFit/>
              </a:bodyPr>
              <a:lstStyle/>
              <a:p>
                <a:r>
                  <a:rPr lang="en-US" b="1" dirty="0"/>
                  <a:t>HES</a:t>
                </a:r>
              </a:p>
            </p:txBody>
          </p:sp>
          <p:sp>
            <p:nvSpPr>
              <p:cNvPr id="30" name="Rectangle 29">
                <a:extLst>
                  <a:ext uri="{FF2B5EF4-FFF2-40B4-BE49-F238E27FC236}">
                    <a16:creationId xmlns:a16="http://schemas.microsoft.com/office/drawing/2014/main" id="{7204887B-9096-20BC-375D-BF0280B6440C}"/>
                  </a:ext>
                </a:extLst>
              </p:cNvPr>
              <p:cNvSpPr/>
              <p:nvPr/>
            </p:nvSpPr>
            <p:spPr>
              <a:xfrm>
                <a:off x="10915435" y="1753247"/>
                <a:ext cx="523702" cy="59052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2 30">
                <a:extLst>
                  <a:ext uri="{FF2B5EF4-FFF2-40B4-BE49-F238E27FC236}">
                    <a16:creationId xmlns:a16="http://schemas.microsoft.com/office/drawing/2014/main" id="{D0B4B9B5-F88A-3B73-46E9-39A2D88D3D89}"/>
                  </a:ext>
                </a:extLst>
              </p:cNvPr>
              <p:cNvSpPr/>
              <p:nvPr/>
            </p:nvSpPr>
            <p:spPr>
              <a:xfrm rot="1212451">
                <a:off x="11057249" y="2150758"/>
                <a:ext cx="194832" cy="127761"/>
              </a:xfrm>
              <a:prstGeom prst="irregularSeal2">
                <a:avLst/>
              </a:prstGeom>
              <a:gradFill flip="none" rotWithShape="1">
                <a:gsLst>
                  <a:gs pos="50000">
                    <a:schemeClr val="accent4"/>
                  </a:gs>
                  <a:gs pos="15000">
                    <a:schemeClr val="accent6">
                      <a:lumMod val="60000"/>
                      <a:lumOff val="40000"/>
                    </a:schemeClr>
                  </a:gs>
                  <a:gs pos="0">
                    <a:srgbClr val="FFFF00">
                      <a:alpha val="80000"/>
                    </a:srgbClr>
                  </a:gs>
                  <a:gs pos="85000">
                    <a:schemeClr val="accent4"/>
                  </a:gs>
                  <a:gs pos="100000">
                    <a:srgbClr val="FFFF00">
                      <a:alpha val="80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6A531C2F-B28F-3095-EABC-3690D430C3A9}"/>
                  </a:ext>
                </a:extLst>
              </p:cNvPr>
              <p:cNvCxnSpPr>
                <a:cxnSpLocks/>
              </p:cNvCxnSpPr>
              <p:nvPr/>
            </p:nvCxnSpPr>
            <p:spPr>
              <a:xfrm>
                <a:off x="352060" y="2551230"/>
                <a:ext cx="788398"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BD88B3C-4F98-497E-8DC9-A263BBA36678}"/>
                  </a:ext>
                </a:extLst>
              </p:cNvPr>
              <p:cNvSpPr txBox="1"/>
              <p:nvPr/>
            </p:nvSpPr>
            <p:spPr>
              <a:xfrm>
                <a:off x="319140" y="2117966"/>
                <a:ext cx="704040" cy="276999"/>
              </a:xfrm>
              <a:prstGeom prst="rect">
                <a:avLst/>
              </a:prstGeom>
              <a:solidFill>
                <a:schemeClr val="accent6"/>
              </a:solidFill>
              <a:ln>
                <a:solidFill>
                  <a:schemeClr val="tx1"/>
                </a:solidFill>
              </a:ln>
            </p:spPr>
            <p:txBody>
              <a:bodyPr wrap="none" rtlCol="0">
                <a:spAutoFit/>
              </a:bodyPr>
              <a:lstStyle/>
              <a:p>
                <a:pPr algn="ctr"/>
                <a:r>
                  <a:rPr lang="en-US" sz="1200" dirty="0"/>
                  <a:t>e-beam</a:t>
                </a:r>
              </a:p>
            </p:txBody>
          </p:sp>
        </p:grpSp>
        <p:sp>
          <p:nvSpPr>
            <p:cNvPr id="28" name="Rounded Rectangle 27">
              <a:extLst>
                <a:ext uri="{FF2B5EF4-FFF2-40B4-BE49-F238E27FC236}">
                  <a16:creationId xmlns:a16="http://schemas.microsoft.com/office/drawing/2014/main" id="{6BDAD178-30F2-0DD6-42E8-8617F098C1BA}"/>
                </a:ext>
              </a:extLst>
            </p:cNvPr>
            <p:cNvSpPr/>
            <p:nvPr/>
          </p:nvSpPr>
          <p:spPr>
            <a:xfrm>
              <a:off x="276962" y="1520535"/>
              <a:ext cx="11456490" cy="1908465"/>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ounded Rectangle 33">
            <a:extLst>
              <a:ext uri="{FF2B5EF4-FFF2-40B4-BE49-F238E27FC236}">
                <a16:creationId xmlns:a16="http://schemas.microsoft.com/office/drawing/2014/main" id="{512C2760-5D31-8599-AA75-B3DB7B22097A}"/>
              </a:ext>
            </a:extLst>
          </p:cNvPr>
          <p:cNvSpPr/>
          <p:nvPr/>
        </p:nvSpPr>
        <p:spPr>
          <a:xfrm>
            <a:off x="571500" y="3536423"/>
            <a:ext cx="11456490" cy="318697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560FD7B-C2EB-5771-B6C8-887198BD755E}"/>
              </a:ext>
            </a:extLst>
          </p:cNvPr>
          <p:cNvSpPr/>
          <p:nvPr/>
        </p:nvSpPr>
        <p:spPr>
          <a:xfrm>
            <a:off x="218854" y="0"/>
            <a:ext cx="11184247" cy="523220"/>
          </a:xfrm>
          <a:prstGeom prst="rect">
            <a:avLst/>
          </a:prstGeom>
        </p:spPr>
        <p:txBody>
          <a:bodyPr wrap="square">
            <a:spAutoFit/>
          </a:bodyPr>
          <a:lstStyle/>
          <a:p>
            <a:r>
              <a:rPr lang="en-US" sz="2800" b="1" dirty="0">
                <a:solidFill>
                  <a:schemeClr val="accent1"/>
                </a:solidFill>
              </a:rPr>
              <a:t>Other Work: Implementation of e-beam Compression Scheme</a:t>
            </a:r>
          </a:p>
        </p:txBody>
      </p:sp>
    </p:spTree>
    <p:extLst>
      <p:ext uri="{BB962C8B-B14F-4D97-AF65-F5344CB8AC3E}">
        <p14:creationId xmlns:p14="http://schemas.microsoft.com/office/powerpoint/2010/main" val="3927316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758670A-1194-F800-FDA2-AFC0A7358198}"/>
              </a:ext>
            </a:extLst>
          </p:cNvPr>
          <p:cNvSpPr>
            <a:spLocks noGrp="1"/>
          </p:cNvSpPr>
          <p:nvPr>
            <p:ph idx="1"/>
          </p:nvPr>
        </p:nvSpPr>
        <p:spPr>
          <a:xfrm>
            <a:off x="571500" y="655983"/>
            <a:ext cx="11049000" cy="5376827"/>
          </a:xfrm>
        </p:spPr>
        <p:txBody>
          <a:bodyPr>
            <a:normAutofit fontScale="92500"/>
          </a:bodyPr>
          <a:lstStyle/>
          <a:p>
            <a:pPr marL="457200" indent="-457200">
              <a:buFont typeface="Arial" panose="020B0604020202020204" pitchFamily="34" charset="0"/>
              <a:buChar char="•"/>
            </a:pPr>
            <a:r>
              <a:rPr lang="en-US" dirty="0"/>
              <a:t>Use the movable BPM to demonstrate operation of CO</a:t>
            </a:r>
            <a:r>
              <a:rPr lang="en-US" baseline="-25000" dirty="0"/>
              <a:t>2</a:t>
            </a:r>
            <a:r>
              <a:rPr lang="en-US" dirty="0"/>
              <a:t> driven LWFA in blowout regime for the first time.</a:t>
            </a:r>
          </a:p>
          <a:p>
            <a:pPr marL="457200" indent="-457200">
              <a:buFont typeface="Arial" panose="020B0604020202020204" pitchFamily="34" charset="0"/>
              <a:buChar char="•"/>
            </a:pPr>
            <a:r>
              <a:rPr lang="en-US" dirty="0"/>
              <a:t>Examine the fields in the transition regime of SM-LWFA to blowout regime. </a:t>
            </a:r>
          </a:p>
          <a:p>
            <a:pPr marL="457200" indent="-457200">
              <a:buFont typeface="Arial" panose="020B0604020202020204" pitchFamily="34" charset="0"/>
              <a:buChar char="•"/>
            </a:pPr>
            <a:r>
              <a:rPr lang="en-US" dirty="0"/>
              <a:t>Map out the nonlinear fields of LWFA in various interaction regimes parameterized by plasma density, location of the focus spot (the  z scan), and distance behind the laser (laser e-beam delay). </a:t>
            </a:r>
          </a:p>
          <a:p>
            <a:pPr marL="457200" indent="-457200">
              <a:buFont typeface="Arial" panose="020B0604020202020204" pitchFamily="34" charset="0"/>
              <a:buChar char="•"/>
            </a:pPr>
            <a:r>
              <a:rPr lang="en-US" dirty="0"/>
              <a:t>Identify the physics of electron injection. Since electron injection occurs near axis, we will use masks to focus on fields near the axis</a:t>
            </a:r>
          </a:p>
          <a:p>
            <a:pPr marL="457200" indent="-457200">
              <a:buFont typeface="Arial" panose="020B0604020202020204" pitchFamily="34" charset="0"/>
              <a:buChar char="•"/>
            </a:pPr>
            <a:r>
              <a:rPr lang="en-US" dirty="0"/>
              <a:t>Correlate findings with electron beam spectrometer and laser diagnostics</a:t>
            </a:r>
          </a:p>
          <a:p>
            <a:pPr marL="457200" indent="-457200">
              <a:buFont typeface="Arial" panose="020B0604020202020204" pitchFamily="34" charset="0"/>
              <a:buChar char="•"/>
            </a:pPr>
            <a:r>
              <a:rPr lang="en-US" dirty="0"/>
              <a:t>Compare the properties of the fields (in particular, the linearity of focusing fields) with those expected from simulations and theory. </a:t>
            </a:r>
          </a:p>
          <a:p>
            <a:pPr marL="457200" indent="-457200">
              <a:buFont typeface="Arial" panose="020B0604020202020204" pitchFamily="34" charset="0"/>
              <a:buChar char="•"/>
            </a:pPr>
            <a:endParaRPr lang="en-US" dirty="0"/>
          </a:p>
        </p:txBody>
      </p:sp>
      <p:sp>
        <p:nvSpPr>
          <p:cNvPr id="3" name="Slide Number Placeholder 2">
            <a:extLst>
              <a:ext uri="{FF2B5EF4-FFF2-40B4-BE49-F238E27FC236}">
                <a16:creationId xmlns:a16="http://schemas.microsoft.com/office/drawing/2014/main" id="{D8C4AEAB-ADB6-B426-8150-5FAE5E87B64E}"/>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sp>
        <p:nvSpPr>
          <p:cNvPr id="7" name="Rectangle 6">
            <a:extLst>
              <a:ext uri="{FF2B5EF4-FFF2-40B4-BE49-F238E27FC236}">
                <a16:creationId xmlns:a16="http://schemas.microsoft.com/office/drawing/2014/main" id="{3FC10ADA-D7B4-5B1D-88B4-D01410BF72A1}"/>
              </a:ext>
            </a:extLst>
          </p:cNvPr>
          <p:cNvSpPr/>
          <p:nvPr/>
        </p:nvSpPr>
        <p:spPr>
          <a:xfrm>
            <a:off x="218854" y="0"/>
            <a:ext cx="10516737" cy="523220"/>
          </a:xfrm>
          <a:prstGeom prst="rect">
            <a:avLst/>
          </a:prstGeom>
        </p:spPr>
        <p:txBody>
          <a:bodyPr wrap="square">
            <a:spAutoFit/>
          </a:bodyPr>
          <a:lstStyle/>
          <a:p>
            <a:r>
              <a:rPr lang="en-US" sz="2800" b="1" dirty="0">
                <a:solidFill>
                  <a:schemeClr val="accent1"/>
                </a:solidFill>
              </a:rPr>
              <a:t>Summary of Major Goals:</a:t>
            </a:r>
          </a:p>
        </p:txBody>
      </p:sp>
    </p:spTree>
    <p:extLst>
      <p:ext uri="{BB962C8B-B14F-4D97-AF65-F5344CB8AC3E}">
        <p14:creationId xmlns:p14="http://schemas.microsoft.com/office/powerpoint/2010/main" val="1011164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78989907"/>
              </p:ext>
            </p:extLst>
          </p:nvPr>
        </p:nvGraphicFramePr>
        <p:xfrm>
          <a:off x="595901" y="906450"/>
          <a:ext cx="11222513" cy="5010587"/>
        </p:xfrm>
        <a:graphic>
          <a:graphicData uri="http://schemas.openxmlformats.org/drawingml/2006/table">
            <a:tbl>
              <a:tblPr firstRow="1" bandRow="1">
                <a:tableStyleId>{9D7B26C5-4107-4FEC-AEDC-1716B250A1EF}</a:tableStyleId>
              </a:tblPr>
              <a:tblGrid>
                <a:gridCol w="1910906">
                  <a:extLst>
                    <a:ext uri="{9D8B030D-6E8A-4147-A177-3AD203B41FA5}">
                      <a16:colId xmlns:a16="http://schemas.microsoft.com/office/drawing/2014/main" val="20000"/>
                    </a:ext>
                  </a:extLst>
                </a:gridCol>
                <a:gridCol w="635605">
                  <a:extLst>
                    <a:ext uri="{9D8B030D-6E8A-4147-A177-3AD203B41FA5}">
                      <a16:colId xmlns:a16="http://schemas.microsoft.com/office/drawing/2014/main" val="3036326620"/>
                    </a:ext>
                  </a:extLst>
                </a:gridCol>
                <a:gridCol w="1472483">
                  <a:extLst>
                    <a:ext uri="{9D8B030D-6E8A-4147-A177-3AD203B41FA5}">
                      <a16:colId xmlns:a16="http://schemas.microsoft.com/office/drawing/2014/main" val="20001"/>
                    </a:ext>
                  </a:extLst>
                </a:gridCol>
                <a:gridCol w="5466201">
                  <a:extLst>
                    <a:ext uri="{9D8B030D-6E8A-4147-A177-3AD203B41FA5}">
                      <a16:colId xmlns:a16="http://schemas.microsoft.com/office/drawing/2014/main" val="20002"/>
                    </a:ext>
                  </a:extLst>
                </a:gridCol>
                <a:gridCol w="1737318">
                  <a:extLst>
                    <a:ext uri="{9D8B030D-6E8A-4147-A177-3AD203B41FA5}">
                      <a16:colId xmlns:a16="http://schemas.microsoft.com/office/drawing/2014/main" val="442364256"/>
                    </a:ext>
                  </a:extLst>
                </a:gridCol>
              </a:tblGrid>
              <a:tr h="294016">
                <a:tc>
                  <a:txBody>
                    <a:bodyPr/>
                    <a:lstStyle/>
                    <a:p>
                      <a:pPr algn="ctr"/>
                      <a:r>
                        <a:rPr lang="en-US" sz="1400"/>
                        <a:t>Parameter</a:t>
                      </a:r>
                    </a:p>
                  </a:txBody>
                  <a:tcPr/>
                </a:tc>
                <a:tc>
                  <a:txBody>
                    <a:bodyPr/>
                    <a:lstStyle/>
                    <a:p>
                      <a:pPr algn="ctr"/>
                      <a:r>
                        <a:rPr lang="en-US" sz="1400"/>
                        <a:t>Units</a:t>
                      </a:r>
                    </a:p>
                  </a:txBody>
                  <a:tcPr/>
                </a:tc>
                <a:tc>
                  <a:txBody>
                    <a:bodyPr/>
                    <a:lstStyle/>
                    <a:p>
                      <a:pPr algn="ctr"/>
                      <a:r>
                        <a:rPr lang="en-US" sz="1400"/>
                        <a:t>Typical Values</a:t>
                      </a:r>
                    </a:p>
                  </a:txBody>
                  <a:tcPr/>
                </a:tc>
                <a:tc>
                  <a:txBody>
                    <a:bodyPr/>
                    <a:lstStyle/>
                    <a:p>
                      <a:pPr algn="ctr"/>
                      <a:r>
                        <a:rPr lang="en-US" sz="1400"/>
                        <a:t>Comments</a:t>
                      </a:r>
                    </a:p>
                  </a:txBody>
                  <a:tcPr/>
                </a:tc>
                <a:tc>
                  <a:txBody>
                    <a:bodyPr/>
                    <a:lstStyle/>
                    <a:p>
                      <a:pPr algn="ctr"/>
                      <a:r>
                        <a:rPr lang="en-US" sz="1400" dirty="0">
                          <a:solidFill>
                            <a:srgbClr val="C00000"/>
                          </a:solidFill>
                        </a:rPr>
                        <a:t>Requested Values</a:t>
                      </a:r>
                    </a:p>
                  </a:txBody>
                  <a:tcPr/>
                </a:tc>
                <a:extLst>
                  <a:ext uri="{0D108BD9-81ED-4DB2-BD59-A6C34878D82A}">
                    <a16:rowId xmlns:a16="http://schemas.microsoft.com/office/drawing/2014/main" val="10000"/>
                  </a:ext>
                </a:extLst>
              </a:tr>
              <a:tr h="365760">
                <a:tc>
                  <a:txBody>
                    <a:bodyPr/>
                    <a:lstStyle/>
                    <a:p>
                      <a:r>
                        <a:rPr lang="en-US" sz="1400"/>
                        <a:t>Beam</a:t>
                      </a:r>
                      <a:r>
                        <a:rPr lang="en-US" sz="1400" baseline="0"/>
                        <a:t> Energy</a:t>
                      </a:r>
                      <a:endParaRPr lang="en-US" sz="1400"/>
                    </a:p>
                  </a:txBody>
                  <a:tcPr/>
                </a:tc>
                <a:tc>
                  <a:txBody>
                    <a:bodyPr/>
                    <a:lstStyle/>
                    <a:p>
                      <a:pPr algn="ctr"/>
                      <a:r>
                        <a:rPr lang="en-US" sz="1400"/>
                        <a:t>MeV</a:t>
                      </a:r>
                    </a:p>
                  </a:txBody>
                  <a:tcPr/>
                </a:tc>
                <a:tc>
                  <a:txBody>
                    <a:bodyPr/>
                    <a:lstStyle/>
                    <a:p>
                      <a:pPr algn="ctr"/>
                      <a:r>
                        <a:rPr lang="en-US" sz="1400"/>
                        <a:t>50-65</a:t>
                      </a:r>
                    </a:p>
                  </a:txBody>
                  <a:tcPr/>
                </a:tc>
                <a:tc>
                  <a:txBody>
                    <a:bodyPr/>
                    <a:lstStyle/>
                    <a:p>
                      <a:r>
                        <a:rPr lang="en-US" sz="1400" i="1">
                          <a:solidFill>
                            <a:schemeClr val="bg1">
                              <a:lumMod val="50000"/>
                            </a:schemeClr>
                          </a:solidFill>
                        </a:rPr>
                        <a:t>Full range is ~15-75 MeV with highest beam quality at nominal values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dirty="0">
                          <a:solidFill>
                            <a:schemeClr val="tx1"/>
                          </a:solidFill>
                        </a:rPr>
                        <a:t>Nominal (~55 MeV)</a:t>
                      </a:r>
                    </a:p>
                  </a:txBody>
                  <a:tcPr/>
                </a:tc>
                <a:extLst>
                  <a:ext uri="{0D108BD9-81ED-4DB2-BD59-A6C34878D82A}">
                    <a16:rowId xmlns:a16="http://schemas.microsoft.com/office/drawing/2014/main" val="10001"/>
                  </a:ext>
                </a:extLst>
              </a:tr>
              <a:tr h="352283">
                <a:tc>
                  <a:txBody>
                    <a:bodyPr/>
                    <a:lstStyle/>
                    <a:p>
                      <a:r>
                        <a:rPr lang="en-US" sz="1400"/>
                        <a:t>Bunch Charge</a:t>
                      </a:r>
                    </a:p>
                  </a:txBody>
                  <a:tcPr/>
                </a:tc>
                <a:tc>
                  <a:txBody>
                    <a:bodyPr/>
                    <a:lstStyle/>
                    <a:p>
                      <a:pPr algn="ctr"/>
                      <a:r>
                        <a:rPr lang="en-US" sz="1400" err="1"/>
                        <a:t>nC</a:t>
                      </a:r>
                      <a:endParaRPr lang="en-US" sz="1400"/>
                    </a:p>
                  </a:txBody>
                  <a:tcPr/>
                </a:tc>
                <a:tc>
                  <a:txBody>
                    <a:bodyPr/>
                    <a:lstStyle/>
                    <a:p>
                      <a:pPr algn="ctr"/>
                      <a:r>
                        <a:rPr lang="en-US" sz="1400"/>
                        <a:t>0.1-2.0</a:t>
                      </a:r>
                    </a:p>
                  </a:txBody>
                  <a:tcPr/>
                </a:tc>
                <a:tc>
                  <a:txBody>
                    <a:bodyPr/>
                    <a:lstStyle/>
                    <a:p>
                      <a:r>
                        <a:rPr lang="en-US" sz="1400" i="1">
                          <a:solidFill>
                            <a:schemeClr val="bg1">
                              <a:lumMod val="50000"/>
                            </a:schemeClr>
                          </a:solidFill>
                        </a:rPr>
                        <a:t>Bunch length &amp; emittance vary with charge</a:t>
                      </a:r>
                    </a:p>
                  </a:txBody>
                  <a:tcPr/>
                </a:tc>
                <a:tc>
                  <a:txBody>
                    <a:bodyPr/>
                    <a:lstStyle/>
                    <a:p>
                      <a:pPr algn="ctr"/>
                      <a:r>
                        <a:rPr lang="en-US" sz="1400" i="1" dirty="0">
                          <a:solidFill>
                            <a:schemeClr val="tx1"/>
                          </a:solidFill>
                        </a:rPr>
                        <a:t>Max possible at max compression</a:t>
                      </a:r>
                    </a:p>
                  </a:txBody>
                  <a:tcPr/>
                </a:tc>
                <a:extLst>
                  <a:ext uri="{0D108BD9-81ED-4DB2-BD59-A6C34878D82A}">
                    <a16:rowId xmlns:a16="http://schemas.microsoft.com/office/drawing/2014/main" val="10002"/>
                  </a:ext>
                </a:extLst>
              </a:tr>
              <a:tr h="1323072">
                <a:tc>
                  <a:txBody>
                    <a:bodyPr/>
                    <a:lstStyle/>
                    <a:p>
                      <a:r>
                        <a:rPr lang="en-US" sz="1400"/>
                        <a:t>Compression</a:t>
                      </a:r>
                    </a:p>
                  </a:txBody>
                  <a:tcPr/>
                </a:tc>
                <a:tc>
                  <a:txBody>
                    <a:bodyPr/>
                    <a:lstStyle/>
                    <a:p>
                      <a:pPr algn="ctr"/>
                      <a:r>
                        <a:rPr lang="en-US" sz="1400"/>
                        <a:t>fs</a:t>
                      </a:r>
                    </a:p>
                  </a:txBody>
                  <a:tcPr/>
                </a:tc>
                <a:tc>
                  <a:txBody>
                    <a:bodyPr/>
                    <a:lstStyle/>
                    <a:p>
                      <a:pPr algn="ctr"/>
                      <a:r>
                        <a:rPr lang="en-US" sz="1400"/>
                        <a:t>Down to 100 fs (up to 1 kA peak current)</a:t>
                      </a:r>
                    </a:p>
                  </a:txBody>
                  <a:tcPr/>
                </a:tc>
                <a:tc>
                  <a:txBody>
                    <a:bodyPr/>
                    <a:lstStyle/>
                    <a:p>
                      <a:r>
                        <a:rPr lang="en-US" sz="1400" i="1" baseline="0">
                          <a:solidFill>
                            <a:schemeClr val="bg1">
                              <a:lumMod val="50000"/>
                            </a:schemeClr>
                          </a:solidFill>
                        </a:rPr>
                        <a:t>A magnetic bunch compressor available to compress bunch down to </a:t>
                      </a:r>
                      <a:br>
                        <a:rPr lang="en-US" sz="1400" i="1" baseline="0">
                          <a:solidFill>
                            <a:schemeClr val="bg1">
                              <a:lumMod val="50000"/>
                            </a:schemeClr>
                          </a:solidFill>
                        </a:rPr>
                      </a:br>
                      <a:r>
                        <a:rPr lang="en-US" sz="1400" i="1" baseline="0">
                          <a:solidFill>
                            <a:schemeClr val="bg1">
                              <a:lumMod val="50000"/>
                            </a:schemeClr>
                          </a:solidFill>
                        </a:rPr>
                        <a:t>~100 fs. Beam quality is variable depending on charge and amount of compression required. </a:t>
                      </a:r>
                    </a:p>
                    <a:p>
                      <a:endParaRPr lang="en-US" sz="1400" i="1" baseline="0">
                        <a:solidFill>
                          <a:schemeClr val="bg1">
                            <a:lumMod val="50000"/>
                          </a:schemeClr>
                        </a:solidFill>
                      </a:endParaRPr>
                    </a:p>
                    <a:p>
                      <a:r>
                        <a:rPr lang="en-US" sz="1400" i="1" baseline="0">
                          <a:solidFill>
                            <a:schemeClr val="bg1">
                              <a:lumMod val="50000"/>
                            </a:schemeClr>
                          </a:solidFill>
                        </a:rPr>
                        <a:t>NOTE:  Further compression options are being developed to provide bunch lengths down to the ~10 fs level</a:t>
                      </a:r>
                      <a:endParaRPr lang="en-US" sz="1400" i="1">
                        <a:solidFill>
                          <a:schemeClr val="bg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tx1"/>
                          </a:solidFill>
                        </a:rPr>
                        <a:t>100 fs</a:t>
                      </a:r>
                    </a:p>
                    <a:p>
                      <a:pPr algn="ctr"/>
                      <a:r>
                        <a:rPr lang="en-US" sz="1400" i="1" dirty="0">
                          <a:solidFill>
                            <a:schemeClr val="tx1"/>
                          </a:solidFill>
                        </a:rPr>
                        <a:t>(minimum)</a:t>
                      </a:r>
                    </a:p>
                  </a:txBody>
                  <a:tcPr/>
                </a:tc>
                <a:extLst>
                  <a:ext uri="{0D108BD9-81ED-4DB2-BD59-A6C34878D82A}">
                    <a16:rowId xmlns:a16="http://schemas.microsoft.com/office/drawing/2014/main" val="10003"/>
                  </a:ext>
                </a:extLst>
              </a:tr>
              <a:tr h="705638">
                <a:tc>
                  <a:txBody>
                    <a:bodyPr/>
                    <a:lstStyle/>
                    <a:p>
                      <a:r>
                        <a:rPr lang="en-US" sz="1400"/>
                        <a:t>Transverse size at IP (</a:t>
                      </a:r>
                      <a:r>
                        <a:rPr lang="en-US" sz="1400">
                          <a:latin typeface="Symbol" pitchFamily="2" charset="2"/>
                        </a:rPr>
                        <a:t>s</a:t>
                      </a:r>
                      <a:r>
                        <a:rPr lang="en-US" sz="1400">
                          <a:latin typeface="+mn-lt"/>
                        </a:rPr>
                        <a:t>)</a:t>
                      </a:r>
                      <a:endParaRPr lang="en-US" sz="1400"/>
                    </a:p>
                  </a:txBody>
                  <a:tcPr/>
                </a:tc>
                <a:tc>
                  <a:txBody>
                    <a:bodyPr/>
                    <a:lstStyle/>
                    <a:p>
                      <a:pPr algn="ctr"/>
                      <a:r>
                        <a:rPr lang="en-US" sz="1400">
                          <a:latin typeface="Symbol" pitchFamily="2" charset="2"/>
                        </a:rPr>
                        <a:t>m</a:t>
                      </a:r>
                      <a:r>
                        <a:rPr lang="en-US" sz="1400">
                          <a:latin typeface="+mn-lt"/>
                        </a:rPr>
                        <a:t>m</a:t>
                      </a:r>
                      <a:endParaRPr lang="en-US" sz="1400">
                        <a:latin typeface="Symbol" pitchFamily="2" charset="2"/>
                      </a:endParaRPr>
                    </a:p>
                  </a:txBody>
                  <a:tcPr/>
                </a:tc>
                <a:tc>
                  <a:txBody>
                    <a:bodyPr/>
                    <a:lstStyle/>
                    <a:p>
                      <a:pPr algn="ctr"/>
                      <a:r>
                        <a:rPr lang="en-US" sz="1400"/>
                        <a:t>30 </a:t>
                      </a:r>
                      <a:r>
                        <a:rPr lang="mr-IN" sz="1400"/>
                        <a:t>–</a:t>
                      </a:r>
                      <a:r>
                        <a:rPr lang="en-US" sz="1400"/>
                        <a:t> 100 (dependent on IP position)</a:t>
                      </a:r>
                    </a:p>
                  </a:txBody>
                  <a:tcPr/>
                </a:tc>
                <a:tc>
                  <a:txBody>
                    <a:bodyPr/>
                    <a:lstStyle/>
                    <a:p>
                      <a:r>
                        <a:rPr lang="en-US" sz="1400" i="1">
                          <a:solidFill>
                            <a:schemeClr val="bg1">
                              <a:lumMod val="50000"/>
                            </a:schemeClr>
                          </a:solidFill>
                        </a:rPr>
                        <a:t>It is possible to achieve transverse sizes below 10 um with special permanent magnet optics.</a:t>
                      </a:r>
                    </a:p>
                  </a:txBody>
                  <a:tcPr/>
                </a:tc>
                <a:tc>
                  <a:txBody>
                    <a:bodyPr/>
                    <a:lstStyle/>
                    <a:p>
                      <a:pPr algn="ctr"/>
                      <a:r>
                        <a:rPr lang="en-US" sz="1400" i="1" dirty="0">
                          <a:solidFill>
                            <a:schemeClr val="tx1"/>
                          </a:solidFill>
                        </a:rPr>
                        <a:t>2 mm (horizontal)</a:t>
                      </a:r>
                    </a:p>
                    <a:p>
                      <a:pPr algn="ctr"/>
                      <a:r>
                        <a:rPr lang="en-US" sz="1400" i="1" dirty="0">
                          <a:solidFill>
                            <a:schemeClr val="tx1"/>
                          </a:solidFill>
                        </a:rPr>
                        <a:t>0.5 mm (vertical)</a:t>
                      </a:r>
                    </a:p>
                  </a:txBody>
                  <a:tcPr/>
                </a:tc>
                <a:extLst>
                  <a:ext uri="{0D108BD9-81ED-4DB2-BD59-A6C34878D82A}">
                    <a16:rowId xmlns:a16="http://schemas.microsoft.com/office/drawing/2014/main" val="10004"/>
                  </a:ext>
                </a:extLst>
              </a:tr>
              <a:tr h="294016">
                <a:tc>
                  <a:txBody>
                    <a:bodyPr/>
                    <a:lstStyle/>
                    <a:p>
                      <a:r>
                        <a:rPr lang="en-US" sz="1400"/>
                        <a:t>Normalized Emittance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Symbol" pitchFamily="2" charset="2"/>
                        </a:rPr>
                        <a:t>m</a:t>
                      </a:r>
                      <a:r>
                        <a:rPr lang="en-US" sz="1400">
                          <a:latin typeface="+mn-lt"/>
                        </a:rPr>
                        <a:t>m</a:t>
                      </a:r>
                      <a:endParaRPr lang="en-US" sz="1400">
                        <a:latin typeface="Symbol" pitchFamily="2" charset="2"/>
                      </a:endParaRPr>
                    </a:p>
                  </a:txBody>
                  <a:tcPr/>
                </a:tc>
                <a:tc>
                  <a:txBody>
                    <a:bodyPr/>
                    <a:lstStyle/>
                    <a:p>
                      <a:pPr algn="ctr"/>
                      <a:r>
                        <a:rPr lang="en-US" sz="1400"/>
                        <a:t>1 (at 0.3</a:t>
                      </a:r>
                      <a:r>
                        <a:rPr lang="en-US" sz="1400" baseline="0"/>
                        <a:t> </a:t>
                      </a:r>
                      <a:r>
                        <a:rPr lang="en-US" sz="1400" baseline="0" err="1"/>
                        <a:t>nC</a:t>
                      </a:r>
                      <a:r>
                        <a:rPr lang="en-US" sz="1400" baseline="0"/>
                        <a:t>)</a:t>
                      </a:r>
                      <a:endParaRPr lang="en-US"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1">
                          <a:solidFill>
                            <a:schemeClr val="bg1">
                              <a:lumMod val="50000"/>
                            </a:schemeClr>
                          </a:solidFill>
                        </a:rPr>
                        <a:t>Variable</a:t>
                      </a:r>
                      <a:r>
                        <a:rPr lang="en-US" sz="1400" i="1" baseline="0">
                          <a:solidFill>
                            <a:schemeClr val="bg1">
                              <a:lumMod val="50000"/>
                            </a:schemeClr>
                          </a:solidFill>
                        </a:rPr>
                        <a:t> with bunch charge</a:t>
                      </a:r>
                      <a:endParaRPr lang="en-US" sz="1400" i="1">
                        <a:solidFill>
                          <a:schemeClr val="bg1">
                            <a:lumMod val="50000"/>
                          </a:schemeClr>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tx1"/>
                          </a:solidFill>
                        </a:rPr>
                        <a:t>1</a:t>
                      </a:r>
                    </a:p>
                  </a:txBody>
                  <a:tcPr/>
                </a:tc>
                <a:extLst>
                  <a:ext uri="{0D108BD9-81ED-4DB2-BD59-A6C34878D82A}">
                    <a16:rowId xmlns:a16="http://schemas.microsoft.com/office/drawing/2014/main" val="10005"/>
                  </a:ext>
                </a:extLst>
              </a:tr>
              <a:tr h="294016">
                <a:tc>
                  <a:txBody>
                    <a:bodyPr/>
                    <a:lstStyle/>
                    <a:p>
                      <a:r>
                        <a:rPr lang="en-US" sz="1400"/>
                        <a:t>Rep.</a:t>
                      </a:r>
                      <a:r>
                        <a:rPr lang="en-US" sz="1400" baseline="0"/>
                        <a:t> Rate (Hz)</a:t>
                      </a:r>
                      <a:endParaRPr lang="en-US" sz="1400"/>
                    </a:p>
                  </a:txBody>
                  <a:tcPr/>
                </a:tc>
                <a:tc>
                  <a:txBody>
                    <a:bodyPr/>
                    <a:lstStyle/>
                    <a:p>
                      <a:pPr algn="ctr"/>
                      <a:r>
                        <a:rPr lang="en-US" sz="1400"/>
                        <a:t>Hz</a:t>
                      </a:r>
                    </a:p>
                  </a:txBody>
                  <a:tcPr/>
                </a:tc>
                <a:tc>
                  <a:txBody>
                    <a:bodyPr/>
                    <a:lstStyle/>
                    <a:p>
                      <a:pPr algn="ctr"/>
                      <a:r>
                        <a:rPr lang="en-US" sz="1400"/>
                        <a:t>1.5</a:t>
                      </a:r>
                    </a:p>
                  </a:txBody>
                  <a:tcPr/>
                </a:tc>
                <a:tc>
                  <a:txBody>
                    <a:bodyPr/>
                    <a:lstStyle/>
                    <a:p>
                      <a:r>
                        <a:rPr lang="en-US" sz="1400" i="1">
                          <a:solidFill>
                            <a:schemeClr val="bg1">
                              <a:lumMod val="50000"/>
                            </a:schemeClr>
                          </a:solidFill>
                        </a:rPr>
                        <a:t>3 Hz also available if needed</a:t>
                      </a:r>
                    </a:p>
                  </a:txBody>
                  <a:tcPr/>
                </a:tc>
                <a:tc>
                  <a:txBody>
                    <a:bodyPr/>
                    <a:lstStyle/>
                    <a:p>
                      <a:pPr algn="ctr"/>
                      <a:r>
                        <a:rPr lang="en-US" sz="1400" i="1" dirty="0">
                          <a:solidFill>
                            <a:schemeClr val="tx1"/>
                          </a:solidFill>
                        </a:rPr>
                        <a:t>1.5</a:t>
                      </a:r>
                    </a:p>
                  </a:txBody>
                  <a:tcPr/>
                </a:tc>
                <a:extLst>
                  <a:ext uri="{0D108BD9-81ED-4DB2-BD59-A6C34878D82A}">
                    <a16:rowId xmlns:a16="http://schemas.microsoft.com/office/drawing/2014/main" val="10006"/>
                  </a:ext>
                </a:extLst>
              </a:tr>
              <a:tr h="530027">
                <a:tc>
                  <a:txBody>
                    <a:bodyPr/>
                    <a:lstStyle/>
                    <a:p>
                      <a:r>
                        <a:rPr lang="en-US" sz="1400"/>
                        <a:t>Trains</a:t>
                      </a:r>
                      <a:r>
                        <a:rPr lang="en-US" sz="1400" baseline="0"/>
                        <a:t> mode</a:t>
                      </a:r>
                      <a:endParaRPr lang="en-US" sz="1400"/>
                    </a:p>
                  </a:txBody>
                  <a:tcPr/>
                </a:tc>
                <a:tc>
                  <a:txBody>
                    <a:bodyPr/>
                    <a:lstStyle/>
                    <a:p>
                      <a:pPr algn="ctr"/>
                      <a:r>
                        <a:rPr lang="en-US" sz="1400"/>
                        <a:t>---</a:t>
                      </a:r>
                    </a:p>
                  </a:txBody>
                  <a:tcPr/>
                </a:tc>
                <a:tc>
                  <a:txBody>
                    <a:bodyPr/>
                    <a:lstStyle/>
                    <a:p>
                      <a:pPr algn="ctr"/>
                      <a:r>
                        <a:rPr lang="en-US" sz="1400"/>
                        <a:t>Single bunch</a:t>
                      </a:r>
                    </a:p>
                  </a:txBody>
                  <a:tcPr/>
                </a:tc>
                <a:tc>
                  <a:txBody>
                    <a:bodyPr/>
                    <a:lstStyle/>
                    <a:p>
                      <a:r>
                        <a:rPr lang="en-US" sz="1400" i="1">
                          <a:solidFill>
                            <a:schemeClr val="bg1">
                              <a:lumMod val="50000"/>
                            </a:schemeClr>
                          </a:solidFill>
                        </a:rPr>
                        <a:t>Multi-bunch mode available. Trains of 24 or 48 ns spaced bunches.</a:t>
                      </a:r>
                    </a:p>
                  </a:txBody>
                  <a:tcPr/>
                </a:tc>
                <a:tc>
                  <a:txBody>
                    <a:bodyPr/>
                    <a:lstStyle/>
                    <a:p>
                      <a:pPr algn="ctr"/>
                      <a:r>
                        <a:rPr lang="en-US" sz="1400" i="1" dirty="0">
                          <a:solidFill>
                            <a:schemeClr val="tx1"/>
                          </a:solidFill>
                        </a:rPr>
                        <a:t>Single bunch</a:t>
                      </a:r>
                    </a:p>
                  </a:txBody>
                  <a:tcPr/>
                </a:tc>
                <a:extLst>
                  <a:ext uri="{0D108BD9-81ED-4DB2-BD59-A6C34878D82A}">
                    <a16:rowId xmlns:a16="http://schemas.microsoft.com/office/drawing/2014/main" val="10007"/>
                  </a:ext>
                </a:extLst>
              </a:tr>
            </a:tbl>
          </a:graphicData>
        </a:graphic>
      </p:graphicFrame>
      <p:sp>
        <p:nvSpPr>
          <p:cNvPr id="6" name="TextBox 5"/>
          <p:cNvSpPr txBox="1"/>
          <p:nvPr/>
        </p:nvSpPr>
        <p:spPr>
          <a:xfrm>
            <a:off x="3994698" y="344579"/>
            <a:ext cx="4422493" cy="523220"/>
          </a:xfrm>
          <a:prstGeom prst="rect">
            <a:avLst/>
          </a:prstGeom>
          <a:noFill/>
        </p:spPr>
        <p:txBody>
          <a:bodyPr wrap="none" rtlCol="0">
            <a:spAutoFit/>
          </a:bodyPr>
          <a:lstStyle/>
          <a:p>
            <a:r>
              <a:rPr lang="en-US" sz="2800"/>
              <a:t>Electron Beam Requirements</a:t>
            </a:r>
          </a:p>
        </p:txBody>
      </p:sp>
    </p:spTree>
    <p:extLst>
      <p:ext uri="{BB962C8B-B14F-4D97-AF65-F5344CB8AC3E}">
        <p14:creationId xmlns:p14="http://schemas.microsoft.com/office/powerpoint/2010/main" val="3275314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11410156"/>
              </p:ext>
            </p:extLst>
          </p:nvPr>
        </p:nvGraphicFramePr>
        <p:xfrm>
          <a:off x="205485" y="567408"/>
          <a:ext cx="11794733" cy="7528560"/>
        </p:xfrm>
        <a:graphic>
          <a:graphicData uri="http://schemas.openxmlformats.org/drawingml/2006/table">
            <a:tbl>
              <a:tblPr firstRow="1" bandRow="1">
                <a:tableStyleId>{9D7B26C5-4107-4FEC-AEDC-1716B250A1EF}</a:tableStyleId>
              </a:tblPr>
              <a:tblGrid>
                <a:gridCol w="2802295">
                  <a:extLst>
                    <a:ext uri="{9D8B030D-6E8A-4147-A177-3AD203B41FA5}">
                      <a16:colId xmlns:a16="http://schemas.microsoft.com/office/drawing/2014/main" val="3397490667"/>
                    </a:ext>
                  </a:extLst>
                </a:gridCol>
                <a:gridCol w="1369778">
                  <a:extLst>
                    <a:ext uri="{9D8B030D-6E8A-4147-A177-3AD203B41FA5}">
                      <a16:colId xmlns:a16="http://schemas.microsoft.com/office/drawing/2014/main" val="20000"/>
                    </a:ext>
                  </a:extLst>
                </a:gridCol>
                <a:gridCol w="606467">
                  <a:extLst>
                    <a:ext uri="{9D8B030D-6E8A-4147-A177-3AD203B41FA5}">
                      <a16:colId xmlns:a16="http://schemas.microsoft.com/office/drawing/2014/main" val="1543851066"/>
                    </a:ext>
                  </a:extLst>
                </a:gridCol>
                <a:gridCol w="1242116">
                  <a:extLst>
                    <a:ext uri="{9D8B030D-6E8A-4147-A177-3AD203B41FA5}">
                      <a16:colId xmlns:a16="http://schemas.microsoft.com/office/drawing/2014/main" val="20001"/>
                    </a:ext>
                  </a:extLst>
                </a:gridCol>
                <a:gridCol w="4212404">
                  <a:extLst>
                    <a:ext uri="{9D8B030D-6E8A-4147-A177-3AD203B41FA5}">
                      <a16:colId xmlns:a16="http://schemas.microsoft.com/office/drawing/2014/main" val="20002"/>
                    </a:ext>
                  </a:extLst>
                </a:gridCol>
                <a:gridCol w="1561673">
                  <a:extLst>
                    <a:ext uri="{9D8B030D-6E8A-4147-A177-3AD203B41FA5}">
                      <a16:colId xmlns:a16="http://schemas.microsoft.com/office/drawing/2014/main" val="442364256"/>
                    </a:ext>
                  </a:extLst>
                </a:gridCol>
              </a:tblGrid>
              <a:tr h="0">
                <a:tc>
                  <a:txBody>
                    <a:bodyPr/>
                    <a:lstStyle/>
                    <a:p>
                      <a:pPr algn="ctr"/>
                      <a:r>
                        <a:rPr lang="en-US" sz="1400"/>
                        <a:t>Configuration</a:t>
                      </a:r>
                    </a:p>
                  </a:txBody>
                  <a:tcPr/>
                </a:tc>
                <a:tc>
                  <a:txBody>
                    <a:bodyPr/>
                    <a:lstStyle/>
                    <a:p>
                      <a:pPr algn="ctr"/>
                      <a:r>
                        <a:rPr lang="en-US" sz="1400"/>
                        <a:t>Parameter</a:t>
                      </a:r>
                    </a:p>
                  </a:txBody>
                  <a:tcPr/>
                </a:tc>
                <a:tc>
                  <a:txBody>
                    <a:bodyPr/>
                    <a:lstStyle/>
                    <a:p>
                      <a:pPr algn="ctr"/>
                      <a:r>
                        <a:rPr lang="en-US" sz="1400"/>
                        <a:t>Units</a:t>
                      </a:r>
                    </a:p>
                  </a:txBody>
                  <a:tcPr/>
                </a:tc>
                <a:tc>
                  <a:txBody>
                    <a:bodyPr/>
                    <a:lstStyle/>
                    <a:p>
                      <a:pPr algn="ctr"/>
                      <a:r>
                        <a:rPr lang="en-US" sz="1400"/>
                        <a:t>Typical Values</a:t>
                      </a:r>
                    </a:p>
                  </a:txBody>
                  <a:tcPr/>
                </a:tc>
                <a:tc>
                  <a:txBody>
                    <a:bodyPr/>
                    <a:lstStyle/>
                    <a:p>
                      <a:pPr algn="ctr"/>
                      <a:r>
                        <a:rPr lang="en-US" sz="1400"/>
                        <a:t>Comments</a:t>
                      </a:r>
                    </a:p>
                  </a:txBody>
                  <a:tcPr/>
                </a:tc>
                <a:tc>
                  <a:txBody>
                    <a:bodyPr/>
                    <a:lstStyle/>
                    <a:p>
                      <a:pPr algn="ctr"/>
                      <a:r>
                        <a:rPr lang="en-US" sz="1400" dirty="0">
                          <a:solidFill>
                            <a:srgbClr val="C00000"/>
                          </a:solidFill>
                        </a:rPr>
                        <a:t>Requested Values</a:t>
                      </a:r>
                    </a:p>
                  </a:txBody>
                  <a:tcPr/>
                </a:tc>
                <a:extLst>
                  <a:ext uri="{0D108BD9-81ED-4DB2-BD59-A6C34878D82A}">
                    <a16:rowId xmlns:a16="http://schemas.microsoft.com/office/drawing/2014/main" val="10000"/>
                  </a:ext>
                </a:extLst>
              </a:tr>
              <a:tr h="0">
                <a:tc>
                  <a:txBody>
                    <a:bodyPr/>
                    <a:lstStyle/>
                    <a:p>
                      <a:r>
                        <a:rPr lang="en-US" sz="1400" b="1"/>
                        <a:t>CO</a:t>
                      </a:r>
                      <a:r>
                        <a:rPr lang="en-US" sz="1400" b="1" baseline="-25000"/>
                        <a:t>2</a:t>
                      </a:r>
                      <a:r>
                        <a:rPr lang="en-US" sz="1400" b="1"/>
                        <a:t> Regenerative Amplifier Beam</a:t>
                      </a:r>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Wavelength</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latin typeface="Symbol" pitchFamily="2" charset="2"/>
                        </a:rPr>
                        <a:t>m</a:t>
                      </a:r>
                      <a:r>
                        <a:rPr lang="en-US" sz="1400">
                          <a:latin typeface="+mn-lt"/>
                        </a:rPr>
                        <a:t>m</a:t>
                      </a:r>
                      <a:endParaRPr lang="en-US" sz="1400">
                        <a:latin typeface="Symbol" pitchFamily="2" charset="2"/>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9.2</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400" i="1">
                          <a:solidFill>
                            <a:schemeClr val="bg1">
                              <a:lumMod val="50000"/>
                            </a:schemeClr>
                          </a:solidFill>
                        </a:rPr>
                        <a:t>Wavelength determined by mixed isotope gain media</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1"/>
                  </a:ext>
                </a:extLst>
              </a:tr>
              <a:tr h="0">
                <a:tc>
                  <a:txBody>
                    <a:bodyPr/>
                    <a:lstStyle/>
                    <a:p>
                      <a:endParaRPr lang="en-US" sz="1400" b="1"/>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Peak Power</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GW</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~3</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4105958224"/>
                  </a:ext>
                </a:extLst>
              </a:tr>
              <a:tr h="0">
                <a:tc>
                  <a:txBody>
                    <a:bodyPr/>
                    <a:lstStyle/>
                    <a:p>
                      <a:endParaRPr lang="en-US" sz="140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Pulse Mode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Single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2"/>
                  </a:ext>
                </a:extLst>
              </a:tr>
              <a:tr h="0">
                <a:tc>
                  <a:txBody>
                    <a:bodyPr/>
                    <a:lstStyle/>
                    <a:p>
                      <a:endParaRPr lang="en-US" sz="140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Pulse Length</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err="1"/>
                        <a:t>ps</a:t>
                      </a:r>
                      <a:endParaRPr lang="en-US" sz="140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solidFill>
                            <a:schemeClr val="tx1"/>
                          </a:solidFill>
                        </a:rPr>
                        <a:t>2</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3"/>
                  </a:ext>
                </a:extLst>
              </a:tr>
              <a:tr h="0">
                <a:tc>
                  <a:txBody>
                    <a:bodyPr/>
                    <a:lstStyle/>
                    <a:p>
                      <a:endParaRPr lang="en-US" sz="140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Pulse Energy</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err="1"/>
                        <a:t>mJ</a:t>
                      </a:r>
                      <a:endParaRPr lang="en-US" sz="140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6</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4"/>
                  </a:ext>
                </a:extLst>
              </a:tr>
              <a:tr h="0">
                <a:tc>
                  <a:txBody>
                    <a:bodyPr/>
                    <a:lstStyle/>
                    <a:p>
                      <a:endParaRPr lang="en-US" sz="140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M</a:t>
                      </a:r>
                      <a:r>
                        <a:rPr lang="en-US" sz="1400" baseline="30000"/>
                        <a:t>2</a:t>
                      </a:r>
                      <a:endParaRPr lang="en-US" sz="140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~1.5</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5"/>
                  </a:ext>
                </a:extLst>
              </a:tr>
              <a:tr h="0">
                <a:tc>
                  <a:txBody>
                    <a:bodyPr/>
                    <a:lstStyle/>
                    <a:p>
                      <a:endParaRPr lang="en-US" sz="140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Repetition</a:t>
                      </a:r>
                      <a:r>
                        <a:rPr lang="en-US" sz="1400" baseline="0"/>
                        <a:t> Rate</a:t>
                      </a:r>
                      <a:endParaRPr lang="en-US" sz="140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Hz</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1.5</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400" i="1">
                          <a:solidFill>
                            <a:schemeClr val="bg1">
                              <a:lumMod val="50000"/>
                            </a:schemeClr>
                          </a:solidFill>
                        </a:rPr>
                        <a:t>3 Hz also available if needed</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6"/>
                  </a:ext>
                </a:extLst>
              </a:tr>
              <a:tr h="0">
                <a:tc>
                  <a:txBody>
                    <a:bodyPr/>
                    <a:lstStyle/>
                    <a:p>
                      <a:endParaRPr lang="en-US" sz="1400"/>
                    </a:p>
                  </a:txBody>
                  <a:tcPr>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400"/>
                        <a:t>Polarization</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400"/>
                        <a: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400"/>
                        <a:t>Linear</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i="1">
                          <a:solidFill>
                            <a:schemeClr val="bg1">
                              <a:lumMod val="50000"/>
                            </a:schemeClr>
                          </a:solidFill>
                        </a:rPr>
                        <a:t>Circular polarization available at slightly reduced power</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6056973"/>
                  </a:ext>
                </a:extLst>
              </a:tr>
              <a:tr h="0">
                <a:tc>
                  <a:txBody>
                    <a:bodyPr/>
                    <a:lstStyle/>
                    <a:p>
                      <a:r>
                        <a:rPr lang="en-US" sz="1400" b="1"/>
                        <a:t>CO</a:t>
                      </a:r>
                      <a:r>
                        <a:rPr lang="en-US" sz="1400" b="1" baseline="-25000"/>
                        <a:t>2</a:t>
                      </a:r>
                      <a:r>
                        <a:rPr lang="en-US" sz="1400" b="1" baseline="0"/>
                        <a:t> CPA Beam</a:t>
                      </a:r>
                    </a:p>
                  </a:txBody>
                  <a:tcPr>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400"/>
                        <a:t>Wavelength</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400">
                          <a:latin typeface="Symbol" pitchFamily="2" charset="2"/>
                        </a:rPr>
                        <a:t>m</a:t>
                      </a:r>
                      <a:r>
                        <a:rPr lang="en-US" sz="1400">
                          <a:latin typeface="+mn-lt"/>
                        </a:rPr>
                        <a:t>m</a:t>
                      </a:r>
                      <a:endParaRPr lang="en-US" sz="1400">
                        <a:latin typeface="Symbol" pitchFamily="2" charset="2"/>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400"/>
                        <a:t>9.2</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i="1">
                          <a:solidFill>
                            <a:schemeClr val="bg1">
                              <a:lumMod val="50000"/>
                            </a:schemeClr>
                          </a:solidFill>
                        </a:rPr>
                        <a:t>Wavelength determined by mixed isotope gain media</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200" i="1" dirty="0">
                          <a:solidFill>
                            <a:schemeClr val="tx1"/>
                          </a:solidFill>
                        </a:rPr>
                        <a:t>9.2</a:t>
                      </a:r>
                    </a:p>
                  </a:txBody>
                  <a:tcPr>
                    <a:lnL w="12700" cap="flat" cmpd="sng" algn="ctr">
                      <a:solidFill>
                        <a:schemeClr val="tx1">
                          <a:lumMod val="50000"/>
                          <a:lumOff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7"/>
                  </a:ext>
                </a:extLst>
              </a:tr>
              <a:tr h="0">
                <a:tc>
                  <a:txBody>
                    <a:bodyPr/>
                    <a:lstStyle/>
                    <a:p>
                      <a:r>
                        <a:rPr lang="en-US" sz="1400" b="0" i="1" baseline="0"/>
                        <a:t>Note that delivery of full power pulses to the Experimental Hall is presently limited to Beamline #1 only.</a:t>
                      </a:r>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Peak Power</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TW</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dirty="0">
                          <a:solidFill>
                            <a:srgbClr val="C00000"/>
                          </a:solidFill>
                        </a:rPr>
                        <a:t>5</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400" i="1" dirty="0">
                          <a:solidFill>
                            <a:schemeClr val="bg1">
                              <a:lumMod val="50000"/>
                            </a:schemeClr>
                          </a:solidFill>
                        </a:rPr>
                        <a:t>~5 TW operation will become available shortly into this year’s experimental run period.  A 3-year development effort to achieve &gt;10 TW and deliver to users is in progress.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i="1" dirty="0">
                          <a:solidFill>
                            <a:schemeClr val="tx1"/>
                          </a:solidFill>
                        </a:rPr>
                        <a:t>2-5</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2814610713"/>
                  </a:ext>
                </a:extLst>
              </a:tr>
              <a:tr h="0">
                <a:tc>
                  <a:txBody>
                    <a:bodyPr/>
                    <a:lstStyle/>
                    <a:p>
                      <a:endParaRPr lang="en-US" sz="140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Pulse Mode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Single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i="1" dirty="0">
                          <a:solidFill>
                            <a:schemeClr val="tx1"/>
                          </a:solidFill>
                        </a:rPr>
                        <a:t>Single</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3225164300"/>
                  </a:ext>
                </a:extLst>
              </a:tr>
              <a:tr h="0">
                <a:tc>
                  <a:txBody>
                    <a:bodyPr/>
                    <a:lstStyle/>
                    <a:p>
                      <a:endParaRPr lang="en-US" sz="140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Pulse Length</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err="1"/>
                        <a:t>ps</a:t>
                      </a:r>
                      <a:endParaRPr lang="en-US" sz="140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solidFill>
                            <a:schemeClr val="tx1"/>
                          </a:solidFill>
                        </a:rPr>
                        <a:t>2</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i="1" dirty="0">
                          <a:solidFill>
                            <a:schemeClr val="tx1"/>
                          </a:solidFill>
                        </a:rPr>
                        <a:t>2</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2955722812"/>
                  </a:ext>
                </a:extLst>
              </a:tr>
              <a:tr h="0">
                <a:tc>
                  <a:txBody>
                    <a:bodyPr/>
                    <a:lstStyle/>
                    <a:p>
                      <a:endParaRPr lang="en-US" sz="140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Pulse Energy</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J</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~5</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400" i="1">
                          <a:solidFill>
                            <a:schemeClr val="bg1">
                              <a:lumMod val="50000"/>
                            </a:schemeClr>
                          </a:solidFill>
                        </a:rPr>
                        <a:t>Maximum pulse energies of &gt;10 J will become available within the next year</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i="1" dirty="0">
                          <a:solidFill>
                            <a:schemeClr val="tx1"/>
                          </a:solidFill>
                        </a:rPr>
                        <a:t>5</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692246797"/>
                  </a:ext>
                </a:extLst>
              </a:tr>
              <a:tr h="0">
                <a:tc>
                  <a:txBody>
                    <a:bodyPr/>
                    <a:lstStyle/>
                    <a:p>
                      <a:endParaRPr lang="en-US" sz="140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M</a:t>
                      </a:r>
                      <a:r>
                        <a:rPr lang="en-US" sz="1400" baseline="30000"/>
                        <a:t>2</a:t>
                      </a:r>
                      <a:endParaRPr lang="en-US" sz="140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~2</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1" dirty="0">
                          <a:solidFill>
                            <a:schemeClr val="tx1"/>
                          </a:solidFill>
                        </a:rPr>
                        <a:t>~2</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3589583003"/>
                  </a:ext>
                </a:extLst>
              </a:tr>
              <a:tr h="0">
                <a:tc>
                  <a:txBody>
                    <a:bodyPr/>
                    <a:lstStyle/>
                    <a:p>
                      <a:endParaRPr lang="en-US" sz="140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Repetition</a:t>
                      </a:r>
                      <a:r>
                        <a:rPr lang="en-US" sz="1400" baseline="0"/>
                        <a:t> Rate</a:t>
                      </a:r>
                      <a:endParaRPr lang="en-US" sz="140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Hz</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0.05</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i="1" dirty="0">
                          <a:solidFill>
                            <a:schemeClr val="tx1"/>
                          </a:solidFill>
                        </a:rPr>
                        <a:t>0.05</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594566548"/>
                  </a:ext>
                </a:extLst>
              </a:tr>
              <a:tr h="0">
                <a:tc>
                  <a:txBody>
                    <a:bodyPr/>
                    <a:lstStyle/>
                    <a:p>
                      <a:endParaRPr lang="en-US" sz="140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Polarization</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endParaRPr lang="en-US" sz="140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a:t>Linear</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400" i="1">
                          <a:solidFill>
                            <a:schemeClr val="bg1">
                              <a:lumMod val="50000"/>
                            </a:schemeClr>
                          </a:solidFill>
                        </a:rPr>
                        <a:t>Adjustable linear polarization along with circular polarization can be provided upon request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i="1" dirty="0">
                          <a:solidFill>
                            <a:schemeClr val="tx1"/>
                          </a:solidFill>
                        </a:rPr>
                        <a:t>Linear</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334152165"/>
                  </a:ext>
                </a:extLst>
              </a:tr>
            </a:tbl>
          </a:graphicData>
        </a:graphic>
      </p:graphicFrame>
      <p:sp>
        <p:nvSpPr>
          <p:cNvPr id="6" name="TextBox 5"/>
          <p:cNvSpPr txBox="1"/>
          <p:nvPr/>
        </p:nvSpPr>
        <p:spPr>
          <a:xfrm>
            <a:off x="3994698" y="36359"/>
            <a:ext cx="3698577" cy="523220"/>
          </a:xfrm>
          <a:prstGeom prst="rect">
            <a:avLst/>
          </a:prstGeom>
          <a:noFill/>
        </p:spPr>
        <p:txBody>
          <a:bodyPr wrap="none" rtlCol="0">
            <a:spAutoFit/>
          </a:bodyPr>
          <a:lstStyle/>
          <a:p>
            <a:r>
              <a:rPr lang="en-US" sz="2800"/>
              <a:t>CO</a:t>
            </a:r>
            <a:r>
              <a:rPr lang="en-US" sz="2800" baseline="-25000"/>
              <a:t>2</a:t>
            </a:r>
            <a:r>
              <a:rPr lang="en-US" sz="2800"/>
              <a:t> Laser Requirements</a:t>
            </a:r>
          </a:p>
        </p:txBody>
      </p:sp>
    </p:spTree>
    <p:extLst>
      <p:ext uri="{BB962C8B-B14F-4D97-AF65-F5344CB8AC3E}">
        <p14:creationId xmlns:p14="http://schemas.microsoft.com/office/powerpoint/2010/main" val="694885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48776685"/>
              </p:ext>
            </p:extLst>
          </p:nvPr>
        </p:nvGraphicFramePr>
        <p:xfrm>
          <a:off x="205485" y="567408"/>
          <a:ext cx="11887198" cy="4084320"/>
        </p:xfrm>
        <a:graphic>
          <a:graphicData uri="http://schemas.openxmlformats.org/drawingml/2006/table">
            <a:tbl>
              <a:tblPr firstRow="1" bandRow="1">
                <a:tableStyleId>{9D7B26C5-4107-4FEC-AEDC-1716B250A1EF}</a:tableStyleId>
              </a:tblPr>
              <a:tblGrid>
                <a:gridCol w="2271998">
                  <a:extLst>
                    <a:ext uri="{9D8B030D-6E8A-4147-A177-3AD203B41FA5}">
                      <a16:colId xmlns:a16="http://schemas.microsoft.com/office/drawing/2014/main" val="20000"/>
                    </a:ext>
                  </a:extLst>
                </a:gridCol>
                <a:gridCol w="790806">
                  <a:extLst>
                    <a:ext uri="{9D8B030D-6E8A-4147-A177-3AD203B41FA5}">
                      <a16:colId xmlns:a16="http://schemas.microsoft.com/office/drawing/2014/main" val="1543851066"/>
                    </a:ext>
                  </a:extLst>
                </a:gridCol>
                <a:gridCol w="1029303">
                  <a:extLst>
                    <a:ext uri="{9D8B030D-6E8A-4147-A177-3AD203B41FA5}">
                      <a16:colId xmlns:a16="http://schemas.microsoft.com/office/drawing/2014/main" val="2433644676"/>
                    </a:ext>
                  </a:extLst>
                </a:gridCol>
                <a:gridCol w="1029303">
                  <a:extLst>
                    <a:ext uri="{9D8B030D-6E8A-4147-A177-3AD203B41FA5}">
                      <a16:colId xmlns:a16="http://schemas.microsoft.com/office/drawing/2014/main" val="20001"/>
                    </a:ext>
                  </a:extLst>
                </a:gridCol>
                <a:gridCol w="5039597">
                  <a:extLst>
                    <a:ext uri="{9D8B030D-6E8A-4147-A177-3AD203B41FA5}">
                      <a16:colId xmlns:a16="http://schemas.microsoft.com/office/drawing/2014/main" val="20002"/>
                    </a:ext>
                  </a:extLst>
                </a:gridCol>
                <a:gridCol w="1726191">
                  <a:extLst>
                    <a:ext uri="{9D8B030D-6E8A-4147-A177-3AD203B41FA5}">
                      <a16:colId xmlns:a16="http://schemas.microsoft.com/office/drawing/2014/main" val="442364256"/>
                    </a:ext>
                  </a:extLst>
                </a:gridCol>
              </a:tblGrid>
              <a:tr h="0">
                <a:tc>
                  <a:txBody>
                    <a:bodyPr/>
                    <a:lstStyle/>
                    <a:p>
                      <a:pPr algn="ctr"/>
                      <a:r>
                        <a:rPr lang="en-US" sz="1600">
                          <a:solidFill>
                            <a:srgbClr val="002060"/>
                          </a:solidFill>
                        </a:rPr>
                        <a:t>Ti:Sapphire Laser System</a:t>
                      </a:r>
                    </a:p>
                  </a:txBody>
                  <a:tcPr anchor="b"/>
                </a:tc>
                <a:tc>
                  <a:txBody>
                    <a:bodyPr/>
                    <a:lstStyle/>
                    <a:p>
                      <a:pPr algn="ctr"/>
                      <a:r>
                        <a:rPr lang="en-US" sz="1400"/>
                        <a:t>Units</a:t>
                      </a:r>
                    </a:p>
                  </a:txBody>
                  <a:tcPr anchor="b"/>
                </a:tc>
                <a:tc>
                  <a:txBody>
                    <a:bodyPr/>
                    <a:lstStyle/>
                    <a:p>
                      <a:pPr algn="ctr"/>
                      <a:r>
                        <a:rPr lang="en-US" sz="1400"/>
                        <a:t>Stage I Values</a:t>
                      </a:r>
                    </a:p>
                  </a:txBody>
                  <a:tcPr anchor="b"/>
                </a:tc>
                <a:tc>
                  <a:txBody>
                    <a:bodyPr/>
                    <a:lstStyle/>
                    <a:p>
                      <a:pPr algn="ctr"/>
                      <a:r>
                        <a:rPr lang="en-US" sz="1400"/>
                        <a:t>Stage II Values</a:t>
                      </a:r>
                    </a:p>
                  </a:txBody>
                  <a:tcPr anchor="b"/>
                </a:tc>
                <a:tc>
                  <a:txBody>
                    <a:bodyPr/>
                    <a:lstStyle/>
                    <a:p>
                      <a:pPr algn="ctr"/>
                      <a:r>
                        <a:rPr lang="en-US" sz="1400"/>
                        <a:t>Comments</a:t>
                      </a:r>
                    </a:p>
                  </a:txBody>
                  <a:tcPr anchor="b"/>
                </a:tc>
                <a:tc>
                  <a:txBody>
                    <a:bodyPr/>
                    <a:lstStyle/>
                    <a:p>
                      <a:pPr algn="ctr"/>
                      <a:r>
                        <a:rPr lang="en-US" sz="1400" dirty="0">
                          <a:solidFill>
                            <a:srgbClr val="C00000"/>
                          </a:solidFill>
                        </a:rPr>
                        <a:t>Requested Values</a:t>
                      </a:r>
                    </a:p>
                  </a:txBody>
                  <a:tcPr anchor="b"/>
                </a:tc>
                <a:extLst>
                  <a:ext uri="{0D108BD9-81ED-4DB2-BD59-A6C34878D82A}">
                    <a16:rowId xmlns:a16="http://schemas.microsoft.com/office/drawing/2014/main" val="10000"/>
                  </a:ext>
                </a:extLst>
              </a:tr>
              <a:tr h="0">
                <a:tc>
                  <a:txBody>
                    <a:bodyPr/>
                    <a:lstStyle/>
                    <a:p>
                      <a:pPr algn="ctr"/>
                      <a:r>
                        <a:rPr lang="en-US" sz="1400"/>
                        <a:t>Central Wavelength</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effectLst/>
                          <a:latin typeface="Calibri" panose="020F0502020204030204" pitchFamily="34" charset="0"/>
                          <a:ea typeface="Calibri" panose="020F0502020204030204" pitchFamily="34" charset="0"/>
                          <a:cs typeface="Times New Roman" panose="02020603050405020304" pitchFamily="18" charset="0"/>
                        </a:rPr>
                        <a:t>nm</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800</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800</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400" i="1">
                          <a:solidFill>
                            <a:schemeClr val="bg1">
                              <a:lumMod val="50000"/>
                            </a:schemeClr>
                          </a:solidFill>
                        </a:rPr>
                        <a:t>Stage I parameters are presently available and setup to deliver Stage II parameters should be complete during FY22</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4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1"/>
                  </a:ext>
                </a:extLst>
              </a:tr>
              <a:tr h="0">
                <a:tc>
                  <a:txBody>
                    <a:bodyPr/>
                    <a:lstStyle/>
                    <a:p>
                      <a:pPr algn="ctr"/>
                      <a:r>
                        <a:rPr lang="en-US" sz="1400"/>
                        <a:t>FWHM Bandwidth</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nm</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4105958224"/>
                  </a:ext>
                </a:extLst>
              </a:tr>
              <a:tr h="0">
                <a:tc>
                  <a:txBody>
                    <a:bodyPr/>
                    <a:lstStyle/>
                    <a:p>
                      <a:pPr algn="ctr"/>
                      <a:r>
                        <a:rPr lang="en-US" sz="1400"/>
                        <a:t>Compressed FWHM Pulse Width</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effectLst/>
                          <a:latin typeface="Calibri" panose="020F0502020204030204" pitchFamily="34" charset="0"/>
                          <a:ea typeface="Calibri" panose="020F0502020204030204" pitchFamily="34" charset="0"/>
                          <a:cs typeface="Times New Roman" panose="02020603050405020304" pitchFamily="18" charset="0"/>
                        </a:rPr>
                        <a:t>fs</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effectLst/>
                          <a:latin typeface="Calibri" panose="020F0502020204030204" pitchFamily="34" charset="0"/>
                          <a:ea typeface="Calibri" panose="020F0502020204030204" pitchFamily="34" charset="0"/>
                          <a:cs typeface="Times New Roman" panose="02020603050405020304" pitchFamily="18" charset="0"/>
                        </a:rPr>
                        <a:t>&lt;50</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effectLst/>
                          <a:latin typeface="Calibri" panose="020F0502020204030204" pitchFamily="34" charset="0"/>
                          <a:ea typeface="Calibri" panose="020F0502020204030204" pitchFamily="34" charset="0"/>
                          <a:cs typeface="Times New Roman" panose="02020603050405020304" pitchFamily="18" charset="0"/>
                        </a:rPr>
                        <a:t>&lt;75</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400" i="1">
                          <a:solidFill>
                            <a:schemeClr val="bg1">
                              <a:lumMod val="50000"/>
                            </a:schemeClr>
                          </a:solidFill>
                        </a:rPr>
                        <a:t>Transport of compressed pulses will initially include a very limited number of experimental interaction points.  Please consult with the ATF Team if you need this capability.</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2"/>
                  </a:ext>
                </a:extLst>
              </a:tr>
              <a:tr h="0">
                <a:tc>
                  <a:txBody>
                    <a:bodyPr/>
                    <a:lstStyle/>
                    <a:p>
                      <a:pPr algn="ctr"/>
                      <a:r>
                        <a:rPr lang="en-US" sz="1400"/>
                        <a:t>Chirped FWHM Pulse Width</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ps</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n-US" sz="14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50</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n-US" sz="14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50</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3"/>
                  </a:ext>
                </a:extLst>
              </a:tr>
              <a:tr h="0">
                <a:tc>
                  <a:txBody>
                    <a:bodyPr/>
                    <a:lstStyle/>
                    <a:p>
                      <a:pPr algn="ctr"/>
                      <a:r>
                        <a:rPr lang="en-US" sz="1400"/>
                        <a:t>Chirped Energy</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effectLst/>
                          <a:latin typeface="Calibri" panose="020F0502020204030204" pitchFamily="34" charset="0"/>
                          <a:ea typeface="Calibri" panose="020F0502020204030204" pitchFamily="34" charset="0"/>
                          <a:cs typeface="Times New Roman" panose="02020603050405020304" pitchFamily="18" charset="0"/>
                        </a:rPr>
                        <a:t>mJ</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effectLst/>
                          <a:latin typeface="Calibri" panose="020F0502020204030204" pitchFamily="34" charset="0"/>
                          <a:ea typeface="Calibri" panose="020F0502020204030204" pitchFamily="34" charset="0"/>
                          <a:cs typeface="Times New Roman" panose="02020603050405020304" pitchFamily="18" charset="0"/>
                        </a:rPr>
                        <a:t>10</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effectLst/>
                          <a:latin typeface="Calibri" panose="020F0502020204030204" pitchFamily="34" charset="0"/>
                          <a:ea typeface="Calibri" panose="020F0502020204030204" pitchFamily="34" charset="0"/>
                          <a:cs typeface="Times New Roman" panose="02020603050405020304" pitchFamily="18" charset="0"/>
                        </a:rPr>
                        <a:t>200</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4"/>
                  </a:ext>
                </a:extLst>
              </a:tr>
              <a:tr h="0">
                <a:tc>
                  <a:txBody>
                    <a:bodyPr/>
                    <a:lstStyle/>
                    <a:p>
                      <a:pPr algn="ctr"/>
                      <a:r>
                        <a:rPr lang="en-US" sz="1400"/>
                        <a:t>Compressed Energy</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mJ</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a:solidFill>
                            <a:schemeClr val="bg1">
                              <a:lumMod val="50000"/>
                            </a:schemeClr>
                          </a:solidFill>
                        </a:rPr>
                        <a:t>20 </a:t>
                      </a:r>
                      <a:r>
                        <a:rPr lang="en-US" sz="1400" i="1" dirty="0" err="1">
                          <a:solidFill>
                            <a:schemeClr val="bg1">
                              <a:lumMod val="50000"/>
                            </a:schemeClr>
                          </a:solidFill>
                        </a:rPr>
                        <a:t>mJ</a:t>
                      </a:r>
                      <a:r>
                        <a:rPr lang="en-US" sz="1400" i="1" dirty="0">
                          <a:solidFill>
                            <a:schemeClr val="bg1">
                              <a:lumMod val="50000"/>
                            </a:schemeClr>
                          </a:solidFill>
                        </a:rPr>
                        <a:t> is presently operational with work underway this year to achieve our 100 </a:t>
                      </a:r>
                      <a:r>
                        <a:rPr lang="en-US" sz="1400" i="1" dirty="0" err="1">
                          <a:solidFill>
                            <a:schemeClr val="bg1">
                              <a:lumMod val="50000"/>
                            </a:schemeClr>
                          </a:solidFill>
                        </a:rPr>
                        <a:t>mJ</a:t>
                      </a:r>
                      <a:r>
                        <a:rPr lang="en-US" sz="1400" i="1" dirty="0">
                          <a:solidFill>
                            <a:schemeClr val="bg1">
                              <a:lumMod val="50000"/>
                            </a:schemeClr>
                          </a:solidFill>
                        </a:rPr>
                        <a:t> goal.</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bg1">
                              <a:lumMod val="50000"/>
                            </a:schemeClr>
                          </a:solidFill>
                        </a:rPr>
                        <a:t>N/A</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5"/>
                  </a:ext>
                </a:extLst>
              </a:tr>
              <a:tr h="0">
                <a:tc>
                  <a:txBody>
                    <a:bodyPr/>
                    <a:lstStyle/>
                    <a:p>
                      <a:pPr algn="ctr"/>
                      <a:r>
                        <a:rPr lang="en-US" sz="1400"/>
                        <a:t>Energy to Experiments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effectLst/>
                          <a:latin typeface="Calibri" panose="020F0502020204030204" pitchFamily="34" charset="0"/>
                          <a:ea typeface="Calibri" panose="020F0502020204030204" pitchFamily="34" charset="0"/>
                          <a:cs typeface="Times New Roman" panose="02020603050405020304" pitchFamily="18" charset="0"/>
                        </a:rPr>
                        <a:t>mJ</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effectLst/>
                          <a:latin typeface="Calibri" panose="020F0502020204030204" pitchFamily="34" charset="0"/>
                          <a:ea typeface="Calibri" panose="020F0502020204030204" pitchFamily="34" charset="0"/>
                          <a:cs typeface="Times New Roman" panose="02020603050405020304" pitchFamily="18" charset="0"/>
                        </a:rPr>
                        <a:t>&gt;4.9</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effectLst/>
                          <a:latin typeface="Calibri" panose="020F0502020204030204" pitchFamily="34" charset="0"/>
                          <a:ea typeface="Calibri" panose="020F0502020204030204" pitchFamily="34" charset="0"/>
                          <a:cs typeface="Times New Roman" panose="02020603050405020304" pitchFamily="18" charset="0"/>
                        </a:rPr>
                        <a:t>&gt;80</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6"/>
                  </a:ext>
                </a:extLst>
              </a:tr>
              <a:tr h="0">
                <a:tc>
                  <a:txBody>
                    <a:bodyPr/>
                    <a:lstStyle/>
                    <a:p>
                      <a:pPr algn="ctr"/>
                      <a:r>
                        <a:rPr lang="en-US" sz="1400"/>
                        <a:t>Power to Experiments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GW</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&gt;98</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&gt;1067</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6056973"/>
                  </a:ext>
                </a:extLst>
              </a:tr>
            </a:tbl>
          </a:graphicData>
        </a:graphic>
      </p:graphicFrame>
      <p:sp>
        <p:nvSpPr>
          <p:cNvPr id="6" name="TextBox 5"/>
          <p:cNvSpPr txBox="1"/>
          <p:nvPr/>
        </p:nvSpPr>
        <p:spPr>
          <a:xfrm>
            <a:off x="3080298" y="0"/>
            <a:ext cx="6007157" cy="523220"/>
          </a:xfrm>
          <a:prstGeom prst="rect">
            <a:avLst/>
          </a:prstGeom>
          <a:noFill/>
        </p:spPr>
        <p:txBody>
          <a:bodyPr wrap="none" rtlCol="0">
            <a:spAutoFit/>
          </a:bodyPr>
          <a:lstStyle/>
          <a:p>
            <a:r>
              <a:rPr lang="en-US" sz="2800"/>
              <a:t>Other Experimental Laser Requirements</a:t>
            </a:r>
          </a:p>
        </p:txBody>
      </p:sp>
      <p:graphicFrame>
        <p:nvGraphicFramePr>
          <p:cNvPr id="8" name="Table 7">
            <a:extLst>
              <a:ext uri="{FF2B5EF4-FFF2-40B4-BE49-F238E27FC236}">
                <a16:creationId xmlns:a16="http://schemas.microsoft.com/office/drawing/2014/main" id="{3D5D49BC-AE16-384D-89DA-F322A3F7DED8}"/>
              </a:ext>
            </a:extLst>
          </p:cNvPr>
          <p:cNvGraphicFramePr>
            <a:graphicFrameLocks noGrp="1"/>
          </p:cNvGraphicFramePr>
          <p:nvPr>
            <p:extLst>
              <p:ext uri="{D42A27DB-BD31-4B8C-83A1-F6EECF244321}">
                <p14:modId xmlns:p14="http://schemas.microsoft.com/office/powerpoint/2010/main" val="1232570593"/>
              </p:ext>
            </p:extLst>
          </p:nvPr>
        </p:nvGraphicFramePr>
        <p:xfrm>
          <a:off x="203773" y="4482612"/>
          <a:ext cx="11909458" cy="2407920"/>
        </p:xfrm>
        <a:graphic>
          <a:graphicData uri="http://schemas.openxmlformats.org/drawingml/2006/table">
            <a:tbl>
              <a:tblPr firstRow="1" bandRow="1">
                <a:tableStyleId>{9D7B26C5-4107-4FEC-AEDC-1716B250A1EF}</a:tableStyleId>
              </a:tblPr>
              <a:tblGrid>
                <a:gridCol w="2298071">
                  <a:extLst>
                    <a:ext uri="{9D8B030D-6E8A-4147-A177-3AD203B41FA5}">
                      <a16:colId xmlns:a16="http://schemas.microsoft.com/office/drawing/2014/main" val="20000"/>
                    </a:ext>
                  </a:extLst>
                </a:gridCol>
                <a:gridCol w="800083">
                  <a:extLst>
                    <a:ext uri="{9D8B030D-6E8A-4147-A177-3AD203B41FA5}">
                      <a16:colId xmlns:a16="http://schemas.microsoft.com/office/drawing/2014/main" val="1543851066"/>
                    </a:ext>
                  </a:extLst>
                </a:gridCol>
                <a:gridCol w="1288446">
                  <a:extLst>
                    <a:ext uri="{9D8B030D-6E8A-4147-A177-3AD203B41FA5}">
                      <a16:colId xmlns:a16="http://schemas.microsoft.com/office/drawing/2014/main" val="2433644676"/>
                    </a:ext>
                  </a:extLst>
                </a:gridCol>
                <a:gridCol w="5776252">
                  <a:extLst>
                    <a:ext uri="{9D8B030D-6E8A-4147-A177-3AD203B41FA5}">
                      <a16:colId xmlns:a16="http://schemas.microsoft.com/office/drawing/2014/main" val="20002"/>
                    </a:ext>
                  </a:extLst>
                </a:gridCol>
                <a:gridCol w="1746606">
                  <a:extLst>
                    <a:ext uri="{9D8B030D-6E8A-4147-A177-3AD203B41FA5}">
                      <a16:colId xmlns:a16="http://schemas.microsoft.com/office/drawing/2014/main" val="442364256"/>
                    </a:ext>
                  </a:extLst>
                </a:gridCol>
              </a:tblGrid>
              <a:tr h="0">
                <a:tc>
                  <a:txBody>
                    <a:bodyPr/>
                    <a:lstStyle/>
                    <a:p>
                      <a:pPr algn="ctr"/>
                      <a:r>
                        <a:rPr lang="en-US" sz="1600" err="1">
                          <a:solidFill>
                            <a:srgbClr val="002060"/>
                          </a:solidFill>
                        </a:rPr>
                        <a:t>Nd:YAG</a:t>
                      </a:r>
                      <a:r>
                        <a:rPr lang="en-US" sz="1600">
                          <a:solidFill>
                            <a:srgbClr val="002060"/>
                          </a:solidFill>
                        </a:rPr>
                        <a:t> Laser System</a:t>
                      </a:r>
                    </a:p>
                  </a:txBody>
                  <a:tcPr anchor="b"/>
                </a:tc>
                <a:tc>
                  <a:txBody>
                    <a:bodyPr/>
                    <a:lstStyle/>
                    <a:p>
                      <a:pPr algn="ctr"/>
                      <a:r>
                        <a:rPr lang="en-US" sz="1400"/>
                        <a:t>Units</a:t>
                      </a:r>
                    </a:p>
                  </a:txBody>
                  <a:tcPr anchor="b"/>
                </a:tc>
                <a:tc>
                  <a:txBody>
                    <a:bodyPr/>
                    <a:lstStyle/>
                    <a:p>
                      <a:pPr algn="ctr"/>
                      <a:r>
                        <a:rPr lang="en-US" sz="1400"/>
                        <a:t>Typical Values</a:t>
                      </a:r>
                    </a:p>
                  </a:txBody>
                  <a:tcPr anchor="b"/>
                </a:tc>
                <a:tc>
                  <a:txBody>
                    <a:bodyPr/>
                    <a:lstStyle/>
                    <a:p>
                      <a:pPr algn="ctr"/>
                      <a:r>
                        <a:rPr lang="en-US" sz="1400"/>
                        <a:t>Comments</a:t>
                      </a:r>
                    </a:p>
                  </a:txBody>
                  <a:tcPr anchor="b"/>
                </a:tc>
                <a:tc>
                  <a:txBody>
                    <a:bodyPr/>
                    <a:lstStyle/>
                    <a:p>
                      <a:pPr algn="ctr"/>
                      <a:r>
                        <a:rPr lang="en-US" sz="1400" dirty="0">
                          <a:solidFill>
                            <a:srgbClr val="C00000"/>
                          </a:solidFill>
                        </a:rPr>
                        <a:t>Requested Values</a:t>
                      </a:r>
                    </a:p>
                  </a:txBody>
                  <a:tcPr anchor="b"/>
                </a:tc>
                <a:extLst>
                  <a:ext uri="{0D108BD9-81ED-4DB2-BD59-A6C34878D82A}">
                    <a16:rowId xmlns:a16="http://schemas.microsoft.com/office/drawing/2014/main" val="10000"/>
                  </a:ext>
                </a:extLst>
              </a:tr>
              <a:tr h="0">
                <a:tc>
                  <a:txBody>
                    <a:bodyPr/>
                    <a:lstStyle/>
                    <a:p>
                      <a:pPr algn="ctr"/>
                      <a:r>
                        <a:rPr lang="en-US" sz="1400"/>
                        <a:t>Wavelength</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effectLst/>
                          <a:latin typeface="Calibri" panose="020F0502020204030204" pitchFamily="34" charset="0"/>
                          <a:ea typeface="Calibri" panose="020F0502020204030204" pitchFamily="34" charset="0"/>
                          <a:cs typeface="Times New Roman" panose="02020603050405020304" pitchFamily="18" charset="0"/>
                        </a:rPr>
                        <a:t>nm</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effectLst/>
                          <a:latin typeface="Calibri" panose="020F0502020204030204" pitchFamily="34" charset="0"/>
                          <a:ea typeface="Calibri" panose="020F0502020204030204" pitchFamily="34" charset="0"/>
                          <a:cs typeface="Times New Roman" panose="02020603050405020304" pitchFamily="18" charset="0"/>
                        </a:rPr>
                        <a:t>1064</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400" i="1">
                          <a:solidFill>
                            <a:schemeClr val="bg1">
                              <a:lumMod val="50000"/>
                            </a:schemeClr>
                          </a:solidFill>
                        </a:rPr>
                        <a:t>Single pulse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1"/>
                  </a:ext>
                </a:extLst>
              </a:tr>
              <a:tr h="0">
                <a:tc>
                  <a:txBody>
                    <a:bodyPr/>
                    <a:lstStyle/>
                    <a:p>
                      <a:pPr algn="ctr"/>
                      <a:r>
                        <a:rPr lang="en-US" sz="1400"/>
                        <a:t>Energy</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mJ</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4105958224"/>
                  </a:ext>
                </a:extLst>
              </a:tr>
              <a:tr h="0">
                <a:tc>
                  <a:txBody>
                    <a:bodyPr/>
                    <a:lstStyle/>
                    <a:p>
                      <a:pPr algn="ctr"/>
                      <a:r>
                        <a:rPr lang="en-US" sz="1400"/>
                        <a:t>Pulse Width</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0" err="1">
                          <a:effectLst/>
                          <a:latin typeface="Calibri" panose="020F0502020204030204" pitchFamily="34" charset="0"/>
                          <a:ea typeface="Calibri" panose="020F0502020204030204" pitchFamily="34" charset="0"/>
                          <a:cs typeface="Times New Roman" panose="02020603050405020304" pitchFamily="18" charset="0"/>
                        </a:rPr>
                        <a:t>ps</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0">
                          <a:effectLst/>
                          <a:latin typeface="Calibri" panose="020F0502020204030204" pitchFamily="34" charset="0"/>
                          <a:ea typeface="Calibri" panose="020F0502020204030204" pitchFamily="34" charset="0"/>
                          <a:cs typeface="Times New Roman" panose="02020603050405020304" pitchFamily="18" charset="0"/>
                        </a:rPr>
                        <a:t>14</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r>
                        <a:rPr lang="en-US" sz="1400"/>
                        <a:t>Wavelength</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4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nm</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4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532</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i="1">
                          <a:solidFill>
                            <a:schemeClr val="bg1">
                              <a:lumMod val="50000"/>
                            </a:schemeClr>
                          </a:solidFill>
                        </a:rPr>
                        <a:t>Frequency doubled</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0">
                <a:tc>
                  <a:txBody>
                    <a:bodyPr/>
                    <a:lstStyle/>
                    <a:p>
                      <a:pPr algn="ctr"/>
                      <a:r>
                        <a:rPr lang="en-US" sz="1400"/>
                        <a:t>Energy</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err="1">
                          <a:effectLst/>
                          <a:latin typeface="Calibri" panose="020F0502020204030204" pitchFamily="34" charset="0"/>
                          <a:ea typeface="Calibri" panose="020F0502020204030204" pitchFamily="34" charset="0"/>
                          <a:cs typeface="Times New Roman" panose="02020603050405020304" pitchFamily="18" charset="0"/>
                        </a:rPr>
                        <a:t>mJ</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effectLst/>
                          <a:latin typeface="Calibri" panose="020F0502020204030204" pitchFamily="34" charset="0"/>
                          <a:ea typeface="Calibri" panose="020F0502020204030204" pitchFamily="34" charset="0"/>
                          <a:cs typeface="Times New Roman" panose="02020603050405020304" pitchFamily="18" charset="0"/>
                        </a:rPr>
                        <a:t>0.5</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684662779"/>
                  </a:ext>
                </a:extLst>
              </a:tr>
              <a:tr h="0">
                <a:tc>
                  <a:txBody>
                    <a:bodyPr/>
                    <a:lstStyle/>
                    <a:p>
                      <a:pPr algn="ctr"/>
                      <a:r>
                        <a:rPr lang="en-US" sz="1400"/>
                        <a:t>Pulse Width</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err="1">
                          <a:effectLst/>
                          <a:latin typeface="Calibri" panose="020F0502020204030204" pitchFamily="34" charset="0"/>
                          <a:ea typeface="Calibri" panose="020F0502020204030204" pitchFamily="34" charset="0"/>
                          <a:cs typeface="Times New Roman" panose="02020603050405020304" pitchFamily="18" charset="0"/>
                        </a:rPr>
                        <a:t>ps</a:t>
                      </a:r>
                      <a:endParaRPr lang="en-US" sz="1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400" b="0">
                          <a:effectLst/>
                          <a:latin typeface="Calibri" panose="020F0502020204030204" pitchFamily="34" charset="0"/>
                          <a:ea typeface="Calibri" panose="020F0502020204030204" pitchFamily="34" charset="0"/>
                          <a:cs typeface="Times New Roman" panose="02020603050405020304" pitchFamily="18" charset="0"/>
                        </a:rPr>
                        <a:t>10</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400" i="1">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349983163"/>
                  </a:ext>
                </a:extLst>
              </a:tr>
            </a:tbl>
          </a:graphicData>
        </a:graphic>
      </p:graphicFrame>
    </p:spTree>
    <p:extLst>
      <p:ext uri="{BB962C8B-B14F-4D97-AF65-F5344CB8AC3E}">
        <p14:creationId xmlns:p14="http://schemas.microsoft.com/office/powerpoint/2010/main" val="1659656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FEAA-F4E0-1246-B1E7-DF336DE11A19}"/>
              </a:ext>
            </a:extLst>
          </p:cNvPr>
          <p:cNvSpPr>
            <a:spLocks noGrp="1"/>
          </p:cNvSpPr>
          <p:nvPr>
            <p:ph type="title"/>
          </p:nvPr>
        </p:nvSpPr>
        <p:spPr>
          <a:xfrm>
            <a:off x="858748" y="1"/>
            <a:ext cx="10515600" cy="636998"/>
          </a:xfrm>
        </p:spPr>
        <p:txBody>
          <a:bodyPr>
            <a:normAutofit/>
          </a:bodyPr>
          <a:lstStyle/>
          <a:p>
            <a:pPr algn="ctr"/>
            <a:r>
              <a:rPr lang="en-US" sz="2800"/>
              <a:t>Special Equipment Requirements and Hazards</a:t>
            </a:r>
          </a:p>
        </p:txBody>
      </p:sp>
      <p:sp>
        <p:nvSpPr>
          <p:cNvPr id="3" name="Content Placeholder 2">
            <a:extLst>
              <a:ext uri="{FF2B5EF4-FFF2-40B4-BE49-F238E27FC236}">
                <a16:creationId xmlns:a16="http://schemas.microsoft.com/office/drawing/2014/main" id="{94918695-53DD-1844-BBEF-9F56CC265E1F}"/>
              </a:ext>
            </a:extLst>
          </p:cNvPr>
          <p:cNvSpPr>
            <a:spLocks noGrp="1"/>
          </p:cNvSpPr>
          <p:nvPr>
            <p:ph idx="1"/>
          </p:nvPr>
        </p:nvSpPr>
        <p:spPr>
          <a:xfrm>
            <a:off x="838200" y="1006867"/>
            <a:ext cx="10515600" cy="5170096"/>
          </a:xfrm>
        </p:spPr>
        <p:txBody>
          <a:bodyPr>
            <a:normAutofit fontScale="92500" lnSpcReduction="20000"/>
          </a:bodyPr>
          <a:lstStyle/>
          <a:p>
            <a:r>
              <a:rPr lang="en-US" dirty="0"/>
              <a:t>Electron Beam</a:t>
            </a:r>
          </a:p>
          <a:p>
            <a:pPr lvl="1"/>
            <a:r>
              <a:rPr lang="en-US" dirty="0"/>
              <a:t>Please indicate any special equipment that you expect to need, including (but not limited to) the transverse deflecting cavity, shaped bunch using mask technique, plasma capillary discharge system, bolometer/interferometer setup etc.:</a:t>
            </a:r>
            <a:r>
              <a:rPr lang="en-US" b="1" dirty="0"/>
              <a:t> bunch shortening using HES</a:t>
            </a:r>
            <a:endParaRPr lang="en-US" dirty="0"/>
          </a:p>
          <a:p>
            <a:r>
              <a:rPr lang="en-US" dirty="0"/>
              <a:t>CO</a:t>
            </a:r>
            <a:r>
              <a:rPr lang="en-US" baseline="-25000" dirty="0"/>
              <a:t>2</a:t>
            </a:r>
            <a:r>
              <a:rPr lang="en-US" dirty="0"/>
              <a:t> Laser</a:t>
            </a:r>
          </a:p>
          <a:p>
            <a:pPr lvl="1"/>
            <a:r>
              <a:rPr lang="en-US" dirty="0"/>
              <a:t>Please note any specialty laser configurations required here: N/A</a:t>
            </a:r>
          </a:p>
          <a:p>
            <a:r>
              <a:rPr lang="en-US" dirty="0" err="1"/>
              <a:t>Ti:Sapphire</a:t>
            </a:r>
            <a:r>
              <a:rPr lang="en-US" dirty="0"/>
              <a:t> and </a:t>
            </a:r>
            <a:r>
              <a:rPr lang="en-US" dirty="0" err="1"/>
              <a:t>Nd:YAG</a:t>
            </a:r>
            <a:r>
              <a:rPr lang="en-US" dirty="0"/>
              <a:t> Lasers</a:t>
            </a:r>
          </a:p>
          <a:p>
            <a:pPr lvl="1"/>
            <a:r>
              <a:rPr lang="en-US" dirty="0"/>
              <a:t>Please note any specialty non-CO</a:t>
            </a:r>
            <a:r>
              <a:rPr lang="en-US" baseline="-25000" dirty="0"/>
              <a:t>2</a:t>
            </a:r>
            <a:r>
              <a:rPr lang="en-US" dirty="0"/>
              <a:t> laser configurations required here: N/A</a:t>
            </a:r>
          </a:p>
          <a:p>
            <a:r>
              <a:rPr lang="en-US" dirty="0"/>
              <a:t>Hazards &amp; Special Installation Requirements</a:t>
            </a:r>
          </a:p>
          <a:p>
            <a:pPr lvl="1"/>
            <a:r>
              <a:rPr lang="en-US" dirty="0"/>
              <a:t>Large installation (chamber, insertion device, etc.): N</a:t>
            </a:r>
          </a:p>
          <a:p>
            <a:pPr lvl="1"/>
            <a:r>
              <a:rPr lang="en-US" dirty="0"/>
              <a:t>Cryogens: N</a:t>
            </a:r>
          </a:p>
          <a:p>
            <a:pPr lvl="1"/>
            <a:r>
              <a:rPr lang="en-US" dirty="0"/>
              <a:t>Introducing new magnetic elements: Y</a:t>
            </a:r>
          </a:p>
          <a:p>
            <a:pPr lvl="1"/>
            <a:r>
              <a:rPr lang="en-US" dirty="0"/>
              <a:t>Introducing new materials into the beam path: Y</a:t>
            </a:r>
          </a:p>
          <a:p>
            <a:pPr lvl="1"/>
            <a:r>
              <a:rPr lang="en-US" dirty="0"/>
              <a:t>Any other foreseeable beam line modifications: N</a:t>
            </a:r>
          </a:p>
          <a:p>
            <a:endParaRPr lang="en-US" dirty="0"/>
          </a:p>
        </p:txBody>
      </p:sp>
    </p:spTree>
    <p:extLst>
      <p:ext uri="{BB962C8B-B14F-4D97-AF65-F5344CB8AC3E}">
        <p14:creationId xmlns:p14="http://schemas.microsoft.com/office/powerpoint/2010/main" val="3215440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FEAA-F4E0-1246-B1E7-DF336DE11A19}"/>
              </a:ext>
            </a:extLst>
          </p:cNvPr>
          <p:cNvSpPr>
            <a:spLocks noGrp="1"/>
          </p:cNvSpPr>
          <p:nvPr>
            <p:ph type="title"/>
          </p:nvPr>
        </p:nvSpPr>
        <p:spPr>
          <a:xfrm>
            <a:off x="858748" y="1"/>
            <a:ext cx="10515600" cy="636998"/>
          </a:xfrm>
        </p:spPr>
        <p:txBody>
          <a:bodyPr>
            <a:normAutofit/>
          </a:bodyPr>
          <a:lstStyle/>
          <a:p>
            <a:pPr algn="ctr"/>
            <a:r>
              <a:rPr lang="en-US" sz="2800"/>
              <a:t>Experimental Time Request</a:t>
            </a:r>
          </a:p>
        </p:txBody>
      </p:sp>
      <p:graphicFrame>
        <p:nvGraphicFramePr>
          <p:cNvPr id="6" name="Content Placeholder 5">
            <a:extLst>
              <a:ext uri="{FF2B5EF4-FFF2-40B4-BE49-F238E27FC236}">
                <a16:creationId xmlns:a16="http://schemas.microsoft.com/office/drawing/2014/main" id="{A33A3B09-4E77-B749-8153-C1844FE9A83A}"/>
              </a:ext>
            </a:extLst>
          </p:cNvPr>
          <p:cNvGraphicFramePr>
            <a:graphicFrameLocks noGrp="1"/>
          </p:cNvGraphicFramePr>
          <p:nvPr>
            <p:ph idx="1"/>
            <p:extLst>
              <p:ext uri="{D42A27DB-BD31-4B8C-83A1-F6EECF244321}">
                <p14:modId xmlns:p14="http://schemas.microsoft.com/office/powerpoint/2010/main" val="506166242"/>
              </p:ext>
            </p:extLst>
          </p:nvPr>
        </p:nvGraphicFramePr>
        <p:xfrm>
          <a:off x="838200" y="1291370"/>
          <a:ext cx="10515600" cy="1483360"/>
        </p:xfrm>
        <a:graphic>
          <a:graphicData uri="http://schemas.openxmlformats.org/drawingml/2006/table">
            <a:tbl>
              <a:tblPr firstRow="1" bandRow="1">
                <a:tableStyleId>{9D7B26C5-4107-4FEC-AEDC-1716B250A1EF}</a:tableStyleId>
              </a:tblPr>
              <a:tblGrid>
                <a:gridCol w="3505200">
                  <a:extLst>
                    <a:ext uri="{9D8B030D-6E8A-4147-A177-3AD203B41FA5}">
                      <a16:colId xmlns:a16="http://schemas.microsoft.com/office/drawing/2014/main" val="3615137945"/>
                    </a:ext>
                  </a:extLst>
                </a:gridCol>
                <a:gridCol w="3505200">
                  <a:extLst>
                    <a:ext uri="{9D8B030D-6E8A-4147-A177-3AD203B41FA5}">
                      <a16:colId xmlns:a16="http://schemas.microsoft.com/office/drawing/2014/main" val="2365650492"/>
                    </a:ext>
                  </a:extLst>
                </a:gridCol>
                <a:gridCol w="3505200">
                  <a:extLst>
                    <a:ext uri="{9D8B030D-6E8A-4147-A177-3AD203B41FA5}">
                      <a16:colId xmlns:a16="http://schemas.microsoft.com/office/drawing/2014/main" val="2983676112"/>
                    </a:ext>
                  </a:extLst>
                </a:gridCol>
              </a:tblGrid>
              <a:tr h="370840">
                <a:tc>
                  <a:txBody>
                    <a:bodyPr/>
                    <a:lstStyle/>
                    <a:p>
                      <a:pPr algn="ctr"/>
                      <a:r>
                        <a:rPr lang="en-US"/>
                        <a:t>Capability</a:t>
                      </a:r>
                    </a:p>
                  </a:txBody>
                  <a:tcPr/>
                </a:tc>
                <a:tc>
                  <a:txBody>
                    <a:bodyPr/>
                    <a:lstStyle/>
                    <a:p>
                      <a:pPr algn="ctr"/>
                      <a:r>
                        <a:rPr lang="en-US"/>
                        <a:t>Setup Hours</a:t>
                      </a:r>
                    </a:p>
                  </a:txBody>
                  <a:tcPr/>
                </a:tc>
                <a:tc>
                  <a:txBody>
                    <a:bodyPr/>
                    <a:lstStyle/>
                    <a:p>
                      <a:pPr algn="ctr"/>
                      <a:r>
                        <a:rPr lang="en-US"/>
                        <a:t>Running Hours</a:t>
                      </a:r>
                    </a:p>
                  </a:txBody>
                  <a:tcPr/>
                </a:tc>
                <a:extLst>
                  <a:ext uri="{0D108BD9-81ED-4DB2-BD59-A6C34878D82A}">
                    <a16:rowId xmlns:a16="http://schemas.microsoft.com/office/drawing/2014/main" val="401107034"/>
                  </a:ext>
                </a:extLst>
              </a:tr>
              <a:tr h="370840">
                <a:tc>
                  <a:txBody>
                    <a:bodyPr/>
                    <a:lstStyle/>
                    <a:p>
                      <a:r>
                        <a:rPr lang="en-US" dirty="0"/>
                        <a:t>Electron Beam</a:t>
                      </a:r>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20</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100*</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998231356"/>
                  </a:ext>
                </a:extLst>
              </a:tr>
              <a:tr h="370840">
                <a:tc>
                  <a:txBody>
                    <a:bodyPr/>
                    <a:lstStyle/>
                    <a:p>
                      <a:r>
                        <a:rPr lang="en-US" baseline="0" dirty="0"/>
                        <a:t>NIR Laser</a:t>
                      </a:r>
                      <a:endParaRPr lang="en-US" dirty="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878200075"/>
                  </a:ext>
                </a:extLst>
              </a:tr>
              <a:tr h="370840">
                <a:tc>
                  <a:txBody>
                    <a:bodyPr/>
                    <a:lstStyle/>
                    <a:p>
                      <a:r>
                        <a:rPr lang="en-US" baseline="0" dirty="0"/>
                        <a:t>LWIR Laser</a:t>
                      </a:r>
                      <a:endParaRPr lang="en-US" dirty="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40</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100*</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3122887864"/>
                  </a:ext>
                </a:extLst>
              </a:tr>
            </a:tbl>
          </a:graphicData>
        </a:graphic>
      </p:graphicFrame>
      <p:sp>
        <p:nvSpPr>
          <p:cNvPr id="8" name="TextBox 7">
            <a:extLst>
              <a:ext uri="{FF2B5EF4-FFF2-40B4-BE49-F238E27FC236}">
                <a16:creationId xmlns:a16="http://schemas.microsoft.com/office/drawing/2014/main" id="{8B694B9C-51DF-1B41-9225-691F9D253220}"/>
              </a:ext>
            </a:extLst>
          </p:cNvPr>
          <p:cNvSpPr txBox="1"/>
          <p:nvPr/>
        </p:nvSpPr>
        <p:spPr>
          <a:xfrm>
            <a:off x="4623371" y="811659"/>
            <a:ext cx="2891304" cy="461665"/>
          </a:xfrm>
          <a:prstGeom prst="rect">
            <a:avLst/>
          </a:prstGeom>
          <a:noFill/>
        </p:spPr>
        <p:txBody>
          <a:bodyPr wrap="none" rtlCol="0">
            <a:spAutoFit/>
          </a:bodyPr>
          <a:lstStyle/>
          <a:p>
            <a:r>
              <a:rPr lang="en-US" sz="2400" dirty="0"/>
              <a:t>CY2024 Time Request</a:t>
            </a:r>
          </a:p>
        </p:txBody>
      </p:sp>
      <p:graphicFrame>
        <p:nvGraphicFramePr>
          <p:cNvPr id="9" name="Content Placeholder 5">
            <a:extLst>
              <a:ext uri="{FF2B5EF4-FFF2-40B4-BE49-F238E27FC236}">
                <a16:creationId xmlns:a16="http://schemas.microsoft.com/office/drawing/2014/main" id="{12C37A2F-A990-9749-952B-CEF0455DCD9E}"/>
              </a:ext>
            </a:extLst>
          </p:cNvPr>
          <p:cNvGraphicFramePr>
            <a:graphicFrameLocks/>
          </p:cNvGraphicFramePr>
          <p:nvPr>
            <p:extLst>
              <p:ext uri="{D42A27DB-BD31-4B8C-83A1-F6EECF244321}">
                <p14:modId xmlns:p14="http://schemas.microsoft.com/office/powerpoint/2010/main" val="1524491342"/>
              </p:ext>
            </p:extLst>
          </p:nvPr>
        </p:nvGraphicFramePr>
        <p:xfrm>
          <a:off x="857038" y="4104778"/>
          <a:ext cx="10515600" cy="1483360"/>
        </p:xfrm>
        <a:graphic>
          <a:graphicData uri="http://schemas.openxmlformats.org/drawingml/2006/table">
            <a:tbl>
              <a:tblPr firstRow="1" bandRow="1">
                <a:tableStyleId>{9D7B26C5-4107-4FEC-AEDC-1716B250A1EF}</a:tableStyleId>
              </a:tblPr>
              <a:tblGrid>
                <a:gridCol w="3505200">
                  <a:extLst>
                    <a:ext uri="{9D8B030D-6E8A-4147-A177-3AD203B41FA5}">
                      <a16:colId xmlns:a16="http://schemas.microsoft.com/office/drawing/2014/main" val="3615137945"/>
                    </a:ext>
                  </a:extLst>
                </a:gridCol>
                <a:gridCol w="3505200">
                  <a:extLst>
                    <a:ext uri="{9D8B030D-6E8A-4147-A177-3AD203B41FA5}">
                      <a16:colId xmlns:a16="http://schemas.microsoft.com/office/drawing/2014/main" val="2365650492"/>
                    </a:ext>
                  </a:extLst>
                </a:gridCol>
                <a:gridCol w="3505200">
                  <a:extLst>
                    <a:ext uri="{9D8B030D-6E8A-4147-A177-3AD203B41FA5}">
                      <a16:colId xmlns:a16="http://schemas.microsoft.com/office/drawing/2014/main" val="2983676112"/>
                    </a:ext>
                  </a:extLst>
                </a:gridCol>
              </a:tblGrid>
              <a:tr h="370840">
                <a:tc>
                  <a:txBody>
                    <a:bodyPr/>
                    <a:lstStyle/>
                    <a:p>
                      <a:pPr algn="ctr"/>
                      <a:r>
                        <a:rPr lang="en-US"/>
                        <a:t>Capability</a:t>
                      </a:r>
                    </a:p>
                  </a:txBody>
                  <a:tcPr/>
                </a:tc>
                <a:tc>
                  <a:txBody>
                    <a:bodyPr/>
                    <a:lstStyle/>
                    <a:p>
                      <a:pPr algn="ctr"/>
                      <a:r>
                        <a:rPr lang="en-US"/>
                        <a:t>Setup Hours</a:t>
                      </a:r>
                    </a:p>
                  </a:txBody>
                  <a:tcPr/>
                </a:tc>
                <a:tc>
                  <a:txBody>
                    <a:bodyPr/>
                    <a:lstStyle/>
                    <a:p>
                      <a:pPr algn="ctr"/>
                      <a:r>
                        <a:rPr lang="en-US"/>
                        <a:t>Running Hours</a:t>
                      </a:r>
                    </a:p>
                  </a:txBody>
                  <a:tcPr/>
                </a:tc>
                <a:extLst>
                  <a:ext uri="{0D108BD9-81ED-4DB2-BD59-A6C34878D82A}">
                    <a16:rowId xmlns:a16="http://schemas.microsoft.com/office/drawing/2014/main" val="401107034"/>
                  </a:ext>
                </a:extLst>
              </a:tr>
              <a:tr h="370840">
                <a:tc>
                  <a:txBody>
                    <a:bodyPr/>
                    <a:lstStyle/>
                    <a:p>
                      <a:r>
                        <a:rPr lang="en-US" dirty="0"/>
                        <a:t>Electron Beam</a:t>
                      </a:r>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60</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300*</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998231356"/>
                  </a:ext>
                </a:extLst>
              </a:tr>
              <a:tr h="370840">
                <a:tc>
                  <a:txBody>
                    <a:bodyPr/>
                    <a:lstStyle/>
                    <a:p>
                      <a:r>
                        <a:rPr lang="en-US" baseline="0" dirty="0"/>
                        <a:t>NIR Laser</a:t>
                      </a:r>
                      <a:endParaRPr lang="en-US" dirty="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878200075"/>
                  </a:ext>
                </a:extLst>
              </a:tr>
              <a:tr h="370840">
                <a:tc>
                  <a:txBody>
                    <a:bodyPr/>
                    <a:lstStyle/>
                    <a:p>
                      <a:r>
                        <a:rPr lang="en-US" baseline="0" dirty="0"/>
                        <a:t>LWIR Laser</a:t>
                      </a:r>
                      <a:endParaRPr lang="en-US" dirty="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120</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300*</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3122887864"/>
                  </a:ext>
                </a:extLst>
              </a:tr>
            </a:tbl>
          </a:graphicData>
        </a:graphic>
      </p:graphicFrame>
      <p:sp>
        <p:nvSpPr>
          <p:cNvPr id="12" name="TextBox 11">
            <a:extLst>
              <a:ext uri="{FF2B5EF4-FFF2-40B4-BE49-F238E27FC236}">
                <a16:creationId xmlns:a16="http://schemas.microsoft.com/office/drawing/2014/main" id="{F0DD5C7A-2802-9C41-84FC-3B5797C13958}"/>
              </a:ext>
            </a:extLst>
          </p:cNvPr>
          <p:cNvSpPr txBox="1"/>
          <p:nvPr/>
        </p:nvSpPr>
        <p:spPr>
          <a:xfrm>
            <a:off x="1323656" y="3594245"/>
            <a:ext cx="8706166" cy="461665"/>
          </a:xfrm>
          <a:prstGeom prst="rect">
            <a:avLst/>
          </a:prstGeom>
          <a:noFill/>
        </p:spPr>
        <p:txBody>
          <a:bodyPr wrap="none" rtlCol="0">
            <a:spAutoFit/>
          </a:bodyPr>
          <a:lstStyle/>
          <a:p>
            <a:r>
              <a:rPr lang="en-US" sz="2400" dirty="0"/>
              <a:t>Total Time Request for the 3-year Experiment  (including CY2024-26)</a:t>
            </a:r>
          </a:p>
        </p:txBody>
      </p:sp>
      <p:sp>
        <p:nvSpPr>
          <p:cNvPr id="3" name="TextBox 2">
            <a:extLst>
              <a:ext uri="{FF2B5EF4-FFF2-40B4-BE49-F238E27FC236}">
                <a16:creationId xmlns:a16="http://schemas.microsoft.com/office/drawing/2014/main" id="{D4696A23-797A-1B56-B9FE-8F4FC6977A75}"/>
              </a:ext>
            </a:extLst>
          </p:cNvPr>
          <p:cNvSpPr txBox="1"/>
          <p:nvPr/>
        </p:nvSpPr>
        <p:spPr>
          <a:xfrm>
            <a:off x="2939970" y="5960962"/>
            <a:ext cx="7963382" cy="646331"/>
          </a:xfrm>
          <a:prstGeom prst="rect">
            <a:avLst/>
          </a:prstGeom>
          <a:noFill/>
        </p:spPr>
        <p:txBody>
          <a:bodyPr wrap="square" rtlCol="0">
            <a:spAutoFit/>
          </a:bodyPr>
          <a:lstStyle/>
          <a:p>
            <a:r>
              <a:rPr lang="en-US" dirty="0"/>
              <a:t>*Note: Experiment needs LWIR and Electron Beam Simultaneously. Therefore, the running hours are meant to be simultaneous, not additional.</a:t>
            </a:r>
          </a:p>
        </p:txBody>
      </p:sp>
    </p:spTree>
    <p:extLst>
      <p:ext uri="{BB962C8B-B14F-4D97-AF65-F5344CB8AC3E}">
        <p14:creationId xmlns:p14="http://schemas.microsoft.com/office/powerpoint/2010/main" val="41066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C4AEAB-ADB6-B426-8150-5FAE5E87B64E}"/>
              </a:ext>
            </a:extLst>
          </p:cNvPr>
          <p:cNvSpPr>
            <a:spLocks noGrp="1"/>
          </p:cNvSpPr>
          <p:nvPr>
            <p:ph type="sldNum" sz="quarter" idx="4"/>
          </p:nvPr>
        </p:nvSpPr>
        <p:spPr/>
        <p:txBody>
          <a:bodyPr/>
          <a:lstStyle/>
          <a:p>
            <a:fld id="{933A556B-7C63-244D-9B7C-B0EA8042B330}" type="slidenum">
              <a:rPr lang="en-US" smtClean="0"/>
              <a:pPr/>
              <a:t>2</a:t>
            </a:fld>
            <a:endParaRPr lang="en-US" sz="1000" dirty="0"/>
          </a:p>
        </p:txBody>
      </p:sp>
      <p:sp>
        <p:nvSpPr>
          <p:cNvPr id="7" name="Rectangle 6">
            <a:extLst>
              <a:ext uri="{FF2B5EF4-FFF2-40B4-BE49-F238E27FC236}">
                <a16:creationId xmlns:a16="http://schemas.microsoft.com/office/drawing/2014/main" id="{3FC10ADA-D7B4-5B1D-88B4-D01410BF72A1}"/>
              </a:ext>
            </a:extLst>
          </p:cNvPr>
          <p:cNvSpPr/>
          <p:nvPr/>
        </p:nvSpPr>
        <p:spPr>
          <a:xfrm>
            <a:off x="218854" y="0"/>
            <a:ext cx="12099861" cy="954107"/>
          </a:xfrm>
          <a:prstGeom prst="rect">
            <a:avLst/>
          </a:prstGeom>
        </p:spPr>
        <p:txBody>
          <a:bodyPr wrap="square">
            <a:spAutoFit/>
          </a:bodyPr>
          <a:lstStyle/>
          <a:p>
            <a:r>
              <a:rPr lang="en-US" sz="2800" b="1" dirty="0">
                <a:solidFill>
                  <a:schemeClr val="accent1"/>
                </a:solidFill>
              </a:rPr>
              <a:t>LWFA Using a Long-Wave Infrared (LWIR) Driver</a:t>
            </a:r>
          </a:p>
          <a:p>
            <a:endParaRPr lang="en-US" sz="2800" b="1" dirty="0">
              <a:solidFill>
                <a:schemeClr val="accent2"/>
              </a:solidFill>
            </a:endParaRPr>
          </a:p>
        </p:txBody>
      </p:sp>
      <p:sp>
        <p:nvSpPr>
          <p:cNvPr id="4" name="TextBox 3">
            <a:extLst>
              <a:ext uri="{FF2B5EF4-FFF2-40B4-BE49-F238E27FC236}">
                <a16:creationId xmlns:a16="http://schemas.microsoft.com/office/drawing/2014/main" id="{294F7836-2225-DF85-AEBE-628CBF73CB31}"/>
              </a:ext>
            </a:extLst>
          </p:cNvPr>
          <p:cNvSpPr txBox="1"/>
          <p:nvPr/>
        </p:nvSpPr>
        <p:spPr>
          <a:xfrm>
            <a:off x="218854" y="556533"/>
            <a:ext cx="7722499" cy="369332"/>
          </a:xfrm>
          <a:prstGeom prst="rect">
            <a:avLst/>
          </a:prstGeom>
          <a:noFill/>
        </p:spPr>
        <p:txBody>
          <a:bodyPr wrap="none" rtlCol="0">
            <a:spAutoFit/>
          </a:bodyPr>
          <a:lstStyle/>
          <a:p>
            <a:r>
              <a:rPr lang="en-US" b="1" dirty="0">
                <a:solidFill>
                  <a:schemeClr val="accent1"/>
                </a:solidFill>
              </a:rPr>
              <a:t>CO</a:t>
            </a:r>
            <a:r>
              <a:rPr lang="en-US" b="1" baseline="-25000" dirty="0">
                <a:solidFill>
                  <a:schemeClr val="accent1"/>
                </a:solidFill>
              </a:rPr>
              <a:t>2</a:t>
            </a:r>
            <a:r>
              <a:rPr lang="en-US" b="1" dirty="0">
                <a:solidFill>
                  <a:schemeClr val="accent1"/>
                </a:solidFill>
              </a:rPr>
              <a:t> laser system: </a:t>
            </a:r>
            <a:r>
              <a:rPr lang="en-US" dirty="0"/>
              <a:t>2 </a:t>
            </a:r>
            <a:r>
              <a:rPr lang="en-US" dirty="0" err="1"/>
              <a:t>ps</a:t>
            </a:r>
            <a:r>
              <a:rPr lang="en-US" dirty="0"/>
              <a:t> pulses, up to 10 J energy, </a:t>
            </a:r>
            <a:r>
              <a:rPr lang="en-US" b="1" dirty="0"/>
              <a:t>wavelength ~10.2 um</a:t>
            </a:r>
          </a:p>
        </p:txBody>
      </p:sp>
      <p:pic>
        <p:nvPicPr>
          <p:cNvPr id="5" name="Picture 2">
            <a:extLst>
              <a:ext uri="{FF2B5EF4-FFF2-40B4-BE49-F238E27FC236}">
                <a16:creationId xmlns:a16="http://schemas.microsoft.com/office/drawing/2014/main" id="{16BE0CDF-1183-829F-9016-3898366DC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07" y="1448758"/>
            <a:ext cx="3482058" cy="278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2D3728B3-D99C-9B88-7FFD-4882C7DB2F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9273" y="1469306"/>
            <a:ext cx="3392907" cy="2667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A3A51DC-468D-0FB1-D9CC-AF2B515D29B4}"/>
                  </a:ext>
                </a:extLst>
              </p:cNvPr>
              <p:cNvSpPr/>
              <p:nvPr/>
            </p:nvSpPr>
            <p:spPr>
              <a:xfrm>
                <a:off x="777207" y="998082"/>
                <a:ext cx="3143011" cy="646331"/>
              </a:xfrm>
              <a:prstGeom prst="rect">
                <a:avLst/>
              </a:prstGeom>
            </p:spPr>
            <p:txBody>
              <a:bodyPr wrap="square">
                <a:spAutoFit/>
              </a:bodyPr>
              <a:lstStyle/>
              <a:p>
                <a14:m>
                  <m:oMath xmlns:m="http://schemas.openxmlformats.org/officeDocument/2006/math">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ea typeface="Cambria Math" panose="02040503050406030204" pitchFamily="18" charset="0"/>
                          </a:rPr>
                          <m:t>𝝀</m:t>
                        </m:r>
                      </m:e>
                      <m:sub>
                        <m:r>
                          <a:rPr lang="en-US" b="1" i="1" smtClean="0">
                            <a:solidFill>
                              <a:schemeClr val="accent1"/>
                            </a:solidFill>
                            <a:latin typeface="Cambria Math" panose="02040503050406030204" pitchFamily="18" charset="0"/>
                          </a:rPr>
                          <m:t>𝒅𝒓𝒊𝒗𝒆</m:t>
                        </m:r>
                      </m:sub>
                    </m:sSub>
                  </m:oMath>
                </a14:m>
                <a:r>
                  <a:rPr lang="en-US" b="1" dirty="0">
                    <a:solidFill>
                      <a:schemeClr val="accent1"/>
                    </a:solidFill>
                  </a:rPr>
                  <a:t>= 0.8 um, 25 TW, 30 fs</a:t>
                </a:r>
              </a:p>
              <a:p>
                <a:pPr algn="ctr"/>
                <a:r>
                  <a:rPr lang="en-US" b="1" dirty="0">
                    <a:solidFill>
                      <a:schemeClr val="accent1"/>
                    </a:solidFill>
                  </a:rPr>
                  <a:t>n</a:t>
                </a:r>
                <a:r>
                  <a:rPr lang="en-US" b="1" baseline="-25000" dirty="0">
                    <a:solidFill>
                      <a:schemeClr val="accent1"/>
                    </a:solidFill>
                  </a:rPr>
                  <a:t>e</a:t>
                </a:r>
                <a:r>
                  <a:rPr lang="en-US" b="1" dirty="0">
                    <a:solidFill>
                      <a:schemeClr val="accent1"/>
                    </a:solidFill>
                  </a:rPr>
                  <a:t> = 2e19 cm</a:t>
                </a:r>
                <a:r>
                  <a:rPr lang="en-US" b="1" baseline="30000" dirty="0">
                    <a:solidFill>
                      <a:schemeClr val="accent1"/>
                    </a:solidFill>
                  </a:rPr>
                  <a:t>-3</a:t>
                </a:r>
                <a:r>
                  <a:rPr lang="en-US" b="1" baseline="-25000" dirty="0">
                    <a:solidFill>
                      <a:schemeClr val="accent1"/>
                    </a:solidFill>
                  </a:rPr>
                  <a:t> </a:t>
                </a:r>
              </a:p>
            </p:txBody>
          </p:sp>
        </mc:Choice>
        <mc:Fallback xmlns="">
          <p:sp>
            <p:nvSpPr>
              <p:cNvPr id="8" name="Rectangle 7">
                <a:extLst>
                  <a:ext uri="{FF2B5EF4-FFF2-40B4-BE49-F238E27FC236}">
                    <a16:creationId xmlns:a16="http://schemas.microsoft.com/office/drawing/2014/main" id="{6A3A51DC-468D-0FB1-D9CC-AF2B515D29B4}"/>
                  </a:ext>
                </a:extLst>
              </p:cNvPr>
              <p:cNvSpPr>
                <a:spLocks noRot="1" noChangeAspect="1" noMove="1" noResize="1" noEditPoints="1" noAdjustHandles="1" noChangeArrowheads="1" noChangeShapeType="1" noTextEdit="1"/>
              </p:cNvSpPr>
              <p:nvPr/>
            </p:nvSpPr>
            <p:spPr>
              <a:xfrm>
                <a:off x="777207" y="998082"/>
                <a:ext cx="3143011" cy="646331"/>
              </a:xfrm>
              <a:prstGeom prst="rect">
                <a:avLst/>
              </a:prstGeom>
              <a:blipFill>
                <a:blip r:embed="rId4"/>
                <a:stretch>
                  <a:fillRect t="-3846" r="-1205"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89CA68F-F667-A45C-D238-03F8E17754CA}"/>
                  </a:ext>
                </a:extLst>
              </p:cNvPr>
              <p:cNvSpPr/>
              <p:nvPr/>
            </p:nvSpPr>
            <p:spPr>
              <a:xfrm>
                <a:off x="4909273" y="979850"/>
                <a:ext cx="3290962" cy="646331"/>
              </a:xfrm>
              <a:prstGeom prst="rect">
                <a:avLst/>
              </a:prstGeom>
            </p:spPr>
            <p:txBody>
              <a:bodyPr wrap="square">
                <a:spAutoFit/>
              </a:bodyPr>
              <a:lstStyle/>
              <a:p>
                <a:pPr algn="ctr"/>
                <a14:m>
                  <m:oMath xmlns:m="http://schemas.openxmlformats.org/officeDocument/2006/math">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ea typeface="Cambria Math" panose="02040503050406030204" pitchFamily="18" charset="0"/>
                          </a:rPr>
                          <m:t>𝝀</m:t>
                        </m:r>
                      </m:e>
                      <m:sub>
                        <m:r>
                          <a:rPr lang="en-US" b="1" i="1" smtClean="0">
                            <a:solidFill>
                              <a:schemeClr val="accent1"/>
                            </a:solidFill>
                            <a:latin typeface="Cambria Math" panose="02040503050406030204" pitchFamily="18" charset="0"/>
                          </a:rPr>
                          <m:t>𝒅𝒓𝒊𝒗𝒆</m:t>
                        </m:r>
                      </m:sub>
                    </m:sSub>
                  </m:oMath>
                </a14:m>
                <a:r>
                  <a:rPr lang="en-US" b="1" dirty="0">
                    <a:solidFill>
                      <a:schemeClr val="accent1"/>
                    </a:solidFill>
                  </a:rPr>
                  <a:t>= 10 um, 25 TW, 500 fs</a:t>
                </a:r>
              </a:p>
              <a:p>
                <a:pPr algn="ctr"/>
                <a:r>
                  <a:rPr lang="en-US" b="1" dirty="0">
                    <a:solidFill>
                      <a:schemeClr val="accent1"/>
                    </a:solidFill>
                  </a:rPr>
                  <a:t>n</a:t>
                </a:r>
                <a:r>
                  <a:rPr lang="en-US" b="1" baseline="-25000" dirty="0">
                    <a:solidFill>
                      <a:schemeClr val="accent1"/>
                    </a:solidFill>
                  </a:rPr>
                  <a:t>e</a:t>
                </a:r>
                <a:r>
                  <a:rPr lang="en-US" b="1" dirty="0">
                    <a:solidFill>
                      <a:schemeClr val="accent1"/>
                    </a:solidFill>
                  </a:rPr>
                  <a:t> = 1e16 cm</a:t>
                </a:r>
                <a:r>
                  <a:rPr lang="en-US" b="1" baseline="30000" dirty="0">
                    <a:solidFill>
                      <a:schemeClr val="accent1"/>
                    </a:solidFill>
                  </a:rPr>
                  <a:t>-3</a:t>
                </a:r>
                <a:r>
                  <a:rPr lang="en-US" b="1" baseline="-25000" dirty="0">
                    <a:solidFill>
                      <a:schemeClr val="accent1"/>
                    </a:solidFill>
                  </a:rPr>
                  <a:t> </a:t>
                </a:r>
              </a:p>
            </p:txBody>
          </p:sp>
        </mc:Choice>
        <mc:Fallback xmlns="">
          <p:sp>
            <p:nvSpPr>
              <p:cNvPr id="9" name="Rectangle 8">
                <a:extLst>
                  <a:ext uri="{FF2B5EF4-FFF2-40B4-BE49-F238E27FC236}">
                    <a16:creationId xmlns:a16="http://schemas.microsoft.com/office/drawing/2014/main" id="{389CA68F-F667-A45C-D238-03F8E17754CA}"/>
                  </a:ext>
                </a:extLst>
              </p:cNvPr>
              <p:cNvSpPr>
                <a:spLocks noRot="1" noChangeAspect="1" noMove="1" noResize="1" noEditPoints="1" noAdjustHandles="1" noChangeArrowheads="1" noChangeShapeType="1" noTextEdit="1"/>
              </p:cNvSpPr>
              <p:nvPr/>
            </p:nvSpPr>
            <p:spPr>
              <a:xfrm>
                <a:off x="4909273" y="979850"/>
                <a:ext cx="3290962" cy="646331"/>
              </a:xfrm>
              <a:prstGeom prst="rect">
                <a:avLst/>
              </a:prstGeom>
              <a:blipFill>
                <a:blip r:embed="rId5"/>
                <a:stretch>
                  <a:fillRect t="-5769" b="-11538"/>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DF990D72-26ED-1B61-2681-E572EA6B7212}"/>
              </a:ext>
            </a:extLst>
          </p:cNvPr>
          <p:cNvSpPr/>
          <p:nvPr/>
        </p:nvSpPr>
        <p:spPr>
          <a:xfrm>
            <a:off x="8035055" y="2227375"/>
            <a:ext cx="4156945" cy="707886"/>
          </a:xfrm>
          <a:prstGeom prst="rect">
            <a:avLst/>
          </a:prstGeom>
        </p:spPr>
        <p:txBody>
          <a:bodyPr wrap="square">
            <a:spAutoFit/>
          </a:bodyPr>
          <a:lstStyle/>
          <a:p>
            <a:pPr algn="ctr"/>
            <a:r>
              <a:rPr lang="en-US" sz="2000" b="1" dirty="0">
                <a:solidFill>
                  <a:schemeClr val="accent2"/>
                </a:solidFill>
              </a:rPr>
              <a:t>Precise and controllable external injection! </a:t>
            </a:r>
          </a:p>
        </p:txBody>
      </p:sp>
      <p:sp>
        <p:nvSpPr>
          <p:cNvPr id="11" name="TextBox 10">
            <a:extLst>
              <a:ext uri="{FF2B5EF4-FFF2-40B4-BE49-F238E27FC236}">
                <a16:creationId xmlns:a16="http://schemas.microsoft.com/office/drawing/2014/main" id="{E69F9E91-4AC1-CF78-58B7-6EED6E9F0FB0}"/>
              </a:ext>
            </a:extLst>
          </p:cNvPr>
          <p:cNvSpPr txBox="1"/>
          <p:nvPr/>
        </p:nvSpPr>
        <p:spPr>
          <a:xfrm>
            <a:off x="430972" y="4268942"/>
            <a:ext cx="11189528" cy="646331"/>
          </a:xfrm>
          <a:prstGeom prst="rect">
            <a:avLst/>
          </a:prstGeom>
          <a:solidFill>
            <a:schemeClr val="accent3">
              <a:lumMod val="20000"/>
              <a:lumOff val="80000"/>
            </a:schemeClr>
          </a:solidFill>
        </p:spPr>
        <p:txBody>
          <a:bodyPr wrap="square" rtlCol="0">
            <a:spAutoFit/>
          </a:bodyPr>
          <a:lstStyle/>
          <a:p>
            <a:pPr algn="ctr"/>
            <a:r>
              <a:rPr lang="en-US" b="1" dirty="0"/>
              <a:t>Diagnostic tools</a:t>
            </a:r>
            <a:r>
              <a:rPr lang="en-US" dirty="0"/>
              <a:t> are needed to </a:t>
            </a:r>
            <a:r>
              <a:rPr lang="en-US" b="1" dirty="0"/>
              <a:t>characterize the fields</a:t>
            </a:r>
            <a:r>
              <a:rPr lang="en-US" dirty="0"/>
              <a:t> inside such structures and to </a:t>
            </a:r>
            <a:r>
              <a:rPr lang="en-US" b="1" dirty="0"/>
              <a:t>improve the means of external injection</a:t>
            </a:r>
            <a:r>
              <a:rPr lang="en-US" dirty="0"/>
              <a:t>. </a:t>
            </a:r>
          </a:p>
        </p:txBody>
      </p:sp>
      <p:sp>
        <p:nvSpPr>
          <p:cNvPr id="13" name="TextBox 12">
            <a:extLst>
              <a:ext uri="{FF2B5EF4-FFF2-40B4-BE49-F238E27FC236}">
                <a16:creationId xmlns:a16="http://schemas.microsoft.com/office/drawing/2014/main" id="{AB4B7E4C-BF75-3548-B4DD-592AEB50AC60}"/>
              </a:ext>
            </a:extLst>
          </p:cNvPr>
          <p:cNvSpPr txBox="1"/>
          <p:nvPr/>
        </p:nvSpPr>
        <p:spPr>
          <a:xfrm>
            <a:off x="449750" y="5296858"/>
            <a:ext cx="11663482" cy="1477328"/>
          </a:xfrm>
          <a:prstGeom prst="rect">
            <a:avLst/>
          </a:prstGeom>
          <a:noFill/>
        </p:spPr>
        <p:txBody>
          <a:bodyPr wrap="square" rtlCol="0">
            <a:spAutoFit/>
          </a:bodyPr>
          <a:lstStyle/>
          <a:p>
            <a:pPr marL="285750" indent="-285750" algn="just">
              <a:buFont typeface="System Font Regular"/>
              <a:buChar char="➤"/>
            </a:pPr>
            <a:r>
              <a:rPr lang="en-US" dirty="0"/>
              <a:t>Use </a:t>
            </a:r>
            <a:r>
              <a:rPr lang="en-US" b="1" dirty="0"/>
              <a:t>optical methods—</a:t>
            </a:r>
            <a:r>
              <a:rPr lang="en-US" dirty="0"/>
              <a:t>lasers.</a:t>
            </a:r>
          </a:p>
          <a:p>
            <a:pPr marL="285750" indent="-285750" algn="just">
              <a:buFont typeface="System Font Regular"/>
              <a:buChar char="➤"/>
            </a:pPr>
            <a:r>
              <a:rPr lang="en-US" dirty="0"/>
              <a:t>These methods </a:t>
            </a:r>
            <a:r>
              <a:rPr lang="en-US" b="1" dirty="0"/>
              <a:t>rely on the index of refraction </a:t>
            </a:r>
            <a:r>
              <a:rPr lang="en-US" dirty="0"/>
              <a:t>of plasma.</a:t>
            </a:r>
          </a:p>
          <a:p>
            <a:pPr marL="285750" indent="-285750" algn="just">
              <a:buFont typeface="System Font Regular"/>
              <a:buChar char="➤"/>
            </a:pPr>
            <a:r>
              <a:rPr lang="en-US" b="1" dirty="0"/>
              <a:t>Optical methods </a:t>
            </a:r>
            <a:r>
              <a:rPr lang="en-US" dirty="0"/>
              <a:t>have been </a:t>
            </a:r>
            <a:r>
              <a:rPr lang="en-US" b="1" dirty="0">
                <a:solidFill>
                  <a:schemeClr val="accent3"/>
                </a:solidFill>
              </a:rPr>
              <a:t>extensively studied</a:t>
            </a:r>
            <a:r>
              <a:rPr lang="en-US" dirty="0"/>
              <a:t> and have </a:t>
            </a:r>
            <a:r>
              <a:rPr lang="en-US" b="1" dirty="0">
                <a:solidFill>
                  <a:schemeClr val="accent3"/>
                </a:solidFill>
              </a:rPr>
              <a:t>successfully demonstrated</a:t>
            </a:r>
            <a:r>
              <a:rPr lang="en-US" dirty="0"/>
              <a:t> the ability to capture </a:t>
            </a:r>
            <a:r>
              <a:rPr lang="en-US" b="1" dirty="0">
                <a:solidFill>
                  <a:schemeClr val="accent3"/>
                </a:solidFill>
              </a:rPr>
              <a:t>shadowgraphs</a:t>
            </a:r>
            <a:r>
              <a:rPr lang="en-US" dirty="0"/>
              <a:t> of the plasma wakes.</a:t>
            </a:r>
          </a:p>
          <a:p>
            <a:pPr marL="285750" indent="-285750" algn="just">
              <a:buFont typeface="System Font Regular"/>
              <a:buChar char="➤"/>
            </a:pPr>
            <a:r>
              <a:rPr lang="en-US" b="1" dirty="0"/>
              <a:t>BUT: </a:t>
            </a:r>
            <a:r>
              <a:rPr lang="en-US" b="1" dirty="0">
                <a:solidFill>
                  <a:schemeClr val="accent5"/>
                </a:solidFill>
              </a:rPr>
              <a:t>difficult at low plasma densities.</a:t>
            </a:r>
          </a:p>
        </p:txBody>
      </p:sp>
      <p:sp>
        <p:nvSpPr>
          <p:cNvPr id="14" name="TextBox 13">
            <a:extLst>
              <a:ext uri="{FF2B5EF4-FFF2-40B4-BE49-F238E27FC236}">
                <a16:creationId xmlns:a16="http://schemas.microsoft.com/office/drawing/2014/main" id="{2CD2C13C-A4A7-A047-9C85-5DEF44A44D52}"/>
              </a:ext>
            </a:extLst>
          </p:cNvPr>
          <p:cNvSpPr txBox="1"/>
          <p:nvPr/>
        </p:nvSpPr>
        <p:spPr>
          <a:xfrm>
            <a:off x="244827" y="4986115"/>
            <a:ext cx="4459426" cy="369332"/>
          </a:xfrm>
          <a:prstGeom prst="rect">
            <a:avLst/>
          </a:prstGeom>
          <a:noFill/>
        </p:spPr>
        <p:txBody>
          <a:bodyPr wrap="none" rtlCol="0">
            <a:spAutoFit/>
          </a:bodyPr>
          <a:lstStyle/>
          <a:p>
            <a:r>
              <a:rPr lang="en-US" b="1" dirty="0">
                <a:solidFill>
                  <a:schemeClr val="accent1"/>
                </a:solidFill>
              </a:rPr>
              <a:t>How is LWFA diagnostic usually done?</a:t>
            </a:r>
          </a:p>
        </p:txBody>
      </p:sp>
      <p:sp>
        <p:nvSpPr>
          <p:cNvPr id="15" name="TextBox 14">
            <a:extLst>
              <a:ext uri="{FF2B5EF4-FFF2-40B4-BE49-F238E27FC236}">
                <a16:creationId xmlns:a16="http://schemas.microsoft.com/office/drawing/2014/main" id="{2B3B694B-78D8-84C9-E264-6F7AE5F773AD}"/>
              </a:ext>
            </a:extLst>
          </p:cNvPr>
          <p:cNvSpPr txBox="1"/>
          <p:nvPr/>
        </p:nvSpPr>
        <p:spPr>
          <a:xfrm>
            <a:off x="5021827" y="1626181"/>
            <a:ext cx="2148345" cy="276999"/>
          </a:xfrm>
          <a:prstGeom prst="rect">
            <a:avLst/>
          </a:prstGeom>
          <a:noFill/>
        </p:spPr>
        <p:txBody>
          <a:bodyPr wrap="none" rtlCol="0">
            <a:spAutoFit/>
          </a:bodyPr>
          <a:lstStyle/>
          <a:p>
            <a:r>
              <a:rPr lang="en-US" sz="1200" dirty="0"/>
              <a:t>Courtesy of Gennady Shvets</a:t>
            </a:r>
          </a:p>
        </p:txBody>
      </p:sp>
      <p:sp>
        <p:nvSpPr>
          <p:cNvPr id="16" name="TextBox 15">
            <a:extLst>
              <a:ext uri="{FF2B5EF4-FFF2-40B4-BE49-F238E27FC236}">
                <a16:creationId xmlns:a16="http://schemas.microsoft.com/office/drawing/2014/main" id="{CA4C333E-800D-104B-0DF4-1842E5BBD433}"/>
              </a:ext>
            </a:extLst>
          </p:cNvPr>
          <p:cNvSpPr txBox="1"/>
          <p:nvPr/>
        </p:nvSpPr>
        <p:spPr>
          <a:xfrm>
            <a:off x="867224" y="1626181"/>
            <a:ext cx="2148345" cy="276999"/>
          </a:xfrm>
          <a:prstGeom prst="rect">
            <a:avLst/>
          </a:prstGeom>
          <a:noFill/>
        </p:spPr>
        <p:txBody>
          <a:bodyPr wrap="none" rtlCol="0">
            <a:spAutoFit/>
          </a:bodyPr>
          <a:lstStyle/>
          <a:p>
            <a:r>
              <a:rPr lang="en-US" sz="1200" dirty="0"/>
              <a:t>Courtesy of Gennady Shvets</a:t>
            </a:r>
          </a:p>
        </p:txBody>
      </p:sp>
    </p:spTree>
    <p:extLst>
      <p:ext uri="{BB962C8B-B14F-4D97-AF65-F5344CB8AC3E}">
        <p14:creationId xmlns:p14="http://schemas.microsoft.com/office/powerpoint/2010/main" val="8812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8E73C0-4215-B8FB-776F-21B8E1FC72BE}"/>
              </a:ext>
            </a:extLst>
          </p:cNvPr>
          <p:cNvPicPr>
            <a:picLocks noChangeAspect="1"/>
          </p:cNvPicPr>
          <p:nvPr/>
        </p:nvPicPr>
        <p:blipFill>
          <a:blip r:embed="rId2"/>
          <a:stretch>
            <a:fillRect/>
          </a:stretch>
        </p:blipFill>
        <p:spPr>
          <a:xfrm>
            <a:off x="442290" y="1136516"/>
            <a:ext cx="7250598" cy="3744879"/>
          </a:xfrm>
          <a:prstGeom prst="rect">
            <a:avLst/>
          </a:prstGeom>
          <a:ln w="38100">
            <a:solidFill>
              <a:schemeClr val="accent3">
                <a:lumMod val="75000"/>
              </a:schemeClr>
            </a:solidFill>
          </a:ln>
        </p:spPr>
      </p:pic>
      <p:sp>
        <p:nvSpPr>
          <p:cNvPr id="4" name="Rectangle 3">
            <a:extLst>
              <a:ext uri="{FF2B5EF4-FFF2-40B4-BE49-F238E27FC236}">
                <a16:creationId xmlns:a16="http://schemas.microsoft.com/office/drawing/2014/main" id="{DE3E9119-D02C-6DE3-2067-CEBF5AD872BB}"/>
              </a:ext>
            </a:extLst>
          </p:cNvPr>
          <p:cNvSpPr/>
          <p:nvPr/>
        </p:nvSpPr>
        <p:spPr>
          <a:xfrm>
            <a:off x="218854" y="0"/>
            <a:ext cx="12099861" cy="1384995"/>
          </a:xfrm>
          <a:prstGeom prst="rect">
            <a:avLst/>
          </a:prstGeom>
        </p:spPr>
        <p:txBody>
          <a:bodyPr wrap="square">
            <a:spAutoFit/>
          </a:bodyPr>
          <a:lstStyle/>
          <a:p>
            <a:r>
              <a:rPr lang="en-US" sz="2800" b="1" dirty="0">
                <a:solidFill>
                  <a:schemeClr val="accent1"/>
                </a:solidFill>
              </a:rPr>
              <a:t>Fluid-based formalism for electron probing of fields in LWFA developed in 2018</a:t>
            </a:r>
          </a:p>
          <a:p>
            <a:endParaRPr lang="en-US" sz="2800" b="1" dirty="0">
              <a:solidFill>
                <a:schemeClr val="accent2"/>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14CE5EB-33AD-80C1-F709-7D78FDE95C70}"/>
                  </a:ext>
                </a:extLst>
              </p:cNvPr>
              <p:cNvSpPr txBox="1"/>
              <p:nvPr/>
            </p:nvSpPr>
            <p:spPr>
              <a:xfrm>
                <a:off x="1616927" y="5016936"/>
                <a:ext cx="2173993" cy="7448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d>
                        <m:dPr>
                          <m:ctrlPr>
                            <a:rPr lang="en-US" b="0" i="1" smtClean="0">
                              <a:latin typeface="Cambria Math" panose="02040503050406030204" pitchFamily="18" charset="0"/>
                            </a:rPr>
                          </m:ctrlPr>
                        </m:dPr>
                        <m:e>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𝑧</m:t>
                          </m:r>
                        </m:e>
                      </m:d>
                      <m:r>
                        <a:rPr lang="en-US" b="0" i="1" smtClean="0">
                          <a:latin typeface="Cambria Math" panose="02040503050406030204" pitchFamily="18" charset="0"/>
                        </a:rPr>
                        <m:t>=</m:t>
                      </m:r>
                      <m:nary>
                        <m:naryPr>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𝑒</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r>
                                <a:rPr lang="en-US" b="0" i="1" smtClean="0">
                                  <a:latin typeface="Cambria Math" panose="02040503050406030204" pitchFamily="18" charset="0"/>
                                </a:rPr>
                                <m:t>𝑑𝑥</m:t>
                              </m:r>
                            </m:num>
                            <m:den>
                              <m:r>
                                <a:rPr lang="en-US" b="0" i="1" smtClean="0">
                                  <a:latin typeface="Cambria Math" panose="02040503050406030204" pitchFamily="18" charset="0"/>
                                </a:rPr>
                                <m:t>𝑐</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m:t>
                                  </m:r>
                                </m:sub>
                              </m:sSub>
                            </m:den>
                          </m:f>
                        </m:e>
                      </m:nary>
                    </m:oMath>
                  </m:oMathPara>
                </a14:m>
                <a:endParaRPr lang="en-US" b="0" i="1" dirty="0">
                  <a:latin typeface="Cambria Math" panose="02040503050406030204" pitchFamily="18" charset="0"/>
                </a:endParaRPr>
              </a:p>
            </p:txBody>
          </p:sp>
        </mc:Choice>
        <mc:Fallback xmlns="">
          <p:sp>
            <p:nvSpPr>
              <p:cNvPr id="3" name="TextBox 2">
                <a:extLst>
                  <a:ext uri="{FF2B5EF4-FFF2-40B4-BE49-F238E27FC236}">
                    <a16:creationId xmlns:a16="http://schemas.microsoft.com/office/drawing/2014/main" id="{F14CE5EB-33AD-80C1-F709-7D78FDE95C70}"/>
                  </a:ext>
                </a:extLst>
              </p:cNvPr>
              <p:cNvSpPr txBox="1">
                <a:spLocks noRot="1" noChangeAspect="1" noMove="1" noResize="1" noEditPoints="1" noAdjustHandles="1" noChangeArrowheads="1" noChangeShapeType="1" noTextEdit="1"/>
              </p:cNvSpPr>
              <p:nvPr/>
            </p:nvSpPr>
            <p:spPr>
              <a:xfrm>
                <a:off x="1616927" y="5016936"/>
                <a:ext cx="2173993" cy="744819"/>
              </a:xfrm>
              <a:prstGeom prst="rect">
                <a:avLst/>
              </a:prstGeom>
              <a:blipFill>
                <a:blip r:embed="rId3"/>
                <a:stretch>
                  <a:fillRect t="-142373" b="-22203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673B2A49-D047-84C6-026D-0482B4971B42}"/>
              </a:ext>
            </a:extLst>
          </p:cNvPr>
          <p:cNvPicPr>
            <a:picLocks noChangeAspect="1"/>
          </p:cNvPicPr>
          <p:nvPr/>
        </p:nvPicPr>
        <p:blipFill>
          <a:blip r:embed="rId4"/>
          <a:stretch>
            <a:fillRect/>
          </a:stretch>
        </p:blipFill>
        <p:spPr>
          <a:xfrm>
            <a:off x="7916324" y="1251180"/>
            <a:ext cx="4394200" cy="2019300"/>
          </a:xfrm>
          <a:prstGeom prst="rect">
            <a:avLst/>
          </a:prstGeom>
        </p:spPr>
      </p:pic>
      <p:sp>
        <p:nvSpPr>
          <p:cNvPr id="6" name="TextBox 5">
            <a:extLst>
              <a:ext uri="{FF2B5EF4-FFF2-40B4-BE49-F238E27FC236}">
                <a16:creationId xmlns:a16="http://schemas.microsoft.com/office/drawing/2014/main" id="{CBCF94C9-91F7-5414-71C6-56E83A6830A3}"/>
              </a:ext>
            </a:extLst>
          </p:cNvPr>
          <p:cNvSpPr txBox="1"/>
          <p:nvPr/>
        </p:nvSpPr>
        <p:spPr>
          <a:xfrm>
            <a:off x="8611287" y="1002701"/>
            <a:ext cx="3138423" cy="369332"/>
          </a:xfrm>
          <a:prstGeom prst="rect">
            <a:avLst/>
          </a:prstGeom>
          <a:noFill/>
        </p:spPr>
        <p:txBody>
          <a:bodyPr wrap="none" rtlCol="0">
            <a:spAutoFit/>
          </a:bodyPr>
          <a:lstStyle/>
          <a:p>
            <a:r>
              <a:rPr lang="en-US" dirty="0"/>
              <a:t>Linear Wake Reconstruction</a:t>
            </a:r>
          </a:p>
        </p:txBody>
      </p:sp>
      <p:pic>
        <p:nvPicPr>
          <p:cNvPr id="7" name="Picture 6">
            <a:extLst>
              <a:ext uri="{FF2B5EF4-FFF2-40B4-BE49-F238E27FC236}">
                <a16:creationId xmlns:a16="http://schemas.microsoft.com/office/drawing/2014/main" id="{68EB874A-0B0D-CEC9-F222-80D2C2B4F709}"/>
              </a:ext>
            </a:extLst>
          </p:cNvPr>
          <p:cNvPicPr>
            <a:picLocks noChangeAspect="1"/>
          </p:cNvPicPr>
          <p:nvPr/>
        </p:nvPicPr>
        <p:blipFill>
          <a:blip r:embed="rId5"/>
          <a:stretch>
            <a:fillRect/>
          </a:stretch>
        </p:blipFill>
        <p:spPr>
          <a:xfrm>
            <a:off x="7802024" y="3429000"/>
            <a:ext cx="4622800" cy="1943100"/>
          </a:xfrm>
          <a:prstGeom prst="rect">
            <a:avLst/>
          </a:prstGeom>
        </p:spPr>
      </p:pic>
      <p:sp>
        <p:nvSpPr>
          <p:cNvPr id="8" name="TextBox 7">
            <a:extLst>
              <a:ext uri="{FF2B5EF4-FFF2-40B4-BE49-F238E27FC236}">
                <a16:creationId xmlns:a16="http://schemas.microsoft.com/office/drawing/2014/main" id="{6E36E81D-0500-E552-3755-B694CC100CF8}"/>
              </a:ext>
            </a:extLst>
          </p:cNvPr>
          <p:cNvSpPr txBox="1"/>
          <p:nvPr/>
        </p:nvSpPr>
        <p:spPr>
          <a:xfrm>
            <a:off x="8611287" y="3165074"/>
            <a:ext cx="3420552" cy="369332"/>
          </a:xfrm>
          <a:prstGeom prst="rect">
            <a:avLst/>
          </a:prstGeom>
          <a:noFill/>
        </p:spPr>
        <p:txBody>
          <a:bodyPr wrap="none" rtlCol="0">
            <a:spAutoFit/>
          </a:bodyPr>
          <a:lstStyle/>
          <a:p>
            <a:r>
              <a:rPr lang="en-US" dirty="0"/>
              <a:t>Nonlinear Wake Reconstruction</a:t>
            </a:r>
          </a:p>
        </p:txBody>
      </p:sp>
      <p:sp>
        <p:nvSpPr>
          <p:cNvPr id="10" name="Rounded Rectangle 9">
            <a:extLst>
              <a:ext uri="{FF2B5EF4-FFF2-40B4-BE49-F238E27FC236}">
                <a16:creationId xmlns:a16="http://schemas.microsoft.com/office/drawing/2014/main" id="{3D0755D3-8389-BE60-89C4-12CCF0284692}"/>
              </a:ext>
            </a:extLst>
          </p:cNvPr>
          <p:cNvSpPr/>
          <p:nvPr/>
        </p:nvSpPr>
        <p:spPr>
          <a:xfrm>
            <a:off x="888544" y="6141212"/>
            <a:ext cx="10414912" cy="5202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Fluid theory reconstruction works well in the linear regime, but not very well in the nonlinear regime </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1393FCF-E02F-BCCD-C666-81A7C7AEC378}"/>
                  </a:ext>
                </a:extLst>
              </p:cNvPr>
              <p:cNvSpPr txBox="1"/>
              <p:nvPr/>
            </p:nvSpPr>
            <p:spPr>
              <a:xfrm>
                <a:off x="3900056" y="5203719"/>
                <a:ext cx="1976018" cy="4103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𝑑</m:t>
                          </m:r>
                        </m:e>
                      </m:acc>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r>
                        <a:rPr lang="en-US" b="0" i="1" smtClean="0">
                          <a:latin typeface="Cambria Math" panose="02040503050406030204" pitchFamily="18" charset="0"/>
                        </a:rPr>
                        <m:t>𝐿</m:t>
                      </m:r>
                    </m:oMath>
                  </m:oMathPara>
                </a14:m>
                <a:endParaRPr lang="en-US" dirty="0"/>
              </a:p>
            </p:txBody>
          </p:sp>
        </mc:Choice>
        <mc:Fallback xmlns="">
          <p:sp>
            <p:nvSpPr>
              <p:cNvPr id="12" name="TextBox 11">
                <a:extLst>
                  <a:ext uri="{FF2B5EF4-FFF2-40B4-BE49-F238E27FC236}">
                    <a16:creationId xmlns:a16="http://schemas.microsoft.com/office/drawing/2014/main" id="{31393FCF-E02F-BCCD-C666-81A7C7AEC378}"/>
                  </a:ext>
                </a:extLst>
              </p:cNvPr>
              <p:cNvSpPr txBox="1">
                <a:spLocks noRot="1" noChangeAspect="1" noMove="1" noResize="1" noEditPoints="1" noAdjustHandles="1" noChangeArrowheads="1" noChangeShapeType="1" noTextEdit="1"/>
              </p:cNvSpPr>
              <p:nvPr/>
            </p:nvSpPr>
            <p:spPr>
              <a:xfrm>
                <a:off x="3900056" y="5203719"/>
                <a:ext cx="1976018" cy="410305"/>
              </a:xfrm>
              <a:prstGeom prst="rect">
                <a:avLst/>
              </a:prstGeom>
              <a:blipFill>
                <a:blip r:embed="rId6"/>
                <a:stretch>
                  <a:fillRect t="-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D8473D9-AC3F-32AA-24FF-2F1788DE4CFC}"/>
                  </a:ext>
                </a:extLst>
              </p:cNvPr>
              <p:cNvSpPr txBox="1"/>
              <p:nvPr/>
            </p:nvSpPr>
            <p:spPr>
              <a:xfrm>
                <a:off x="5827122" y="5062656"/>
                <a:ext cx="1430263" cy="618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𝛿</m:t>
                          </m:r>
                          <m:r>
                            <a:rPr lang="en-US" b="0" i="1" smtClean="0">
                              <a:latin typeface="Cambria Math" panose="02040503050406030204" pitchFamily="18" charset="0"/>
                            </a:rPr>
                            <m:t>𝑛</m:t>
                          </m:r>
                        </m:num>
                        <m:den>
                          <m:r>
                            <a:rPr lang="en-US" b="0" i="1" smtClean="0">
                              <a:latin typeface="Cambria Math" panose="02040503050406030204" pitchFamily="18" charset="0"/>
                            </a:rPr>
                            <m:t>𝑛</m:t>
                          </m:r>
                        </m:den>
                      </m:f>
                      <m:r>
                        <a:rPr lang="en-US" b="0" i="1" smtClean="0">
                          <a:latin typeface="Cambria Math" panose="02040503050406030204" pitchFamily="18" charset="0"/>
                        </a:rPr>
                        <m:t>=−</m:t>
                      </m:r>
                      <m:r>
                        <m:rPr>
                          <m:sty m:val="p"/>
                        </m:rPr>
                        <a:rPr lang="en-US" b="0" i="0" smtClean="0">
                          <a:latin typeface="Cambria Math" panose="02040503050406030204" pitchFamily="18" charset="0"/>
                        </a:rPr>
                        <m:t>∇</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𝑑</m:t>
                          </m:r>
                        </m:e>
                      </m:acc>
                    </m:oMath>
                  </m:oMathPara>
                </a14:m>
                <a:endParaRPr lang="en-US" dirty="0"/>
              </a:p>
            </p:txBody>
          </p:sp>
        </mc:Choice>
        <mc:Fallback xmlns="">
          <p:sp>
            <p:nvSpPr>
              <p:cNvPr id="13" name="TextBox 12">
                <a:extLst>
                  <a:ext uri="{FF2B5EF4-FFF2-40B4-BE49-F238E27FC236}">
                    <a16:creationId xmlns:a16="http://schemas.microsoft.com/office/drawing/2014/main" id="{3D8473D9-AC3F-32AA-24FF-2F1788DE4CFC}"/>
                  </a:ext>
                </a:extLst>
              </p:cNvPr>
              <p:cNvSpPr txBox="1">
                <a:spLocks noRot="1" noChangeAspect="1" noMove="1" noResize="1" noEditPoints="1" noAdjustHandles="1" noChangeArrowheads="1" noChangeShapeType="1" noTextEdit="1"/>
              </p:cNvSpPr>
              <p:nvPr/>
            </p:nvSpPr>
            <p:spPr>
              <a:xfrm>
                <a:off x="5827122" y="5062656"/>
                <a:ext cx="1430263" cy="618887"/>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75339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BDB2C5-747B-2A8A-7F46-468894046081}"/>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pic>
        <p:nvPicPr>
          <p:cNvPr id="5" name="Content Placeholder 4">
            <a:extLst>
              <a:ext uri="{FF2B5EF4-FFF2-40B4-BE49-F238E27FC236}">
                <a16:creationId xmlns:a16="http://schemas.microsoft.com/office/drawing/2014/main" id="{2D26DB5E-1529-3C4C-6B50-11FFD1066E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26257" y="954107"/>
            <a:ext cx="5127294" cy="3253987"/>
          </a:xfrm>
          <a:prstGeom prst="rect">
            <a:avLst/>
          </a:prstGeom>
        </p:spPr>
      </p:pic>
      <p:pic>
        <p:nvPicPr>
          <p:cNvPr id="6" name="Content Placeholder 4">
            <a:extLst>
              <a:ext uri="{FF2B5EF4-FFF2-40B4-BE49-F238E27FC236}">
                <a16:creationId xmlns:a16="http://schemas.microsoft.com/office/drawing/2014/main" id="{18902EF4-34DE-BA36-DF08-B8FFBDCC3D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8963" y="954107"/>
            <a:ext cx="5127295" cy="3253988"/>
          </a:xfrm>
          <a:prstGeom prst="rect">
            <a:avLst/>
          </a:prstGeom>
        </p:spPr>
      </p:pic>
      <p:sp>
        <p:nvSpPr>
          <p:cNvPr id="7" name="Rectangle 6">
            <a:extLst>
              <a:ext uri="{FF2B5EF4-FFF2-40B4-BE49-F238E27FC236}">
                <a16:creationId xmlns:a16="http://schemas.microsoft.com/office/drawing/2014/main" id="{25B89F92-9F86-32EA-0FA9-83ED30356D09}"/>
              </a:ext>
            </a:extLst>
          </p:cNvPr>
          <p:cNvSpPr/>
          <p:nvPr/>
        </p:nvSpPr>
        <p:spPr>
          <a:xfrm>
            <a:off x="218854" y="0"/>
            <a:ext cx="12099861" cy="954107"/>
          </a:xfrm>
          <a:prstGeom prst="rect">
            <a:avLst/>
          </a:prstGeom>
        </p:spPr>
        <p:txBody>
          <a:bodyPr wrap="square">
            <a:spAutoFit/>
          </a:bodyPr>
          <a:lstStyle/>
          <a:p>
            <a:r>
              <a:rPr lang="en-US" sz="2800" b="1" dirty="0">
                <a:solidFill>
                  <a:schemeClr val="accent1"/>
                </a:solidFill>
              </a:rPr>
              <a:t>Expected Experimental Regimes with 5 TW Laser Pulse</a:t>
            </a:r>
          </a:p>
          <a:p>
            <a:endParaRPr lang="en-US" sz="2800" b="1" dirty="0">
              <a:solidFill>
                <a:schemeClr val="accent2"/>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C36506-6BEE-716C-E3FD-88B532753270}"/>
                  </a:ext>
                </a:extLst>
              </p:cNvPr>
              <p:cNvSpPr txBox="1"/>
              <p:nvPr/>
            </p:nvSpPr>
            <p:spPr>
              <a:xfrm>
                <a:off x="1118531" y="4363656"/>
                <a:ext cx="4288162" cy="1477328"/>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𝑒</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14</m:t>
                          </m:r>
                        </m:sup>
                      </m:sSup>
                      <m:r>
                        <a:rPr lang="en-US" b="0" i="0" smtClean="0">
                          <a:latin typeface="Cambria Math" panose="02040503050406030204" pitchFamily="18" charset="0"/>
                        </a:rPr>
                        <m:t> </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cm</m:t>
                          </m:r>
                        </m:e>
                        <m:sup>
                          <m:r>
                            <a:rPr lang="en-US" b="0" i="0" smtClean="0">
                              <a:latin typeface="Cambria Math" panose="02040503050406030204" pitchFamily="18" charset="0"/>
                            </a:rPr>
                            <m:t>−3</m:t>
                          </m:r>
                        </m:sup>
                      </m:sSup>
                    </m:oMath>
                  </m:oMathPara>
                </a14:m>
                <a:endParaRPr lang="en-US" dirty="0"/>
              </a:p>
              <a:p>
                <a:pPr algn="ctr"/>
                <a:r>
                  <a:rPr lang="en-US" dirty="0"/>
                  <a:t>“Classic” Blowout Regime</a:t>
                </a:r>
              </a:p>
              <a:p>
                <a:pPr algn="ctr"/>
                <a:r>
                  <a:rPr lang="en-US" dirty="0"/>
                  <a:t>Primarily used in LWFA research at </a:t>
                </a:r>
                <a14:m>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rPr>
                      <m:t>𝜇</m:t>
                    </m:r>
                    <m:r>
                      <a:rPr lang="en-US" b="0" i="1" smtClean="0">
                        <a:latin typeface="Cambria Math" panose="02040503050406030204" pitchFamily="18" charset="0"/>
                      </a:rPr>
                      <m:t>𝑚</m:t>
                    </m:r>
                  </m:oMath>
                </a14:m>
                <a:endParaRPr lang="en-US" dirty="0"/>
              </a:p>
              <a:p>
                <a:pPr algn="ctr"/>
                <a:r>
                  <a:rPr lang="en-US" dirty="0"/>
                  <a:t>High acceleration and focusing fields</a:t>
                </a:r>
              </a:p>
              <a:p>
                <a:pPr algn="ctr"/>
                <a:r>
                  <a:rPr lang="en-US" dirty="0"/>
                  <a:t>Structure radius ~ 200 </a:t>
                </a:r>
                <a14:m>
                  <m:oMath xmlns:m="http://schemas.openxmlformats.org/officeDocument/2006/math">
                    <m:r>
                      <a:rPr lang="en-US" b="0" i="1" smtClean="0">
                        <a:latin typeface="Cambria Math" panose="02040503050406030204" pitchFamily="18" charset="0"/>
                      </a:rPr>
                      <m:t>𝜇</m:t>
                    </m:r>
                    <m:r>
                      <a:rPr lang="en-US" b="0" i="1" smtClean="0">
                        <a:latin typeface="Cambria Math" panose="02040503050406030204" pitchFamily="18" charset="0"/>
                      </a:rPr>
                      <m:t>𝑚</m:t>
                    </m:r>
                  </m:oMath>
                </a14:m>
                <a:endParaRPr lang="en-US" dirty="0"/>
              </a:p>
            </p:txBody>
          </p:sp>
        </mc:Choice>
        <mc:Fallback xmlns="">
          <p:sp>
            <p:nvSpPr>
              <p:cNvPr id="8" name="TextBox 7">
                <a:extLst>
                  <a:ext uri="{FF2B5EF4-FFF2-40B4-BE49-F238E27FC236}">
                    <a16:creationId xmlns:a16="http://schemas.microsoft.com/office/drawing/2014/main" id="{FCC36506-6BEE-716C-E3FD-88B532753270}"/>
                  </a:ext>
                </a:extLst>
              </p:cNvPr>
              <p:cNvSpPr txBox="1">
                <a:spLocks noRot="1" noChangeAspect="1" noMove="1" noResize="1" noEditPoints="1" noAdjustHandles="1" noChangeArrowheads="1" noChangeShapeType="1" noTextEdit="1"/>
              </p:cNvSpPr>
              <p:nvPr/>
            </p:nvSpPr>
            <p:spPr>
              <a:xfrm>
                <a:off x="1118531" y="4363656"/>
                <a:ext cx="4288162" cy="1477328"/>
              </a:xfrm>
              <a:prstGeom prst="rect">
                <a:avLst/>
              </a:prstGeom>
              <a:blipFill>
                <a:blip r:embed="rId4"/>
                <a:stretch>
                  <a:fillRect l="-590" b="-59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2063E72-4F68-4B8B-A6A9-E90AAD9358C0}"/>
                  </a:ext>
                </a:extLst>
              </p:cNvPr>
              <p:cNvSpPr txBox="1"/>
              <p:nvPr/>
            </p:nvSpPr>
            <p:spPr>
              <a:xfrm>
                <a:off x="6415485" y="4363655"/>
                <a:ext cx="3948838" cy="1477328"/>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𝑒</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16</m:t>
                          </m:r>
                        </m:sup>
                      </m:sSup>
                      <m:r>
                        <a:rPr lang="en-US" b="0" i="0" smtClean="0">
                          <a:latin typeface="Cambria Math" panose="02040503050406030204" pitchFamily="18" charset="0"/>
                        </a:rPr>
                        <m:t> </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cm</m:t>
                          </m:r>
                        </m:e>
                        <m:sup>
                          <m:r>
                            <a:rPr lang="en-US" b="0" i="0" smtClean="0">
                              <a:latin typeface="Cambria Math" panose="02040503050406030204" pitchFamily="18" charset="0"/>
                            </a:rPr>
                            <m:t>−3</m:t>
                          </m:r>
                        </m:sup>
                      </m:sSup>
                    </m:oMath>
                  </m:oMathPara>
                </a14:m>
                <a:endParaRPr lang="en-US" dirty="0"/>
              </a:p>
              <a:p>
                <a:pPr algn="ctr"/>
                <a:r>
                  <a:rPr lang="en-US" dirty="0"/>
                  <a:t>“Wakeless” Blowout Regime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𝑧</m:t>
                        </m:r>
                      </m:sub>
                    </m:sSub>
                    <m:r>
                      <a:rPr lang="en-US" b="0" i="1" smtClean="0">
                        <a:latin typeface="Cambria Math" panose="02040503050406030204" pitchFamily="18" charset="0"/>
                      </a:rPr>
                      <m:t>∼0</m:t>
                    </m:r>
                  </m:oMath>
                </a14:m>
                <a:r>
                  <a:rPr lang="en-US" dirty="0"/>
                  <a:t>)</a:t>
                </a:r>
              </a:p>
              <a:p>
                <a:pPr algn="ctr"/>
                <a:r>
                  <a:rPr lang="en-US" dirty="0"/>
                  <a:t>Onset of “Forced” LWFA </a:t>
                </a:r>
              </a:p>
              <a:p>
                <a:pPr algn="ctr"/>
                <a:r>
                  <a:rPr lang="en-US" dirty="0"/>
                  <a:t>High focusing fields only</a:t>
                </a:r>
              </a:p>
              <a:p>
                <a:pPr algn="ctr"/>
                <a:r>
                  <a:rPr lang="en-US" dirty="0"/>
                  <a:t>Structure radius ~ 50 </a:t>
                </a:r>
                <a14:m>
                  <m:oMath xmlns:m="http://schemas.openxmlformats.org/officeDocument/2006/math">
                    <m:r>
                      <a:rPr lang="en-US" b="0" i="1" smtClean="0">
                        <a:latin typeface="Cambria Math" panose="02040503050406030204" pitchFamily="18" charset="0"/>
                      </a:rPr>
                      <m:t>𝜇</m:t>
                    </m:r>
                    <m:r>
                      <a:rPr lang="en-US" b="0" i="1" smtClean="0">
                        <a:latin typeface="Cambria Math" panose="02040503050406030204" pitchFamily="18" charset="0"/>
                      </a:rPr>
                      <m:t>𝑚</m:t>
                    </m:r>
                  </m:oMath>
                </a14:m>
                <a:endParaRPr lang="en-US" dirty="0"/>
              </a:p>
            </p:txBody>
          </p:sp>
        </mc:Choice>
        <mc:Fallback xmlns="">
          <p:sp>
            <p:nvSpPr>
              <p:cNvPr id="9" name="TextBox 8">
                <a:extLst>
                  <a:ext uri="{FF2B5EF4-FFF2-40B4-BE49-F238E27FC236}">
                    <a16:creationId xmlns:a16="http://schemas.microsoft.com/office/drawing/2014/main" id="{A2063E72-4F68-4B8B-A6A9-E90AAD9358C0}"/>
                  </a:ext>
                </a:extLst>
              </p:cNvPr>
              <p:cNvSpPr txBox="1">
                <a:spLocks noRot="1" noChangeAspect="1" noMove="1" noResize="1" noEditPoints="1" noAdjustHandles="1" noChangeArrowheads="1" noChangeShapeType="1" noTextEdit="1"/>
              </p:cNvSpPr>
              <p:nvPr/>
            </p:nvSpPr>
            <p:spPr>
              <a:xfrm>
                <a:off x="6415485" y="4363655"/>
                <a:ext cx="3948838" cy="1477328"/>
              </a:xfrm>
              <a:prstGeom prst="rect">
                <a:avLst/>
              </a:prstGeom>
              <a:blipFill>
                <a:blip r:embed="rId5"/>
                <a:stretch>
                  <a:fillRect l="-639" r="-639" b="-5983"/>
                </a:stretch>
              </a:blipFill>
            </p:spPr>
            <p:txBody>
              <a:bodyPr/>
              <a:lstStyle/>
              <a:p>
                <a:r>
                  <a:rPr lang="en-US">
                    <a:noFill/>
                  </a:rPr>
                  <a:t> </a:t>
                </a:r>
              </a:p>
            </p:txBody>
          </p:sp>
        </mc:Fallback>
      </mc:AlternateContent>
    </p:spTree>
    <p:extLst>
      <p:ext uri="{BB962C8B-B14F-4D97-AF65-F5344CB8AC3E}">
        <p14:creationId xmlns:p14="http://schemas.microsoft.com/office/powerpoint/2010/main" val="601273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ADCBA5-CDB2-E8CC-4668-A948506DD7E8}"/>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sp>
        <p:nvSpPr>
          <p:cNvPr id="9" name="Rectangle 8">
            <a:extLst>
              <a:ext uri="{FF2B5EF4-FFF2-40B4-BE49-F238E27FC236}">
                <a16:creationId xmlns:a16="http://schemas.microsoft.com/office/drawing/2014/main" id="{96E738DA-D5CF-25E7-C387-030F373DEC67}"/>
              </a:ext>
            </a:extLst>
          </p:cNvPr>
          <p:cNvSpPr/>
          <p:nvPr/>
        </p:nvSpPr>
        <p:spPr>
          <a:xfrm>
            <a:off x="218854" y="0"/>
            <a:ext cx="12099861" cy="954107"/>
          </a:xfrm>
          <a:prstGeom prst="rect">
            <a:avLst/>
          </a:prstGeom>
        </p:spPr>
        <p:txBody>
          <a:bodyPr wrap="square">
            <a:spAutoFit/>
          </a:bodyPr>
          <a:lstStyle/>
          <a:p>
            <a:r>
              <a:rPr lang="en-US" sz="2800" b="1" dirty="0">
                <a:solidFill>
                  <a:schemeClr val="accent1"/>
                </a:solidFill>
              </a:rPr>
              <a:t>LWFA Using a Long-Wave Infrared (LWIR) Driver</a:t>
            </a:r>
          </a:p>
          <a:p>
            <a:endParaRPr lang="en-US" sz="2800" b="1" dirty="0">
              <a:solidFill>
                <a:schemeClr val="accent2"/>
              </a:solidFill>
            </a:endParaRPr>
          </a:p>
        </p:txBody>
      </p:sp>
      <p:pic>
        <p:nvPicPr>
          <p:cNvPr id="10" name="Picture 9" descr="A diagram of a charge&#10;&#10;Description automatically generated with medium confidence">
            <a:extLst>
              <a:ext uri="{FF2B5EF4-FFF2-40B4-BE49-F238E27FC236}">
                <a16:creationId xmlns:a16="http://schemas.microsoft.com/office/drawing/2014/main" id="{BA2D29ED-C47C-F870-4CE2-FB38F2F9E0D3}"/>
              </a:ext>
            </a:extLst>
          </p:cNvPr>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1482560" y="804423"/>
            <a:ext cx="3795496" cy="3824093"/>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9350C63-3C50-8FD0-6B96-48974C9B1A6D}"/>
                  </a:ext>
                </a:extLst>
              </p:cNvPr>
              <p:cNvSpPr txBox="1"/>
              <p:nvPr/>
            </p:nvSpPr>
            <p:spPr>
              <a:xfrm>
                <a:off x="810229" y="4849792"/>
                <a:ext cx="1081027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Previous results with 2 TW of power brought down the threshold of injection to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17</m:t>
                        </m:r>
                      </m:sup>
                    </m:sSup>
                  </m:oMath>
                </a14:m>
                <a:r>
                  <a:rPr lang="en-US" dirty="0"/>
                  <a:t> cm</a:t>
                </a:r>
                <a:r>
                  <a:rPr lang="en-US" baseline="30000" dirty="0"/>
                  <a:t>-3</a:t>
                </a:r>
              </a:p>
              <a:p>
                <a:pPr marL="285750" indent="-285750">
                  <a:buFont typeface="Arial" panose="020B0604020202020204" pitchFamily="34" charset="0"/>
                  <a:buChar char="•"/>
                </a:pPr>
                <a:r>
                  <a:rPr lang="en-US" dirty="0"/>
                  <a:t>Experiments with the upgraded 5 TW of power are expected to produce electrons at even lower density, where the laser pulse length is on the order of 1-10 plasma periods</a:t>
                </a:r>
              </a:p>
              <a:p>
                <a:pPr marL="285750" indent="-285750">
                  <a:buFont typeface="Arial" panose="020B0604020202020204" pitchFamily="34" charset="0"/>
                  <a:buChar char="•"/>
                </a:pPr>
                <a:r>
                  <a:rPr lang="en-US" b="0" dirty="0"/>
                  <a:t>This creates the opportunity to simultaneously diagnose the fields and the generated electrons in the range of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16</m:t>
                        </m:r>
                      </m:sup>
                    </m:sSup>
                  </m:oMath>
                </a14:m>
                <a:r>
                  <a:rPr lang="en-US" dirty="0"/>
                  <a:t> cm</a:t>
                </a:r>
                <a:r>
                  <a:rPr lang="en-US" baseline="30000" dirty="0"/>
                  <a:t>-3</a:t>
                </a:r>
              </a:p>
              <a:p>
                <a:pPr marL="285750" indent="-285750">
                  <a:buFont typeface="Arial" panose="020B0604020202020204" pitchFamily="34" charset="0"/>
                  <a:buChar char="•"/>
                </a:pPr>
                <a:endParaRPr lang="en-US" dirty="0"/>
              </a:p>
            </p:txBody>
          </p:sp>
        </mc:Choice>
        <mc:Fallback xmlns="">
          <p:sp>
            <p:nvSpPr>
              <p:cNvPr id="11" name="TextBox 10">
                <a:extLst>
                  <a:ext uri="{FF2B5EF4-FFF2-40B4-BE49-F238E27FC236}">
                    <a16:creationId xmlns:a16="http://schemas.microsoft.com/office/drawing/2014/main" id="{49350C63-3C50-8FD0-6B96-48974C9B1A6D}"/>
                  </a:ext>
                </a:extLst>
              </p:cNvPr>
              <p:cNvSpPr txBox="1">
                <a:spLocks noRot="1" noChangeAspect="1" noMove="1" noResize="1" noEditPoints="1" noAdjustHandles="1" noChangeArrowheads="1" noChangeShapeType="1" noTextEdit="1"/>
              </p:cNvSpPr>
              <p:nvPr/>
            </p:nvSpPr>
            <p:spPr>
              <a:xfrm>
                <a:off x="810229" y="4849792"/>
                <a:ext cx="10810272" cy="1754326"/>
              </a:xfrm>
              <a:prstGeom prst="rect">
                <a:avLst/>
              </a:prstGeom>
              <a:blipFill>
                <a:blip r:embed="rId3"/>
                <a:stretch>
                  <a:fillRect l="-352" t="-2174"/>
                </a:stretch>
              </a:blipFill>
            </p:spPr>
            <p:txBody>
              <a:bodyPr/>
              <a:lstStyle/>
              <a:p>
                <a:r>
                  <a:rPr lang="en-US">
                    <a:noFill/>
                  </a:rPr>
                  <a:t> </a:t>
                </a:r>
              </a:p>
            </p:txBody>
          </p:sp>
        </mc:Fallback>
      </mc:AlternateContent>
      <p:pic>
        <p:nvPicPr>
          <p:cNvPr id="12" name="Picture 11" descr="A diagram of a solar energy&#10;&#10;Description automatically generated with medium confidence">
            <a:extLst>
              <a:ext uri="{FF2B5EF4-FFF2-40B4-BE49-F238E27FC236}">
                <a16:creationId xmlns:a16="http://schemas.microsoft.com/office/drawing/2014/main" id="{E9A8B051-EBB0-28BF-801E-42065E1F3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1614" y="804423"/>
            <a:ext cx="4986623" cy="3568476"/>
          </a:xfrm>
          <a:prstGeom prst="rect">
            <a:avLst/>
          </a:prstGeom>
        </p:spPr>
      </p:pic>
    </p:spTree>
    <p:extLst>
      <p:ext uri="{BB962C8B-B14F-4D97-AF65-F5344CB8AC3E}">
        <p14:creationId xmlns:p14="http://schemas.microsoft.com/office/powerpoint/2010/main" val="536287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24B0F0-7474-6AFD-03A8-0871BCE1BF37}"/>
              </a:ext>
            </a:extLst>
          </p:cNvPr>
          <p:cNvSpPr/>
          <p:nvPr/>
        </p:nvSpPr>
        <p:spPr>
          <a:xfrm>
            <a:off x="198306" y="0"/>
            <a:ext cx="12099861" cy="523220"/>
          </a:xfrm>
          <a:prstGeom prst="rect">
            <a:avLst/>
          </a:prstGeom>
        </p:spPr>
        <p:txBody>
          <a:bodyPr wrap="square">
            <a:spAutoFit/>
          </a:bodyPr>
          <a:lstStyle/>
          <a:p>
            <a:r>
              <a:rPr lang="en-US" sz="2800" b="1" dirty="0">
                <a:solidFill>
                  <a:schemeClr val="accent1"/>
                </a:solidFill>
              </a:rPr>
              <a:t>Using Movable BPM as Diagnostics</a:t>
            </a:r>
            <a:endParaRPr lang="en-US" sz="2800" b="1" dirty="0">
              <a:solidFill>
                <a:schemeClr val="accent2"/>
              </a:solidFill>
            </a:endParaRPr>
          </a:p>
        </p:txBody>
      </p:sp>
      <p:pic>
        <p:nvPicPr>
          <p:cNvPr id="5" name="Picture 4" descr="Diagram&#10;&#10;Description automatically generated">
            <a:extLst>
              <a:ext uri="{FF2B5EF4-FFF2-40B4-BE49-F238E27FC236}">
                <a16:creationId xmlns:a16="http://schemas.microsoft.com/office/drawing/2014/main" id="{CE396190-0F39-303F-0012-66089C758F77}"/>
              </a:ext>
            </a:extLst>
          </p:cNvPr>
          <p:cNvPicPr>
            <a:picLocks noChangeAspect="1"/>
          </p:cNvPicPr>
          <p:nvPr/>
        </p:nvPicPr>
        <p:blipFill>
          <a:blip r:embed="rId2"/>
          <a:stretch>
            <a:fillRect/>
          </a:stretch>
        </p:blipFill>
        <p:spPr>
          <a:xfrm>
            <a:off x="942234" y="762542"/>
            <a:ext cx="10307532" cy="5447427"/>
          </a:xfrm>
          <a:prstGeom prst="rect">
            <a:avLst/>
          </a:prstGeom>
        </p:spPr>
      </p:pic>
      <p:sp>
        <p:nvSpPr>
          <p:cNvPr id="3" name="TextBox 2">
            <a:extLst>
              <a:ext uri="{FF2B5EF4-FFF2-40B4-BE49-F238E27FC236}">
                <a16:creationId xmlns:a16="http://schemas.microsoft.com/office/drawing/2014/main" id="{33058689-E625-029C-3EED-E323AA91E622}"/>
              </a:ext>
            </a:extLst>
          </p:cNvPr>
          <p:cNvSpPr txBox="1"/>
          <p:nvPr/>
        </p:nvSpPr>
        <p:spPr>
          <a:xfrm>
            <a:off x="1063487" y="6049181"/>
            <a:ext cx="755335" cy="400110"/>
          </a:xfrm>
          <a:prstGeom prst="rect">
            <a:avLst/>
          </a:prstGeom>
          <a:solidFill>
            <a:schemeClr val="accent2">
              <a:lumMod val="20000"/>
              <a:lumOff val="80000"/>
            </a:schemeClr>
          </a:solidFill>
        </p:spPr>
        <p:txBody>
          <a:bodyPr wrap="none" rtlCol="0">
            <a:spAutoFit/>
          </a:bodyPr>
          <a:lstStyle/>
          <a:p>
            <a:r>
              <a:rPr lang="en-US" sz="2000" dirty="0"/>
              <a:t>2019</a:t>
            </a:r>
          </a:p>
        </p:txBody>
      </p:sp>
      <p:sp>
        <p:nvSpPr>
          <p:cNvPr id="4" name="TextBox 3">
            <a:extLst>
              <a:ext uri="{FF2B5EF4-FFF2-40B4-BE49-F238E27FC236}">
                <a16:creationId xmlns:a16="http://schemas.microsoft.com/office/drawing/2014/main" id="{617C7B2A-8190-5F42-7011-305E8375A25D}"/>
              </a:ext>
            </a:extLst>
          </p:cNvPr>
          <p:cNvSpPr txBox="1"/>
          <p:nvPr/>
        </p:nvSpPr>
        <p:spPr>
          <a:xfrm>
            <a:off x="6394174" y="6009914"/>
            <a:ext cx="755335" cy="400110"/>
          </a:xfrm>
          <a:prstGeom prst="rect">
            <a:avLst/>
          </a:prstGeom>
          <a:solidFill>
            <a:schemeClr val="accent2">
              <a:lumMod val="20000"/>
              <a:lumOff val="80000"/>
            </a:schemeClr>
          </a:solidFill>
        </p:spPr>
        <p:txBody>
          <a:bodyPr wrap="none" rtlCol="0">
            <a:spAutoFit/>
          </a:bodyPr>
          <a:lstStyle/>
          <a:p>
            <a:r>
              <a:rPr lang="en-US" sz="2000" dirty="0"/>
              <a:t>2021</a:t>
            </a:r>
          </a:p>
        </p:txBody>
      </p:sp>
      <p:sp>
        <p:nvSpPr>
          <p:cNvPr id="6" name="TextBox 5">
            <a:extLst>
              <a:ext uri="{FF2B5EF4-FFF2-40B4-BE49-F238E27FC236}">
                <a16:creationId xmlns:a16="http://schemas.microsoft.com/office/drawing/2014/main" id="{6FE6BAC2-A7E5-2E62-1D8F-D44B7AD2D7BA}"/>
              </a:ext>
            </a:extLst>
          </p:cNvPr>
          <p:cNvSpPr txBox="1"/>
          <p:nvPr/>
        </p:nvSpPr>
        <p:spPr>
          <a:xfrm>
            <a:off x="11049000" y="1838792"/>
            <a:ext cx="755335" cy="400110"/>
          </a:xfrm>
          <a:prstGeom prst="rect">
            <a:avLst/>
          </a:prstGeom>
          <a:solidFill>
            <a:schemeClr val="accent2">
              <a:lumMod val="20000"/>
              <a:lumOff val="80000"/>
            </a:schemeClr>
          </a:solidFill>
        </p:spPr>
        <p:txBody>
          <a:bodyPr wrap="none" rtlCol="0">
            <a:spAutoFit/>
          </a:bodyPr>
          <a:lstStyle/>
          <a:p>
            <a:r>
              <a:rPr lang="en-US" sz="2000" dirty="0"/>
              <a:t>2022</a:t>
            </a:r>
          </a:p>
        </p:txBody>
      </p:sp>
    </p:spTree>
    <p:extLst>
      <p:ext uri="{BB962C8B-B14F-4D97-AF65-F5344CB8AC3E}">
        <p14:creationId xmlns:p14="http://schemas.microsoft.com/office/powerpoint/2010/main" val="3864571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24B0F0-7474-6AFD-03A8-0871BCE1BF37}"/>
              </a:ext>
            </a:extLst>
          </p:cNvPr>
          <p:cNvSpPr/>
          <p:nvPr/>
        </p:nvSpPr>
        <p:spPr>
          <a:xfrm>
            <a:off x="198306" y="0"/>
            <a:ext cx="12099861" cy="523220"/>
          </a:xfrm>
          <a:prstGeom prst="rect">
            <a:avLst/>
          </a:prstGeom>
        </p:spPr>
        <p:txBody>
          <a:bodyPr wrap="square">
            <a:spAutoFit/>
          </a:bodyPr>
          <a:lstStyle/>
          <a:p>
            <a:r>
              <a:rPr lang="en-US" sz="2800" b="1" dirty="0">
                <a:solidFill>
                  <a:schemeClr val="accent1"/>
                </a:solidFill>
              </a:rPr>
              <a:t>Experimental overview: LWFA chamber setup</a:t>
            </a:r>
            <a:endParaRPr lang="en-US" sz="2800" b="1" dirty="0">
              <a:solidFill>
                <a:schemeClr val="accent2"/>
              </a:solidFill>
            </a:endParaRPr>
          </a:p>
        </p:txBody>
      </p:sp>
      <p:pic>
        <p:nvPicPr>
          <p:cNvPr id="3" name="Picture 2">
            <a:extLst>
              <a:ext uri="{FF2B5EF4-FFF2-40B4-BE49-F238E27FC236}">
                <a16:creationId xmlns:a16="http://schemas.microsoft.com/office/drawing/2014/main" id="{DEE28ED5-0259-2A90-328F-42330441740F}"/>
              </a:ext>
            </a:extLst>
          </p:cNvPr>
          <p:cNvPicPr>
            <a:picLocks noChangeAspect="1"/>
          </p:cNvPicPr>
          <p:nvPr/>
        </p:nvPicPr>
        <p:blipFill rotWithShape="1">
          <a:blip r:embed="rId4"/>
          <a:srcRect r="7203"/>
          <a:stretch/>
        </p:blipFill>
        <p:spPr>
          <a:xfrm>
            <a:off x="1468009" y="807257"/>
            <a:ext cx="9255982" cy="5610669"/>
          </a:xfrm>
          <a:prstGeom prst="rect">
            <a:avLst/>
          </a:prstGeom>
        </p:spPr>
      </p:pic>
      <p:cxnSp>
        <p:nvCxnSpPr>
          <p:cNvPr id="6" name="Straight Arrow Connector 5">
            <a:extLst>
              <a:ext uri="{FF2B5EF4-FFF2-40B4-BE49-F238E27FC236}">
                <a16:creationId xmlns:a16="http://schemas.microsoft.com/office/drawing/2014/main" id="{1F62DAA1-6DD9-8772-02A0-415AD0BA5314}"/>
              </a:ext>
            </a:extLst>
          </p:cNvPr>
          <p:cNvCxnSpPr>
            <a:cxnSpLocks/>
          </p:cNvCxnSpPr>
          <p:nvPr/>
        </p:nvCxnSpPr>
        <p:spPr>
          <a:xfrm flipH="1">
            <a:off x="7140271" y="3904090"/>
            <a:ext cx="1645920"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07BEE03-3445-2E67-BC54-134081E0CBAC}"/>
              </a:ext>
            </a:extLst>
          </p:cNvPr>
          <p:cNvCxnSpPr>
            <a:cxnSpLocks/>
          </p:cNvCxnSpPr>
          <p:nvPr/>
        </p:nvCxnSpPr>
        <p:spPr>
          <a:xfrm flipH="1">
            <a:off x="7765374" y="525458"/>
            <a:ext cx="866692" cy="83645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95C456C-F779-36C8-5010-538CAF06D9CF}"/>
              </a:ext>
            </a:extLst>
          </p:cNvPr>
          <p:cNvCxnSpPr>
            <a:cxnSpLocks/>
          </p:cNvCxnSpPr>
          <p:nvPr/>
        </p:nvCxnSpPr>
        <p:spPr>
          <a:xfrm flipH="1">
            <a:off x="7410616" y="2953910"/>
            <a:ext cx="677605" cy="87861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402DB1C-67CC-0573-3DDB-C19B01FF935B}"/>
              </a:ext>
            </a:extLst>
          </p:cNvPr>
          <p:cNvCxnSpPr/>
          <p:nvPr/>
        </p:nvCxnSpPr>
        <p:spPr>
          <a:xfrm flipH="1">
            <a:off x="4460682" y="2170706"/>
            <a:ext cx="731520" cy="27511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8D5FAEC-7B36-32D5-FBDF-FB856A3C2FCA}"/>
              </a:ext>
            </a:extLst>
          </p:cNvPr>
          <p:cNvCxnSpPr>
            <a:cxnSpLocks/>
          </p:cNvCxnSpPr>
          <p:nvPr/>
        </p:nvCxnSpPr>
        <p:spPr>
          <a:xfrm>
            <a:off x="4460682" y="4921857"/>
            <a:ext cx="276705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906FFC5-45A6-7E3C-AADE-EA2746D08FBA}"/>
              </a:ext>
            </a:extLst>
          </p:cNvPr>
          <p:cNvCxnSpPr>
            <a:cxnSpLocks/>
          </p:cNvCxnSpPr>
          <p:nvPr/>
        </p:nvCxnSpPr>
        <p:spPr>
          <a:xfrm flipH="1" flipV="1">
            <a:off x="6918961" y="2256480"/>
            <a:ext cx="308775" cy="26653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CBF588A-779D-F955-2045-386EDDD6C285}"/>
              </a:ext>
            </a:extLst>
          </p:cNvPr>
          <p:cNvCxnSpPr/>
          <p:nvPr/>
        </p:nvCxnSpPr>
        <p:spPr>
          <a:xfrm flipH="1" flipV="1">
            <a:off x="6790414" y="3013544"/>
            <a:ext cx="71562" cy="66791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D22F2FD-4017-DDEB-30B2-7FA9C68CB356}"/>
              </a:ext>
            </a:extLst>
          </p:cNvPr>
          <p:cNvCxnSpPr>
            <a:cxnSpLocks/>
          </p:cNvCxnSpPr>
          <p:nvPr/>
        </p:nvCxnSpPr>
        <p:spPr>
          <a:xfrm flipH="1">
            <a:off x="4460682" y="3052077"/>
            <a:ext cx="2272747" cy="136519"/>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89040A6-D4EF-7803-E63F-D4DBA9F5C7FF}"/>
              </a:ext>
            </a:extLst>
          </p:cNvPr>
          <p:cNvCxnSpPr>
            <a:cxnSpLocks/>
          </p:cNvCxnSpPr>
          <p:nvPr/>
        </p:nvCxnSpPr>
        <p:spPr>
          <a:xfrm>
            <a:off x="4468634" y="3275684"/>
            <a:ext cx="56985" cy="336907"/>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D737DE2-3CA4-A778-4F04-F7FCDF231216}"/>
              </a:ext>
            </a:extLst>
          </p:cNvPr>
          <p:cNvCxnSpPr>
            <a:cxnSpLocks/>
          </p:cNvCxnSpPr>
          <p:nvPr/>
        </p:nvCxnSpPr>
        <p:spPr>
          <a:xfrm flipH="1" flipV="1">
            <a:off x="4190337" y="3589168"/>
            <a:ext cx="321699" cy="10555"/>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7AD30BE-9049-16B3-CF31-0527A3BDB18C}"/>
              </a:ext>
            </a:extLst>
          </p:cNvPr>
          <p:cNvCxnSpPr>
            <a:cxnSpLocks/>
          </p:cNvCxnSpPr>
          <p:nvPr/>
        </p:nvCxnSpPr>
        <p:spPr>
          <a:xfrm flipV="1">
            <a:off x="4190337" y="3350223"/>
            <a:ext cx="8613" cy="238945"/>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045A203-B986-C525-7076-5AF0EF293B2E}"/>
              </a:ext>
            </a:extLst>
          </p:cNvPr>
          <p:cNvCxnSpPr>
            <a:cxnSpLocks/>
          </p:cNvCxnSpPr>
          <p:nvPr/>
        </p:nvCxnSpPr>
        <p:spPr>
          <a:xfrm flipH="1" flipV="1">
            <a:off x="3625795" y="3347499"/>
            <a:ext cx="536051" cy="14005"/>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55BFD4A-366E-3503-383A-49AFE31306C0}"/>
              </a:ext>
            </a:extLst>
          </p:cNvPr>
          <p:cNvSpPr txBox="1"/>
          <p:nvPr/>
        </p:nvSpPr>
        <p:spPr>
          <a:xfrm>
            <a:off x="4041336" y="2082368"/>
            <a:ext cx="838691" cy="369332"/>
          </a:xfrm>
          <a:prstGeom prst="rect">
            <a:avLst/>
          </a:prstGeom>
          <a:solidFill>
            <a:srgbClr val="FF0000"/>
          </a:solidFill>
          <a:ln>
            <a:solidFill>
              <a:schemeClr val="tx1"/>
            </a:solidFill>
          </a:ln>
        </p:spPr>
        <p:txBody>
          <a:bodyPr wrap="none" rtlCol="0">
            <a:spAutoFit/>
          </a:bodyPr>
          <a:lstStyle/>
          <a:p>
            <a:r>
              <a:rPr lang="en-US" dirty="0">
                <a:solidFill>
                  <a:schemeClr val="bg1"/>
                </a:solidFill>
              </a:rPr>
              <a:t>CO</a:t>
            </a:r>
            <a:r>
              <a:rPr lang="en-US" baseline="-25000" dirty="0">
                <a:solidFill>
                  <a:schemeClr val="bg1"/>
                </a:solidFill>
              </a:rPr>
              <a:t>2 </a:t>
            </a:r>
            <a:r>
              <a:rPr lang="en-US" dirty="0">
                <a:solidFill>
                  <a:schemeClr val="bg1"/>
                </a:solidFill>
              </a:rPr>
              <a:t>in</a:t>
            </a:r>
          </a:p>
        </p:txBody>
      </p:sp>
      <p:sp>
        <p:nvSpPr>
          <p:cNvPr id="45" name="TextBox 44">
            <a:extLst>
              <a:ext uri="{FF2B5EF4-FFF2-40B4-BE49-F238E27FC236}">
                <a16:creationId xmlns:a16="http://schemas.microsoft.com/office/drawing/2014/main" id="{89899CD1-3594-A3BD-B011-0FA2970BC1F4}"/>
              </a:ext>
            </a:extLst>
          </p:cNvPr>
          <p:cNvSpPr txBox="1"/>
          <p:nvPr/>
        </p:nvSpPr>
        <p:spPr>
          <a:xfrm>
            <a:off x="7116417" y="2071813"/>
            <a:ext cx="979755" cy="369332"/>
          </a:xfrm>
          <a:prstGeom prst="rect">
            <a:avLst/>
          </a:prstGeom>
          <a:solidFill>
            <a:srgbClr val="FF0000"/>
          </a:solidFill>
          <a:ln>
            <a:solidFill>
              <a:schemeClr val="tx1"/>
            </a:solidFill>
          </a:ln>
        </p:spPr>
        <p:txBody>
          <a:bodyPr wrap="none" rtlCol="0">
            <a:spAutoFit/>
          </a:bodyPr>
          <a:lstStyle/>
          <a:p>
            <a:r>
              <a:rPr lang="en-US" dirty="0">
                <a:solidFill>
                  <a:schemeClr val="bg1"/>
                </a:solidFill>
              </a:rPr>
              <a:t>CO</a:t>
            </a:r>
            <a:r>
              <a:rPr lang="en-US" baseline="-25000" dirty="0">
                <a:solidFill>
                  <a:schemeClr val="bg1"/>
                </a:solidFill>
              </a:rPr>
              <a:t>2 </a:t>
            </a:r>
            <a:r>
              <a:rPr lang="en-US" dirty="0">
                <a:solidFill>
                  <a:schemeClr val="bg1"/>
                </a:solidFill>
              </a:rPr>
              <a:t>out</a:t>
            </a:r>
          </a:p>
        </p:txBody>
      </p:sp>
      <p:sp>
        <p:nvSpPr>
          <p:cNvPr id="46" name="TextBox 45">
            <a:extLst>
              <a:ext uri="{FF2B5EF4-FFF2-40B4-BE49-F238E27FC236}">
                <a16:creationId xmlns:a16="http://schemas.microsoft.com/office/drawing/2014/main" id="{0A3C7ECB-4779-473C-2008-87AE0502E416}"/>
              </a:ext>
            </a:extLst>
          </p:cNvPr>
          <p:cNvSpPr txBox="1"/>
          <p:nvPr/>
        </p:nvSpPr>
        <p:spPr>
          <a:xfrm>
            <a:off x="8088221" y="4154085"/>
            <a:ext cx="1210588" cy="369332"/>
          </a:xfrm>
          <a:prstGeom prst="rect">
            <a:avLst/>
          </a:prstGeom>
          <a:solidFill>
            <a:schemeClr val="accent6"/>
          </a:solidFill>
          <a:ln>
            <a:solidFill>
              <a:schemeClr val="tx1"/>
            </a:solidFill>
          </a:ln>
        </p:spPr>
        <p:txBody>
          <a:bodyPr wrap="none" rtlCol="0">
            <a:spAutoFit/>
          </a:bodyPr>
          <a:lstStyle/>
          <a:p>
            <a:r>
              <a:rPr lang="en-US" dirty="0">
                <a:solidFill>
                  <a:schemeClr val="bg1"/>
                </a:solidFill>
              </a:rPr>
              <a:t>e-beam in</a:t>
            </a:r>
          </a:p>
        </p:txBody>
      </p:sp>
      <p:sp>
        <p:nvSpPr>
          <p:cNvPr id="47" name="TextBox 46">
            <a:extLst>
              <a:ext uri="{FF2B5EF4-FFF2-40B4-BE49-F238E27FC236}">
                <a16:creationId xmlns:a16="http://schemas.microsoft.com/office/drawing/2014/main" id="{30B30562-D15A-B376-6E3D-ED11296F9BE4}"/>
              </a:ext>
            </a:extLst>
          </p:cNvPr>
          <p:cNvSpPr txBox="1"/>
          <p:nvPr/>
        </p:nvSpPr>
        <p:spPr>
          <a:xfrm>
            <a:off x="8119108" y="2519249"/>
            <a:ext cx="2274982" cy="369332"/>
          </a:xfrm>
          <a:prstGeom prst="rect">
            <a:avLst/>
          </a:prstGeom>
          <a:solidFill>
            <a:schemeClr val="accent1"/>
          </a:solidFill>
          <a:ln>
            <a:solidFill>
              <a:schemeClr val="tx1"/>
            </a:solidFill>
          </a:ln>
        </p:spPr>
        <p:txBody>
          <a:bodyPr wrap="none" rtlCol="0">
            <a:spAutoFit/>
          </a:bodyPr>
          <a:lstStyle/>
          <a:p>
            <a:r>
              <a:rPr lang="en-US" dirty="0">
                <a:solidFill>
                  <a:schemeClr val="bg1"/>
                </a:solidFill>
              </a:rPr>
              <a:t>TEM grids assembly</a:t>
            </a:r>
          </a:p>
        </p:txBody>
      </p:sp>
      <p:sp>
        <p:nvSpPr>
          <p:cNvPr id="49" name="TextBox 48">
            <a:extLst>
              <a:ext uri="{FF2B5EF4-FFF2-40B4-BE49-F238E27FC236}">
                <a16:creationId xmlns:a16="http://schemas.microsoft.com/office/drawing/2014/main" id="{154253ED-B85A-5775-E7DD-25E4BCC39A3A}"/>
              </a:ext>
            </a:extLst>
          </p:cNvPr>
          <p:cNvSpPr txBox="1"/>
          <p:nvPr/>
        </p:nvSpPr>
        <p:spPr>
          <a:xfrm>
            <a:off x="8632066" y="187931"/>
            <a:ext cx="851515" cy="369332"/>
          </a:xfrm>
          <a:prstGeom prst="rect">
            <a:avLst/>
          </a:prstGeom>
          <a:solidFill>
            <a:schemeClr val="accent1"/>
          </a:solidFill>
          <a:ln>
            <a:solidFill>
              <a:schemeClr val="tx1"/>
            </a:solidFill>
          </a:ln>
        </p:spPr>
        <p:txBody>
          <a:bodyPr wrap="none" rtlCol="0">
            <a:spAutoFit/>
          </a:bodyPr>
          <a:lstStyle/>
          <a:p>
            <a:r>
              <a:rPr lang="en-US" dirty="0">
                <a:solidFill>
                  <a:schemeClr val="bg1"/>
                </a:solidFill>
              </a:rPr>
              <a:t>nozzle</a:t>
            </a:r>
          </a:p>
        </p:txBody>
      </p:sp>
    </p:spTree>
    <p:extLst>
      <p:ext uri="{BB962C8B-B14F-4D97-AF65-F5344CB8AC3E}">
        <p14:creationId xmlns:p14="http://schemas.microsoft.com/office/powerpoint/2010/main" val="415461584"/>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F738A7-2680-E360-3807-B0B137E29FA3}"/>
              </a:ext>
            </a:extLst>
          </p:cNvPr>
          <p:cNvSpPr/>
          <p:nvPr/>
        </p:nvSpPr>
        <p:spPr>
          <a:xfrm>
            <a:off x="7181636" y="82193"/>
            <a:ext cx="4791510" cy="3066282"/>
          </a:xfrm>
          <a:prstGeom prst="rect">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46E5AE-DF4B-C933-C442-B64D41E20712}"/>
              </a:ext>
            </a:extLst>
          </p:cNvPr>
          <p:cNvSpPr/>
          <p:nvPr/>
        </p:nvSpPr>
        <p:spPr>
          <a:xfrm>
            <a:off x="410966" y="3213372"/>
            <a:ext cx="11562180" cy="3468348"/>
          </a:xfrm>
          <a:prstGeom prst="rect">
            <a:avLst/>
          </a:prstGeom>
          <a:solidFill>
            <a:schemeClr val="accent3">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8C4AEAB-ADB6-B426-8150-5FAE5E87B64E}"/>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FC10ADA-D7B4-5B1D-88B4-D01410BF72A1}"/>
                  </a:ext>
                </a:extLst>
              </p:cNvPr>
              <p:cNvSpPr/>
              <p:nvPr/>
            </p:nvSpPr>
            <p:spPr>
              <a:xfrm>
                <a:off x="218855" y="0"/>
                <a:ext cx="6826002" cy="954107"/>
              </a:xfrm>
              <a:prstGeom prst="rect">
                <a:avLst/>
              </a:prstGeom>
            </p:spPr>
            <p:txBody>
              <a:bodyPr wrap="square">
                <a:spAutoFit/>
              </a:bodyPr>
              <a:lstStyle/>
              <a:p>
                <a:r>
                  <a:rPr lang="en-US" sz="2800" b="1" dirty="0">
                    <a:solidFill>
                      <a:schemeClr val="accent1"/>
                    </a:solidFill>
                  </a:rPr>
                  <a:t>System Resolution of &lt;</a:t>
                </a:r>
                <a14:m>
                  <m:oMath xmlns:m="http://schemas.openxmlformats.org/officeDocument/2006/math">
                    <m:r>
                      <a:rPr lang="en-US" sz="2800" b="1" i="1" smtClean="0">
                        <a:solidFill>
                          <a:schemeClr val="accent1"/>
                        </a:solidFill>
                        <a:latin typeface="Cambria Math" panose="02040503050406030204" pitchFamily="18" charset="0"/>
                      </a:rPr>
                      <m:t>𝟏𝟎</m:t>
                    </m:r>
                    <m:r>
                      <a:rPr lang="en-US" sz="2800" b="1" i="1" smtClean="0">
                        <a:solidFill>
                          <a:schemeClr val="accent1"/>
                        </a:solidFill>
                        <a:latin typeface="Cambria Math" panose="02040503050406030204" pitchFamily="18" charset="0"/>
                      </a:rPr>
                      <m:t>𝝁</m:t>
                    </m:r>
                    <m:r>
                      <a:rPr lang="en-US" sz="2800" b="1" i="1" smtClean="0">
                        <a:solidFill>
                          <a:schemeClr val="accent1"/>
                        </a:solidFill>
                        <a:latin typeface="Cambria Math" panose="02040503050406030204" pitchFamily="18" charset="0"/>
                      </a:rPr>
                      <m:t>𝒎</m:t>
                    </m:r>
                  </m:oMath>
                </a14:m>
                <a:r>
                  <a:rPr lang="en-US" sz="2800" b="1" dirty="0">
                    <a:solidFill>
                      <a:schemeClr val="accent1"/>
                    </a:solidFill>
                  </a:rPr>
                  <a:t> Demonstrated for Movable BPM</a:t>
                </a:r>
              </a:p>
            </p:txBody>
          </p:sp>
        </mc:Choice>
        <mc:Fallback xmlns="">
          <p:sp>
            <p:nvSpPr>
              <p:cNvPr id="7" name="Rectangle 6">
                <a:extLst>
                  <a:ext uri="{FF2B5EF4-FFF2-40B4-BE49-F238E27FC236}">
                    <a16:creationId xmlns:a16="http://schemas.microsoft.com/office/drawing/2014/main" id="{3FC10ADA-D7B4-5B1D-88B4-D01410BF72A1}"/>
                  </a:ext>
                </a:extLst>
              </p:cNvPr>
              <p:cNvSpPr>
                <a:spLocks noRot="1" noChangeAspect="1" noMove="1" noResize="1" noEditPoints="1" noAdjustHandles="1" noChangeArrowheads="1" noChangeShapeType="1" noTextEdit="1"/>
              </p:cNvSpPr>
              <p:nvPr/>
            </p:nvSpPr>
            <p:spPr>
              <a:xfrm>
                <a:off x="218855" y="0"/>
                <a:ext cx="6826002" cy="954107"/>
              </a:xfrm>
              <a:prstGeom prst="rect">
                <a:avLst/>
              </a:prstGeom>
              <a:blipFill>
                <a:blip r:embed="rId2"/>
                <a:stretch>
                  <a:fillRect l="-1859" t="-7895" b="-15789"/>
                </a:stretch>
              </a:blipFill>
            </p:spPr>
            <p:txBody>
              <a:bodyPr/>
              <a:lstStyle/>
              <a:p>
                <a:r>
                  <a:rPr lang="en-US">
                    <a:noFill/>
                  </a:rPr>
                  <a:t> </a:t>
                </a:r>
              </a:p>
            </p:txBody>
          </p:sp>
        </mc:Fallback>
      </mc:AlternateContent>
      <p:pic>
        <p:nvPicPr>
          <p:cNvPr id="9" name="Picture 8" descr="A picture containing text, device, image&#10;&#10;Description automatically generated">
            <a:extLst>
              <a:ext uri="{FF2B5EF4-FFF2-40B4-BE49-F238E27FC236}">
                <a16:creationId xmlns:a16="http://schemas.microsoft.com/office/drawing/2014/main" id="{762D11BB-5AAC-0BB4-9252-4C0114FC877A}"/>
              </a:ext>
            </a:extLst>
          </p:cNvPr>
          <p:cNvPicPr>
            <a:picLocks noChangeAspect="1"/>
          </p:cNvPicPr>
          <p:nvPr/>
        </p:nvPicPr>
        <p:blipFill>
          <a:blip r:embed="rId3"/>
          <a:stretch>
            <a:fillRect/>
          </a:stretch>
        </p:blipFill>
        <p:spPr>
          <a:xfrm>
            <a:off x="7339601" y="176281"/>
            <a:ext cx="4177729" cy="2539114"/>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1829A51-85D7-7D3D-081F-AB644F70CDDC}"/>
                  </a:ext>
                </a:extLst>
              </p:cNvPr>
              <p:cNvSpPr txBox="1"/>
              <p:nvPr/>
            </p:nvSpPr>
            <p:spPr>
              <a:xfrm>
                <a:off x="218855" y="872593"/>
                <a:ext cx="6826002" cy="1815882"/>
              </a:xfrm>
              <a:prstGeom prst="rect">
                <a:avLst/>
              </a:prstGeom>
              <a:noFill/>
            </p:spPr>
            <p:txBody>
              <a:bodyPr wrap="square">
                <a:spAutoFit/>
              </a:bodyPr>
              <a:lstStyle/>
              <a:p>
                <a:pPr marR="0" lvl="0" algn="just">
                  <a:spcBef>
                    <a:spcPts val="0"/>
                  </a:spcBef>
                  <a:spcAft>
                    <a:spcPts val="0"/>
                  </a:spcAft>
                </a:pPr>
                <a:endParaRPr lang="en-US" sz="1400" dirty="0">
                  <a:effectLst/>
                  <a:ea typeface="Times New Roman" panose="02020603050405020304" pitchFamily="18" charset="0"/>
                </a:endParaRPr>
              </a:p>
              <a:p>
                <a:pPr marL="342900" marR="0" lvl="0" indent="-342900" algn="just">
                  <a:spcBef>
                    <a:spcPts val="0"/>
                  </a:spcBef>
                  <a:spcAft>
                    <a:spcPts val="0"/>
                  </a:spcAft>
                  <a:buFont typeface="+mj-lt"/>
                  <a:buAutoNum type="alphaLcParenR"/>
                </a:pPr>
                <a:r>
                  <a:rPr lang="en-US" sz="1400" dirty="0">
                    <a:effectLst/>
                    <a:ea typeface="Times New Roman" panose="02020603050405020304" pitchFamily="18" charset="0"/>
                  </a:rPr>
                  <a:t>The resolution of the electron beam imaging system is well within the system requirement: measured vertical resolution 2.5</a:t>
                </a:r>
                <a14:m>
                  <m:oMath xmlns:m="http://schemas.openxmlformats.org/officeDocument/2006/math">
                    <m:r>
                      <a:rPr lang="en-US" sz="1400" i="1">
                        <a:effectLst/>
                        <a:latin typeface="Cambria Math" panose="02040503050406030204" pitchFamily="18" charset="0"/>
                        <a:ea typeface="Times New Roman" panose="02020603050405020304" pitchFamily="18" charset="0"/>
                      </a:rPr>
                      <m:t>±</m:t>
                    </m:r>
                  </m:oMath>
                </a14:m>
                <a:r>
                  <a:rPr lang="en-US" sz="1400" dirty="0">
                    <a:effectLst/>
                    <a:ea typeface="Times New Roman" panose="02020603050405020304" pitchFamily="18" charset="0"/>
                  </a:rPr>
                  <a:t>0.2 um/</a:t>
                </a:r>
                <a:r>
                  <a:rPr lang="en-US" sz="1400" dirty="0" err="1">
                    <a:effectLst/>
                    <a:ea typeface="Times New Roman" panose="02020603050405020304" pitchFamily="18" charset="0"/>
                  </a:rPr>
                  <a:t>pxl</a:t>
                </a:r>
                <a:r>
                  <a:rPr lang="en-US" sz="1400" dirty="0">
                    <a:effectLst/>
                    <a:ea typeface="Times New Roman" panose="02020603050405020304" pitchFamily="18" charset="0"/>
                  </a:rPr>
                  <a:t>, horizontal resolution 3.2</a:t>
                </a:r>
                <a14:m>
                  <m:oMath xmlns:m="http://schemas.openxmlformats.org/officeDocument/2006/math">
                    <m:r>
                      <a:rPr lang="en-US" sz="1400" i="1">
                        <a:effectLst/>
                        <a:latin typeface="Cambria Math" panose="02040503050406030204" pitchFamily="18" charset="0"/>
                        <a:ea typeface="Times New Roman" panose="02020603050405020304" pitchFamily="18" charset="0"/>
                      </a:rPr>
                      <m:t>±</m:t>
                    </m:r>
                  </m:oMath>
                </a14:m>
                <a:r>
                  <a:rPr lang="en-US" sz="1400" dirty="0">
                    <a:effectLst/>
                    <a:ea typeface="Times New Roman" panose="02020603050405020304" pitchFamily="18" charset="0"/>
                  </a:rPr>
                  <a:t>0.2 um/</a:t>
                </a:r>
                <a:r>
                  <a:rPr lang="en-US" sz="1400" dirty="0" err="1">
                    <a:effectLst/>
                    <a:ea typeface="Times New Roman" panose="02020603050405020304" pitchFamily="18" charset="0"/>
                  </a:rPr>
                  <a:t>pxl</a:t>
                </a:r>
                <a:r>
                  <a:rPr lang="en-US" sz="1400" dirty="0">
                    <a:effectLst/>
                    <a:ea typeface="Times New Roman" panose="02020603050405020304" pitchFamily="18" charset="0"/>
                  </a:rPr>
                  <a:t>.</a:t>
                </a:r>
              </a:p>
              <a:p>
                <a:pPr marL="342900" marR="0" lvl="0" indent="-342900" algn="just">
                  <a:spcBef>
                    <a:spcPts val="0"/>
                  </a:spcBef>
                  <a:spcAft>
                    <a:spcPts val="0"/>
                  </a:spcAft>
                  <a:buFont typeface="+mj-lt"/>
                  <a:buAutoNum type="alphaLcParenR"/>
                </a:pPr>
                <a:r>
                  <a:rPr lang="en-US" sz="1400" dirty="0">
                    <a:effectLst/>
                    <a:ea typeface="Times New Roman" panose="02020603050405020304" pitchFamily="18" charset="0"/>
                  </a:rPr>
                  <a:t>A divergence-based emittance measurement technique utilizing the installed TEM grids and the movable YAG screen has been implemented. The data have been collected and analyzed to determine an upper limit on the transverse beam emittance. </a:t>
                </a:r>
              </a:p>
            </p:txBody>
          </p:sp>
        </mc:Choice>
        <mc:Fallback xmlns="">
          <p:sp>
            <p:nvSpPr>
              <p:cNvPr id="14" name="TextBox 13">
                <a:extLst>
                  <a:ext uri="{FF2B5EF4-FFF2-40B4-BE49-F238E27FC236}">
                    <a16:creationId xmlns:a16="http://schemas.microsoft.com/office/drawing/2014/main" id="{91829A51-85D7-7D3D-081F-AB644F70CDDC}"/>
                  </a:ext>
                </a:extLst>
              </p:cNvPr>
              <p:cNvSpPr txBox="1">
                <a:spLocks noRot="1" noChangeAspect="1" noMove="1" noResize="1" noEditPoints="1" noAdjustHandles="1" noChangeArrowheads="1" noChangeShapeType="1" noTextEdit="1"/>
              </p:cNvSpPr>
              <p:nvPr/>
            </p:nvSpPr>
            <p:spPr>
              <a:xfrm>
                <a:off x="218855" y="872593"/>
                <a:ext cx="6826002" cy="1815882"/>
              </a:xfrm>
              <a:prstGeom prst="rect">
                <a:avLst/>
              </a:prstGeom>
              <a:blipFill>
                <a:blip r:embed="rId4"/>
                <a:stretch>
                  <a:fillRect l="-186" r="-372" b="-277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D8E678CE-A180-0950-B4D4-4AF2532B1D16}"/>
              </a:ext>
            </a:extLst>
          </p:cNvPr>
          <p:cNvSpPr txBox="1"/>
          <p:nvPr/>
        </p:nvSpPr>
        <p:spPr>
          <a:xfrm>
            <a:off x="7181636" y="2686810"/>
            <a:ext cx="4791509" cy="461665"/>
          </a:xfrm>
          <a:prstGeom prst="rect">
            <a:avLst/>
          </a:prstGeom>
          <a:noFill/>
        </p:spPr>
        <p:txBody>
          <a:bodyPr wrap="square">
            <a:spAutoFit/>
          </a:bodyPr>
          <a:lstStyle/>
          <a:p>
            <a:pPr algn="just"/>
            <a:r>
              <a:rPr lang="en-US" sz="1200" dirty="0"/>
              <a:t>Shadow of the TEM grid (square thick/thin 30um opening/16-10-10um bars) obtained using an improved e-beam imaging system.</a:t>
            </a:r>
          </a:p>
        </p:txBody>
      </p:sp>
      <p:pic>
        <p:nvPicPr>
          <p:cNvPr id="43" name="Picture 42">
            <a:extLst>
              <a:ext uri="{FF2B5EF4-FFF2-40B4-BE49-F238E27FC236}">
                <a16:creationId xmlns:a16="http://schemas.microsoft.com/office/drawing/2014/main" id="{5E09FC59-2605-A3EA-552A-10C2618010A5}"/>
              </a:ext>
            </a:extLst>
          </p:cNvPr>
          <p:cNvPicPr>
            <a:picLocks noChangeAspect="1"/>
          </p:cNvPicPr>
          <p:nvPr/>
        </p:nvPicPr>
        <p:blipFill>
          <a:blip r:embed="rId5"/>
          <a:stretch>
            <a:fillRect/>
          </a:stretch>
        </p:blipFill>
        <p:spPr>
          <a:xfrm>
            <a:off x="540768" y="3332501"/>
            <a:ext cx="11240266" cy="2486117"/>
          </a:xfrm>
          <a:prstGeom prst="rect">
            <a:avLst/>
          </a:prstGeom>
        </p:spPr>
      </p:pic>
    </p:spTree>
    <p:extLst>
      <p:ext uri="{BB962C8B-B14F-4D97-AF65-F5344CB8AC3E}">
        <p14:creationId xmlns:p14="http://schemas.microsoft.com/office/powerpoint/2010/main" val="3428414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58182E-56A0-8B97-9283-1874251B5FA6}"/>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pic>
        <p:nvPicPr>
          <p:cNvPr id="4" name="Picture 3">
            <a:extLst>
              <a:ext uri="{FF2B5EF4-FFF2-40B4-BE49-F238E27FC236}">
                <a16:creationId xmlns:a16="http://schemas.microsoft.com/office/drawing/2014/main" id="{E7447B2A-83C6-1CDE-2C61-5BB333E8E866}"/>
              </a:ext>
            </a:extLst>
          </p:cNvPr>
          <p:cNvPicPr>
            <a:picLocks noChangeAspect="1"/>
          </p:cNvPicPr>
          <p:nvPr/>
        </p:nvPicPr>
        <p:blipFill>
          <a:blip r:embed="rId2"/>
          <a:stretch>
            <a:fillRect/>
          </a:stretch>
        </p:blipFill>
        <p:spPr>
          <a:xfrm>
            <a:off x="860339" y="1150156"/>
            <a:ext cx="10138320" cy="3595464"/>
          </a:xfrm>
          <a:prstGeom prst="rect">
            <a:avLst/>
          </a:prstGeom>
        </p:spPr>
      </p:pic>
      <p:sp>
        <p:nvSpPr>
          <p:cNvPr id="5" name="Rectangle 4">
            <a:extLst>
              <a:ext uri="{FF2B5EF4-FFF2-40B4-BE49-F238E27FC236}">
                <a16:creationId xmlns:a16="http://schemas.microsoft.com/office/drawing/2014/main" id="{2F3DD8F8-AB31-4394-C200-6FE0B3E2AF4F}"/>
              </a:ext>
            </a:extLst>
          </p:cNvPr>
          <p:cNvSpPr/>
          <p:nvPr/>
        </p:nvSpPr>
        <p:spPr>
          <a:xfrm>
            <a:off x="7053928" y="780823"/>
            <a:ext cx="3849424" cy="738664"/>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e-beam passing through a grid with (5 𝜇𝑚 bar, 7.5 𝜇𝑚 spacing)</a:t>
            </a:r>
          </a:p>
          <a:p>
            <a:endParaRPr lang="en-US" sz="1400" dirty="0"/>
          </a:p>
        </p:txBody>
      </p:sp>
      <p:sp>
        <p:nvSpPr>
          <p:cNvPr id="8" name="Rectangle 7">
            <a:extLst>
              <a:ext uri="{FF2B5EF4-FFF2-40B4-BE49-F238E27FC236}">
                <a16:creationId xmlns:a16="http://schemas.microsoft.com/office/drawing/2014/main" id="{9348DD0E-162B-C703-99E5-DBE30FE8B635}"/>
              </a:ext>
            </a:extLst>
          </p:cNvPr>
          <p:cNvSpPr/>
          <p:nvPr/>
        </p:nvSpPr>
        <p:spPr>
          <a:xfrm>
            <a:off x="218854" y="0"/>
            <a:ext cx="10516737" cy="523220"/>
          </a:xfrm>
          <a:prstGeom prst="rect">
            <a:avLst/>
          </a:prstGeom>
        </p:spPr>
        <p:txBody>
          <a:bodyPr wrap="square">
            <a:spAutoFit/>
          </a:bodyPr>
          <a:lstStyle/>
          <a:p>
            <a:r>
              <a:rPr lang="en-US" sz="2800" b="1" dirty="0">
                <a:solidFill>
                  <a:schemeClr val="accent1"/>
                </a:solidFill>
              </a:rPr>
              <a:t>Permanent Quadrupole Diagnostic</a:t>
            </a:r>
          </a:p>
        </p:txBody>
      </p:sp>
      <p:sp>
        <p:nvSpPr>
          <p:cNvPr id="9" name="TextBox 8">
            <a:extLst>
              <a:ext uri="{FF2B5EF4-FFF2-40B4-BE49-F238E27FC236}">
                <a16:creationId xmlns:a16="http://schemas.microsoft.com/office/drawing/2014/main" id="{C712F1C4-CEAF-61E0-CBB7-4DE9BC400A93}"/>
              </a:ext>
            </a:extLst>
          </p:cNvPr>
          <p:cNvSpPr txBox="1"/>
          <p:nvPr/>
        </p:nvSpPr>
        <p:spPr>
          <a:xfrm>
            <a:off x="860339" y="4930287"/>
            <a:ext cx="1032767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Permanent Magnet Quadrupoles (PMQs) developed by UCLA have been characterized and used by AE98/99</a:t>
            </a:r>
          </a:p>
          <a:p>
            <a:pPr marL="285750" indent="-285750">
              <a:buFont typeface="Arial" panose="020B0604020202020204" pitchFamily="34" charset="0"/>
              <a:buChar char="•"/>
            </a:pPr>
            <a:r>
              <a:rPr lang="en-US" dirty="0"/>
              <a:t>This device is available as diagnostic if radiographic information is needed closer to the plasma than the movable BPM can record</a:t>
            </a:r>
          </a:p>
        </p:txBody>
      </p:sp>
    </p:spTree>
    <p:extLst>
      <p:ext uri="{BB962C8B-B14F-4D97-AF65-F5344CB8AC3E}">
        <p14:creationId xmlns:p14="http://schemas.microsoft.com/office/powerpoint/2010/main" val="2090992786"/>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themeOverride>
</file>

<file path=docProps/app.xml><?xml version="1.0" encoding="utf-8"?>
<Properties xmlns="http://schemas.openxmlformats.org/officeDocument/2006/extended-properties" xmlns:vt="http://schemas.openxmlformats.org/officeDocument/2006/docPropsVTypes">
  <Template/>
  <TotalTime>29677</TotalTime>
  <Words>1758</Words>
  <Application>Microsoft Macintosh PowerPoint</Application>
  <PresentationFormat>Widescreen</PresentationFormat>
  <Paragraphs>358</Paragraphs>
  <Slides>18</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Cambria Math</vt:lpstr>
      <vt:lpstr>Symbol</vt:lpstr>
      <vt:lpstr>System Font Regular</vt:lpstr>
      <vt:lpstr>Times New Roman</vt:lpstr>
      <vt:lpstr>BNL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Equipment Requirements and Hazards</vt:lpstr>
      <vt:lpstr>Experimental Time Request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Coherent electron Cooling</dc:title>
  <dc:subject/>
  <dc:creator>Irina  Petrushina</dc:creator>
  <cp:keywords/>
  <dc:description/>
  <cp:lastModifiedBy>Navid Vafaei-Najafabadi</cp:lastModifiedBy>
  <cp:revision>204</cp:revision>
  <dcterms:created xsi:type="dcterms:W3CDTF">2021-08-25T15:10:47Z</dcterms:created>
  <dcterms:modified xsi:type="dcterms:W3CDTF">2024-03-27T19:29:17Z</dcterms:modified>
  <cp:category/>
</cp:coreProperties>
</file>