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8" r:id="rId4"/>
    <p:sldId id="257" r:id="rId5"/>
    <p:sldId id="267" r:id="rId6"/>
    <p:sldId id="258" r:id="rId7"/>
    <p:sldId id="271" r:id="rId8"/>
    <p:sldId id="270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8" d="100"/>
          <a:sy n="128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9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09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1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1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9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0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4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58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2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2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89F81-83D6-437A-8C14-49C9BEE63AD6}" type="datetimeFigureOut">
              <a:rPr lang="en-US" smtClean="0"/>
              <a:t>6/8/2016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B2F0-B128-4ADD-ABC9-929955874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86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sPhenix Cryogenic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6/8/2016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3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SPHENIX: MAGNET: Cryogenics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859473"/>
              </p:ext>
            </p:extLst>
          </p:nvPr>
        </p:nvGraphicFramePr>
        <p:xfrm>
          <a:off x="152400" y="1219200"/>
          <a:ext cx="8610600" cy="19195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2905"/>
                <a:gridCol w="2481613"/>
                <a:gridCol w="2566082"/>
              </a:tblGrid>
              <a:tr h="4317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SOLENOID &amp; VALVEBOX LOADS</a:t>
                      </a:r>
                      <a:endParaRPr kumimoji="0" lang="en-US" alt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ITEM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Original </a:t>
                      </a:r>
                      <a:r>
                        <a:rPr lang="en-US" sz="1100" dirty="0" smtClean="0">
                          <a:effectLst/>
                        </a:rPr>
                        <a:t>Design   /  Nominal </a:t>
                      </a:r>
                      <a:r>
                        <a:rPr lang="en-US" sz="1100" dirty="0">
                          <a:effectLst/>
                        </a:rPr>
                        <a:t>Load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Operation / Test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Forced 2 phase flow operation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And Design Load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17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Magnet load and valvebox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35W @ </a:t>
                      </a:r>
                      <a:r>
                        <a:rPr lang="en-US" sz="1100" dirty="0" smtClean="0">
                          <a:effectLst/>
                        </a:rPr>
                        <a:t>4.5K [</a:t>
                      </a:r>
                      <a:r>
                        <a:rPr lang="en-US" sz="1100" dirty="0">
                          <a:effectLst/>
                        </a:rPr>
                        <a:t>siphon mode]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7.5 g/s, 145W [with Valvebox separator loading heaters]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9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Shield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0.35 g/s, </a:t>
                      </a:r>
                      <a:r>
                        <a:rPr lang="en-US" sz="1100" dirty="0" smtClean="0">
                          <a:effectLst/>
                        </a:rPr>
                        <a:t> From </a:t>
                      </a:r>
                      <a:r>
                        <a:rPr lang="en-US" sz="1100" dirty="0">
                          <a:effectLst/>
                        </a:rPr>
                        <a:t>4.5K to 50K, 110W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 g/s, </a:t>
                      </a:r>
                      <a:r>
                        <a:rPr lang="en-US" sz="1100" dirty="0" smtClean="0">
                          <a:effectLst/>
                        </a:rPr>
                        <a:t> From </a:t>
                      </a:r>
                      <a:r>
                        <a:rPr lang="en-US" sz="1100" dirty="0">
                          <a:effectLst/>
                        </a:rPr>
                        <a:t>4.5K to 50K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Vapor cooled leads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0.51 g/s, 4.5K to 300K,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 g/s, 4.5K to 300K,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28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TOTAL, 4.5K Ref equivalent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129 W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255 </a:t>
                      </a:r>
                      <a:r>
                        <a:rPr lang="en-US" sz="1100" dirty="0">
                          <a:effectLst/>
                        </a:rPr>
                        <a:t>W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516435"/>
              </p:ext>
            </p:extLst>
          </p:nvPr>
        </p:nvGraphicFramePr>
        <p:xfrm>
          <a:off x="228600" y="3276600"/>
          <a:ext cx="8534400" cy="32766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251944"/>
                <a:gridCol w="2282456"/>
              </a:tblGrid>
              <a:tr h="493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EXTERNAL EQUIPMENT / TRANSFER LINES LOADS: OPTION A, RHIC INTERFACE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ITEM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Nominal Load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8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500 L Reservoir Dewar. Transfill valve + bayonet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9W @ 4.5K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8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 jumper: </a:t>
                      </a:r>
                      <a:r>
                        <a:rPr lang="en-US" sz="1100" dirty="0" smtClean="0">
                          <a:effectLst/>
                        </a:rPr>
                        <a:t> Vapor </a:t>
                      </a:r>
                      <a:r>
                        <a:rPr lang="en-US" sz="1100" dirty="0">
                          <a:effectLst/>
                        </a:rPr>
                        <a:t>return from  500 L Reservoir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 W @4.5K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68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line: Liquid supply from RHIC 120ft, 3 cryogenics valves, 2 bayonets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10+10 </a:t>
                      </a:r>
                      <a:r>
                        <a:rPr lang="en-US" sz="1100" dirty="0">
                          <a:effectLst/>
                        </a:rPr>
                        <a:t>= </a:t>
                      </a:r>
                      <a:r>
                        <a:rPr lang="en-US" sz="1100" dirty="0" smtClean="0">
                          <a:effectLst/>
                        </a:rPr>
                        <a:t>20 </a:t>
                      </a:r>
                      <a:r>
                        <a:rPr lang="en-US" sz="1100" dirty="0">
                          <a:effectLst/>
                        </a:rPr>
                        <a:t>W @4.5K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37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line: Vapor  return to RHIC 120ft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 cryogenics valves, 4 bayonets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15+15 </a:t>
                      </a:r>
                      <a:r>
                        <a:rPr lang="en-US" sz="1100" dirty="0">
                          <a:effectLst/>
                        </a:rPr>
                        <a:t>= </a:t>
                      </a:r>
                      <a:r>
                        <a:rPr lang="en-US" sz="1100" dirty="0" smtClean="0">
                          <a:effectLst/>
                        </a:rPr>
                        <a:t>30 </a:t>
                      </a:r>
                      <a:r>
                        <a:rPr lang="en-US" sz="1100" dirty="0">
                          <a:effectLst/>
                        </a:rPr>
                        <a:t>W @4.5K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1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line: Shield  return to RHIC 120ft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 cryogenics valves,  2 bayonets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150 + 8 = 158 </a:t>
                      </a:r>
                      <a:r>
                        <a:rPr lang="en-US" sz="1100" dirty="0" smtClean="0">
                          <a:effectLst/>
                        </a:rPr>
                        <a:t>W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0.5 g/s </a:t>
                      </a: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Liq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load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1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RHIC CRYO PLANT LOAD REFRIGERATION</a:t>
                      </a:r>
                      <a:r>
                        <a:rPr lang="en-US" sz="1100" baseline="0" dirty="0" smtClean="0">
                          <a:effectLst/>
                        </a:rPr>
                        <a:t> @ 4.5K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321 W  [118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kW]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61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RHIC CRYO PLANT LOAD LIQUEFACTION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1.6 g/s  [55 kW]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6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SPHENIX: MAGNET: Cryogenics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788418"/>
              </p:ext>
            </p:extLst>
          </p:nvPr>
        </p:nvGraphicFramePr>
        <p:xfrm>
          <a:off x="152400" y="1066800"/>
          <a:ext cx="8534401" cy="1942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2905"/>
                <a:gridCol w="2481613"/>
                <a:gridCol w="2489883"/>
              </a:tblGrid>
              <a:tr h="514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SOLENOID &amp; VALVEBOX LOADS</a:t>
                      </a:r>
                      <a:endParaRPr kumimoji="0" lang="en-US" altLang="en-US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ITEM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Original </a:t>
                      </a:r>
                      <a:r>
                        <a:rPr lang="en-US" sz="1100" dirty="0" smtClean="0">
                          <a:effectLst/>
                        </a:rPr>
                        <a:t>Design   /  Nominal </a:t>
                      </a:r>
                      <a:r>
                        <a:rPr lang="en-US" sz="1100" dirty="0">
                          <a:effectLst/>
                        </a:rPr>
                        <a:t>Load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Operation / Test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Forced 2 phase flow operation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And Design Load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2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Magnet load and valvebox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35W @ </a:t>
                      </a:r>
                      <a:r>
                        <a:rPr lang="en-US" sz="1100" dirty="0" smtClean="0">
                          <a:effectLst/>
                        </a:rPr>
                        <a:t>4.5K [</a:t>
                      </a:r>
                      <a:r>
                        <a:rPr lang="en-US" sz="1100" dirty="0">
                          <a:effectLst/>
                        </a:rPr>
                        <a:t>siphon mode]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7.5 g/s, 145W [with </a:t>
                      </a:r>
                      <a:r>
                        <a:rPr lang="en-US" sz="1100" dirty="0" err="1">
                          <a:effectLst/>
                        </a:rPr>
                        <a:t>Valvebox</a:t>
                      </a:r>
                      <a:r>
                        <a:rPr lang="en-US" sz="1100" dirty="0">
                          <a:effectLst/>
                        </a:rPr>
                        <a:t> separator loading heaters]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93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Shield 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0.35 g/s, </a:t>
                      </a:r>
                      <a:r>
                        <a:rPr lang="en-US" sz="1100" dirty="0" smtClean="0">
                          <a:effectLst/>
                        </a:rPr>
                        <a:t> From </a:t>
                      </a:r>
                      <a:r>
                        <a:rPr lang="en-US" sz="1100" dirty="0">
                          <a:effectLst/>
                        </a:rPr>
                        <a:t>4.5K to 50K, 110W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 g/s, </a:t>
                      </a:r>
                      <a:r>
                        <a:rPr lang="en-US" sz="1100" dirty="0" smtClean="0">
                          <a:effectLst/>
                        </a:rPr>
                        <a:t> From </a:t>
                      </a:r>
                      <a:r>
                        <a:rPr lang="en-US" sz="1100" dirty="0">
                          <a:effectLst/>
                        </a:rPr>
                        <a:t>4.5K to 50K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Vapor cooled leads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0.51 g/s, 4.5K to 300K,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0.6 g/s, 4.5K to 300K,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95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TOTAL, 4.5K Ref equivalent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129 W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255 </a:t>
                      </a:r>
                      <a:r>
                        <a:rPr lang="en-US" sz="1100" dirty="0">
                          <a:effectLst/>
                        </a:rPr>
                        <a:t>W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18997"/>
              </p:ext>
            </p:extLst>
          </p:nvPr>
        </p:nvGraphicFramePr>
        <p:xfrm>
          <a:off x="76200" y="3124200"/>
          <a:ext cx="8763000" cy="3363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9421"/>
                <a:gridCol w="2237003"/>
                <a:gridCol w="2556576"/>
              </a:tblGrid>
              <a:tr h="47973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EXTERNAL EQUIPMENT / TRANSFER LINES LOADS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OPTION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B, INDEPENDENT CRYO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effectLst/>
                        </a:rPr>
                        <a:t>PLANT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Nominal Load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Design</a:t>
                      </a:r>
                      <a:r>
                        <a:rPr lang="en-US" sz="1100" baseline="0" dirty="0" smtClean="0">
                          <a:effectLst/>
                        </a:rPr>
                        <a:t> Load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54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500 L Reservoir Dewar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5W @ 4.5K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 W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61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Transfer line jumper: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Vapor return from  500 L Reservoir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 W @4.5K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 W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8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Transfer line jumper: Liquid helium from 500L to valvebox  1 cryogenics valve, 2 bayonets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 W @4.5K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[20 W] included in above table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49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 jumper: Vapor  return to 500L / Solenoid </a:t>
                      </a:r>
                      <a:r>
                        <a:rPr lang="en-US" sz="1100" dirty="0" err="1">
                          <a:effectLst/>
                        </a:rPr>
                        <a:t>Valvebox</a:t>
                      </a:r>
                      <a:r>
                        <a:rPr lang="en-US" sz="1100" dirty="0">
                          <a:effectLst/>
                        </a:rPr>
                        <a:t> to </a:t>
                      </a:r>
                      <a:r>
                        <a:rPr lang="en-US" sz="1100" dirty="0" err="1">
                          <a:effectLst/>
                        </a:rPr>
                        <a:t>cryo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smtClean="0">
                          <a:effectLst/>
                        </a:rPr>
                        <a:t>plant.  1 </a:t>
                      </a:r>
                      <a:r>
                        <a:rPr lang="en-US" sz="1100" dirty="0">
                          <a:effectLst/>
                        </a:rPr>
                        <a:t>cryogenics valves, 4 bayonets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17 W @4.5K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 W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Transfer line: Shield 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Budget with solenoid/</a:t>
                      </a:r>
                      <a:r>
                        <a:rPr lang="en-US" sz="1100" dirty="0" err="1">
                          <a:effectLst/>
                        </a:rPr>
                        <a:t>valvebox</a:t>
                      </a:r>
                      <a:r>
                        <a:rPr lang="en-US" sz="1100" dirty="0">
                          <a:effectLst/>
                        </a:rPr>
                        <a:t> load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Accounted as 0.35 g/s liquefaction load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Budget with solenoid/</a:t>
                      </a:r>
                      <a:r>
                        <a:rPr lang="en-US" sz="1100" dirty="0" err="1">
                          <a:effectLst/>
                        </a:rPr>
                        <a:t>valvebox</a:t>
                      </a:r>
                      <a:r>
                        <a:rPr lang="en-US" sz="1100" dirty="0">
                          <a:effectLst/>
                        </a:rPr>
                        <a:t> load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Accounted as 0.5 g/s liquefaction load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63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285 W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320 W plant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80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SPHENIX: MAGNET: Cryogenics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19600" cy="53340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900" b="1" u="sng" dirty="0" smtClean="0"/>
              <a:t>Tie-in RHIC Option: A</a:t>
            </a:r>
          </a:p>
          <a:p>
            <a:pPr marL="0" indent="0">
              <a:buNone/>
            </a:pPr>
            <a:r>
              <a:rPr lang="en-US" dirty="0" smtClean="0"/>
              <a:t>Interface to RHIC cryogenic distribution system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80K summer shutdown LN2 keep cool system</a:t>
            </a:r>
          </a:p>
          <a:p>
            <a:pPr lvl="1"/>
            <a:r>
              <a:rPr lang="en-US" dirty="0" smtClean="0"/>
              <a:t>5 g/s Helium  compressor</a:t>
            </a:r>
          </a:p>
          <a:p>
            <a:r>
              <a:rPr lang="en-US" dirty="0" smtClean="0"/>
              <a:t>RHIC interface valve-box </a:t>
            </a:r>
          </a:p>
          <a:p>
            <a:pPr lvl="1"/>
            <a:r>
              <a:rPr lang="en-US" dirty="0" smtClean="0"/>
              <a:t>S header: 4.8K, 3.5 bar</a:t>
            </a:r>
          </a:p>
          <a:p>
            <a:pPr lvl="1"/>
            <a:r>
              <a:rPr lang="en-US" dirty="0" smtClean="0"/>
              <a:t>H header: 45-80K, 12 bar</a:t>
            </a:r>
          </a:p>
          <a:p>
            <a:pPr lvl="1"/>
            <a:r>
              <a:rPr lang="en-US" dirty="0" smtClean="0"/>
              <a:t>U header: 4.5K, 1.25 bar</a:t>
            </a:r>
          </a:p>
          <a:p>
            <a:pPr lvl="1"/>
            <a:r>
              <a:rPr lang="en-US" dirty="0" smtClean="0"/>
              <a:t>WR header: 293K, 1.25 bar</a:t>
            </a:r>
          </a:p>
          <a:p>
            <a:pPr lvl="1"/>
            <a:r>
              <a:rPr lang="en-US" dirty="0" smtClean="0"/>
              <a:t>Isolation valves to RHIC</a:t>
            </a:r>
            <a:endParaRPr lang="en-US" dirty="0"/>
          </a:p>
          <a:p>
            <a:pPr lvl="1"/>
            <a:r>
              <a:rPr lang="en-US" dirty="0" smtClean="0"/>
              <a:t> cooldown gradient control Heat exchanger</a:t>
            </a:r>
          </a:p>
          <a:p>
            <a:pPr lvl="1"/>
            <a:r>
              <a:rPr lang="en-US" dirty="0" smtClean="0"/>
              <a:t>LN2/He exchanger</a:t>
            </a:r>
          </a:p>
          <a:p>
            <a:r>
              <a:rPr lang="en-US" dirty="0" smtClean="0"/>
              <a:t>500L Interface and Hold up reservoir </a:t>
            </a:r>
            <a:r>
              <a:rPr lang="en-US" dirty="0" err="1" smtClean="0"/>
              <a:t>dewar</a:t>
            </a:r>
            <a:endParaRPr lang="en-US" dirty="0" smtClean="0"/>
          </a:p>
          <a:p>
            <a:pPr lvl="1"/>
            <a:r>
              <a:rPr lang="en-US" dirty="0" smtClean="0"/>
              <a:t>Transfer bayonet for portable 500L</a:t>
            </a:r>
          </a:p>
          <a:p>
            <a:r>
              <a:rPr lang="en-US" dirty="0" smtClean="0"/>
              <a:t>Cryogenic Transfer VJ  jumpers between supply bundle and </a:t>
            </a:r>
            <a:r>
              <a:rPr lang="en-US" dirty="0" err="1" smtClean="0"/>
              <a:t>valvebox</a:t>
            </a:r>
            <a:r>
              <a:rPr lang="en-US" dirty="0" smtClean="0"/>
              <a:t>/</a:t>
            </a:r>
            <a:r>
              <a:rPr lang="en-US" dirty="0" err="1" smtClean="0"/>
              <a:t>dewar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43000"/>
            <a:ext cx="4572000" cy="5562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900" b="1" u="sng" dirty="0" smtClean="0"/>
              <a:t>Stand Alone Plant Option: B</a:t>
            </a:r>
          </a:p>
          <a:p>
            <a:pPr marL="0" indent="0">
              <a:buNone/>
            </a:pPr>
            <a:r>
              <a:rPr lang="en-US" dirty="0" smtClean="0"/>
              <a:t>300W Helium Plant</a:t>
            </a:r>
          </a:p>
          <a:p>
            <a:r>
              <a:rPr lang="en-US" dirty="0" smtClean="0"/>
              <a:t>4.5K </a:t>
            </a:r>
            <a:r>
              <a:rPr lang="en-US" dirty="0" err="1" smtClean="0"/>
              <a:t>Coldbox</a:t>
            </a:r>
            <a:endParaRPr lang="en-US" dirty="0" smtClean="0"/>
          </a:p>
          <a:p>
            <a:pPr lvl="1"/>
            <a:r>
              <a:rPr lang="en-US" dirty="0" smtClean="0"/>
              <a:t>located on detector superstructure platform</a:t>
            </a:r>
          </a:p>
          <a:p>
            <a:r>
              <a:rPr lang="en-US" dirty="0" smtClean="0"/>
              <a:t>Compressor</a:t>
            </a:r>
          </a:p>
          <a:p>
            <a:pPr lvl="1"/>
            <a:r>
              <a:rPr lang="en-US" dirty="0" smtClean="0"/>
              <a:t>Service building or Heated shack</a:t>
            </a:r>
          </a:p>
          <a:p>
            <a:r>
              <a:rPr lang="en-US" dirty="0" smtClean="0"/>
              <a:t>500L  Hold up reservoir </a:t>
            </a:r>
            <a:r>
              <a:rPr lang="en-US" dirty="0" err="1" smtClean="0"/>
              <a:t>dewar</a:t>
            </a:r>
            <a:endParaRPr lang="en-US" dirty="0" smtClean="0"/>
          </a:p>
          <a:p>
            <a:r>
              <a:rPr lang="en-US" dirty="0" smtClean="0"/>
              <a:t>Gas storage tanks</a:t>
            </a:r>
          </a:p>
          <a:p>
            <a:r>
              <a:rPr lang="en-US" dirty="0" smtClean="0"/>
              <a:t>Cryogenic lines</a:t>
            </a:r>
          </a:p>
          <a:p>
            <a:r>
              <a:rPr lang="en-US" dirty="0" smtClean="0"/>
              <a:t>Warm-piping</a:t>
            </a:r>
          </a:p>
          <a:p>
            <a:r>
              <a:rPr lang="en-US" dirty="0" smtClean="0"/>
              <a:t>LN2 supply Line to </a:t>
            </a:r>
            <a:r>
              <a:rPr lang="en-US" dirty="0" err="1" smtClean="0"/>
              <a:t>coldbox</a:t>
            </a:r>
            <a:endParaRPr lang="en-US" dirty="0" smtClean="0"/>
          </a:p>
          <a:p>
            <a:r>
              <a:rPr lang="en-US" dirty="0" smtClean="0"/>
              <a:t>UTILITIES</a:t>
            </a:r>
          </a:p>
          <a:p>
            <a:pPr lvl="1"/>
            <a:r>
              <a:rPr lang="en-US" dirty="0" smtClean="0"/>
              <a:t>Compressor</a:t>
            </a:r>
          </a:p>
          <a:p>
            <a:pPr lvl="2"/>
            <a:r>
              <a:rPr lang="en-US" dirty="0" smtClean="0"/>
              <a:t>150 kW, 480VAC</a:t>
            </a:r>
          </a:p>
          <a:p>
            <a:pPr lvl="2"/>
            <a:r>
              <a:rPr lang="en-US" dirty="0" smtClean="0"/>
              <a:t>Tower water: 50 GPM</a:t>
            </a:r>
          </a:p>
          <a:p>
            <a:pPr lvl="2"/>
            <a:r>
              <a:rPr lang="en-US" dirty="0" smtClean="0"/>
              <a:t>Air cooling to compressor cabinet: 1400 CFM</a:t>
            </a:r>
          </a:p>
          <a:p>
            <a:pPr lvl="2"/>
            <a:r>
              <a:rPr lang="en-US" dirty="0" smtClean="0"/>
              <a:t>Instrument Air: 5 CFM</a:t>
            </a:r>
          </a:p>
          <a:p>
            <a:pPr lvl="2"/>
            <a:r>
              <a:rPr lang="en-US" dirty="0" smtClean="0"/>
              <a:t>Space: 300 ft</a:t>
            </a:r>
            <a:r>
              <a:rPr lang="en-US" baseline="30000" dirty="0" smtClean="0"/>
              <a:t>2</a:t>
            </a:r>
          </a:p>
          <a:p>
            <a:pPr lvl="1"/>
            <a:r>
              <a:rPr lang="en-US" dirty="0" err="1" smtClean="0"/>
              <a:t>Coldbox</a:t>
            </a:r>
            <a:endParaRPr lang="en-US" dirty="0" smtClean="0"/>
          </a:p>
          <a:p>
            <a:pPr lvl="2"/>
            <a:r>
              <a:rPr lang="en-US" dirty="0" smtClean="0"/>
              <a:t>3 kW, 120VAC</a:t>
            </a:r>
          </a:p>
          <a:p>
            <a:pPr lvl="2"/>
            <a:r>
              <a:rPr lang="en-US" dirty="0" smtClean="0"/>
              <a:t>Air 10 CFM</a:t>
            </a:r>
          </a:p>
          <a:p>
            <a:pPr lvl="2"/>
            <a:r>
              <a:rPr lang="en-US" dirty="0" smtClean="0"/>
              <a:t>Small chiller for turbines:  3 kW</a:t>
            </a:r>
          </a:p>
          <a:p>
            <a:pPr lvl="2"/>
            <a:r>
              <a:rPr lang="en-US" dirty="0" smtClean="0"/>
              <a:t>Space:  400 ft</a:t>
            </a:r>
            <a:r>
              <a:rPr lang="en-US" baseline="30000" dirty="0" smtClean="0"/>
              <a:t>2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Return heater shield flow: 5 kW/480VAC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6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SPHENIX: MAGNET: Cryogenics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143000"/>
            <a:ext cx="441960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900" b="1" u="sng" dirty="0" smtClean="0"/>
              <a:t>Tie-in RHIC Option: 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Superstructure/Platform piping connection:</a:t>
            </a:r>
          </a:p>
          <a:p>
            <a:pPr marL="857250" lvl="2" indent="0">
              <a:buNone/>
            </a:pPr>
            <a:r>
              <a:rPr lang="en-US" dirty="0" smtClean="0"/>
              <a:t>Relief vent header</a:t>
            </a:r>
          </a:p>
          <a:p>
            <a:pPr marL="857250" lvl="2" indent="0">
              <a:buNone/>
            </a:pPr>
            <a:r>
              <a:rPr lang="en-US" dirty="0" smtClean="0"/>
              <a:t>Liquid helium supply VJP</a:t>
            </a:r>
          </a:p>
          <a:p>
            <a:pPr marL="857250" lvl="2" indent="0">
              <a:buNone/>
            </a:pPr>
            <a:r>
              <a:rPr lang="en-US" dirty="0" smtClean="0"/>
              <a:t>Helium Vapor return VJP</a:t>
            </a:r>
          </a:p>
          <a:p>
            <a:pPr marL="857250" lvl="2" indent="0">
              <a:buNone/>
            </a:pPr>
            <a:r>
              <a:rPr lang="en-US" dirty="0" smtClean="0"/>
              <a:t>Shield return </a:t>
            </a:r>
          </a:p>
          <a:p>
            <a:pPr marL="857250" lvl="2" indent="0">
              <a:buNone/>
            </a:pPr>
            <a:r>
              <a:rPr lang="en-US" dirty="0" smtClean="0"/>
              <a:t>Lead cooling return</a:t>
            </a:r>
          </a:p>
          <a:p>
            <a:pPr marL="514350" indent="-457200"/>
            <a:r>
              <a:rPr lang="en-US" dirty="0" smtClean="0">
                <a:solidFill>
                  <a:srgbClr val="FF0000"/>
                </a:solidFill>
              </a:rPr>
              <a:t>1008B service building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LN2 supply</a:t>
            </a:r>
          </a:p>
          <a:p>
            <a:pPr marL="857250" lvl="2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GN2 vent</a:t>
            </a:r>
          </a:p>
          <a:p>
            <a:r>
              <a:rPr lang="en-US" dirty="0" smtClean="0"/>
              <a:t>Summer shutdown:</a:t>
            </a:r>
          </a:p>
          <a:p>
            <a:pPr lvl="1"/>
            <a:r>
              <a:rPr lang="en-US" dirty="0" smtClean="0"/>
              <a:t>LN2 Keep cold system @100K</a:t>
            </a:r>
          </a:p>
          <a:p>
            <a:pPr lvl="1"/>
            <a:r>
              <a:rPr lang="en-US" dirty="0" smtClean="0"/>
              <a:t>4.5K Test</a:t>
            </a:r>
          </a:p>
          <a:p>
            <a:pPr lvl="2"/>
            <a:r>
              <a:rPr lang="en-US" dirty="0" smtClean="0"/>
              <a:t>10 x 500L for cooldown from 90K to 5K</a:t>
            </a:r>
          </a:p>
          <a:p>
            <a:pPr lvl="2"/>
            <a:r>
              <a:rPr lang="en-US" dirty="0" smtClean="0"/>
              <a:t>4.5K Test: 500L every 3-4hrs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143000"/>
            <a:ext cx="4572000" cy="5562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900" b="1" u="sng" dirty="0" smtClean="0"/>
              <a:t>Stand Alone Plant Option: B</a:t>
            </a:r>
          </a:p>
          <a:p>
            <a:pPr marL="457200" lvl="1" indent="0">
              <a:buNone/>
            </a:pPr>
            <a:r>
              <a:rPr lang="en-US" dirty="0" smtClean="0"/>
              <a:t>Superstructure/Platform piping connection:</a:t>
            </a:r>
          </a:p>
          <a:p>
            <a:pPr marL="457200" lvl="1" indent="0">
              <a:buNone/>
            </a:pPr>
            <a:r>
              <a:rPr lang="en-US" dirty="0" smtClean="0"/>
              <a:t>Warm helium supply</a:t>
            </a:r>
          </a:p>
          <a:p>
            <a:pPr marL="457200" lvl="1" indent="0">
              <a:buNone/>
            </a:pPr>
            <a:r>
              <a:rPr lang="en-US" dirty="0" smtClean="0"/>
              <a:t>Warm helium return</a:t>
            </a:r>
          </a:p>
          <a:p>
            <a:pPr marL="457200" lvl="1" indent="0">
              <a:buNone/>
            </a:pPr>
            <a:r>
              <a:rPr lang="en-US" dirty="0" smtClean="0"/>
              <a:t>Relief vent header</a:t>
            </a:r>
          </a:p>
          <a:p>
            <a:pPr marL="457200" lvl="1" indent="0">
              <a:buNone/>
            </a:pPr>
            <a:r>
              <a:rPr lang="en-US" dirty="0" smtClean="0"/>
              <a:t>GN2 vent</a:t>
            </a:r>
          </a:p>
          <a:p>
            <a:pPr marL="457200" lvl="1" indent="0">
              <a:buNone/>
            </a:pPr>
            <a:r>
              <a:rPr lang="en-US" dirty="0" smtClean="0"/>
              <a:t>LN2 supply  to IP8 to plant </a:t>
            </a:r>
            <a:r>
              <a:rPr lang="en-US" dirty="0" err="1" smtClean="0"/>
              <a:t>coldbox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LN2 supply tee to assembly hall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Summer shutdown:</a:t>
            </a:r>
          </a:p>
          <a:p>
            <a:pPr lvl="1"/>
            <a:r>
              <a:rPr lang="en-US" dirty="0" smtClean="0"/>
              <a:t>4.5K Test on plant</a:t>
            </a:r>
          </a:p>
          <a:p>
            <a:pPr lvl="1"/>
            <a:r>
              <a:rPr lang="en-US" dirty="0" smtClean="0"/>
              <a:t>Plant maintenance</a:t>
            </a:r>
          </a:p>
          <a:p>
            <a:pPr lvl="2"/>
            <a:r>
              <a:rPr lang="en-US" dirty="0" smtClean="0"/>
              <a:t>Drift to 90K ~ 150 </a:t>
            </a:r>
            <a:r>
              <a:rPr lang="en-US" dirty="0" err="1" smtClean="0"/>
              <a:t>hrs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46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707" y="11837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SPHENIX: MAGNET: Cryogenics</a:t>
            </a:r>
            <a:br>
              <a:rPr lang="en-US" dirty="0" smtClean="0"/>
            </a:br>
            <a:r>
              <a:rPr lang="en-US" dirty="0" smtClean="0"/>
              <a:t>System diagram: RHIC Interface Option 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07" y="1447800"/>
            <a:ext cx="8153400" cy="498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988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SPHENIX: MAGNET: Cryogenics</a:t>
            </a:r>
            <a:br>
              <a:rPr lang="en-US" dirty="0" smtClean="0"/>
            </a:br>
            <a:r>
              <a:rPr lang="en-US" dirty="0" smtClean="0"/>
              <a:t>System diagram: RHIC Interface Option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SPHENIX – SC SOLENOID  CRYO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66FCA-42B7-4975-A196-8DB704C4BCF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990600"/>
            <a:ext cx="7696200" cy="541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H="1">
            <a:off x="4038600" y="2514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038600" y="2514600"/>
            <a:ext cx="0" cy="19050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810000" y="2209800"/>
            <a:ext cx="0" cy="220980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775496" y="4419600"/>
            <a:ext cx="304800" cy="0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1981200" y="1676400"/>
            <a:ext cx="1828800" cy="838200"/>
            <a:chOff x="1981200" y="1676400"/>
            <a:chExt cx="1828800" cy="838200"/>
          </a:xfrm>
        </p:grpSpPr>
        <p:sp>
          <p:nvSpPr>
            <p:cNvPr id="16" name="Rounded Rectangle 15"/>
            <p:cNvSpPr/>
            <p:nvPr/>
          </p:nvSpPr>
          <p:spPr>
            <a:xfrm>
              <a:off x="1981200" y="1676400"/>
              <a:ext cx="1447800" cy="838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429000" y="2057400"/>
              <a:ext cx="228600" cy="76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3581400" y="19812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rapezoid 14"/>
          <p:cNvSpPr/>
          <p:nvPr/>
        </p:nvSpPr>
        <p:spPr>
          <a:xfrm flipH="1">
            <a:off x="4724400" y="5562600"/>
            <a:ext cx="304800" cy="304800"/>
          </a:xfrm>
          <a:prstGeom prst="trapezoid">
            <a:avLst/>
          </a:prstGeom>
          <a:solidFill>
            <a:srgbClr val="7030A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>
            <a:stCxn id="15" idx="0"/>
          </p:cNvCxnSpPr>
          <p:nvPr/>
        </p:nvCxnSpPr>
        <p:spPr>
          <a:xfrm flipV="1">
            <a:off x="4876800" y="4343400"/>
            <a:ext cx="0" cy="1219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038600" y="4419600"/>
            <a:ext cx="8382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0" y="4495800"/>
            <a:ext cx="762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572000" y="4495800"/>
            <a:ext cx="0" cy="16002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72000" y="6130504"/>
            <a:ext cx="381000" cy="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911304" y="5851582"/>
            <a:ext cx="0" cy="304800"/>
          </a:xfrm>
          <a:prstGeom prst="line">
            <a:avLst/>
          </a:prstGeom>
          <a:ln w="22225">
            <a:solidFill>
              <a:srgbClr val="C00000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4457700" y="4419600"/>
            <a:ext cx="0" cy="1371600"/>
          </a:xfrm>
          <a:prstGeom prst="line">
            <a:avLst/>
          </a:prstGeom>
          <a:ln w="1016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775496" y="4495800"/>
            <a:ext cx="6822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775496" y="4419600"/>
            <a:ext cx="720304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853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604" y="2071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SPHENIX: MAGNET: Cryogenics</a:t>
            </a:r>
            <a:br>
              <a:rPr lang="en-US" dirty="0" smtClean="0"/>
            </a:br>
            <a:r>
              <a:rPr lang="en-US" dirty="0" smtClean="0"/>
              <a:t>INDEPENDENT PLANT OPTION B 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03" y="1143000"/>
            <a:ext cx="8639452" cy="535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54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 Cryogenics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ontrol temperature gradient to no more than 40K during </a:t>
            </a:r>
            <a:r>
              <a:rPr lang="en-US" dirty="0"/>
              <a:t>c</a:t>
            </a:r>
            <a:r>
              <a:rPr lang="en-US" dirty="0" smtClean="0"/>
              <a:t>ooldown/warmup</a:t>
            </a:r>
          </a:p>
          <a:p>
            <a:r>
              <a:rPr lang="en-US" dirty="0" smtClean="0"/>
              <a:t>Cooldown/warmup rate 300K to 4K in 7 days</a:t>
            </a:r>
          </a:p>
          <a:p>
            <a:r>
              <a:rPr lang="en-US" dirty="0"/>
              <a:t>Ability to disconnect cryogenic lines to move the detector into assembly hall</a:t>
            </a:r>
          </a:p>
          <a:p>
            <a:r>
              <a:rPr lang="en-US" dirty="0" smtClean="0"/>
              <a:t>Maintenance of equipment and access requirements need to minimize interruptions of RHIC run </a:t>
            </a:r>
          </a:p>
          <a:p>
            <a:r>
              <a:rPr lang="en-US" dirty="0" smtClean="0"/>
              <a:t>Reliability needed to minimize RHIC run interruptions</a:t>
            </a:r>
          </a:p>
          <a:p>
            <a:r>
              <a:rPr lang="en-US" dirty="0" smtClean="0"/>
              <a:t>Vibration from equipment needs to be minimal so it does not impact experimentation</a:t>
            </a:r>
          </a:p>
        </p:txBody>
      </p:sp>
    </p:spTree>
    <p:extLst>
      <p:ext uri="{BB962C8B-B14F-4D97-AF65-F5344CB8AC3E}">
        <p14:creationId xmlns:p14="http://schemas.microsoft.com/office/powerpoint/2010/main" val="4176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sPhenix Cryogenics Optional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Cooldown/warmup rate increase, 300K to 4K in 7 days [or quicker]</a:t>
            </a:r>
          </a:p>
          <a:p>
            <a:r>
              <a:rPr lang="en-US" dirty="0" smtClean="0"/>
              <a:t>500L reservoir to ramp down magnet when cryogenic supply is lost</a:t>
            </a:r>
          </a:p>
          <a:p>
            <a:r>
              <a:rPr lang="en-US" smtClean="0"/>
              <a:t>Hold </a:t>
            </a:r>
            <a:r>
              <a:rPr lang="en-US" dirty="0" smtClean="0"/>
              <a:t>at &lt;100K during shutdown to limit thermal cycling on solenoid</a:t>
            </a:r>
          </a:p>
          <a:p>
            <a:r>
              <a:rPr lang="en-US" dirty="0" smtClean="0"/>
              <a:t>Precool to 100K before RHIC run startup</a:t>
            </a:r>
          </a:p>
          <a:p>
            <a:r>
              <a:rPr lang="en-US" dirty="0" smtClean="0"/>
              <a:t>Summer Shutdown Testing  4.5K in IP location</a:t>
            </a:r>
          </a:p>
          <a:p>
            <a:r>
              <a:rPr lang="en-US" dirty="0" smtClean="0"/>
              <a:t>Summer Shutdown Testing  4.5K in assembly hall location</a:t>
            </a:r>
          </a:p>
          <a:p>
            <a:r>
              <a:rPr lang="en-US" dirty="0" smtClean="0"/>
              <a:t>Summer Shutdown Testing  4.5K, short duration and low current test e.g. 4 hours, 1000A</a:t>
            </a:r>
          </a:p>
          <a:p>
            <a:r>
              <a:rPr lang="en-US" dirty="0" smtClean="0"/>
              <a:t>Summer Shutdown Testing  4.5K, full current test 4650A</a:t>
            </a:r>
          </a:p>
        </p:txBody>
      </p:sp>
    </p:spTree>
    <p:extLst>
      <p:ext uri="{BB962C8B-B14F-4D97-AF65-F5344CB8AC3E}">
        <p14:creationId xmlns:p14="http://schemas.microsoft.com/office/powerpoint/2010/main" val="283601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Cryogenic supply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RHIC cryogenic supply</a:t>
            </a:r>
          </a:p>
          <a:p>
            <a:pPr lvl="1"/>
            <a:r>
              <a:rPr lang="en-US" dirty="0" smtClean="0"/>
              <a:t>Cold gas available when RHIC is operational</a:t>
            </a:r>
          </a:p>
          <a:p>
            <a:pPr lvl="1"/>
            <a:r>
              <a:rPr lang="en-US" dirty="0" smtClean="0"/>
              <a:t>Warm helium supply needed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Standalone Plant option (ERL’s 1660 plant)</a:t>
            </a:r>
          </a:p>
          <a:p>
            <a:pPr lvl="1"/>
            <a:r>
              <a:rPr lang="en-US" dirty="0" smtClean="0"/>
              <a:t>Used existing Linde 1660 plant in building 912</a:t>
            </a:r>
          </a:p>
          <a:p>
            <a:pPr lvl="1"/>
            <a:r>
              <a:rPr lang="en-US" dirty="0" smtClean="0"/>
              <a:t>Requires liquid </a:t>
            </a:r>
            <a:r>
              <a:rPr lang="en-US" dirty="0"/>
              <a:t>n</a:t>
            </a:r>
            <a:r>
              <a:rPr lang="en-US" dirty="0" smtClean="0"/>
              <a:t>itrogen supply and a compressor</a:t>
            </a:r>
          </a:p>
          <a:p>
            <a:pPr lvl="1"/>
            <a:r>
              <a:rPr lang="en-US" dirty="0" smtClean="0"/>
              <a:t>Run anytime (summer testing)</a:t>
            </a:r>
          </a:p>
          <a:p>
            <a:pPr lvl="1"/>
            <a:r>
              <a:rPr lang="en-US" dirty="0" smtClean="0"/>
              <a:t>Maintenance and reliability concerns </a:t>
            </a:r>
          </a:p>
        </p:txBody>
      </p:sp>
    </p:spTree>
    <p:extLst>
      <p:ext uri="{BB962C8B-B14F-4D97-AF65-F5344CB8AC3E}">
        <p14:creationId xmlns:p14="http://schemas.microsoft.com/office/powerpoint/2010/main" val="6191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RHIC cryogenic supply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ryogenic supply from service building</a:t>
            </a:r>
          </a:p>
          <a:p>
            <a:pPr lvl="1"/>
            <a:r>
              <a:rPr lang="en-US" dirty="0" smtClean="0"/>
              <a:t>Longer cryogenic piping run</a:t>
            </a:r>
          </a:p>
          <a:p>
            <a:r>
              <a:rPr lang="en-US" dirty="0" smtClean="0"/>
              <a:t>Cryogenic supply from tunnel</a:t>
            </a:r>
          </a:p>
          <a:p>
            <a:pPr lvl="1"/>
            <a:r>
              <a:rPr lang="en-US" dirty="0" smtClean="0"/>
              <a:t>Short pipe run could be found in tunnel but may require an additional hole cut into shielding</a:t>
            </a:r>
          </a:p>
          <a:p>
            <a:r>
              <a:rPr lang="en-US" dirty="0" smtClean="0"/>
              <a:t>Both require a warm gas supply to control temperature gradients</a:t>
            </a:r>
          </a:p>
          <a:p>
            <a:pPr lvl="1"/>
            <a:r>
              <a:rPr lang="en-US" dirty="0" smtClean="0"/>
              <a:t>Electric Heater</a:t>
            </a:r>
          </a:p>
          <a:p>
            <a:pPr lvl="1"/>
            <a:r>
              <a:rPr lang="en-US" dirty="0" smtClean="0"/>
              <a:t>Heat exchanger</a:t>
            </a:r>
          </a:p>
          <a:p>
            <a:pPr lvl="1"/>
            <a:r>
              <a:rPr lang="en-US" dirty="0" smtClean="0"/>
              <a:t>Piped in from RHIC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0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Standalone Plant Supply (1660)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05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Plant in 1008 service building</a:t>
            </a:r>
          </a:p>
          <a:p>
            <a:pPr lvl="1"/>
            <a:r>
              <a:rPr lang="en-US" sz="2000" dirty="0" smtClean="0"/>
              <a:t>Capacity of the 1660 plant prevents placing it away from solenoid </a:t>
            </a:r>
          </a:p>
          <a:p>
            <a:pPr lvl="2"/>
            <a:r>
              <a:rPr lang="en-US" sz="1600" dirty="0" smtClean="0"/>
              <a:t>Based on low power test results in </a:t>
            </a:r>
            <a:r>
              <a:rPr lang="en-US" sz="1600" dirty="0" smtClean="0"/>
              <a:t>912; Liquid drawn from storage Dewar</a:t>
            </a:r>
            <a:endParaRPr lang="en-US" sz="1600" dirty="0" smtClean="0"/>
          </a:p>
          <a:p>
            <a:r>
              <a:rPr lang="en-US" sz="2000" dirty="0" smtClean="0"/>
              <a:t>Plant on sPhenix platform</a:t>
            </a:r>
          </a:p>
          <a:p>
            <a:pPr lvl="1"/>
            <a:r>
              <a:rPr lang="en-US" sz="2000" dirty="0" smtClean="0"/>
              <a:t>Short pipe runs reduce heat leak and increase </a:t>
            </a:r>
            <a:r>
              <a:rPr lang="en-US" sz="2000" dirty="0" smtClean="0"/>
              <a:t>effective capacity </a:t>
            </a:r>
          </a:p>
          <a:p>
            <a:pPr lvl="2"/>
            <a:r>
              <a:rPr lang="en-US" sz="1600" dirty="0" smtClean="0"/>
              <a:t>Capacity is still a concern; final layouts to estimate heat leak</a:t>
            </a:r>
            <a:endParaRPr lang="en-US" sz="1600" dirty="0" smtClean="0"/>
          </a:p>
          <a:p>
            <a:pPr lvl="1"/>
            <a:r>
              <a:rPr lang="en-US" sz="2000" dirty="0" smtClean="0"/>
              <a:t>Placing plant on platform increases vibrational impact from plant</a:t>
            </a:r>
          </a:p>
          <a:p>
            <a:pPr lvl="2"/>
            <a:r>
              <a:rPr lang="en-US" sz="1600" dirty="0" smtClean="0"/>
              <a:t>3 Hz vibration from plant expander pistons</a:t>
            </a:r>
          </a:p>
          <a:p>
            <a:pPr lvl="1"/>
            <a:r>
              <a:rPr lang="en-US" sz="2000" dirty="0" smtClean="0"/>
              <a:t>Maintenance would require access on platform all around plant and the use of the crane to lift heavy components.</a:t>
            </a:r>
          </a:p>
          <a:p>
            <a:pPr lvl="2"/>
            <a:r>
              <a:rPr lang="en-US" sz="1600" dirty="0" smtClean="0"/>
              <a:t>RHIC beam would need to be shut down for access</a:t>
            </a:r>
          </a:p>
          <a:p>
            <a:pPr lvl="1"/>
            <a:r>
              <a:rPr lang="en-US" sz="2000" dirty="0" smtClean="0"/>
              <a:t>Reliability of 1660 is low given the large mechanical parts and the wear of components</a:t>
            </a:r>
          </a:p>
          <a:p>
            <a:pPr lvl="2"/>
            <a:r>
              <a:rPr lang="en-US" sz="1600" dirty="0" smtClean="0"/>
              <a:t>There is no back up option if plant is down for an extended period of </a:t>
            </a:r>
            <a:r>
              <a:rPr lang="en-US" sz="1600" dirty="0" smtClean="0"/>
              <a:t>time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7159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727376"/>
              </p:ext>
            </p:extLst>
          </p:nvPr>
        </p:nvGraphicFramePr>
        <p:xfrm>
          <a:off x="152400" y="317500"/>
          <a:ext cx="8915400" cy="617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12506345" imgH="8658157" progId="Excel.Sheet.12">
                  <p:embed/>
                </p:oleObj>
              </mc:Choice>
              <mc:Fallback>
                <p:oleObj name="Worksheet" r:id="rId3" imgW="12506345" imgH="86581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" y="317500"/>
                        <a:ext cx="8915400" cy="6170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738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Material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6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SPHENIX: MAGNET: Cryogenics 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480983"/>
              </p:ext>
            </p:extLst>
          </p:nvPr>
        </p:nvGraphicFramePr>
        <p:xfrm>
          <a:off x="578167" y="2743200"/>
          <a:ext cx="4031615" cy="13056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450"/>
                <a:gridCol w="932165"/>
              </a:tblGrid>
              <a:tr h="2611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COIL MASS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1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Outer Diameter,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1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Inner diameter,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1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Length,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3.59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1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Mass, kg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3,940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92617"/>
              </p:ext>
            </p:extLst>
          </p:nvPr>
        </p:nvGraphicFramePr>
        <p:xfrm>
          <a:off x="616584" y="1295400"/>
          <a:ext cx="4031615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450"/>
                <a:gridCol w="932165"/>
              </a:tblGrid>
              <a:tr h="243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Support Cylinder MASS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Outer Diameter,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3.205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Inner diameter,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Length, 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3.59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Mass, kg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3,750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3013"/>
              </p:ext>
            </p:extLst>
          </p:nvPr>
        </p:nvGraphicFramePr>
        <p:xfrm>
          <a:off x="578167" y="4419600"/>
          <a:ext cx="4031615" cy="1933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450"/>
                <a:gridCol w="932165"/>
              </a:tblGrid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THERMAL ENERGY [MJ]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Mass KG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7,700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Specific Heat Integral, J/kg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172,800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Thermal energy 293K to 90K, MJ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1,328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Cooldown time, 2kW, DT=20K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7.5 day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Thermal energy 90K to 4.5K, MJ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Cooldown time, 400W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 days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2593975" y="3092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16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DD198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1207</Words>
  <Application>Microsoft Office PowerPoint</Application>
  <PresentationFormat>On-screen Show (4:3)</PresentationFormat>
  <Paragraphs>258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Microsoft Excel Worksheet</vt:lpstr>
      <vt:lpstr>sPhenix Cryogenic Review</vt:lpstr>
      <vt:lpstr>sPhenix Cryogenics Requirements</vt:lpstr>
      <vt:lpstr>sPhenix Cryogenics Optional Features</vt:lpstr>
      <vt:lpstr>Cryogenic supply options</vt:lpstr>
      <vt:lpstr>RHIC cryogenic supply</vt:lpstr>
      <vt:lpstr>Standalone Plant Supply (1660)</vt:lpstr>
      <vt:lpstr>PowerPoint Presentation</vt:lpstr>
      <vt:lpstr>Reference Material</vt:lpstr>
      <vt:lpstr>SPHENIX: MAGNET: Cryogenics </vt:lpstr>
      <vt:lpstr>SPHENIX: MAGNET: Cryogenics </vt:lpstr>
      <vt:lpstr>SPHENIX: MAGNET: Cryogenics </vt:lpstr>
      <vt:lpstr>SPHENIX: MAGNET: Cryogenics </vt:lpstr>
      <vt:lpstr>SPHENIX: MAGNET: Cryogenics </vt:lpstr>
      <vt:lpstr>SPHENIX: MAGNET: Cryogenics System diagram: RHIC Interface Option A </vt:lpstr>
      <vt:lpstr>SPHENIX: MAGNET: Cryogenics System diagram: RHIC Interface Option </vt:lpstr>
      <vt:lpstr>SPHENIX: MAGNET: Cryogenics INDEPENDENT PLANT OPTION B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Cryogenic Review</dc:title>
  <dc:creator>C-AD</dc:creator>
  <cp:lastModifiedBy>C-AD</cp:lastModifiedBy>
  <cp:revision>25</cp:revision>
  <dcterms:created xsi:type="dcterms:W3CDTF">2016-06-06T14:46:49Z</dcterms:created>
  <dcterms:modified xsi:type="dcterms:W3CDTF">2016-06-08T14:18:58Z</dcterms:modified>
</cp:coreProperties>
</file>