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/>
    <p:restoredTop sz="94719"/>
  </p:normalViewPr>
  <p:slideViewPr>
    <p:cSldViewPr snapToGrid="0">
      <p:cViewPr varScale="1">
        <p:scale>
          <a:sx n="85" d="100"/>
          <a:sy n="85" d="100"/>
        </p:scale>
        <p:origin x="192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BC7E-910B-2659-8EF4-764D89300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9B78C-4F0B-EBE2-3B09-6F9ED4A3B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813C-2086-A882-8196-29AEB772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20018-9CA7-F466-8C3F-0C0FCA78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D5C18-05CC-AA77-2DBE-E946B67C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A228-064E-E811-6B9E-04AA50D9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FBFE8-CBB0-B4D1-2FBA-AFE50929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51329-7A25-0681-80B3-BBAA8DCFF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F597-41D8-2409-A71E-699F198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67E49-1224-51EC-B21F-7538C88D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E42CD-6F20-D232-0AD6-CDE36DD06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36BFE-21B8-0748-B9C9-6F56362A1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8382-C4AC-9299-2D06-6BB0085C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3E57-077F-C632-D051-7F6171A1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B3AC-B8F8-BF34-6FF6-2AF3D566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E2CA-03C3-BB23-2182-D2754F58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013C-15B5-2806-DC71-70645764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29651-FC0A-99E2-9D00-FCD370D1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736D-1681-8AD4-5C81-C92DB37A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7B7A5-2D4F-3579-8CAB-CF0DB17D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E757-AAD0-5AFF-BA9C-21A8D08A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4D59-7ABD-6C0E-F58D-055AEF56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BF4-1C0A-1FD4-EB2D-3CD6D318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4B5E0-6276-5B24-1B87-040EF4B8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A00C-3FF2-221A-4348-6BC1C802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9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2F39-C7DE-D5F2-DA76-99D520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3C25-7F6F-C7C7-3995-162027481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025EB-0497-4B3F-1E4E-9A9C571AF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C9D03-6DB6-B4C8-9450-D7976DCF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FE1BB-C8D1-FF76-D474-68E89520F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37DA1-C7EB-5E1F-1666-284A0433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6A42-B34F-AAA7-C7EC-37893149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BF48-AC9E-8CF5-0BD1-37A13028A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5FF73-CF77-8DA9-CEAE-89BAAE0B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DBDA5-9525-D38D-4782-3B49C0774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FC618-56C8-7818-9980-62CFF1EC2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7CAD0-4720-A27A-D7A6-74B64745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F57EE-E4ED-1FEA-4F99-9E19922D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CACD2-2FBC-2231-20D2-9F84249F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9C384-C527-F077-7CA7-20481909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0099B-7B56-112F-0A15-3316AA28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7DFC0-78DD-5BEF-9611-6A54E12D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AF242-1A12-D785-ED40-BD8DEB70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A0110-BDAD-E494-1E13-36C7C747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D7380-4FA4-ABA7-5BBD-64EF48A6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C089A-28ED-A99E-C447-354633DA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7510-12E1-FA7B-C0D5-1BD6514F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61B31-195A-AD60-6DA3-6BE4C604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57F00-B187-3BF3-BA8A-4C4BAABE1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FC1F4-0EC4-2FF3-D1A7-CB00DE18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4F149-BF6C-AF80-55D6-198BC6FE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2EC63-9A97-1ACC-E98E-8B59E2B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DF6C-21C2-B957-CEE8-833E24F4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D64F5-181B-B1C0-8E54-51052B83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A40BC-2F84-DC89-408E-3242D20D0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E670F-A4B7-1A35-6130-C11CF9E0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06B35-B970-ACE7-6FE8-712BE8DE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09213-C2F9-5E2A-996A-376D692F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C79B5-E5A1-1BD5-8C01-A7CE02E8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5FEE5-18DE-1B00-F4DF-D391E1D72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45999-FAFD-27F0-FFBD-80EDBDA2F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8AF85-6D46-6F4A-8D7B-3F114811496B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9351-3B48-B851-1475-EEBB8C62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61515-1F4F-F721-0E4B-45D910BE7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86A59-E0D6-EC43-830E-91437346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76B2-C9AB-30C8-1F35-B0D934165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Pair Spectrometer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76AA-7F5C-61DD-F0E8-2EAA97A75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  <a:p>
            <a:r>
              <a:rPr lang="en-US" dirty="0"/>
              <a:t>N. Zachariou</a:t>
            </a:r>
          </a:p>
          <a:p>
            <a:r>
              <a:rPr lang="en-US" dirty="0"/>
              <a:t>Jan 16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822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X Position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-466069" y="2452322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-493094" y="5220683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EB8A-810C-0A44-FB3D-307D0CA99953}"/>
              </a:ext>
            </a:extLst>
          </p:cNvPr>
          <p:cNvSpPr txBox="1"/>
          <p:nvPr/>
        </p:nvSpPr>
        <p:spPr>
          <a:xfrm>
            <a:off x="9512172" y="143211"/>
            <a:ext cx="24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event (</a:t>
            </a:r>
            <a:r>
              <a:rPr lang="en-US" sz="1200" dirty="0" err="1"/>
              <a:t>Eclust</a:t>
            </a:r>
            <a:r>
              <a:rPr lang="en-US" sz="1200" dirty="0"/>
              <a:t>&gt;0.05 MeV):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Slices X vs z with Gaussian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Gaussian Means  vs Z with a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Extrapolated to </a:t>
            </a:r>
            <a:r>
              <a:rPr lang="en-US" sz="1200" dirty="0" err="1"/>
              <a:t>x_tracker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to tracker x hit 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C571-0C85-C726-A295-F9EED48F16FB}"/>
              </a:ext>
            </a:extLst>
          </p:cNvPr>
          <p:cNvSpPr txBox="1"/>
          <p:nvPr/>
        </p:nvSpPr>
        <p:spPr>
          <a:xfrm>
            <a:off x="5007005" y="745352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mm pixel size</a:t>
            </a:r>
          </a:p>
        </p:txBody>
      </p:sp>
      <p:pic>
        <p:nvPicPr>
          <p:cNvPr id="8" name="Picture 7" descr="A group of blue and white lines&#10;&#10;Description automatically generated with medium confidence">
            <a:extLst>
              <a:ext uri="{FF2B5EF4-FFF2-40B4-BE49-F238E27FC236}">
                <a16:creationId xmlns:a16="http://schemas.microsoft.com/office/drawing/2014/main" id="{8877B8BD-2333-F775-25CA-F96790C7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8" y="1508455"/>
            <a:ext cx="7772400" cy="5349545"/>
          </a:xfrm>
          <a:prstGeom prst="rect">
            <a:avLst/>
          </a:prstGeom>
        </p:spPr>
      </p:pic>
      <p:pic>
        <p:nvPicPr>
          <p:cNvPr id="12" name="Picture 11" descr="A group of graphs showing different values&#10;&#10;Description automatically generated with medium confidence">
            <a:extLst>
              <a:ext uri="{FF2B5EF4-FFF2-40B4-BE49-F238E27FC236}">
                <a16:creationId xmlns:a16="http://schemas.microsoft.com/office/drawing/2014/main" id="{16EEE129-4FB6-24A6-4694-352DF1609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976" y="2383435"/>
            <a:ext cx="3295534" cy="3503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B4B09B-9FDB-FDF7-4363-48F4530AE3BA}"/>
              </a:ext>
            </a:extLst>
          </p:cNvPr>
          <p:cNvSpPr txBox="1"/>
          <p:nvPr/>
        </p:nvSpPr>
        <p:spPr>
          <a:xfrm>
            <a:off x="3753591" y="101987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size determined from histogram binning</a:t>
            </a:r>
          </a:p>
        </p:txBody>
      </p:sp>
    </p:spTree>
    <p:extLst>
      <p:ext uri="{BB962C8B-B14F-4D97-AF65-F5344CB8AC3E}">
        <p14:creationId xmlns:p14="http://schemas.microsoft.com/office/powerpoint/2010/main" val="202437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X Position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-466069" y="2452322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-493094" y="5220683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EB8A-810C-0A44-FB3D-307D0CA99953}"/>
              </a:ext>
            </a:extLst>
          </p:cNvPr>
          <p:cNvSpPr txBox="1"/>
          <p:nvPr/>
        </p:nvSpPr>
        <p:spPr>
          <a:xfrm>
            <a:off x="9512172" y="143211"/>
            <a:ext cx="24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event (</a:t>
            </a:r>
            <a:r>
              <a:rPr lang="en-US" sz="1200" dirty="0" err="1"/>
              <a:t>Eclust</a:t>
            </a:r>
            <a:r>
              <a:rPr lang="en-US" sz="1200" dirty="0"/>
              <a:t>&gt;0.05 MeV):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Slices X vs z with Gaussian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Gaussian Means  vs Z with a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Extrapolated to </a:t>
            </a:r>
            <a:r>
              <a:rPr lang="en-US" sz="1200" dirty="0" err="1"/>
              <a:t>x_tracker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to tracker x hit 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C571-0C85-C726-A295-F9EED48F16FB}"/>
              </a:ext>
            </a:extLst>
          </p:cNvPr>
          <p:cNvSpPr txBox="1"/>
          <p:nvPr/>
        </p:nvSpPr>
        <p:spPr>
          <a:xfrm>
            <a:off x="5007005" y="745352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mm pixel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4B09B-9FDB-FDF7-4363-48F4530AE3BA}"/>
              </a:ext>
            </a:extLst>
          </p:cNvPr>
          <p:cNvSpPr txBox="1"/>
          <p:nvPr/>
        </p:nvSpPr>
        <p:spPr>
          <a:xfrm>
            <a:off x="3753591" y="101987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size determined from histogram binning</a:t>
            </a:r>
          </a:p>
        </p:txBody>
      </p:sp>
      <p:pic>
        <p:nvPicPr>
          <p:cNvPr id="9" name="Picture 8" descr="A group of images of a graph&#10;&#10;Description automatically generated with medium confidence">
            <a:extLst>
              <a:ext uri="{FF2B5EF4-FFF2-40B4-BE49-F238E27FC236}">
                <a16:creationId xmlns:a16="http://schemas.microsoft.com/office/drawing/2014/main" id="{5BD0438B-753C-0B1A-4D95-5776F906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48" y="1528206"/>
            <a:ext cx="7835882" cy="5254234"/>
          </a:xfrm>
          <a:prstGeom prst="rect">
            <a:avLst/>
          </a:prstGeom>
        </p:spPr>
      </p:pic>
      <p:pic>
        <p:nvPicPr>
          <p:cNvPr id="11" name="Picture 10" descr="A group of graphs showing different values&#10;&#10;Description automatically generated">
            <a:extLst>
              <a:ext uri="{FF2B5EF4-FFF2-40B4-BE49-F238E27FC236}">
                <a16:creationId xmlns:a16="http://schemas.microsoft.com/office/drawing/2014/main" id="{80E885F5-C3AC-32DA-3310-FC353338B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030" y="2363736"/>
            <a:ext cx="3367744" cy="35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8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X Position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-466069" y="2452322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-493094" y="5220683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EB8A-810C-0A44-FB3D-307D0CA99953}"/>
              </a:ext>
            </a:extLst>
          </p:cNvPr>
          <p:cNvSpPr txBox="1"/>
          <p:nvPr/>
        </p:nvSpPr>
        <p:spPr>
          <a:xfrm>
            <a:off x="9512172" y="143211"/>
            <a:ext cx="24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event (</a:t>
            </a:r>
            <a:r>
              <a:rPr lang="en-US" sz="1200" dirty="0" err="1"/>
              <a:t>Eclust</a:t>
            </a:r>
            <a:r>
              <a:rPr lang="en-US" sz="1200" dirty="0"/>
              <a:t>&gt;0.05 MeV):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Slices X vs z with Gaussian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Gaussian Means  vs Z with a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Extrapolated to </a:t>
            </a:r>
            <a:r>
              <a:rPr lang="en-US" sz="1200" dirty="0" err="1"/>
              <a:t>x_tracker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to tracker x hit 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C571-0C85-C726-A295-F9EED48F16FB}"/>
              </a:ext>
            </a:extLst>
          </p:cNvPr>
          <p:cNvSpPr txBox="1"/>
          <p:nvPr/>
        </p:nvSpPr>
        <p:spPr>
          <a:xfrm>
            <a:off x="5007005" y="745352"/>
            <a:ext cx="18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 mm pixel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4B09B-9FDB-FDF7-4363-48F4530AE3BA}"/>
              </a:ext>
            </a:extLst>
          </p:cNvPr>
          <p:cNvSpPr txBox="1"/>
          <p:nvPr/>
        </p:nvSpPr>
        <p:spPr>
          <a:xfrm>
            <a:off x="3753591" y="101987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size determined from histogram binning</a:t>
            </a:r>
          </a:p>
        </p:txBody>
      </p:sp>
      <p:pic>
        <p:nvPicPr>
          <p:cNvPr id="8" name="Picture 7" descr="A group of blue and yellow lines&#10;&#10;Description automatically generated">
            <a:extLst>
              <a:ext uri="{FF2B5EF4-FFF2-40B4-BE49-F238E27FC236}">
                <a16:creationId xmlns:a16="http://schemas.microsoft.com/office/drawing/2014/main" id="{FC510CBE-72CF-DFC8-509E-D850DC6C6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03" y="1397349"/>
            <a:ext cx="8138693" cy="5460651"/>
          </a:xfrm>
          <a:prstGeom prst="rect">
            <a:avLst/>
          </a:prstGeom>
        </p:spPr>
      </p:pic>
      <p:pic>
        <p:nvPicPr>
          <p:cNvPr id="12" name="Picture 11" descr="A group of graphs with blue lines&#10;&#10;Description automatically generated">
            <a:extLst>
              <a:ext uri="{FF2B5EF4-FFF2-40B4-BE49-F238E27FC236}">
                <a16:creationId xmlns:a16="http://schemas.microsoft.com/office/drawing/2014/main" id="{B2154A9B-603C-B2AE-EFF0-F876F68A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459" y="2323475"/>
            <a:ext cx="3289051" cy="34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Acceptance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5573F4-D699-500A-5F42-3723D4DB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88722"/>
            <a:ext cx="7772400" cy="5126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CCC12-44E5-1961-2B74-8250643BB9E7}"/>
              </a:ext>
            </a:extLst>
          </p:cNvPr>
          <p:cNvSpPr txBox="1"/>
          <p:nvPr/>
        </p:nvSpPr>
        <p:spPr>
          <a:xfrm>
            <a:off x="2818150" y="1219390"/>
            <a:ext cx="265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energy generated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42C33-6360-DCE9-3AB5-0EE2F7B70809}"/>
              </a:ext>
            </a:extLst>
          </p:cNvPr>
          <p:cNvSpPr txBox="1"/>
          <p:nvPr/>
        </p:nvSpPr>
        <p:spPr>
          <a:xfrm>
            <a:off x="6377645" y="1078913"/>
            <a:ext cx="371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energy for events where </a:t>
            </a:r>
            <a:r>
              <a:rPr lang="en-US" dirty="0" err="1"/>
              <a:t>e+e</a:t>
            </a:r>
            <a:r>
              <a:rPr lang="en-US" dirty="0"/>
              <a:t>- are reconstructed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A4EC91-79FF-B77E-C6B5-D8F99F8AFE49}"/>
              </a:ext>
            </a:extLst>
          </p:cNvPr>
          <p:cNvSpPr txBox="1"/>
          <p:nvPr/>
        </p:nvSpPr>
        <p:spPr>
          <a:xfrm>
            <a:off x="3451656" y="3967089"/>
            <a:ext cx="138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2797E-0867-5EB7-4C74-686AAF11BD22}"/>
              </a:ext>
            </a:extLst>
          </p:cNvPr>
          <p:cNvSpPr txBox="1"/>
          <p:nvPr/>
        </p:nvSpPr>
        <p:spPr>
          <a:xfrm>
            <a:off x="5873167" y="3967089"/>
            <a:ext cx="471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energy in up (blue) and down (Red) </a:t>
            </a:r>
            <a:r>
              <a:rPr lang="en-US" dirty="0" err="1"/>
              <a:t>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4802-CAF9-5887-D388-5B7B01C6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715"/>
            <a:ext cx="12192000" cy="785442"/>
          </a:xfrm>
        </p:spPr>
        <p:txBody>
          <a:bodyPr/>
          <a:lstStyle/>
          <a:p>
            <a:pPr algn="ctr"/>
            <a:r>
              <a:rPr lang="en-US" dirty="0"/>
              <a:t>MC distributions</a:t>
            </a:r>
          </a:p>
        </p:txBody>
      </p:sp>
      <p:pic>
        <p:nvPicPr>
          <p:cNvPr id="5" name="Content Placeholder 4" descr="A graph and diagram of a graph&#10;&#10;Description automatically generated">
            <a:extLst>
              <a:ext uri="{FF2B5EF4-FFF2-40B4-BE49-F238E27FC236}">
                <a16:creationId xmlns:a16="http://schemas.microsoft.com/office/drawing/2014/main" id="{B17AFA09-D3C7-C14E-B20E-8CB6F7320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11" y="1687866"/>
            <a:ext cx="3735158" cy="4766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0668E-91CE-9E24-CE8E-10C4E6F3FB28}"/>
              </a:ext>
            </a:extLst>
          </p:cNvPr>
          <p:cNvSpPr txBox="1"/>
          <p:nvPr/>
        </p:nvSpPr>
        <p:spPr>
          <a:xfrm>
            <a:off x="976038" y="1321356"/>
            <a:ext cx="302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Position at Converter</a:t>
            </a:r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77D4BB1B-0F48-5170-7133-0628A25F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62" y="1687866"/>
            <a:ext cx="5321300" cy="5118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8A565B-663A-E736-E694-6A1CA66752C5}"/>
              </a:ext>
            </a:extLst>
          </p:cNvPr>
          <p:cNvSpPr txBox="1"/>
          <p:nvPr/>
        </p:nvSpPr>
        <p:spPr>
          <a:xfrm>
            <a:off x="7046320" y="1348534"/>
            <a:ext cx="262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Photon Energy Spectrum</a:t>
            </a:r>
          </a:p>
        </p:txBody>
      </p:sp>
    </p:spTree>
    <p:extLst>
      <p:ext uri="{BB962C8B-B14F-4D97-AF65-F5344CB8AC3E}">
        <p14:creationId xmlns:p14="http://schemas.microsoft.com/office/powerpoint/2010/main" val="106685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4802-CAF9-5887-D388-5B7B01C6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715"/>
            <a:ext cx="12192000" cy="785442"/>
          </a:xfrm>
        </p:spPr>
        <p:txBody>
          <a:bodyPr/>
          <a:lstStyle/>
          <a:p>
            <a:pPr algn="ctr"/>
            <a:r>
              <a:rPr lang="en-US" dirty="0"/>
              <a:t>Electron-Positron Hit positions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9E0F4C06-458B-EA8F-3AC1-402C0716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84" y="791393"/>
            <a:ext cx="5982944" cy="5919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3525C4-1AE2-85F1-54DC-3FD3A075619B}"/>
              </a:ext>
            </a:extLst>
          </p:cNvPr>
          <p:cNvSpPr txBox="1"/>
          <p:nvPr/>
        </p:nvSpPr>
        <p:spPr>
          <a:xfrm rot="16200000">
            <a:off x="46680" y="2006629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96698-F990-9DCB-F0FD-EBD3DE1EEF6B}"/>
              </a:ext>
            </a:extLst>
          </p:cNvPr>
          <p:cNvSpPr txBox="1"/>
          <p:nvPr/>
        </p:nvSpPr>
        <p:spPr>
          <a:xfrm rot="16200000">
            <a:off x="19655" y="4774990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E66DD-7736-A1B6-8AE7-8B719EB7C1F0}"/>
              </a:ext>
            </a:extLst>
          </p:cNvPr>
          <p:cNvSpPr txBox="1"/>
          <p:nvPr/>
        </p:nvSpPr>
        <p:spPr>
          <a:xfrm>
            <a:off x="8069384" y="932157"/>
            <a:ext cx="371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Distributions show the hit positions at  the second tracker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 spread driven by beam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 spread driven by </a:t>
            </a:r>
            <a:r>
              <a:rPr lang="en-US" dirty="0" err="1"/>
              <a:t>e+e</a:t>
            </a:r>
            <a:r>
              <a:rPr lang="en-US" dirty="0"/>
              <a:t>- energy</a:t>
            </a:r>
          </a:p>
        </p:txBody>
      </p:sp>
    </p:spTree>
    <p:extLst>
      <p:ext uri="{BB962C8B-B14F-4D97-AF65-F5344CB8AC3E}">
        <p14:creationId xmlns:p14="http://schemas.microsoft.com/office/powerpoint/2010/main" val="243432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Calorimeter Energy Distributions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A2AFD5-B4C3-5C99-ABC3-9D81D7D54087}"/>
              </a:ext>
            </a:extLst>
          </p:cNvPr>
          <p:cNvSpPr txBox="1"/>
          <p:nvPr/>
        </p:nvSpPr>
        <p:spPr>
          <a:xfrm rot="16200000">
            <a:off x="306323" y="2525917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4E9C5-F15C-14EF-404A-F210148453A4}"/>
              </a:ext>
            </a:extLst>
          </p:cNvPr>
          <p:cNvSpPr txBox="1"/>
          <p:nvPr/>
        </p:nvSpPr>
        <p:spPr>
          <a:xfrm rot="16200000">
            <a:off x="279298" y="5294278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8AA76-1B1A-8DB9-8E24-3BC612BC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37" y="1500064"/>
            <a:ext cx="7772400" cy="5357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6C244-896D-791D-AE88-65BE60AAD681}"/>
              </a:ext>
            </a:extLst>
          </p:cNvPr>
          <p:cNvSpPr txBox="1"/>
          <p:nvPr/>
        </p:nvSpPr>
        <p:spPr>
          <a:xfrm>
            <a:off x="2596485" y="1012665"/>
            <a:ext cx="2352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Spread of distribution driven by beam size and Moliere radius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232D6-EBE1-C928-8631-60517E235193}"/>
              </a:ext>
            </a:extLst>
          </p:cNvPr>
          <p:cNvSpPr txBox="1"/>
          <p:nvPr/>
        </p:nvSpPr>
        <p:spPr>
          <a:xfrm>
            <a:off x="6220055" y="1012664"/>
            <a:ext cx="2352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</a:rPr>
              <a:t>Spread of distribution driven by e+/e- energy </a:t>
            </a:r>
          </a:p>
        </p:txBody>
      </p:sp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7F43520C-569E-8E66-8A62-763721CC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291" y="2574658"/>
            <a:ext cx="2667709" cy="2783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2A04A-6F8D-6C9E-2F3E-A7C9B547A5FD}"/>
              </a:ext>
            </a:extLst>
          </p:cNvPr>
          <p:cNvSpPr txBox="1"/>
          <p:nvPr/>
        </p:nvSpPr>
        <p:spPr>
          <a:xfrm>
            <a:off x="10083777" y="2278090"/>
            <a:ext cx="16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Shower Profile</a:t>
            </a:r>
          </a:p>
        </p:txBody>
      </p:sp>
    </p:spTree>
    <p:extLst>
      <p:ext uri="{BB962C8B-B14F-4D97-AF65-F5344CB8AC3E}">
        <p14:creationId xmlns:p14="http://schemas.microsoft.com/office/powerpoint/2010/main" val="270263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Moliere Radius</a:t>
            </a:r>
          </a:p>
        </p:txBody>
      </p:sp>
      <p:pic>
        <p:nvPicPr>
          <p:cNvPr id="6" name="Picture 5" descr="A blue and yellow striped graph&#10;&#10;Description automatically generated">
            <a:extLst>
              <a:ext uri="{FF2B5EF4-FFF2-40B4-BE49-F238E27FC236}">
                <a16:creationId xmlns:a16="http://schemas.microsoft.com/office/drawing/2014/main" id="{E5015298-F358-5F3B-53A9-D0353497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9" y="2156177"/>
            <a:ext cx="6421028" cy="3793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D4093-C901-490B-7ECB-E35AD0A2FE13}"/>
              </a:ext>
            </a:extLst>
          </p:cNvPr>
          <p:cNvSpPr txBox="1"/>
          <p:nvPr/>
        </p:nvSpPr>
        <p:spPr>
          <a:xfrm>
            <a:off x="677334" y="1682044"/>
            <a:ext cx="598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Determined from X hit – X mc position (Energy distribution) </a:t>
            </a:r>
          </a:p>
        </p:txBody>
      </p:sp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A15B892B-5684-B17B-D8D2-D736B534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98" y="2309721"/>
            <a:ext cx="4815177" cy="3639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1A2370-B9BA-28E0-5361-B52EF02E69DF}"/>
              </a:ext>
            </a:extLst>
          </p:cNvPr>
          <p:cNvSpPr txBox="1"/>
          <p:nvPr/>
        </p:nvSpPr>
        <p:spPr>
          <a:xfrm>
            <a:off x="7468195" y="1543544"/>
            <a:ext cx="43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Moliere Radius (95% of the total shower) was determined to be 21 mm</a:t>
            </a:r>
          </a:p>
        </p:txBody>
      </p:sp>
    </p:spTree>
    <p:extLst>
      <p:ext uri="{BB962C8B-B14F-4D97-AF65-F5344CB8AC3E}">
        <p14:creationId xmlns:p14="http://schemas.microsoft.com/office/powerpoint/2010/main" val="125804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Sampling fraction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4FC08-2364-5ED4-654A-368A64FF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401" y="844319"/>
            <a:ext cx="7772400" cy="6013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741841" y="2328145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714816" y="5096506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</p:spTree>
    <p:extLst>
      <p:ext uri="{BB962C8B-B14F-4D97-AF65-F5344CB8AC3E}">
        <p14:creationId xmlns:p14="http://schemas.microsoft.com/office/powerpoint/2010/main" val="153452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Y Position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-466069" y="2452322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-493094" y="5220683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EB8A-810C-0A44-FB3D-307D0CA99953}"/>
              </a:ext>
            </a:extLst>
          </p:cNvPr>
          <p:cNvSpPr txBox="1"/>
          <p:nvPr/>
        </p:nvSpPr>
        <p:spPr>
          <a:xfrm>
            <a:off x="9512172" y="143211"/>
            <a:ext cx="24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event (</a:t>
            </a:r>
            <a:r>
              <a:rPr lang="en-US" sz="1200" dirty="0" err="1"/>
              <a:t>Eclust</a:t>
            </a:r>
            <a:r>
              <a:rPr lang="en-US" sz="1200" dirty="0"/>
              <a:t>&gt;0.05 MeV):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Slices y vs z with Gaussian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Gaussian Means  vs Z with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Extrapolated to </a:t>
            </a:r>
            <a:r>
              <a:rPr lang="en-US" sz="1200" dirty="0" err="1"/>
              <a:t>y_tracker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to tracker y hit 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C571-0C85-C726-A295-F9EED48F16FB}"/>
              </a:ext>
            </a:extLst>
          </p:cNvPr>
          <p:cNvSpPr txBox="1"/>
          <p:nvPr/>
        </p:nvSpPr>
        <p:spPr>
          <a:xfrm>
            <a:off x="5007005" y="745352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mm pixel size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ABC11-E223-906E-DA08-D78C234B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58" y="1617093"/>
            <a:ext cx="7986859" cy="5097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52A2F-90E6-7132-1992-1CE6FF3C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617" y="2451441"/>
            <a:ext cx="3105826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6D9000-A818-C0CE-9F55-939566A3BAD9}"/>
              </a:ext>
            </a:extLst>
          </p:cNvPr>
          <p:cNvSpPr txBox="1"/>
          <p:nvPr/>
        </p:nvSpPr>
        <p:spPr>
          <a:xfrm>
            <a:off x="3753591" y="101987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size determined from histogram binning</a:t>
            </a:r>
          </a:p>
        </p:txBody>
      </p:sp>
    </p:spTree>
    <p:extLst>
      <p:ext uri="{BB962C8B-B14F-4D97-AF65-F5344CB8AC3E}">
        <p14:creationId xmlns:p14="http://schemas.microsoft.com/office/powerpoint/2010/main" val="225215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Y Position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-466069" y="2452322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-493094" y="5220683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EB8A-810C-0A44-FB3D-307D0CA99953}"/>
              </a:ext>
            </a:extLst>
          </p:cNvPr>
          <p:cNvSpPr txBox="1"/>
          <p:nvPr/>
        </p:nvSpPr>
        <p:spPr>
          <a:xfrm>
            <a:off x="9512172" y="143211"/>
            <a:ext cx="24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event (</a:t>
            </a:r>
            <a:r>
              <a:rPr lang="en-US" sz="1200" dirty="0" err="1"/>
              <a:t>Eclust</a:t>
            </a:r>
            <a:r>
              <a:rPr lang="en-US" sz="1200" dirty="0"/>
              <a:t>&gt;0.05 MeV):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Slices y vs z with Gaussian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Gaussian Means  vs Z with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Extrapolated to </a:t>
            </a:r>
            <a:r>
              <a:rPr lang="en-US" sz="1200" dirty="0" err="1"/>
              <a:t>y_tracker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to tracker y hit 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C571-0C85-C726-A295-F9EED48F16FB}"/>
              </a:ext>
            </a:extLst>
          </p:cNvPr>
          <p:cNvSpPr txBox="1"/>
          <p:nvPr/>
        </p:nvSpPr>
        <p:spPr>
          <a:xfrm>
            <a:off x="5007005" y="745352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mm pixel size</a:t>
            </a:r>
          </a:p>
        </p:txBody>
      </p:sp>
      <p:pic>
        <p:nvPicPr>
          <p:cNvPr id="8" name="Picture 7" descr="A group of images of a graph&#10;&#10;Description automatically generated with medium confidence">
            <a:extLst>
              <a:ext uri="{FF2B5EF4-FFF2-40B4-BE49-F238E27FC236}">
                <a16:creationId xmlns:a16="http://schemas.microsoft.com/office/drawing/2014/main" id="{C42BAFA8-47BE-A135-CBA4-90ABDDEAE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"/>
          <a:stretch/>
        </p:blipFill>
        <p:spPr>
          <a:xfrm>
            <a:off x="914400" y="1673321"/>
            <a:ext cx="7935944" cy="5018173"/>
          </a:xfrm>
          <a:prstGeom prst="rect">
            <a:avLst/>
          </a:prstGeom>
        </p:spPr>
      </p:pic>
      <p:pic>
        <p:nvPicPr>
          <p:cNvPr id="11" name="Picture 10" descr="A group of graphs showing different values&#10;&#10;Description automatically generated">
            <a:extLst>
              <a:ext uri="{FF2B5EF4-FFF2-40B4-BE49-F238E27FC236}">
                <a16:creationId xmlns:a16="http://schemas.microsoft.com/office/drawing/2014/main" id="{58CC9F03-BDC5-9DF6-56B3-47A6F403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326" y="2516777"/>
            <a:ext cx="3074184" cy="3066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8C5BAB-AD60-3F74-55D1-E3D406140CA9}"/>
              </a:ext>
            </a:extLst>
          </p:cNvPr>
          <p:cNvSpPr txBox="1"/>
          <p:nvPr/>
        </p:nvSpPr>
        <p:spPr>
          <a:xfrm>
            <a:off x="3753591" y="101987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size determined from histogram binning</a:t>
            </a:r>
          </a:p>
        </p:txBody>
      </p:sp>
    </p:spTree>
    <p:extLst>
      <p:ext uri="{BB962C8B-B14F-4D97-AF65-F5344CB8AC3E}">
        <p14:creationId xmlns:p14="http://schemas.microsoft.com/office/powerpoint/2010/main" val="51451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0361-3848-32D2-35C3-EDC91836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4" y="143211"/>
            <a:ext cx="12039266" cy="786807"/>
          </a:xfrm>
        </p:spPr>
        <p:txBody>
          <a:bodyPr/>
          <a:lstStyle/>
          <a:p>
            <a:pPr algn="ctr"/>
            <a:r>
              <a:rPr lang="en-US" dirty="0"/>
              <a:t>Y Position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7519-EF6A-86E7-2F60-278A4E159161}"/>
              </a:ext>
            </a:extLst>
          </p:cNvPr>
          <p:cNvSpPr txBox="1"/>
          <p:nvPr/>
        </p:nvSpPr>
        <p:spPr>
          <a:xfrm rot="16200000">
            <a:off x="-466069" y="2452322"/>
            <a:ext cx="203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Calorimeter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15B06-D0FB-3255-0411-44ACF45E1FE2}"/>
              </a:ext>
            </a:extLst>
          </p:cNvPr>
          <p:cNvSpPr txBox="1"/>
          <p:nvPr/>
        </p:nvSpPr>
        <p:spPr>
          <a:xfrm rot="16200000">
            <a:off x="-493094" y="5220683"/>
            <a:ext cx="202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Calorimeter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EB8A-810C-0A44-FB3D-307D0CA99953}"/>
              </a:ext>
            </a:extLst>
          </p:cNvPr>
          <p:cNvSpPr txBox="1"/>
          <p:nvPr/>
        </p:nvSpPr>
        <p:spPr>
          <a:xfrm>
            <a:off x="9512172" y="143211"/>
            <a:ext cx="2419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each event (</a:t>
            </a:r>
            <a:r>
              <a:rPr lang="en-US" sz="1200" dirty="0" err="1"/>
              <a:t>Eclust</a:t>
            </a:r>
            <a:r>
              <a:rPr lang="en-US" sz="1200" dirty="0"/>
              <a:t>&gt;0.05 MeV):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Slices y vs z with Gaussian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Fit Gaussian Means  vs Z with linear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Extrapolated to </a:t>
            </a:r>
            <a:r>
              <a:rPr lang="en-US" sz="1200" dirty="0" err="1"/>
              <a:t>y_tracker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to tracker y hit position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31C571-0C85-C726-A295-F9EED48F16FB}"/>
              </a:ext>
            </a:extLst>
          </p:cNvPr>
          <p:cNvSpPr txBox="1"/>
          <p:nvPr/>
        </p:nvSpPr>
        <p:spPr>
          <a:xfrm>
            <a:off x="5007005" y="745352"/>
            <a:ext cx="18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4.5 mm pixel size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A729D-2A94-77B8-DEC7-838C3086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23" y="1608384"/>
            <a:ext cx="7953870" cy="5083879"/>
          </a:xfrm>
          <a:prstGeom prst="rect">
            <a:avLst/>
          </a:prstGeom>
        </p:spPr>
      </p:pic>
      <p:pic>
        <p:nvPicPr>
          <p:cNvPr id="11" name="Picture 10" descr="A group of graphs showing different values&#10;&#10;Description automatically generated">
            <a:extLst>
              <a:ext uri="{FF2B5EF4-FFF2-40B4-BE49-F238E27FC236}">
                <a16:creationId xmlns:a16="http://schemas.microsoft.com/office/drawing/2014/main" id="{76805CB2-D75D-421D-A2C7-955ECFE5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612" y="2612571"/>
            <a:ext cx="3109800" cy="2881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47A473-577A-27B2-97E7-5768875AB6E1}"/>
              </a:ext>
            </a:extLst>
          </p:cNvPr>
          <p:cNvSpPr txBox="1"/>
          <p:nvPr/>
        </p:nvSpPr>
        <p:spPr>
          <a:xfrm>
            <a:off x="3753591" y="1019878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size determined from histogram binning</a:t>
            </a:r>
          </a:p>
        </p:txBody>
      </p:sp>
    </p:spTree>
    <p:extLst>
      <p:ext uri="{BB962C8B-B14F-4D97-AF65-F5344CB8AC3E}">
        <p14:creationId xmlns:p14="http://schemas.microsoft.com/office/powerpoint/2010/main" val="287890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456</Words>
  <Application>Microsoft Macintosh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Pair Spectrometer</vt:lpstr>
      <vt:lpstr>MC distributions</vt:lpstr>
      <vt:lpstr>Electron-Positron Hit positions</vt:lpstr>
      <vt:lpstr>Calorimeter Energy Distributions</vt:lpstr>
      <vt:lpstr>Moliere Radius</vt:lpstr>
      <vt:lpstr>Sampling fraction</vt:lpstr>
      <vt:lpstr>Y Position Resolution</vt:lpstr>
      <vt:lpstr>Y Position Resolution</vt:lpstr>
      <vt:lpstr>Y Position Resolution</vt:lpstr>
      <vt:lpstr>X Position Resolution</vt:lpstr>
      <vt:lpstr>X Position Resolution</vt:lpstr>
      <vt:lpstr>X Position Resolution</vt:lpstr>
      <vt:lpstr>Acceptance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 Spectrometer</dc:title>
  <dc:creator>Nick Zachariou</dc:creator>
  <cp:lastModifiedBy>Nick Zachariou</cp:lastModifiedBy>
  <cp:revision>4</cp:revision>
  <dcterms:created xsi:type="dcterms:W3CDTF">2024-01-16T09:00:14Z</dcterms:created>
  <dcterms:modified xsi:type="dcterms:W3CDTF">2024-01-16T14:13:26Z</dcterms:modified>
</cp:coreProperties>
</file>