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91" r:id="rId4"/>
    <p:sldId id="292" r:id="rId5"/>
    <p:sldId id="289" r:id="rId6"/>
    <p:sldId id="259" r:id="rId7"/>
    <p:sldId id="264" r:id="rId8"/>
    <p:sldId id="260" r:id="rId9"/>
    <p:sldId id="267" r:id="rId10"/>
    <p:sldId id="266" r:id="rId11"/>
    <p:sldId id="286" r:id="rId12"/>
    <p:sldId id="265" r:id="rId13"/>
    <p:sldId id="284" r:id="rId14"/>
    <p:sldId id="273" r:id="rId15"/>
    <p:sldId id="270" r:id="rId16"/>
    <p:sldId id="275" r:id="rId17"/>
    <p:sldId id="276" r:id="rId18"/>
    <p:sldId id="279" r:id="rId19"/>
    <p:sldId id="261" r:id="rId20"/>
    <p:sldId id="277" r:id="rId21"/>
    <p:sldId id="263" r:id="rId22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4EFCD"/>
          </a:solidFill>
        </a:fill>
      </a:tcStyle>
    </a:wholeTbl>
    <a:band2H>
      <a:tcTxStyle/>
      <a:tcStyle>
        <a:tcBdr/>
        <a:fill>
          <a:solidFill>
            <a:srgbClr val="F2F7E7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5CBD2"/>
          </a:solidFill>
        </a:fill>
      </a:tcStyle>
    </a:wholeTbl>
    <a:band2H>
      <a:tcTxStyle/>
      <a:tcStyle>
        <a:tcBdr/>
        <a:fill>
          <a:solidFill>
            <a:srgbClr val="F2E7E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CEDE"/>
          </a:solidFill>
        </a:fill>
      </a:tcStyle>
    </a:wholeTbl>
    <a:band2H>
      <a:tcTxStyle/>
      <a:tcStyle>
        <a:tcBdr/>
        <a:fill>
          <a:solidFill>
            <a:srgbClr val="E8E8E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9" d="100"/>
          <a:sy n="119" d="100"/>
        </p:scale>
        <p:origin x="581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7" name="Shape 18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from AgendaContinuation of Title"/>
          <p:cNvSpPr txBox="1">
            <a:spLocks noGrp="1"/>
          </p:cNvSpPr>
          <p:nvPr>
            <p:ph type="title" hasCustomPrompt="1"/>
          </p:nvPr>
        </p:nvSpPr>
        <p:spPr>
          <a:xfrm>
            <a:off x="502919" y="1174478"/>
            <a:ext cx="10962107" cy="1240413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t>Title from AgendaContinuation of Title</a:t>
            </a:r>
          </a:p>
        </p:txBody>
      </p:sp>
      <p:sp>
        <p:nvSpPr>
          <p:cNvPr id="1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02919" y="5074920"/>
            <a:ext cx="4363737" cy="101962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00"/>
              </a:spcBef>
              <a:buSzTx/>
              <a:buFontTx/>
              <a:buNone/>
              <a:defRPr>
                <a:solidFill>
                  <a:srgbClr val="FFFFFF"/>
                </a:solidFill>
              </a:defRPr>
            </a:lvl1pPr>
            <a:lvl2pPr marL="0" indent="457200">
              <a:spcBef>
                <a:spcPts val="200"/>
              </a:spcBef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 marL="0" indent="914400">
              <a:spcBef>
                <a:spcPts val="200"/>
              </a:spcBef>
              <a:buSzTx/>
              <a:buFontTx/>
              <a:buNone/>
              <a:defRPr>
                <a:solidFill>
                  <a:srgbClr val="FFFFFF"/>
                </a:solidFill>
              </a:defRPr>
            </a:lvl3pPr>
            <a:lvl4pPr marL="0" indent="1371600">
              <a:spcBef>
                <a:spcPts val="200"/>
              </a:spcBef>
              <a:buSzTx/>
              <a:buFontTx/>
              <a:buNone/>
              <a:defRPr>
                <a:solidFill>
                  <a:srgbClr val="FFFFFF"/>
                </a:solidFill>
              </a:defRPr>
            </a:lvl4pPr>
            <a:lvl5pPr marL="0" indent="1828800">
              <a:spcBef>
                <a:spcPts val="200"/>
              </a:spcBef>
              <a:buSzTx/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r>
              <a:t>SC-x Identifier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502919" y="3288713"/>
            <a:ext cx="10962107" cy="448980"/>
          </a:xfrm>
          <a:prstGeom prst="rect">
            <a:avLst/>
          </a:prstGeom>
        </p:spPr>
        <p:txBody>
          <a:bodyPr/>
          <a:lstStyle>
            <a:lvl1pPr marL="0" indent="0" defTabSz="841247">
              <a:spcBef>
                <a:spcPts val="300"/>
              </a:spcBef>
              <a:buSzTx/>
              <a:buFontTx/>
              <a:buNone/>
              <a:defRPr sz="2576" b="1">
                <a:solidFill>
                  <a:srgbClr val="FFFFFF"/>
                </a:solidFill>
              </a:defRPr>
            </a:lvl1pPr>
          </a:lstStyle>
          <a:p>
            <a:r>
              <a:t>Presenter Name</a:t>
            </a:r>
          </a:p>
        </p:txBody>
      </p:sp>
      <p:pic>
        <p:nvPicPr>
          <p:cNvPr id="18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26314" y="472833"/>
            <a:ext cx="1632204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Picture 7" descr="Picture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66183" y="472833"/>
            <a:ext cx="1787237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Picture 9" descr="Picture 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67684" y="472833"/>
            <a:ext cx="1825605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502919" y="2423581"/>
            <a:ext cx="10962107" cy="501651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2800">
                <a:solidFill>
                  <a:srgbClr val="FFFFFF"/>
                </a:solidFill>
              </a:defRPr>
            </a:lvl1pPr>
          </a:lstStyle>
          <a:p>
            <a:r>
              <a:t>Secondary title if needed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23" hasCustomPrompt="1"/>
          </p:nvPr>
        </p:nvSpPr>
        <p:spPr>
          <a:xfrm>
            <a:off x="502919" y="4233686"/>
            <a:ext cx="10962107" cy="37954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t>WBS 6.0x.xxx WBS Name (Exact from WBS)</a:t>
            </a:r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24" hasCustomPrompt="1"/>
          </p:nvPr>
        </p:nvSpPr>
        <p:spPr>
          <a:xfrm>
            <a:off x="502919" y="3738424"/>
            <a:ext cx="10962107" cy="47783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800">
                <a:solidFill>
                  <a:srgbClr val="FFFFFF"/>
                </a:solidFill>
              </a:defRPr>
            </a:lvl1pPr>
          </a:lstStyle>
          <a:p>
            <a:r>
              <a:t>Project Role or Organizational Role if not Project</a:t>
            </a:r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2 Scope WB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8" name="L2 Scope"/>
          <p:cNvSpPr txBox="1">
            <a:spLocks noGrp="1"/>
          </p:cNvSpPr>
          <p:nvPr>
            <p:ph type="title" hasCustomPrompt="1"/>
          </p:nvPr>
        </p:nvSpPr>
        <p:spPr>
          <a:xfrm>
            <a:off x="461960" y="0"/>
            <a:ext cx="8229601" cy="814866"/>
          </a:xfrm>
          <a:prstGeom prst="rect">
            <a:avLst/>
          </a:prstGeom>
        </p:spPr>
        <p:txBody>
          <a:bodyPr/>
          <a:lstStyle/>
          <a:p>
            <a:r>
              <a:t>L2 Scope</a:t>
            </a:r>
          </a:p>
        </p:txBody>
      </p:sp>
      <p:sp>
        <p:nvSpPr>
          <p:cNvPr id="10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663035" y="5576839"/>
            <a:ext cx="7315201" cy="685801"/>
          </a:xfrm>
          <a:prstGeom prst="rect">
            <a:avLst/>
          </a:prstGeom>
        </p:spPr>
        <p:txBody>
          <a:bodyPr anchor="b"/>
          <a:lstStyle>
            <a:lvl2pPr marL="460375" indent="-233363"/>
            <a:lvl3pPr marL="712611" indent="-252236"/>
          </a:lstStyle>
          <a:p>
            <a:r>
              <a:t>Breakout Session Reference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0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3535383" y="0"/>
            <a:ext cx="8412481" cy="814388"/>
          </a:xfrm>
          <a:prstGeom prst="rect">
            <a:avLst/>
          </a:prstGeom>
        </p:spPr>
        <p:txBody>
          <a:bodyPr anchor="ctr"/>
          <a:lstStyle>
            <a:lvl1pPr marL="0" indent="0" algn="r">
              <a:buSzTx/>
              <a:buFontTx/>
              <a:buNone/>
              <a:defRPr sz="1800" b="1"/>
            </a:lvl1pPr>
          </a:lstStyle>
          <a:p>
            <a:r>
              <a:t>CD-3A WBS
CD-3A Scope Name</a:t>
            </a:r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D-3A Ri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8" name="CD-3A Scope"/>
          <p:cNvSpPr txBox="1">
            <a:spLocks noGrp="1"/>
          </p:cNvSpPr>
          <p:nvPr>
            <p:ph type="title" hasCustomPrompt="1"/>
          </p:nvPr>
        </p:nvSpPr>
        <p:spPr>
          <a:xfrm>
            <a:off x="461962" y="0"/>
            <a:ext cx="8229601" cy="814866"/>
          </a:xfrm>
          <a:prstGeom prst="rect">
            <a:avLst/>
          </a:prstGeom>
        </p:spPr>
        <p:txBody>
          <a:bodyPr/>
          <a:lstStyle/>
          <a:p>
            <a:r>
              <a:t>CD-3A Scope</a:t>
            </a:r>
          </a:p>
        </p:txBody>
      </p:sp>
      <p:sp>
        <p:nvSpPr>
          <p:cNvPr id="11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535383" y="0"/>
            <a:ext cx="8412481" cy="814388"/>
          </a:xfrm>
          <a:prstGeom prst="rect">
            <a:avLst/>
          </a:prstGeom>
        </p:spPr>
        <p:txBody>
          <a:bodyPr anchor="ctr"/>
          <a:lstStyle>
            <a:lvl1pPr marL="0" indent="0" algn="r">
              <a:buSzTx/>
              <a:buFontTx/>
              <a:buNone/>
              <a:defRPr sz="1800" b="1"/>
            </a:lvl1pPr>
            <a:lvl2pPr marL="437038" indent="-210026" algn="r">
              <a:buFontTx/>
              <a:defRPr sz="1800" b="1"/>
            </a:lvl2pPr>
            <a:lvl3pPr marL="687387" indent="-227012" algn="r">
              <a:buFontTx/>
              <a:defRPr sz="1800" b="1"/>
            </a:lvl3pPr>
            <a:lvl4pPr marL="942776" indent="-255389" algn="r">
              <a:buFontTx/>
              <a:defRPr sz="1800" b="1"/>
            </a:lvl4pPr>
            <a:lvl5pPr marL="1169789" indent="-255389" algn="r">
              <a:buFontTx/>
              <a:defRPr sz="1800" b="1"/>
            </a:lvl5pPr>
          </a:lstStyle>
          <a:p>
            <a:r>
              <a:t>CD-3A WBS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0" name="Text Placeholder 4"/>
          <p:cNvSpPr>
            <a:spLocks noGrp="1"/>
          </p:cNvSpPr>
          <p:nvPr>
            <p:ph type="body" sz="half" idx="21" hasCustomPrompt="1"/>
          </p:nvPr>
        </p:nvSpPr>
        <p:spPr>
          <a:xfrm>
            <a:off x="461962" y="3606001"/>
            <a:ext cx="11521442" cy="2560322"/>
          </a:xfrm>
          <a:prstGeom prst="rect">
            <a:avLst/>
          </a:prstGeom>
        </p:spPr>
        <p:txBody>
          <a:bodyPr/>
          <a:lstStyle/>
          <a:p>
            <a:r>
              <a:t>Level 1 – Arial 20
Level 2 – Arial 18
Level 3 – Arial 16
Level 4 – Arial 16
Level 5 – Arial 16</a:t>
            </a:r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8" name="Title Only"/>
          <p:cNvSpPr txBox="1">
            <a:spLocks noGrp="1"/>
          </p:cNvSpPr>
          <p:nvPr>
            <p:ph type="title" hasCustomPrompt="1"/>
          </p:nvPr>
        </p:nvSpPr>
        <p:spPr>
          <a:xfrm>
            <a:off x="461962" y="0"/>
            <a:ext cx="11499235" cy="788565"/>
          </a:xfrm>
          <a:prstGeom prst="rect">
            <a:avLst/>
          </a:prstGeom>
        </p:spPr>
        <p:txBody>
          <a:bodyPr/>
          <a:lstStyle/>
          <a:p>
            <a:r>
              <a:t>Title Only</a:t>
            </a: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36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anchor="ctr"/>
          <a:lstStyle>
            <a:lvl1pPr marL="0" indent="0" algn="ctr">
              <a:buSzTx/>
              <a:buFontTx/>
              <a:buNone/>
              <a:defRPr sz="3600"/>
            </a:lvl1pPr>
            <a:lvl2pPr marL="647065" indent="-420053" algn="ctr">
              <a:buFontTx/>
              <a:defRPr sz="3600"/>
            </a:lvl2pPr>
            <a:lvl3pPr marL="914400" indent="-454025" algn="ctr">
              <a:buFontTx/>
              <a:defRPr sz="3600"/>
            </a:lvl3pPr>
            <a:lvl4pPr marL="1198166" indent="-510779" algn="ctr">
              <a:buFontTx/>
              <a:defRPr sz="3600"/>
            </a:lvl4pPr>
            <a:lvl5pPr marL="1425179" indent="-510779" algn="ctr">
              <a:buFontTx/>
              <a:defRPr sz="3600"/>
            </a:lvl5pPr>
          </a:lstStyle>
          <a:p>
            <a:r>
              <a:t>Section Separator – Title Line 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traight Connector 1"/>
          <p:cNvSpPr/>
          <p:nvPr/>
        </p:nvSpPr>
        <p:spPr>
          <a:xfrm>
            <a:off x="462578" y="825178"/>
            <a:ext cx="11499927" cy="1"/>
          </a:xfrm>
          <a:prstGeom prst="line">
            <a:avLst/>
          </a:prstGeom>
          <a:ln w="25400">
            <a:solidFill>
              <a:srgbClr val="6D718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5" name="Body Level One…"/>
          <p:cNvSpPr txBox="1">
            <a:spLocks noGrp="1"/>
          </p:cNvSpPr>
          <p:nvPr>
            <p:ph type="body" idx="1"/>
          </p:nvPr>
        </p:nvSpPr>
        <p:spPr>
          <a:xfrm>
            <a:off x="408832" y="1600200"/>
            <a:ext cx="11498621" cy="52578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507047" indent="-280035">
              <a:defRPr sz="2400"/>
            </a:lvl2pPr>
            <a:lvl3pPr marL="763058" indent="-302683">
              <a:defRPr sz="2400"/>
            </a:lvl3pPr>
            <a:lvl4pPr marL="1027906" indent="-340519">
              <a:defRPr sz="2400"/>
            </a:lvl4pPr>
            <a:lvl5pPr marL="1254919" indent="-340519"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TextBox 4"/>
          <p:cNvSpPr txBox="1"/>
          <p:nvPr/>
        </p:nvSpPr>
        <p:spPr>
          <a:xfrm>
            <a:off x="411479" y="6490194"/>
            <a:ext cx="10951700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400"/>
            </a:lvl1pPr>
          </a:lstStyle>
          <a:p>
            <a:r>
              <a:t>EIC CD-3A Review, November 14-16, 2023</a:t>
            </a:r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48" name="Straight Connector 6"/>
          <p:cNvSpPr/>
          <p:nvPr/>
        </p:nvSpPr>
        <p:spPr>
          <a:xfrm>
            <a:off x="461962" y="6260638"/>
            <a:ext cx="11499236" cy="1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9" name="TextBox 8"/>
          <p:cNvSpPr txBox="1"/>
          <p:nvPr/>
        </p:nvSpPr>
        <p:spPr>
          <a:xfrm>
            <a:off x="4594947" y="6492644"/>
            <a:ext cx="3664707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400" spc="-1"/>
            </a:lvl1pPr>
          </a:lstStyle>
          <a:p>
            <a:r>
              <a:t>B. Zihlmann</a:t>
            </a:r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813174" y="1481539"/>
            <a:ext cx="10334626" cy="1947461"/>
          </a:xfrm>
          <a:prstGeom prst="rect">
            <a:avLst/>
          </a:prstGeom>
        </p:spPr>
        <p:txBody>
          <a:bodyPr anchor="t"/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5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13174" y="4712963"/>
            <a:ext cx="10334626" cy="746187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>
                <a:solidFill>
                  <a:srgbClr val="FFFFFF"/>
                </a:solidFill>
              </a:defRPr>
            </a:lvl1pPr>
            <a:lvl2pPr marL="0" indent="0">
              <a:buSzTx/>
              <a:buFontTx/>
              <a:buNone/>
              <a:defRPr sz="1800">
                <a:solidFill>
                  <a:srgbClr val="FFFFFF"/>
                </a:solidFill>
              </a:defRPr>
            </a:lvl2pPr>
            <a:lvl3pPr marL="0" indent="0">
              <a:buSzTx/>
              <a:buFontTx/>
              <a:buNone/>
              <a:defRPr sz="1800">
                <a:solidFill>
                  <a:srgbClr val="FFFFFF"/>
                </a:solidFill>
              </a:defRPr>
            </a:lvl3pPr>
            <a:lvl4pPr marL="0" indent="0">
              <a:buSzTx/>
              <a:buFontTx/>
              <a:buNone/>
              <a:defRPr sz="1800">
                <a:solidFill>
                  <a:srgbClr val="FFFFFF"/>
                </a:solidFill>
              </a:defRPr>
            </a:lvl4pPr>
            <a:lvl5pPr marL="0" indent="0">
              <a:buSzTx/>
              <a:buFontTx/>
              <a:buNone/>
              <a:defRPr sz="18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813174" y="3441177"/>
            <a:ext cx="10334626" cy="1259609"/>
          </a:xfrm>
          <a:prstGeom prst="rect">
            <a:avLst/>
          </a:prstGeom>
        </p:spPr>
        <p:txBody>
          <a:bodyPr/>
          <a:lstStyle/>
          <a:p>
            <a:pPr>
              <a:defRPr sz="2400"/>
            </a:pPr>
            <a:endParaRPr/>
          </a:p>
        </p:txBody>
      </p:sp>
      <p:pic>
        <p:nvPicPr>
          <p:cNvPr id="159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26314" y="472833"/>
            <a:ext cx="1632205" cy="457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Picture 7" descr="Picture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66183" y="472833"/>
            <a:ext cx="1787238" cy="457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Picture 9" descr="Picture 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67684" y="472833"/>
            <a:ext cx="1825606" cy="457202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315200" y="6172200"/>
            <a:ext cx="259529" cy="239270"/>
          </a:xfrm>
          <a:prstGeom prst="rect">
            <a:avLst/>
          </a:prstGeom>
        </p:spPr>
        <p:txBody>
          <a:bodyPr anchor="t"/>
          <a:lstStyle>
            <a:lvl1pPr algn="l">
              <a:defRPr sz="1100">
                <a:solidFill>
                  <a:srgbClr val="00ACD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7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71" name="Body Level One…"/>
          <p:cNvSpPr txBox="1">
            <a:spLocks noGrp="1"/>
          </p:cNvSpPr>
          <p:nvPr>
            <p:ph type="body" idx="1"/>
          </p:nvPr>
        </p:nvSpPr>
        <p:spPr>
          <a:xfrm>
            <a:off x="463231" y="917183"/>
            <a:ext cx="11498621" cy="525780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507047" indent="-280035">
              <a:defRPr sz="2400"/>
            </a:lvl2pPr>
            <a:lvl3pPr marL="763058" indent="-302683">
              <a:defRPr sz="2400"/>
            </a:lvl3pPr>
            <a:lvl4pPr marL="1027906" indent="-340519">
              <a:defRPr sz="2400"/>
            </a:lvl4pPr>
            <a:lvl5pPr marL="1254919" indent="-340519"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itle Only"/>
          <p:cNvSpPr txBox="1">
            <a:spLocks noGrp="1"/>
          </p:cNvSpPr>
          <p:nvPr>
            <p:ph type="title" hasCustomPrompt="1"/>
          </p:nvPr>
        </p:nvSpPr>
        <p:spPr>
          <a:xfrm>
            <a:off x="461962" y="0"/>
            <a:ext cx="11499235" cy="788565"/>
          </a:xfrm>
          <a:prstGeom prst="rect">
            <a:avLst/>
          </a:prstGeom>
        </p:spPr>
        <p:txBody>
          <a:bodyPr/>
          <a:lstStyle/>
          <a:p>
            <a:r>
              <a:t>Title Only</a:t>
            </a:r>
          </a:p>
        </p:txBody>
      </p:sp>
      <p:sp>
        <p:nvSpPr>
          <p:cNvPr id="179" name="Straight Connector 3"/>
          <p:cNvSpPr/>
          <p:nvPr/>
        </p:nvSpPr>
        <p:spPr>
          <a:xfrm>
            <a:off x="462578" y="825178"/>
            <a:ext cx="11499927" cy="1"/>
          </a:xfrm>
          <a:prstGeom prst="line">
            <a:avLst/>
          </a:prstGeom>
          <a:ln w="25400">
            <a:solidFill>
              <a:srgbClr val="6D718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bout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2" name="About Me – Presenter Nam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About Me – Presenter Name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Level 1 – Arial 20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h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1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346075" indent="-346075">
              <a:buFontTx/>
              <a:buAutoNum type="arabicPeriod"/>
            </a:lvl1pPr>
            <a:lvl2pPr marL="684212" indent="-457200">
              <a:buFontTx/>
              <a:buAutoNum type="alphaUcPeriod"/>
            </a:lvl2pPr>
            <a:lvl3pPr marL="841375" indent="-381000">
              <a:buFontTx/>
              <a:buAutoNum type="romanLcPeriod"/>
            </a:lvl3pPr>
            <a:lvl4pPr marL="1116012" indent="-428625">
              <a:buFontTx/>
              <a:buAutoNum type="alphaLcPeriod"/>
            </a:lvl4pPr>
            <a:lvl5pPr marL="1343025" indent="-428625">
              <a:buFontTx/>
              <a:buAutoNum type="arabicPeriod"/>
            </a:lvl5pPr>
          </a:lstStyle>
          <a:p>
            <a:r>
              <a:t>Charges – Arial 20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2" name="Charge Questions Addressed"/>
          <p:cNvSpPr txBox="1">
            <a:spLocks noGrp="1"/>
          </p:cNvSpPr>
          <p:nvPr>
            <p:ph type="title" hasCustomPrompt="1"/>
          </p:nvPr>
        </p:nvSpPr>
        <p:spPr>
          <a:xfrm>
            <a:off x="461962" y="0"/>
            <a:ext cx="11499235" cy="814866"/>
          </a:xfrm>
          <a:prstGeom prst="rect">
            <a:avLst/>
          </a:prstGeom>
        </p:spPr>
        <p:txBody>
          <a:bodyPr/>
          <a:lstStyle/>
          <a:p>
            <a:r>
              <a:t>Charge Questions Addressed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1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0" name="Slide Title [Layout: Content 1 – Bulleted]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 [Layout: Content 1 – Bulleted]</a:t>
            </a:r>
          </a:p>
        </p:txBody>
      </p:sp>
      <p:sp>
        <p:nvSpPr>
          <p:cNvPr id="51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561657" indent="-274319">
              <a:defRPr sz="2400"/>
            </a:lvl2pPr>
            <a:lvl3pPr marL="801158" indent="-226483">
              <a:defRPr sz="2400"/>
            </a:lvl3pPr>
            <a:lvl4pPr marL="1058069" indent="-254794">
              <a:defRPr sz="2400"/>
            </a:lvl4pPr>
            <a:lvl5pPr marL="1286669" indent="-254794">
              <a:defRPr sz="2400"/>
            </a:lvl5pPr>
          </a:lstStyle>
          <a:p>
            <a:r>
              <a:t>Level 1 – Arial 24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2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9" name="Slide Title [Layout: Content 2 – Bulleted]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 [Layout: Content 2 – Bulleted]</a:t>
            </a:r>
          </a:p>
        </p:txBody>
      </p:sp>
      <p:sp>
        <p:nvSpPr>
          <p:cNvPr id="60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61962" y="930274"/>
            <a:ext cx="11521442" cy="256032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561657" indent="-274319">
              <a:defRPr sz="2400"/>
            </a:lvl2pPr>
            <a:lvl3pPr marL="801158" indent="-226483">
              <a:defRPr sz="2400"/>
            </a:lvl3pPr>
            <a:lvl4pPr marL="1058069" indent="-254794">
              <a:defRPr sz="2400"/>
            </a:lvl4pPr>
            <a:lvl5pPr marL="1286669" indent="-254794">
              <a:defRPr sz="2400"/>
            </a:lvl5pPr>
          </a:lstStyle>
          <a:p>
            <a:r>
              <a:t>Level 1 – Arial 24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1" name="Text Placeholder 4"/>
          <p:cNvSpPr>
            <a:spLocks noGrp="1"/>
          </p:cNvSpPr>
          <p:nvPr>
            <p:ph type="body" sz="half" idx="21" hasCustomPrompt="1"/>
          </p:nvPr>
        </p:nvSpPr>
        <p:spPr>
          <a:xfrm>
            <a:off x="461962" y="3606001"/>
            <a:ext cx="11521442" cy="256032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Level 1 – Arial 24
Level 2 – Arial 20
Level 3 – Arial 18
Level 4 – Arial 16
Level 5 – Arial 16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3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9" name="Slide Title [Layout: Content 3 – Bulleted]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 [Layout: Content 3 – Bulleted] </a:t>
            </a:r>
          </a:p>
        </p:txBody>
      </p:sp>
      <p:sp>
        <p:nvSpPr>
          <p:cNvPr id="70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61962" y="930274"/>
            <a:ext cx="5669281" cy="521208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561657" indent="-274319">
              <a:defRPr sz="2400"/>
            </a:lvl2pPr>
            <a:lvl3pPr marL="801158" indent="-226483">
              <a:defRPr sz="2400"/>
            </a:lvl3pPr>
            <a:lvl4pPr marL="1058069" indent="-254794">
              <a:defRPr sz="2400"/>
            </a:lvl4pPr>
            <a:lvl5pPr marL="1286669" indent="-254794">
              <a:defRPr sz="2400"/>
            </a:lvl5pPr>
          </a:lstStyle>
          <a:p>
            <a:r>
              <a:t>Level 1 – Arial 24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1" name="Text Placeholder 4"/>
          <p:cNvSpPr>
            <a:spLocks noGrp="1"/>
          </p:cNvSpPr>
          <p:nvPr>
            <p:ph type="body" sz="half" idx="21" hasCustomPrompt="1"/>
          </p:nvPr>
        </p:nvSpPr>
        <p:spPr>
          <a:xfrm>
            <a:off x="6291917" y="930199"/>
            <a:ext cx="5669281" cy="521208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Level 1 – Arial 24
Level 2 – Arial 20
Level 3 – Arial 18
Level 4 – Arial 16
Level 5 – Arial 16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1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9" name="Slide Title [Layout: Content 1 – Numbered]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 [Layout: Content 1 – Numbered]</a:t>
            </a:r>
          </a:p>
        </p:txBody>
      </p:sp>
      <p:sp>
        <p:nvSpPr>
          <p:cNvPr id="8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346075" indent="-346075">
              <a:buFontTx/>
              <a:buAutoNum type="arabicPeriod"/>
              <a:defRPr sz="2400"/>
            </a:lvl1pPr>
            <a:lvl2pPr marL="644525" indent="-419100">
              <a:buFontTx/>
              <a:buAutoNum type="alphaLcPeriod"/>
              <a:defRPr sz="2400"/>
            </a:lvl2pPr>
            <a:lvl3pPr marL="760941" indent="-300566">
              <a:buFontTx/>
              <a:buAutoNum type="romanLcPeriod"/>
              <a:defRPr sz="2400"/>
            </a:lvl3pPr>
            <a:lvl4pPr marL="996157" indent="-421482">
              <a:buFontTx/>
              <a:buAutoNum type="alphaLcPeriod"/>
              <a:defRPr sz="2400"/>
            </a:lvl4pPr>
            <a:lvl5pPr marL="1428750" indent="-514350">
              <a:buFontTx/>
              <a:buAutoNum type="arabicPeriod"/>
              <a:defRPr sz="2400"/>
            </a:lvl5pPr>
          </a:lstStyle>
          <a:p>
            <a:r>
              <a:t>Level 1 – Arial 24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2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8" name="Slide Title [Layout: Content 2 – Numbered]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 [Layout: Content 2 – Numbered]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61962" y="930274"/>
            <a:ext cx="11521442" cy="2560321"/>
          </a:xfrm>
          <a:prstGeom prst="rect">
            <a:avLst/>
          </a:prstGeom>
        </p:spPr>
        <p:txBody>
          <a:bodyPr/>
          <a:lstStyle>
            <a:lvl1pPr marL="346075" indent="-346075">
              <a:buFontTx/>
              <a:buAutoNum type="arabicPeriod"/>
              <a:defRPr sz="2400"/>
            </a:lvl1pPr>
            <a:lvl2pPr marL="644525" indent="-419100">
              <a:buFontTx/>
              <a:buAutoNum type="alphaLcPeriod"/>
              <a:defRPr sz="2400"/>
            </a:lvl2pPr>
            <a:lvl3pPr marL="760941" indent="-300566">
              <a:buFontTx/>
              <a:buAutoNum type="romanLcPeriod"/>
              <a:defRPr sz="2400"/>
            </a:lvl3pPr>
            <a:lvl4pPr marL="996157" indent="-421482">
              <a:buFontTx/>
              <a:buAutoNum type="alphaLcPeriod"/>
              <a:defRPr sz="2400"/>
            </a:lvl4pPr>
            <a:lvl5pPr marL="1428750" indent="-514350">
              <a:buFontTx/>
              <a:buAutoNum type="arabicPeriod"/>
              <a:defRPr sz="2400"/>
            </a:lvl5pPr>
          </a:lstStyle>
          <a:p>
            <a:r>
              <a:t>Level 1 – Arial 24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Text Placeholder 4"/>
          <p:cNvSpPr>
            <a:spLocks noGrp="1"/>
          </p:cNvSpPr>
          <p:nvPr>
            <p:ph type="body" sz="half" idx="21" hasCustomPrompt="1"/>
          </p:nvPr>
        </p:nvSpPr>
        <p:spPr>
          <a:xfrm>
            <a:off x="461962" y="3600610"/>
            <a:ext cx="11521442" cy="2560321"/>
          </a:xfrm>
          <a:prstGeom prst="rect">
            <a:avLst/>
          </a:prstGeom>
        </p:spPr>
        <p:txBody>
          <a:bodyPr/>
          <a:lstStyle>
            <a:lvl1pPr marL="346075" indent="-346075">
              <a:buFontTx/>
              <a:buAutoNum type="arabicPeriod"/>
              <a:defRPr sz="2400"/>
            </a:lvl1pPr>
          </a:lstStyle>
          <a:p>
            <a:r>
              <a:t>Level 1 – Arial 24
Level 2 – Arial 20
Level 3 – Arial 18
Level 4 – Arial 16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3 -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8" name="Slide Title [Layout: Content 3 – Numbered]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 [Layout: Content 3 – Numbered]</a:t>
            </a:r>
          </a:p>
        </p:txBody>
      </p:sp>
      <p:sp>
        <p:nvSpPr>
          <p:cNvPr id="99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61962" y="930274"/>
            <a:ext cx="5669281" cy="5212080"/>
          </a:xfrm>
          <a:prstGeom prst="rect">
            <a:avLst/>
          </a:prstGeom>
        </p:spPr>
        <p:txBody>
          <a:bodyPr/>
          <a:lstStyle>
            <a:lvl1pPr marL="346075" indent="-346075">
              <a:buFontTx/>
              <a:buAutoNum type="arabicPeriod"/>
              <a:defRPr sz="2400"/>
            </a:lvl1pPr>
            <a:lvl2pPr marL="644525" indent="-419100">
              <a:buFontTx/>
              <a:buAutoNum type="alphaLcPeriod"/>
              <a:defRPr sz="2400"/>
            </a:lvl2pPr>
            <a:lvl3pPr marL="760941" indent="-300566">
              <a:buFontTx/>
              <a:buAutoNum type="romanLcPeriod"/>
              <a:defRPr sz="2400"/>
            </a:lvl3pPr>
            <a:lvl4pPr marL="996157" indent="-421482">
              <a:buFontTx/>
              <a:buAutoNum type="alphaLcPeriod"/>
              <a:defRPr sz="2400"/>
            </a:lvl4pPr>
            <a:lvl5pPr marL="1428750" indent="-514350">
              <a:buFontTx/>
              <a:buAutoNum type="arabicPeriod"/>
              <a:defRPr sz="2400"/>
            </a:lvl5pPr>
          </a:lstStyle>
          <a:p>
            <a:r>
              <a:t>Level 1 – Arial 24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0" name="Text Placeholder 4"/>
          <p:cNvSpPr>
            <a:spLocks noGrp="1"/>
          </p:cNvSpPr>
          <p:nvPr>
            <p:ph type="body" sz="half" idx="21" hasCustomPrompt="1"/>
          </p:nvPr>
        </p:nvSpPr>
        <p:spPr>
          <a:xfrm>
            <a:off x="6291917" y="930274"/>
            <a:ext cx="5669281" cy="5212080"/>
          </a:xfrm>
          <a:prstGeom prst="rect">
            <a:avLst/>
          </a:prstGeom>
        </p:spPr>
        <p:txBody>
          <a:bodyPr/>
          <a:lstStyle>
            <a:lvl1pPr marL="346075" indent="-346075">
              <a:buFontTx/>
              <a:buAutoNum type="arabicPeriod"/>
              <a:defRPr sz="2400"/>
            </a:lvl1pPr>
          </a:lstStyle>
          <a:p>
            <a:r>
              <a:t>Level 1 – Arial 24
Level 2 – Arial 20
Level 3 – Arial 18
Level 4 – Arial 16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aight Connector 4"/>
          <p:cNvSpPr/>
          <p:nvPr/>
        </p:nvSpPr>
        <p:spPr>
          <a:xfrm>
            <a:off x="462578" y="825178"/>
            <a:ext cx="11499927" cy="1"/>
          </a:xfrm>
          <a:prstGeom prst="line">
            <a:avLst/>
          </a:prstGeom>
          <a:ln w="25400">
            <a:solidFill>
              <a:srgbClr val="6D718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" name="TextBox 3"/>
          <p:cNvSpPr txBox="1"/>
          <p:nvPr/>
        </p:nvSpPr>
        <p:spPr>
          <a:xfrm>
            <a:off x="411479" y="6490194"/>
            <a:ext cx="10951700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400"/>
            </a:lvl1pPr>
          </a:lstStyle>
          <a:p>
            <a:r>
              <a:rPr lang="en-US" dirty="0"/>
              <a:t>Far-Forward/Far-Backward </a:t>
            </a:r>
            <a:r>
              <a:rPr dirty="0"/>
              <a:t>Review, </a:t>
            </a:r>
            <a:r>
              <a:rPr lang="en-US" dirty="0"/>
              <a:t>February 12, 2024			</a:t>
            </a:r>
            <a:endParaRPr dirty="0"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52799" y="6499669"/>
            <a:ext cx="301909" cy="288824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" name="Straight Connector 6"/>
          <p:cNvSpPr/>
          <p:nvPr/>
        </p:nvSpPr>
        <p:spPr>
          <a:xfrm>
            <a:off x="461962" y="6260638"/>
            <a:ext cx="11499236" cy="1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" name="About Me – Presenter Name"/>
          <p:cNvSpPr txBox="1">
            <a:spLocks noGrp="1"/>
          </p:cNvSpPr>
          <p:nvPr>
            <p:ph type="title" hasCustomPrompt="1"/>
          </p:nvPr>
        </p:nvSpPr>
        <p:spPr>
          <a:xfrm>
            <a:off x="461962" y="-16779"/>
            <a:ext cx="11499235" cy="402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About Me – Presenter Name</a:t>
            </a:r>
          </a:p>
        </p:txBody>
      </p:sp>
      <p:sp>
        <p:nvSpPr>
          <p:cNvPr id="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61962" y="930274"/>
            <a:ext cx="11521442" cy="5212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Level 1 – Arial 20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28600" marR="0" indent="-2286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518715" marR="0" indent="-291703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744141" marR="0" indent="-283766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971153" marR="0" indent="-283766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1198166" marR="0" indent="-283766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540000" marR="0" indent="-2540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2997200" marR="0" indent="-2540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454400" marR="0" indent="-2540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3911600" marR="0" indent="-254000" algn="l" defTabSz="9144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 1"/>
          <p:cNvSpPr txBox="1"/>
          <p:nvPr/>
        </p:nvSpPr>
        <p:spPr>
          <a:xfrm>
            <a:off x="539429" y="2339817"/>
            <a:ext cx="10828952" cy="1318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b">
            <a:normAutofit/>
          </a:bodyPr>
          <a:lstStyle>
            <a:lvl1pPr>
              <a:lnSpc>
                <a:spcPct val="90000"/>
              </a:lnSpc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Engineering Design and Mechanical Support Structures</a:t>
            </a:r>
            <a:endParaRPr dirty="0"/>
          </a:p>
        </p:txBody>
      </p:sp>
      <p:sp>
        <p:nvSpPr>
          <p:cNvPr id="190" name="Subtitle 2"/>
          <p:cNvSpPr txBox="1"/>
          <p:nvPr/>
        </p:nvSpPr>
        <p:spPr>
          <a:xfrm>
            <a:off x="539429" y="4458064"/>
            <a:ext cx="7464206" cy="160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pPr defTabSz="475487">
              <a:lnSpc>
                <a:spcPct val="90000"/>
              </a:lnSpc>
              <a:spcBef>
                <a:spcPts val="500"/>
              </a:spcBef>
              <a:defRPr sz="2200">
                <a:solidFill>
                  <a:srgbClr val="FFFFFF"/>
                </a:solidFill>
              </a:defRPr>
            </a:pPr>
            <a:r>
              <a:rPr lang="en-US" dirty="0"/>
              <a:t>Jonathan Smith (JLAB), Ron Lassiter (JLAB)</a:t>
            </a:r>
            <a:endParaRPr dirty="0"/>
          </a:p>
          <a:p>
            <a:pPr defTabSz="475487">
              <a:lnSpc>
                <a:spcPct val="90000"/>
              </a:lnSpc>
              <a:spcBef>
                <a:spcPts val="500"/>
              </a:spcBef>
              <a:defRPr sz="1300">
                <a:solidFill>
                  <a:srgbClr val="FFFFFF"/>
                </a:solidFill>
              </a:defRPr>
            </a:pPr>
            <a:endParaRPr dirty="0"/>
          </a:p>
          <a:p>
            <a:pPr defTabSz="237742">
              <a:defRPr sz="1900">
                <a:solidFill>
                  <a:srgbClr val="FFFFFF"/>
                </a:solidFill>
              </a:defRPr>
            </a:pPr>
            <a:endParaRPr dirty="0"/>
          </a:p>
          <a:p>
            <a:pPr defTabSz="237742">
              <a:defRPr sz="1900">
                <a:solidFill>
                  <a:srgbClr val="FFFFFF"/>
                </a:solidFill>
              </a:defRPr>
            </a:pPr>
            <a:r>
              <a:rPr dirty="0"/>
              <a:t>Far-forward/</a:t>
            </a:r>
            <a:r>
              <a:rPr lang="en-US" dirty="0"/>
              <a:t>F</a:t>
            </a:r>
            <a:r>
              <a:rPr dirty="0"/>
              <a:t>ar-backward Review</a:t>
            </a:r>
          </a:p>
          <a:p>
            <a:pPr defTabSz="237742">
              <a:defRPr sz="1900">
                <a:solidFill>
                  <a:srgbClr val="FFFFFF"/>
                </a:solidFill>
              </a:defRPr>
            </a:pPr>
            <a:r>
              <a:rPr dirty="0"/>
              <a:t>Feb. 12, 2024 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DA8C32C0-070E-4251-B7B2-20CE77788CE7}"/>
              </a:ext>
            </a:extLst>
          </p:cNvPr>
          <p:cNvSpPr txBox="1">
            <a:spLocks/>
          </p:cNvSpPr>
          <p:nvPr/>
        </p:nvSpPr>
        <p:spPr>
          <a:xfrm>
            <a:off x="462577" y="-1"/>
            <a:ext cx="11499929" cy="825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dirty="0"/>
              <a:t>B0 Detector Placement</a:t>
            </a:r>
          </a:p>
        </p:txBody>
      </p:sp>
      <p:pic>
        <p:nvPicPr>
          <p:cNvPr id="7" name="B0E DETECTOR SEQUENCE DEMO 1_25_24 2CAM MP4">
            <a:hlinkClick r:id="" action="ppaction://media"/>
            <a:extLst>
              <a:ext uri="{FF2B5EF4-FFF2-40B4-BE49-F238E27FC236}">
                <a16:creationId xmlns:a16="http://schemas.microsoft.com/office/drawing/2014/main" id="{813CE1D1-3C58-4687-A53F-B5B4BD9BDD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1299" y="910215"/>
            <a:ext cx="9542483" cy="516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89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11851683" y="6499669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214" name="Title 4"/>
          <p:cNvSpPr txBox="1">
            <a:spLocks noGrp="1"/>
          </p:cNvSpPr>
          <p:nvPr>
            <p:ph type="title"/>
          </p:nvPr>
        </p:nvSpPr>
        <p:spPr>
          <a:xfrm>
            <a:off x="462577" y="-1"/>
            <a:ext cx="11499929" cy="825179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rPr lang="en-US" dirty="0"/>
              <a:t>B0 Future Design Development</a:t>
            </a:r>
            <a:endParaRPr dirty="0"/>
          </a:p>
        </p:txBody>
      </p:sp>
      <p:sp>
        <p:nvSpPr>
          <p:cNvPr id="215" name="IR layout…"/>
          <p:cNvSpPr txBox="1">
            <a:spLocks noGrp="1"/>
          </p:cNvSpPr>
          <p:nvPr>
            <p:ph type="body" sz="half" idx="1"/>
          </p:nvPr>
        </p:nvSpPr>
        <p:spPr>
          <a:xfrm>
            <a:off x="533704" y="886367"/>
            <a:ext cx="11428801" cy="5140946"/>
          </a:xfrm>
          <a:prstGeom prst="rect">
            <a:avLst/>
          </a:prstGeom>
        </p:spPr>
        <p:txBody>
          <a:bodyPr lIns="45718" tIns="45718" rIns="45718" bIns="45718"/>
          <a:lstStyle/>
          <a:p>
            <a:pPr lvl="1">
              <a:defRPr sz="2800"/>
            </a:pPr>
            <a:r>
              <a:rPr lang="en-US" dirty="0"/>
              <a:t>Further development of detector layers and calorimeter maintenance/removal rail system. </a:t>
            </a:r>
          </a:p>
          <a:p>
            <a:pPr lvl="1">
              <a:defRPr sz="2800"/>
            </a:pPr>
            <a:r>
              <a:rPr lang="en-US" dirty="0"/>
              <a:t>Additional structural support for a larger calorimeter (from 7cm crystals to 20cm crystals)</a:t>
            </a:r>
          </a:p>
          <a:p>
            <a:pPr lvl="1">
              <a:defRPr sz="2800"/>
            </a:pPr>
            <a:r>
              <a:rPr lang="en-US" dirty="0"/>
              <a:t>Pending R&amp;D detector updates for heating/cooling requirements.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764295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8D188B-6DE5-4E2D-AA60-5FC9C59AD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9183" y="890953"/>
            <a:ext cx="7062187" cy="5329860"/>
          </a:xfrm>
          <a:prstGeom prst="rect">
            <a:avLst/>
          </a:prstGeom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99FCA4BD-276B-4319-BECE-C752E6DA19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2577" y="0"/>
            <a:ext cx="11499929" cy="825179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rPr lang="en-US" sz="2800" dirty="0"/>
              <a:t>Zero-Degree</a:t>
            </a:r>
            <a:r>
              <a:rPr lang="en-US" dirty="0"/>
              <a:t> </a:t>
            </a:r>
            <a:r>
              <a:rPr lang="en-US" sz="2800" dirty="0"/>
              <a:t>Calorimeter Support</a:t>
            </a:r>
            <a:endParaRPr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1AE694-FB77-4C67-9789-128EF88C2B10}"/>
              </a:ext>
            </a:extLst>
          </p:cNvPr>
          <p:cNvSpPr txBox="1"/>
          <p:nvPr/>
        </p:nvSpPr>
        <p:spPr>
          <a:xfrm>
            <a:off x="462577" y="890953"/>
            <a:ext cx="421102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- Currently utilizing existing JLAB support designs.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5A2A3E-1C25-4154-8E4A-D9470C41E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933" y="2176982"/>
            <a:ext cx="3154187" cy="32935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7FC1E9-7046-44D6-AFEC-A71C91A5A5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7301" y="5470580"/>
            <a:ext cx="2261573" cy="75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60702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C3A4ADF-F05F-4C50-8189-1BBD68F32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17" y="280345"/>
            <a:ext cx="11499235" cy="402671"/>
          </a:xfrm>
        </p:spPr>
        <p:txBody>
          <a:bodyPr>
            <a:normAutofit fontScale="90000"/>
          </a:bodyPr>
          <a:lstStyle/>
          <a:p>
            <a:r>
              <a:rPr lang="en-US" dirty="0"/>
              <a:t>Zero-Degree Station Future Development</a:t>
            </a:r>
          </a:p>
        </p:txBody>
      </p:sp>
      <p:sp>
        <p:nvSpPr>
          <p:cNvPr id="6" name="IR layout…">
            <a:extLst>
              <a:ext uri="{FF2B5EF4-FFF2-40B4-BE49-F238E27FC236}">
                <a16:creationId xmlns:a16="http://schemas.microsoft.com/office/drawing/2014/main" id="{1572776E-0C74-4303-9029-D64C3F1AD178}"/>
              </a:ext>
            </a:extLst>
          </p:cNvPr>
          <p:cNvSpPr txBox="1">
            <a:spLocks noGrp="1"/>
          </p:cNvSpPr>
          <p:nvPr>
            <p:ph type="body" sz="half" idx="1"/>
          </p:nvPr>
        </p:nvSpPr>
        <p:spPr>
          <a:xfrm>
            <a:off x="533704" y="886367"/>
            <a:ext cx="11428801" cy="5140946"/>
          </a:xfrm>
          <a:prstGeom prst="rect">
            <a:avLst/>
          </a:prstGeom>
        </p:spPr>
        <p:txBody>
          <a:bodyPr lIns="45718" tIns="45718" rIns="45718" bIns="45718"/>
          <a:lstStyle/>
          <a:p>
            <a:pPr lvl="1">
              <a:defRPr sz="2800"/>
            </a:pPr>
            <a:r>
              <a:rPr lang="en-US" dirty="0"/>
              <a:t>Upcoming changes to the Zero-Degree Calorimeter to include a third calorimeter to the table</a:t>
            </a:r>
          </a:p>
          <a:p>
            <a:pPr lvl="1">
              <a:defRPr sz="2800"/>
            </a:pPr>
            <a:r>
              <a:rPr lang="en-US" dirty="0"/>
              <a:t>Analyze current support for the increase weight requirement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189891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3C8AE1-0BED-4EA2-8984-115F4B3EB9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21"/>
          <a:stretch/>
        </p:blipFill>
        <p:spPr>
          <a:xfrm>
            <a:off x="2211754" y="964622"/>
            <a:ext cx="7768492" cy="514295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CAE7FF4-27EC-46BC-AAC2-6F09CCD33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146" y="233313"/>
            <a:ext cx="11499235" cy="402671"/>
          </a:xfrm>
        </p:spPr>
        <p:txBody>
          <a:bodyPr>
            <a:normAutofit fontScale="90000"/>
          </a:bodyPr>
          <a:lstStyle/>
          <a:p>
            <a:r>
              <a:rPr lang="en-US" dirty="0"/>
              <a:t>Far-Backward Region, Region 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CB1C4D-9B23-40DE-8A52-93AE420E60DF}"/>
              </a:ext>
            </a:extLst>
          </p:cNvPr>
          <p:cNvSpPr txBox="1"/>
          <p:nvPr/>
        </p:nvSpPr>
        <p:spPr>
          <a:xfrm>
            <a:off x="5129956" y="1052667"/>
            <a:ext cx="2681079" cy="64632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Lumi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Spectrometer and Photo Calorimeters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5D078F5-8B75-4933-8EC4-DB6CCD4A7ACA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4539802" y="1375832"/>
            <a:ext cx="590154" cy="143875"/>
          </a:xfrm>
          <a:prstGeom prst="straightConnector1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4E325876-1579-427E-BAE6-403F03FA75C9}"/>
              </a:ext>
            </a:extLst>
          </p:cNvPr>
          <p:cNvSpPr/>
          <p:nvPr/>
        </p:nvSpPr>
        <p:spPr>
          <a:xfrm>
            <a:off x="3195598" y="1190800"/>
            <a:ext cx="1344204" cy="171982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65A929-54FB-4394-A1CF-AF833C09BDF6}"/>
              </a:ext>
            </a:extLst>
          </p:cNvPr>
          <p:cNvSpPr txBox="1"/>
          <p:nvPr/>
        </p:nvSpPr>
        <p:spPr>
          <a:xfrm>
            <a:off x="2982003" y="3578046"/>
            <a:ext cx="1422400" cy="64632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Low Q2 Taggers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FCD2F8D-8649-41F2-B112-E3AC8CD3D1BB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4404403" y="3749708"/>
            <a:ext cx="609173" cy="1515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21245680-0E4D-4E0E-8162-B245A7AA152F}"/>
              </a:ext>
            </a:extLst>
          </p:cNvPr>
          <p:cNvSpPr/>
          <p:nvPr/>
        </p:nvSpPr>
        <p:spPr>
          <a:xfrm rot="5400000">
            <a:off x="5189025" y="3089872"/>
            <a:ext cx="1615772" cy="1966670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12726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0C825A73-275F-45FC-8339-DD2CE8F8F45E}"/>
              </a:ext>
            </a:extLst>
          </p:cNvPr>
          <p:cNvSpPr txBox="1">
            <a:spLocks/>
          </p:cNvSpPr>
          <p:nvPr/>
        </p:nvSpPr>
        <p:spPr>
          <a:xfrm>
            <a:off x="462577" y="-1"/>
            <a:ext cx="11499929" cy="825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973B79-D490-4C27-B763-90B125CAE7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18" b="17134"/>
          <a:stretch/>
        </p:blipFill>
        <p:spPr>
          <a:xfrm>
            <a:off x="361458" y="2581856"/>
            <a:ext cx="11702165" cy="140399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2EC6AC5-DF85-47C8-A960-994FAFBA4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408" y="162975"/>
            <a:ext cx="11499235" cy="402671"/>
          </a:xfrm>
        </p:spPr>
        <p:txBody>
          <a:bodyPr>
            <a:normAutofit fontScale="90000"/>
          </a:bodyPr>
          <a:lstStyle/>
          <a:p>
            <a:r>
              <a:rPr lang="en-US" dirty="0"/>
              <a:t>Far-Backward Region, Region 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CCF43A-FDFE-4240-BD22-2DE3C031E7C5}"/>
              </a:ext>
            </a:extLst>
          </p:cNvPr>
          <p:cNvSpPr txBox="1"/>
          <p:nvPr/>
        </p:nvSpPr>
        <p:spPr>
          <a:xfrm>
            <a:off x="6564212" y="4102323"/>
            <a:ext cx="291513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Electron Detector System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392266B9-7DEF-41E1-BCE0-579E7BB5D3DE}"/>
              </a:ext>
            </a:extLst>
          </p:cNvPr>
          <p:cNvSpPr/>
          <p:nvPr/>
        </p:nvSpPr>
        <p:spPr>
          <a:xfrm rot="16200000">
            <a:off x="4606969" y="-1928163"/>
            <a:ext cx="1293859" cy="9387334"/>
          </a:xfrm>
          <a:prstGeom prst="rightBrace">
            <a:avLst/>
          </a:prstGeom>
          <a:noFill/>
          <a:ln w="127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B13C9F-6EA9-4FAC-B5DF-5BA60C7D76BC}"/>
              </a:ext>
            </a:extLst>
          </p:cNvPr>
          <p:cNvSpPr txBox="1"/>
          <p:nvPr/>
        </p:nvSpPr>
        <p:spPr>
          <a:xfrm>
            <a:off x="4031143" y="1648618"/>
            <a:ext cx="291513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err="1"/>
              <a:t>Lumi</a:t>
            </a:r>
            <a:r>
              <a:rPr lang="en-US" dirty="0"/>
              <a:t> Detector System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FAC0E64F-7D38-4687-A1FA-B8763DEE5A2E}"/>
              </a:ext>
            </a:extLst>
          </p:cNvPr>
          <p:cNvSpPr/>
          <p:nvPr/>
        </p:nvSpPr>
        <p:spPr>
          <a:xfrm rot="5214818">
            <a:off x="7838114" y="1891888"/>
            <a:ext cx="367336" cy="3837353"/>
          </a:xfrm>
          <a:prstGeom prst="rightBrace">
            <a:avLst/>
          </a:prstGeom>
          <a:noFill/>
          <a:ln w="127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1765573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983AB-2A27-4225-AEB0-793ECAB9B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408" y="162975"/>
            <a:ext cx="11499235" cy="402671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Lumi</a:t>
            </a:r>
            <a:r>
              <a:rPr lang="en-US" dirty="0"/>
              <a:t> Spectrometer Detectors and Calorimeters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12B22C-3DB7-4C59-8236-0D5612E9E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909"/>
          <a:stretch/>
        </p:blipFill>
        <p:spPr>
          <a:xfrm>
            <a:off x="5610125" y="944373"/>
            <a:ext cx="5509846" cy="508249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90E2540-0BCD-41DD-840F-C542D8631CF7}"/>
              </a:ext>
            </a:extLst>
          </p:cNvPr>
          <p:cNvSpPr txBox="1">
            <a:spLocks/>
          </p:cNvSpPr>
          <p:nvPr/>
        </p:nvSpPr>
        <p:spPr>
          <a:xfrm>
            <a:off x="7989000" y="5922018"/>
            <a:ext cx="3995644" cy="402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 fontScale="90000"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sz="1400" dirty="0"/>
              <a:t>Credit: Dhevan Gangadharan &amp; Nick Zachariou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23F3DF-E9D3-44AA-A1B6-AECE29ECC14E}"/>
              </a:ext>
            </a:extLst>
          </p:cNvPr>
          <p:cNvSpPr txBox="1"/>
          <p:nvPr/>
        </p:nvSpPr>
        <p:spPr>
          <a:xfrm>
            <a:off x="485408" y="814941"/>
            <a:ext cx="4782161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Currently utilizing 80/20 Supports for Photon and Spectrometer Detector Layers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Re</a:t>
            </a:r>
            <a:r>
              <a:rPr lang="en-US" dirty="0"/>
              <a:t>purposing existing JLAB pedestal drawings for supports for both the </a:t>
            </a:r>
            <a:r>
              <a:rPr lang="en-US" dirty="0" err="1"/>
              <a:t>Lumi</a:t>
            </a:r>
            <a:r>
              <a:rPr lang="en-US" dirty="0"/>
              <a:t> and Electron Detector Systems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254931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983AB-2A27-4225-AEB0-793ECAB9B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408" y="162975"/>
            <a:ext cx="11499235" cy="402671"/>
          </a:xfrm>
        </p:spPr>
        <p:txBody>
          <a:bodyPr>
            <a:normAutofit fontScale="90000"/>
          </a:bodyPr>
          <a:lstStyle/>
          <a:p>
            <a:r>
              <a:rPr lang="en-US" dirty="0"/>
              <a:t>Low Q2 Tagger Stations 1 &amp;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9B06B4-EECF-4C14-B0F3-CDB265CDC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535" y="1133230"/>
            <a:ext cx="4479719" cy="39921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6924D9-BA5E-4CF2-BB1A-0DDE7AAB9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346" y="1133230"/>
            <a:ext cx="4079620" cy="43907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A7EA1D-48FD-485C-A309-10F9A6979AFA}"/>
              </a:ext>
            </a:extLst>
          </p:cNvPr>
          <p:cNvSpPr txBox="1"/>
          <p:nvPr/>
        </p:nvSpPr>
        <p:spPr>
          <a:xfrm>
            <a:off x="6670535" y="5323639"/>
            <a:ext cx="319649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Tagger Station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B74341-2497-4F01-AF5F-AB9EC4747EE8}"/>
              </a:ext>
            </a:extLst>
          </p:cNvPr>
          <p:cNvSpPr txBox="1"/>
          <p:nvPr/>
        </p:nvSpPr>
        <p:spPr>
          <a:xfrm>
            <a:off x="812904" y="5154640"/>
            <a:ext cx="319649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Tagger Station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DF494D-CFC8-4B78-8A86-977D913F21A8}"/>
              </a:ext>
            </a:extLst>
          </p:cNvPr>
          <p:cNvSpPr txBox="1"/>
          <p:nvPr/>
        </p:nvSpPr>
        <p:spPr>
          <a:xfrm>
            <a:off x="3346232" y="1059106"/>
            <a:ext cx="1303041" cy="36933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Calorimeter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4D51FBE-3169-408F-B13C-F4E14973519C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2936384" y="1243771"/>
            <a:ext cx="409848" cy="752454"/>
          </a:xfrm>
          <a:prstGeom prst="straightConnector1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8614BB6-FA1D-400C-95D0-C96AEA2171FC}"/>
              </a:ext>
            </a:extLst>
          </p:cNvPr>
          <p:cNvSpPr txBox="1"/>
          <p:nvPr/>
        </p:nvSpPr>
        <p:spPr>
          <a:xfrm>
            <a:off x="9319883" y="1428436"/>
            <a:ext cx="1303041" cy="64632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(4) Detector Layers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3C7134A-4AED-4A19-8C34-C1FEB143A5B7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8879983" y="1751601"/>
            <a:ext cx="439900" cy="360534"/>
          </a:xfrm>
          <a:prstGeom prst="straightConnector1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E15037D-50E8-486D-AFB0-7536BBFEA404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8757635" y="1751601"/>
            <a:ext cx="562248" cy="296140"/>
          </a:xfrm>
          <a:prstGeom prst="straightConnector1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0C675C8-0F35-452F-9F69-72B4D65E28A0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8624969" y="1751601"/>
            <a:ext cx="694914" cy="244419"/>
          </a:xfrm>
          <a:prstGeom prst="straightConnector1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DABD2E3-42CF-4A5B-95F7-7BFA27486477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8505053" y="1751601"/>
            <a:ext cx="814830" cy="167351"/>
          </a:xfrm>
          <a:prstGeom prst="straightConnector1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D2E0984-4440-450C-9A74-FBD86AEE3E88}"/>
              </a:ext>
            </a:extLst>
          </p:cNvPr>
          <p:cNvSpPr txBox="1"/>
          <p:nvPr/>
        </p:nvSpPr>
        <p:spPr>
          <a:xfrm>
            <a:off x="9038759" y="3767962"/>
            <a:ext cx="1496159" cy="36933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Exit Window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F6998A5-B40E-43E4-BF62-95A330AF55D2}"/>
              </a:ext>
            </a:extLst>
          </p:cNvPr>
          <p:cNvCxnSpPr>
            <a:cxnSpLocks/>
          </p:cNvCxnSpPr>
          <p:nvPr/>
        </p:nvCxnSpPr>
        <p:spPr>
          <a:xfrm flipV="1">
            <a:off x="9375820" y="2955702"/>
            <a:ext cx="257578" cy="812260"/>
          </a:xfrm>
          <a:prstGeom prst="straightConnector1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71759953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BE3CA-F521-4BD4-BE0D-BD49017D2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17" y="280345"/>
            <a:ext cx="11499235" cy="402671"/>
          </a:xfrm>
        </p:spPr>
        <p:txBody>
          <a:bodyPr>
            <a:normAutofit fontScale="90000"/>
          </a:bodyPr>
          <a:lstStyle/>
          <a:p>
            <a:r>
              <a:rPr lang="en-US" dirty="0"/>
              <a:t>Low Q2 Tagger Detector Design History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A4C33E-B74A-4354-9D53-9E4912759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800" y="2558533"/>
            <a:ext cx="3995644" cy="27670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4960B8-9985-48E2-BFC9-19BBD3FA0E5A}"/>
              </a:ext>
            </a:extLst>
          </p:cNvPr>
          <p:cNvSpPr txBox="1"/>
          <p:nvPr/>
        </p:nvSpPr>
        <p:spPr>
          <a:xfrm>
            <a:off x="6564923" y="5418567"/>
            <a:ext cx="450166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Current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049312-E34B-4AD9-8D54-2480BD866E4A}"/>
              </a:ext>
            </a:extLst>
          </p:cNvPr>
          <p:cNvSpPr txBox="1"/>
          <p:nvPr/>
        </p:nvSpPr>
        <p:spPr>
          <a:xfrm>
            <a:off x="809476" y="5303339"/>
            <a:ext cx="450166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Preliminary Concept Design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277CEA-07DB-448E-8FF5-E08420789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4923" y="2558533"/>
            <a:ext cx="4501662" cy="28561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F959A7-AF34-44C4-8ABA-6C1BACB9F97B}"/>
              </a:ext>
            </a:extLst>
          </p:cNvPr>
          <p:cNvSpPr txBox="1"/>
          <p:nvPr/>
        </p:nvSpPr>
        <p:spPr>
          <a:xfrm>
            <a:off x="609600" y="1195754"/>
            <a:ext cx="6710585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/>
              <a:t>Utilizing a calorimeter with adjustable motor for both stations.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Reducing detector layer distance from 30cm to 10cm. 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Detector layers updated from TWO panels per layer to THREE per layer.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E04203E-FEE7-4C53-A9AF-1A77713E745D}"/>
              </a:ext>
            </a:extLst>
          </p:cNvPr>
          <p:cNvSpPr txBox="1">
            <a:spLocks/>
          </p:cNvSpPr>
          <p:nvPr/>
        </p:nvSpPr>
        <p:spPr>
          <a:xfrm>
            <a:off x="462617" y="5802924"/>
            <a:ext cx="3995644" cy="402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 fontScale="97500"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sz="1400" dirty="0"/>
              <a:t>Credit: Ken Livingston &amp; Simon Gardner</a:t>
            </a:r>
          </a:p>
        </p:txBody>
      </p:sp>
    </p:spTree>
    <p:extLst>
      <p:ext uri="{BB962C8B-B14F-4D97-AF65-F5344CB8AC3E}">
        <p14:creationId xmlns:p14="http://schemas.microsoft.com/office/powerpoint/2010/main" val="163768895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11851683" y="6499669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sp>
        <p:nvSpPr>
          <p:cNvPr id="210" name="Title 4"/>
          <p:cNvSpPr txBox="1">
            <a:spLocks noGrp="1"/>
          </p:cNvSpPr>
          <p:nvPr>
            <p:ph type="title"/>
          </p:nvPr>
        </p:nvSpPr>
        <p:spPr>
          <a:xfrm>
            <a:off x="462577" y="-1"/>
            <a:ext cx="11499929" cy="825179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rPr lang="en-US" dirty="0"/>
              <a:t>Low Q2 Tagger Requirement / Timepix4</a:t>
            </a:r>
            <a:endParaRPr dirty="0"/>
          </a:p>
        </p:txBody>
      </p:sp>
      <p:pic>
        <p:nvPicPr>
          <p:cNvPr id="9" name="Picture 3" descr="part3">
            <a:extLst>
              <a:ext uri="{FF2B5EF4-FFF2-40B4-BE49-F238E27FC236}">
                <a16:creationId xmlns:a16="http://schemas.microsoft.com/office/drawing/2014/main" id="{B0301040-719C-471F-8714-E58188BD3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543" y="844058"/>
            <a:ext cx="3692848" cy="5188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66C172-44D9-4CFB-99BA-D416D4925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209" y="1502472"/>
            <a:ext cx="4833936" cy="4127679"/>
          </a:xfrm>
          <a:prstGeom prst="rect">
            <a:avLst/>
          </a:prstGeom>
        </p:spPr>
      </p:pic>
      <p:pic>
        <p:nvPicPr>
          <p:cNvPr id="8" name="Picture 2" descr="part4">
            <a:extLst>
              <a:ext uri="{FF2B5EF4-FFF2-40B4-BE49-F238E27FC236}">
                <a16:creationId xmlns:a16="http://schemas.microsoft.com/office/drawing/2014/main" id="{E3901657-6417-412F-BFE0-B26FAAAFF8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51" b="66017"/>
          <a:stretch/>
        </p:blipFill>
        <p:spPr bwMode="auto">
          <a:xfrm>
            <a:off x="900925" y="1393997"/>
            <a:ext cx="2582811" cy="1181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DAFF4F8-F3F4-4102-B2A9-F066354EFAFC}"/>
              </a:ext>
            </a:extLst>
          </p:cNvPr>
          <p:cNvCxnSpPr>
            <a:stCxn id="8" idx="3"/>
          </p:cNvCxnSpPr>
          <p:nvPr/>
        </p:nvCxnSpPr>
        <p:spPr>
          <a:xfrm>
            <a:off x="3483736" y="1984886"/>
            <a:ext cx="1191295" cy="481418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CA03D23-33FA-4E07-B770-0C4A7085848F}"/>
              </a:ext>
            </a:extLst>
          </p:cNvPr>
          <p:cNvSpPr/>
          <p:nvPr/>
        </p:nvSpPr>
        <p:spPr>
          <a:xfrm>
            <a:off x="4675031" y="2350394"/>
            <a:ext cx="508192" cy="579550"/>
          </a:xfrm>
          <a:prstGeom prst="rect">
            <a:avLst/>
          </a:prstGeom>
          <a:noFill/>
          <a:ln w="2857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AD61A0B-7BA8-4CD5-8DD2-AD186FA0546E}"/>
              </a:ext>
            </a:extLst>
          </p:cNvPr>
          <p:cNvSpPr txBox="1">
            <a:spLocks/>
          </p:cNvSpPr>
          <p:nvPr/>
        </p:nvSpPr>
        <p:spPr>
          <a:xfrm>
            <a:off x="462617" y="5802924"/>
            <a:ext cx="3995644" cy="402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 fontScale="97500"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sz="1400" dirty="0"/>
              <a:t>Credit: Ken Livingston &amp; Simon Gardner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11851683" y="6499669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198" name="Title 4"/>
          <p:cNvSpPr txBox="1">
            <a:spLocks noGrp="1"/>
          </p:cNvSpPr>
          <p:nvPr>
            <p:ph type="title"/>
          </p:nvPr>
        </p:nvSpPr>
        <p:spPr>
          <a:xfrm>
            <a:off x="462577" y="-1"/>
            <a:ext cx="11499929" cy="825179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rPr lang="en-US" dirty="0"/>
              <a:t>Charged Questions</a:t>
            </a:r>
            <a:endParaRPr dirty="0"/>
          </a:p>
        </p:txBody>
      </p:sp>
      <p:sp>
        <p:nvSpPr>
          <p:cNvPr id="199" name="IR layout…"/>
          <p:cNvSpPr txBox="1">
            <a:spLocks noGrp="1"/>
          </p:cNvSpPr>
          <p:nvPr>
            <p:ph type="body" sz="half" idx="1"/>
          </p:nvPr>
        </p:nvSpPr>
        <p:spPr>
          <a:xfrm>
            <a:off x="533705" y="886367"/>
            <a:ext cx="10978358" cy="2871032"/>
          </a:xfrm>
          <a:prstGeom prst="rect">
            <a:avLst/>
          </a:prstGeom>
        </p:spPr>
        <p:txBody>
          <a:bodyPr lIns="45718" tIns="45718" rIns="45718" bIns="45718"/>
          <a:lstStyle/>
          <a:p>
            <a:pPr>
              <a:defRPr sz="2800"/>
            </a:pPr>
            <a:r>
              <a:rPr lang="en-US" dirty="0"/>
              <a:t>How do we synchronize CAD models between BNL (Creo) and </a:t>
            </a:r>
            <a:r>
              <a:rPr lang="en-US" dirty="0" err="1"/>
              <a:t>JLab</a:t>
            </a:r>
            <a:r>
              <a:rPr lang="en-US" dirty="0"/>
              <a:t> (NX12)?</a:t>
            </a:r>
          </a:p>
          <a:p>
            <a:pPr>
              <a:defRPr sz="2800"/>
            </a:pPr>
            <a:r>
              <a:rPr lang="en-US" dirty="0"/>
              <a:t>What’s the status of the current CAD model? </a:t>
            </a:r>
            <a:endParaRPr dirty="0"/>
          </a:p>
          <a:p>
            <a:pPr>
              <a:defRPr sz="2800"/>
            </a:pPr>
            <a:r>
              <a:rPr lang="en-US" dirty="0"/>
              <a:t>What can be expected future CAD development? </a:t>
            </a:r>
            <a:endParaRPr dirty="0"/>
          </a:p>
          <a:p>
            <a:pPr marL="0" indent="0">
              <a:buNone/>
              <a:defRPr sz="2800"/>
            </a:pPr>
            <a:endParaRPr dirty="0"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11851683" y="6499669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sp>
        <p:nvSpPr>
          <p:cNvPr id="218" name="Title 4"/>
          <p:cNvSpPr txBox="1">
            <a:spLocks noGrp="1"/>
          </p:cNvSpPr>
          <p:nvPr>
            <p:ph type="title"/>
          </p:nvPr>
        </p:nvSpPr>
        <p:spPr>
          <a:xfrm>
            <a:off x="462577" y="-1"/>
            <a:ext cx="11499929" cy="825179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rPr lang="en-US" dirty="0"/>
              <a:t>Support Tables / Hardware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2E343B-7CD1-4CB2-A671-0B369B0B19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13"/>
          <a:stretch/>
        </p:blipFill>
        <p:spPr>
          <a:xfrm>
            <a:off x="924612" y="877604"/>
            <a:ext cx="4476150" cy="53313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B5AA07-FC9D-4772-95DF-3C5B437657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831"/>
          <a:stretch/>
        </p:blipFill>
        <p:spPr>
          <a:xfrm>
            <a:off x="5837924" y="1048448"/>
            <a:ext cx="1202811" cy="25178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E1150E-96B5-41D3-B321-20C68A201A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0794" y="1040737"/>
            <a:ext cx="1548058" cy="15237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CF470C-15FC-4F7E-BE72-3EEF23BB39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062"/>
          <a:stretch/>
        </p:blipFill>
        <p:spPr>
          <a:xfrm>
            <a:off x="7183529" y="2839562"/>
            <a:ext cx="2242744" cy="78601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7031441-D8CB-438A-9814-C6752DC42B00}"/>
              </a:ext>
            </a:extLst>
          </p:cNvPr>
          <p:cNvSpPr/>
          <p:nvPr/>
        </p:nvSpPr>
        <p:spPr>
          <a:xfrm>
            <a:off x="3754191" y="2383692"/>
            <a:ext cx="911593" cy="804985"/>
          </a:xfrm>
          <a:prstGeom prst="roundRect">
            <a:avLst/>
          </a:prstGeom>
          <a:noFill/>
          <a:ln w="2857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E2E8C26-AA72-4F1E-8ACC-5DF959A587B2}"/>
              </a:ext>
            </a:extLst>
          </p:cNvPr>
          <p:cNvCxnSpPr>
            <a:cxnSpLocks/>
            <a:endCxn id="20" idx="1"/>
          </p:cNvCxnSpPr>
          <p:nvPr/>
        </p:nvCxnSpPr>
        <p:spPr>
          <a:xfrm flipV="1">
            <a:off x="4665785" y="2249330"/>
            <a:ext cx="1029345" cy="478240"/>
          </a:xfrm>
          <a:prstGeom prst="straightConnector1">
            <a:avLst/>
          </a:prstGeom>
          <a:noFill/>
          <a:ln w="28575" cap="flat">
            <a:solidFill>
              <a:schemeClr val="accent5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328D73F-4581-4519-B647-7A71C5FCA5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37" t="10494" r="10338" b="7236"/>
          <a:stretch/>
        </p:blipFill>
        <p:spPr>
          <a:xfrm>
            <a:off x="5574521" y="3776797"/>
            <a:ext cx="3734167" cy="24490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C604AE-7365-40B8-A6D7-75D24FD4FB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4850" y="5229936"/>
            <a:ext cx="2437359" cy="80478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530AE07-8D55-4FA8-8857-0426D932359A}"/>
              </a:ext>
            </a:extLst>
          </p:cNvPr>
          <p:cNvSpPr/>
          <p:nvPr/>
        </p:nvSpPr>
        <p:spPr>
          <a:xfrm>
            <a:off x="1764407" y="2897746"/>
            <a:ext cx="3090928" cy="3311201"/>
          </a:xfrm>
          <a:prstGeom prst="round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636F9C5-90B8-48F6-89C7-513609F41177}"/>
              </a:ext>
            </a:extLst>
          </p:cNvPr>
          <p:cNvCxnSpPr>
            <a:cxnSpLocks/>
            <a:stCxn id="3" idx="3"/>
          </p:cNvCxnSpPr>
          <p:nvPr/>
        </p:nvCxnSpPr>
        <p:spPr>
          <a:xfrm flipV="1">
            <a:off x="4855335" y="4552686"/>
            <a:ext cx="719186" cy="5158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E3D9A73-45DC-41BE-8AD4-136929725D07}"/>
              </a:ext>
            </a:extLst>
          </p:cNvPr>
          <p:cNvSpPr txBox="1"/>
          <p:nvPr/>
        </p:nvSpPr>
        <p:spPr>
          <a:xfrm>
            <a:off x="9450661" y="877604"/>
            <a:ext cx="2807594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Alignment cartridges enable to table top to adjust the Roll and Pitch as necessary by the user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1681725-A5BA-481E-A3D9-23B419133EA7}"/>
              </a:ext>
            </a:extLst>
          </p:cNvPr>
          <p:cNvSpPr/>
          <p:nvPr/>
        </p:nvSpPr>
        <p:spPr>
          <a:xfrm>
            <a:off x="5695130" y="869073"/>
            <a:ext cx="3734167" cy="2760514"/>
          </a:xfrm>
          <a:prstGeom prst="rect">
            <a:avLst/>
          </a:prstGeom>
          <a:noFill/>
          <a:ln w="2857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D0F493A-94B7-4BA1-81B2-1B127238F86D}"/>
              </a:ext>
            </a:extLst>
          </p:cNvPr>
          <p:cNvSpPr/>
          <p:nvPr/>
        </p:nvSpPr>
        <p:spPr>
          <a:xfrm>
            <a:off x="5574521" y="3625581"/>
            <a:ext cx="6480187" cy="2583366"/>
          </a:xfrm>
          <a:prstGeom prst="rect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589420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11851683" y="6499669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sp>
        <p:nvSpPr>
          <p:cNvPr id="218" name="Title 4"/>
          <p:cNvSpPr txBox="1">
            <a:spLocks noGrp="1"/>
          </p:cNvSpPr>
          <p:nvPr>
            <p:ph type="title"/>
          </p:nvPr>
        </p:nvSpPr>
        <p:spPr>
          <a:xfrm>
            <a:off x="462577" y="-1"/>
            <a:ext cx="11499929" cy="825179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rPr lang="en-US" dirty="0"/>
              <a:t>Future Design Development</a:t>
            </a:r>
            <a:endParaRPr dirty="0"/>
          </a:p>
        </p:txBody>
      </p:sp>
      <p:sp>
        <p:nvSpPr>
          <p:cNvPr id="219" name="IR layout…"/>
          <p:cNvSpPr txBox="1">
            <a:spLocks noGrp="1"/>
          </p:cNvSpPr>
          <p:nvPr>
            <p:ph type="body" sz="half" idx="1"/>
          </p:nvPr>
        </p:nvSpPr>
        <p:spPr>
          <a:xfrm>
            <a:off x="533704" y="886367"/>
            <a:ext cx="9501249" cy="2871032"/>
          </a:xfrm>
          <a:prstGeom prst="rect">
            <a:avLst/>
          </a:prstGeom>
        </p:spPr>
        <p:txBody>
          <a:bodyPr lIns="45718" tIns="45718" rIns="45718" bIns="45718"/>
          <a:lstStyle/>
          <a:p>
            <a:pPr>
              <a:defRPr sz="2800"/>
            </a:pPr>
            <a:r>
              <a:rPr dirty="0"/>
              <a:t> </a:t>
            </a:r>
            <a:r>
              <a:rPr lang="en-US" dirty="0"/>
              <a:t>Establish an official design history to archive CAD model updates</a:t>
            </a:r>
            <a:endParaRPr dirty="0"/>
          </a:p>
          <a:p>
            <a:pPr>
              <a:defRPr sz="2800"/>
            </a:pPr>
            <a:r>
              <a:rPr dirty="0"/>
              <a:t> </a:t>
            </a:r>
            <a:r>
              <a:rPr lang="en-US" dirty="0"/>
              <a:t>Updating </a:t>
            </a:r>
            <a:r>
              <a:rPr lang="en-US" dirty="0" err="1"/>
              <a:t>JLab</a:t>
            </a:r>
            <a:r>
              <a:rPr lang="en-US" dirty="0"/>
              <a:t> CAD Software from NX12 to NX2306 and update file sharing requirements with BNL Windchill as necessary</a:t>
            </a:r>
          </a:p>
          <a:p>
            <a:pPr>
              <a:defRPr sz="2800"/>
            </a:pPr>
            <a:endParaRPr dirty="0"/>
          </a:p>
          <a:p>
            <a:pPr marL="0" indent="0">
              <a:buNone/>
              <a:defRPr sz="2800"/>
            </a:pPr>
            <a:endParaRPr dirty="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11851683" y="6499669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198" name="Title 4"/>
          <p:cNvSpPr txBox="1">
            <a:spLocks noGrp="1"/>
          </p:cNvSpPr>
          <p:nvPr>
            <p:ph type="title"/>
          </p:nvPr>
        </p:nvSpPr>
        <p:spPr>
          <a:xfrm>
            <a:off x="462577" y="-1"/>
            <a:ext cx="11499929" cy="825179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rPr dirty="0"/>
              <a:t>Outline</a:t>
            </a:r>
          </a:p>
        </p:txBody>
      </p:sp>
      <p:sp>
        <p:nvSpPr>
          <p:cNvPr id="199" name="IR layout…"/>
          <p:cNvSpPr txBox="1">
            <a:spLocks noGrp="1"/>
          </p:cNvSpPr>
          <p:nvPr>
            <p:ph type="body" sz="half" idx="1"/>
          </p:nvPr>
        </p:nvSpPr>
        <p:spPr>
          <a:xfrm>
            <a:off x="533705" y="886367"/>
            <a:ext cx="10978358" cy="2871032"/>
          </a:xfrm>
          <a:prstGeom prst="rect">
            <a:avLst/>
          </a:prstGeom>
        </p:spPr>
        <p:txBody>
          <a:bodyPr lIns="45718" tIns="45718" rIns="45718" bIns="45718"/>
          <a:lstStyle/>
          <a:p>
            <a:pPr>
              <a:defRPr sz="2800"/>
            </a:pPr>
            <a:r>
              <a:rPr lang="en-US" dirty="0"/>
              <a:t>Project Link CAD model synchronization</a:t>
            </a:r>
          </a:p>
          <a:p>
            <a:pPr>
              <a:defRPr sz="2800"/>
            </a:pPr>
            <a:r>
              <a:rPr lang="en-US" dirty="0"/>
              <a:t>Current Developed Area</a:t>
            </a:r>
            <a:endParaRPr dirty="0"/>
          </a:p>
          <a:p>
            <a:pPr>
              <a:defRPr sz="2800"/>
            </a:pPr>
            <a:r>
              <a:rPr lang="en-US" dirty="0"/>
              <a:t>Upcoming Design Development</a:t>
            </a:r>
            <a:endParaRPr dirty="0"/>
          </a:p>
          <a:p>
            <a:pPr marL="0" indent="0">
              <a:buNone/>
              <a:defRPr sz="28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357868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11851683" y="6499669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198" name="Title 4"/>
          <p:cNvSpPr txBox="1">
            <a:spLocks noGrp="1"/>
          </p:cNvSpPr>
          <p:nvPr>
            <p:ph type="title"/>
          </p:nvPr>
        </p:nvSpPr>
        <p:spPr>
          <a:xfrm>
            <a:off x="462577" y="-1"/>
            <a:ext cx="11499929" cy="825179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rPr lang="en-US" dirty="0"/>
              <a:t>CAD Sharing Process</a:t>
            </a:r>
            <a:endParaRPr dirty="0"/>
          </a:p>
        </p:txBody>
      </p:sp>
      <p:sp>
        <p:nvSpPr>
          <p:cNvPr id="199" name="IR layout…"/>
          <p:cNvSpPr txBox="1">
            <a:spLocks noGrp="1"/>
          </p:cNvSpPr>
          <p:nvPr>
            <p:ph type="body" sz="half" idx="1"/>
          </p:nvPr>
        </p:nvSpPr>
        <p:spPr>
          <a:xfrm>
            <a:off x="533705" y="886367"/>
            <a:ext cx="10978358" cy="2871032"/>
          </a:xfrm>
          <a:prstGeom prst="rect">
            <a:avLst/>
          </a:prstGeom>
        </p:spPr>
        <p:txBody>
          <a:bodyPr lIns="45718" tIns="45718" rIns="45718" bIns="45718"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  <a:defRPr sz="2800"/>
            </a:pPr>
            <a:r>
              <a:rPr lang="en-US" dirty="0"/>
              <a:t>Jefferson Lab creates a model based on the requirement demands provided by Engineering, Physicists, or Simulations</a:t>
            </a:r>
          </a:p>
          <a:p>
            <a:pPr marL="514350" indent="-514350">
              <a:buFont typeface="+mj-lt"/>
              <a:buAutoNum type="arabicPeriod"/>
              <a:defRPr sz="2800"/>
            </a:pPr>
            <a:r>
              <a:rPr lang="en-US" dirty="0"/>
              <a:t>Upon approval, the model then gets converted to a .step/.</a:t>
            </a:r>
            <a:r>
              <a:rPr lang="en-US" dirty="0" err="1"/>
              <a:t>stp</a:t>
            </a:r>
            <a:r>
              <a:rPr lang="en-US" dirty="0"/>
              <a:t> file and shared with BNL (Karim Hamdi) via OneDrive.</a:t>
            </a:r>
          </a:p>
          <a:p>
            <a:pPr marL="514350" indent="-514350">
              <a:buFont typeface="+mj-lt"/>
              <a:buAutoNum type="arabicPeriod"/>
              <a:defRPr sz="2800"/>
            </a:pPr>
            <a:r>
              <a:rPr lang="en-US" dirty="0"/>
              <a:t>BNL uploads the model into a consolidated arrangement in CREO and uploads the file in a shared Project Link folder in Windchill</a:t>
            </a:r>
          </a:p>
          <a:p>
            <a:pPr marL="514350" indent="-514350">
              <a:buFont typeface="+mj-lt"/>
              <a:buAutoNum type="arabicPeriod"/>
              <a:defRPr sz="2800"/>
            </a:pPr>
            <a:r>
              <a:rPr lang="en-US" dirty="0"/>
              <a:t>Jefferson Labs has access to the folder and uploads the arrangement into their NX Arrangement </a:t>
            </a:r>
          </a:p>
        </p:txBody>
      </p:sp>
    </p:spTree>
    <p:extLst>
      <p:ext uri="{BB962C8B-B14F-4D97-AF65-F5344CB8AC3E}">
        <p14:creationId xmlns:p14="http://schemas.microsoft.com/office/powerpoint/2010/main" val="272576962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93BA1C-669E-4141-810A-8840235BCE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661"/>
          <a:stretch/>
        </p:blipFill>
        <p:spPr>
          <a:xfrm>
            <a:off x="668413" y="1162993"/>
            <a:ext cx="5576082" cy="37091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57E46D9-D38F-451B-8FFE-1FE5B57D5F1F}"/>
              </a:ext>
            </a:extLst>
          </p:cNvPr>
          <p:cNvSpPr/>
          <p:nvPr/>
        </p:nvSpPr>
        <p:spPr>
          <a:xfrm>
            <a:off x="5800656" y="2048758"/>
            <a:ext cx="1210525" cy="36933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IP (JLAB)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D514177-12C0-41A6-BB7E-0992A5F21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5929" y="1237103"/>
            <a:ext cx="3170195" cy="3635055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2BE994B-D503-45EA-9C35-229BF3662D04}"/>
              </a:ext>
            </a:extLst>
          </p:cNvPr>
          <p:cNvCxnSpPr/>
          <p:nvPr/>
        </p:nvCxnSpPr>
        <p:spPr>
          <a:xfrm>
            <a:off x="8969148" y="2820641"/>
            <a:ext cx="1766277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86D3095-0878-4A7E-8127-01D805E1AC51}"/>
              </a:ext>
            </a:extLst>
          </p:cNvPr>
          <p:cNvCxnSpPr/>
          <p:nvPr/>
        </p:nvCxnSpPr>
        <p:spPr>
          <a:xfrm>
            <a:off x="9246411" y="3344459"/>
            <a:ext cx="1508369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183D060-A196-448F-AE51-987E96C68F7B}"/>
              </a:ext>
            </a:extLst>
          </p:cNvPr>
          <p:cNvCxnSpPr>
            <a:cxnSpLocks/>
          </p:cNvCxnSpPr>
          <p:nvPr/>
        </p:nvCxnSpPr>
        <p:spPr>
          <a:xfrm>
            <a:off x="10493148" y="2820641"/>
            <a:ext cx="0" cy="52381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3F3CC7A0-1CB7-44FC-8F14-B4597177B463}"/>
              </a:ext>
            </a:extLst>
          </p:cNvPr>
          <p:cNvSpPr txBox="1"/>
          <p:nvPr/>
        </p:nvSpPr>
        <p:spPr>
          <a:xfrm rot="5400000">
            <a:off x="10369765" y="2944052"/>
            <a:ext cx="523819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81cm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0B83657-ECDE-43EC-B373-9789124A4A92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3928056" y="2233423"/>
            <a:ext cx="1872600" cy="5872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30465CB-B35B-4C3B-9FDB-BF28225BA0BC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3928056" y="3105825"/>
            <a:ext cx="2167944" cy="9695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2972E63-698A-4097-94F3-C18B0CECBF8D}"/>
              </a:ext>
            </a:extLst>
          </p:cNvPr>
          <p:cNvSpPr txBox="1"/>
          <p:nvPr/>
        </p:nvSpPr>
        <p:spPr>
          <a:xfrm>
            <a:off x="668413" y="5035843"/>
            <a:ext cx="9409305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- Jefferson Lab CSYS (0,0,0) is located at the IP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- Brookhaven Lab CSYS (0,0,0) is located at the RHIC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There is a</a:t>
            </a:r>
            <a:r>
              <a:rPr lang="en-US" dirty="0"/>
              <a:t>n 81cm gap between the IP and RHIC in X-axis (Z-Axis from BNL coordinate)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Title 4">
            <a:extLst>
              <a:ext uri="{FF2B5EF4-FFF2-40B4-BE49-F238E27FC236}">
                <a16:creationId xmlns:a16="http://schemas.microsoft.com/office/drawing/2014/main" id="{168FB1FE-BFA3-4E10-BE3D-41530E018451}"/>
              </a:ext>
            </a:extLst>
          </p:cNvPr>
          <p:cNvSpPr txBox="1">
            <a:spLocks/>
          </p:cNvSpPr>
          <p:nvPr/>
        </p:nvSpPr>
        <p:spPr>
          <a:xfrm>
            <a:off x="462577" y="-1"/>
            <a:ext cx="11499929" cy="825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dirty="0"/>
              <a:t>X,Y,Z Coordinate Alignment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C2B826-3BAE-4110-9D98-B6421CC76016}"/>
              </a:ext>
            </a:extLst>
          </p:cNvPr>
          <p:cNvSpPr/>
          <p:nvPr/>
        </p:nvSpPr>
        <p:spPr>
          <a:xfrm>
            <a:off x="6096000" y="3752175"/>
            <a:ext cx="969491" cy="64632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RHIC (BNL)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ED1AF23-074F-48F2-A289-D67AAE3C555D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7065491" y="3344460"/>
            <a:ext cx="1249858" cy="7308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32808D0-5C61-48D8-BE0B-42CE1CE6E7FD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7011181" y="2233423"/>
            <a:ext cx="1263495" cy="5872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715010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11851683" y="6499669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202" name="Title 4"/>
          <p:cNvSpPr txBox="1">
            <a:spLocks noGrp="1"/>
          </p:cNvSpPr>
          <p:nvPr>
            <p:ph type="title"/>
          </p:nvPr>
        </p:nvSpPr>
        <p:spPr>
          <a:xfrm>
            <a:off x="462577" y="-1"/>
            <a:ext cx="11499929" cy="825179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rPr lang="en-US" dirty="0"/>
              <a:t>Far-Forward and Far-Backward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6112B7-F1FF-4AF1-B16D-799FE226DB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450349-8F28-484C-A38D-95BAB2F86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324" y="917182"/>
            <a:ext cx="11509676" cy="52578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2F34AD8-CACE-4B05-8AA7-B0F9D1D36ECD}"/>
              </a:ext>
            </a:extLst>
          </p:cNvPr>
          <p:cNvSpPr/>
          <p:nvPr/>
        </p:nvSpPr>
        <p:spPr>
          <a:xfrm>
            <a:off x="8253046" y="3429000"/>
            <a:ext cx="3708806" cy="1494692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293056-4DBF-44FE-B290-67090BB7DEFC}"/>
              </a:ext>
            </a:extLst>
          </p:cNvPr>
          <p:cNvSpPr txBox="1"/>
          <p:nvPr/>
        </p:nvSpPr>
        <p:spPr>
          <a:xfrm>
            <a:off x="8823569" y="2969846"/>
            <a:ext cx="2665046" cy="3671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Far-Forward, Sector 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1B07D6-7FE8-4DAC-B040-2B6FCDE6EA68}"/>
              </a:ext>
            </a:extLst>
          </p:cNvPr>
          <p:cNvSpPr/>
          <p:nvPr/>
        </p:nvSpPr>
        <p:spPr>
          <a:xfrm>
            <a:off x="497690" y="3429000"/>
            <a:ext cx="6765128" cy="1494692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964C8A-C98E-4B3C-AB97-4FCB0D025EC4}"/>
              </a:ext>
            </a:extLst>
          </p:cNvPr>
          <p:cNvSpPr txBox="1"/>
          <p:nvPr/>
        </p:nvSpPr>
        <p:spPr>
          <a:xfrm>
            <a:off x="1928346" y="2969846"/>
            <a:ext cx="4861235" cy="3671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Far-Backward, Sector 6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6E458-F3B5-4F76-B15A-72E29839E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408" y="162975"/>
            <a:ext cx="11499235" cy="402671"/>
          </a:xfrm>
        </p:spPr>
        <p:txBody>
          <a:bodyPr>
            <a:normAutofit fontScale="90000"/>
          </a:bodyPr>
          <a:lstStyle/>
          <a:p>
            <a:r>
              <a:rPr lang="en-US" dirty="0"/>
              <a:t>Far-Forward Region, Region 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7BB3D4-6820-4B4C-9D3F-BE4DF4344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012" y="857335"/>
            <a:ext cx="8345976" cy="52933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81C200-99EA-4C43-BBC6-28FE49757C84}"/>
              </a:ext>
            </a:extLst>
          </p:cNvPr>
          <p:cNvSpPr txBox="1"/>
          <p:nvPr/>
        </p:nvSpPr>
        <p:spPr>
          <a:xfrm>
            <a:off x="500612" y="4270445"/>
            <a:ext cx="1422400" cy="36933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B0 Detector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775C6DB-FB7F-425B-A79A-E80F1E223495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1923012" y="4455110"/>
            <a:ext cx="609173" cy="3435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C139AE9-7B00-45CA-B552-28313566AC56}"/>
              </a:ext>
            </a:extLst>
          </p:cNvPr>
          <p:cNvSpPr txBox="1"/>
          <p:nvPr/>
        </p:nvSpPr>
        <p:spPr>
          <a:xfrm>
            <a:off x="9940040" y="3365527"/>
            <a:ext cx="1821412" cy="64632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Off Moment // Roman Pots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92DBD5A-FD9D-41AE-B2F2-B2A6AD1F51FE}"/>
              </a:ext>
            </a:extLst>
          </p:cNvPr>
          <p:cNvCxnSpPr>
            <a:cxnSpLocks/>
            <a:endCxn id="27" idx="3"/>
          </p:cNvCxnSpPr>
          <p:nvPr/>
        </p:nvCxnSpPr>
        <p:spPr>
          <a:xfrm flipH="1" flipV="1">
            <a:off x="8276314" y="2598616"/>
            <a:ext cx="1663726" cy="765857"/>
          </a:xfrm>
          <a:prstGeom prst="straightConnector1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09D350B-2468-4801-82AC-21BCCC9F2C43}"/>
              </a:ext>
            </a:extLst>
          </p:cNvPr>
          <p:cNvSpPr txBox="1"/>
          <p:nvPr/>
        </p:nvSpPr>
        <p:spPr>
          <a:xfrm>
            <a:off x="10148372" y="2218206"/>
            <a:ext cx="1715655" cy="36933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Zero-Degree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327D5EF-DE98-4B8D-BE4B-4AA9AAE19E00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9558215" y="2029249"/>
            <a:ext cx="590157" cy="373622"/>
          </a:xfrm>
          <a:prstGeom prst="straightConnector1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B4E0C34A-8BF9-4B43-94BD-F23251ADBFAD}"/>
              </a:ext>
            </a:extLst>
          </p:cNvPr>
          <p:cNvSpPr/>
          <p:nvPr/>
        </p:nvSpPr>
        <p:spPr>
          <a:xfrm>
            <a:off x="6236500" y="1570893"/>
            <a:ext cx="2039814" cy="2055446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39F7E63-3D47-4C98-B1DF-CA3FECDA3F04}"/>
              </a:ext>
            </a:extLst>
          </p:cNvPr>
          <p:cNvSpPr/>
          <p:nvPr/>
        </p:nvSpPr>
        <p:spPr>
          <a:xfrm>
            <a:off x="8276314" y="984738"/>
            <a:ext cx="1281901" cy="141458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472916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extBox 5"/>
          <p:cNvSpPr txBox="1">
            <a:spLocks noGrp="1"/>
          </p:cNvSpPr>
          <p:nvPr>
            <p:ph type="sldNum" sz="quarter" idx="2"/>
          </p:nvPr>
        </p:nvSpPr>
        <p:spPr>
          <a:xfrm>
            <a:off x="11851683" y="6499669"/>
            <a:ext cx="203025" cy="28882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206" name="Title 4"/>
          <p:cNvSpPr txBox="1">
            <a:spLocks noGrp="1"/>
          </p:cNvSpPr>
          <p:nvPr>
            <p:ph type="title"/>
          </p:nvPr>
        </p:nvSpPr>
        <p:spPr>
          <a:xfrm>
            <a:off x="462577" y="0"/>
            <a:ext cx="11499929" cy="825179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rPr lang="en-US" dirty="0"/>
              <a:t>B0 Magnet Detector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227126-ECE1-4459-AC46-AB901E14C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77" y="965200"/>
            <a:ext cx="5232686" cy="4927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3D3C3D-10B7-4F73-B663-B25BE111C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263" y="1744510"/>
            <a:ext cx="6124068" cy="32418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6637E1-7658-42F3-A860-961A94E135AA}"/>
              </a:ext>
            </a:extLst>
          </p:cNvPr>
          <p:cNvSpPr txBox="1"/>
          <p:nvPr/>
        </p:nvSpPr>
        <p:spPr>
          <a:xfrm>
            <a:off x="5782294" y="1277664"/>
            <a:ext cx="186787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Detector 1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24FFA3A-5F7A-4B2A-B028-46A1CC6CA37C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6309360" y="1646994"/>
            <a:ext cx="406873" cy="867606"/>
          </a:xfrm>
          <a:prstGeom prst="straightConnector1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6076CD2-B737-4C2A-A589-6E2EAD6E34A1}"/>
              </a:ext>
            </a:extLst>
          </p:cNvPr>
          <p:cNvSpPr txBox="1"/>
          <p:nvPr/>
        </p:nvSpPr>
        <p:spPr>
          <a:xfrm>
            <a:off x="8779494" y="908334"/>
            <a:ext cx="186787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Detector 3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135F263-DC46-40E2-AFA5-CAE816887AF0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9412541" y="1277664"/>
            <a:ext cx="300892" cy="775775"/>
          </a:xfrm>
          <a:prstGeom prst="straightConnector1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07583B0-9781-4E5F-A6B3-A1FCEA406F7F}"/>
              </a:ext>
            </a:extLst>
          </p:cNvPr>
          <p:cNvSpPr txBox="1"/>
          <p:nvPr/>
        </p:nvSpPr>
        <p:spPr>
          <a:xfrm>
            <a:off x="6200417" y="4986366"/>
            <a:ext cx="186787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Detector 2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2E7CFB5-420E-46B2-82BB-28A4FF63E79A}"/>
              </a:ext>
            </a:extLst>
          </p:cNvPr>
          <p:cNvCxnSpPr>
            <a:cxnSpLocks/>
          </p:cNvCxnSpPr>
          <p:nvPr/>
        </p:nvCxnSpPr>
        <p:spPr>
          <a:xfrm flipV="1">
            <a:off x="7280522" y="4439138"/>
            <a:ext cx="369649" cy="547228"/>
          </a:xfrm>
          <a:prstGeom prst="straightConnector1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3A93922-58F4-4343-BB2E-3C055F8B049F}"/>
              </a:ext>
            </a:extLst>
          </p:cNvPr>
          <p:cNvSpPr txBox="1"/>
          <p:nvPr/>
        </p:nvSpPr>
        <p:spPr>
          <a:xfrm>
            <a:off x="9412541" y="4599037"/>
            <a:ext cx="186787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Detector 4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29D9CD7-C904-4124-8BC6-47F60BD0E81D}"/>
              </a:ext>
            </a:extLst>
          </p:cNvPr>
          <p:cNvCxnSpPr>
            <a:cxnSpLocks/>
          </p:cNvCxnSpPr>
          <p:nvPr/>
        </p:nvCxnSpPr>
        <p:spPr>
          <a:xfrm flipV="1">
            <a:off x="10492646" y="4048369"/>
            <a:ext cx="362923" cy="550668"/>
          </a:xfrm>
          <a:prstGeom prst="straightConnector1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98FD1C-DCAB-4979-A325-8B612AD477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82" t="-541" r="909" b="541"/>
          <a:stretch/>
        </p:blipFill>
        <p:spPr>
          <a:xfrm>
            <a:off x="5669315" y="1888889"/>
            <a:ext cx="5275383" cy="28471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34F578-D261-4C75-816A-61A4F26B29CA}"/>
              </a:ext>
            </a:extLst>
          </p:cNvPr>
          <p:cNvSpPr txBox="1"/>
          <p:nvPr/>
        </p:nvSpPr>
        <p:spPr>
          <a:xfrm>
            <a:off x="7763838" y="2008434"/>
            <a:ext cx="20710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FLEX tail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5D15BD-5CBE-4BF7-9071-C266B969ADE0}"/>
              </a:ext>
            </a:extLst>
          </p:cNvPr>
          <p:cNvSpPr txBox="1"/>
          <p:nvPr/>
        </p:nvSpPr>
        <p:spPr>
          <a:xfrm>
            <a:off x="8545376" y="4455511"/>
            <a:ext cx="160996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Module FLEX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89994C-5B22-4691-A876-7804CAAD638F}"/>
              </a:ext>
            </a:extLst>
          </p:cNvPr>
          <p:cNvSpPr txBox="1"/>
          <p:nvPr/>
        </p:nvSpPr>
        <p:spPr>
          <a:xfrm>
            <a:off x="5669315" y="2697157"/>
            <a:ext cx="207107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LGADs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C677E8D-017B-434F-86B5-3AE826954218}"/>
              </a:ext>
            </a:extLst>
          </p:cNvPr>
          <p:cNvCxnSpPr>
            <a:cxnSpLocks/>
          </p:cNvCxnSpPr>
          <p:nvPr/>
        </p:nvCxnSpPr>
        <p:spPr>
          <a:xfrm>
            <a:off x="6169499" y="3009772"/>
            <a:ext cx="323825" cy="453292"/>
          </a:xfrm>
          <a:prstGeom prst="straightConnector1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D7DB589-075E-4476-864A-DA8237CA0D80}"/>
              </a:ext>
            </a:extLst>
          </p:cNvPr>
          <p:cNvCxnSpPr>
            <a:cxnSpLocks/>
          </p:cNvCxnSpPr>
          <p:nvPr/>
        </p:nvCxnSpPr>
        <p:spPr>
          <a:xfrm>
            <a:off x="8389068" y="2316210"/>
            <a:ext cx="273539" cy="380947"/>
          </a:xfrm>
          <a:prstGeom prst="straightConnector1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FD0AC4C-1566-40D1-9ADC-AE513A7D936F}"/>
              </a:ext>
            </a:extLst>
          </p:cNvPr>
          <p:cNvCxnSpPr>
            <a:cxnSpLocks/>
            <a:stCxn id="7" idx="0"/>
          </p:cNvCxnSpPr>
          <p:nvPr/>
        </p:nvCxnSpPr>
        <p:spPr>
          <a:xfrm flipH="1" flipV="1">
            <a:off x="8943961" y="4074565"/>
            <a:ext cx="406400" cy="380946"/>
          </a:xfrm>
          <a:prstGeom prst="straightConnector1">
            <a:avLst/>
          </a:prstGeom>
          <a:noFill/>
          <a:ln w="12700" cap="flat">
            <a:solidFill>
              <a:schemeClr val="tx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Title 4">
            <a:extLst>
              <a:ext uri="{FF2B5EF4-FFF2-40B4-BE49-F238E27FC236}">
                <a16:creationId xmlns:a16="http://schemas.microsoft.com/office/drawing/2014/main" id="{3BEF347D-01BC-4E4F-920B-13A6AA5E94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2577" y="0"/>
            <a:ext cx="11499929" cy="825179"/>
          </a:xfrm>
          <a:prstGeom prst="rect">
            <a:avLst/>
          </a:prstGeom>
        </p:spPr>
        <p:txBody>
          <a:bodyPr lIns="45718" tIns="45718" rIns="45718" bIns="45718"/>
          <a:lstStyle/>
          <a:p>
            <a:r>
              <a:rPr lang="en-US" dirty="0"/>
              <a:t>B0 Magnet Detector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23E8A5-6AA4-4518-B307-2C5E80A90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77" y="1077520"/>
            <a:ext cx="4910524" cy="423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2203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BNL">
  <a:themeElements>
    <a:clrScheme name="BN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0000FF"/>
      </a:hlink>
      <a:folHlink>
        <a:srgbClr val="FF00FF"/>
      </a:folHlink>
    </a:clrScheme>
    <a:fontScheme name="BNL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BN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NL">
  <a:themeElements>
    <a:clrScheme name="BN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0000FF"/>
      </a:hlink>
      <a:folHlink>
        <a:srgbClr val="FF00FF"/>
      </a:folHlink>
    </a:clrScheme>
    <a:fontScheme name="BNL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BN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9244</TotalTime>
  <Words>549</Words>
  <Application>Microsoft Office PowerPoint</Application>
  <PresentationFormat>Widescreen</PresentationFormat>
  <Paragraphs>92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Helvetica</vt:lpstr>
      <vt:lpstr>BNL</vt:lpstr>
      <vt:lpstr>PowerPoint Presentation</vt:lpstr>
      <vt:lpstr>Charged Questions</vt:lpstr>
      <vt:lpstr>Outline</vt:lpstr>
      <vt:lpstr>CAD Sharing Process</vt:lpstr>
      <vt:lpstr>PowerPoint Presentation</vt:lpstr>
      <vt:lpstr>Far-Forward and Far-Backward</vt:lpstr>
      <vt:lpstr>Far-Forward Region, Region 5</vt:lpstr>
      <vt:lpstr>B0 Magnet Detector</vt:lpstr>
      <vt:lpstr>B0 Magnet Detector</vt:lpstr>
      <vt:lpstr>PowerPoint Presentation</vt:lpstr>
      <vt:lpstr>B0 Future Design Development</vt:lpstr>
      <vt:lpstr>Zero-Degree Calorimeter Support</vt:lpstr>
      <vt:lpstr>Zero-Degree Station Future Development</vt:lpstr>
      <vt:lpstr>Far-Backward Region, Region 6</vt:lpstr>
      <vt:lpstr>Far-Backward Region, Region 6</vt:lpstr>
      <vt:lpstr>Lumi Spectrometer Detectors and Calorimeters</vt:lpstr>
      <vt:lpstr>Low Q2 Tagger Stations 1 &amp; 2</vt:lpstr>
      <vt:lpstr>Low Q2 Tagger Detector Design History</vt:lpstr>
      <vt:lpstr>Low Q2 Tagger Requirement / Timepix4</vt:lpstr>
      <vt:lpstr>Support Tables / Hardware</vt:lpstr>
      <vt:lpstr>Future Design Development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Smith</dc:creator>
  <cp:lastModifiedBy>Jonathan Smith</cp:lastModifiedBy>
  <cp:revision>60</cp:revision>
  <dcterms:modified xsi:type="dcterms:W3CDTF">2024-01-30T12:55:52Z</dcterms:modified>
</cp:coreProperties>
</file>