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91" r:id="rId3"/>
    <p:sldId id="292" r:id="rId4"/>
    <p:sldId id="293" r:id="rId5"/>
    <p:sldId id="259" r:id="rId6"/>
    <p:sldId id="264" r:id="rId7"/>
    <p:sldId id="260" r:id="rId8"/>
    <p:sldId id="267" r:id="rId9"/>
    <p:sldId id="266" r:id="rId10"/>
    <p:sldId id="286" r:id="rId11"/>
    <p:sldId id="265" r:id="rId12"/>
    <p:sldId id="273" r:id="rId13"/>
    <p:sldId id="270" r:id="rId14"/>
    <p:sldId id="275" r:id="rId15"/>
    <p:sldId id="295" r:id="rId16"/>
    <p:sldId id="279" r:id="rId17"/>
    <p:sldId id="261" r:id="rId18"/>
    <p:sldId id="294" r:id="rId19"/>
    <p:sldId id="263" r:id="rId2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EFCD"/>
          </a:solidFill>
        </a:fill>
      </a:tcStyle>
    </a:wholeTbl>
    <a:band2H>
      <a:tcTxStyle/>
      <a:tcStyle>
        <a:tcBdr/>
        <a:fill>
          <a:solidFill>
            <a:srgbClr val="F2F7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5CBD2"/>
          </a:solidFill>
        </a:fill>
      </a:tcStyle>
    </a:wholeTbl>
    <a:band2H>
      <a:tcTxStyle/>
      <a:tcStyle>
        <a:tcBdr/>
        <a:fill>
          <a:solidFill>
            <a:srgbClr val="F2E7E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CEDE"/>
          </a:solidFill>
        </a:fill>
      </a:tcStyle>
    </a:wholeTbl>
    <a:band2H>
      <a:tcTxStyle/>
      <a:tcStyle>
        <a:tcBdr/>
        <a:fill>
          <a:solidFill>
            <a:srgbClr val="E8E8E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3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014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from AgendaContinuation of Title"/>
          <p:cNvSpPr txBox="1">
            <a:spLocks noGrp="1"/>
          </p:cNvSpPr>
          <p:nvPr>
            <p:ph type="title" hasCustomPrompt="1"/>
          </p:nvPr>
        </p:nvSpPr>
        <p:spPr>
          <a:xfrm>
            <a:off x="502919" y="1174478"/>
            <a:ext cx="10962107" cy="1240413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t>Title from AgendaContinuation of Title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02919" y="5074920"/>
            <a:ext cx="4363737" cy="101962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457200">
              <a:spcBef>
                <a:spcPts val="20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914400">
              <a:spcBef>
                <a:spcPts val="20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1371600">
              <a:spcBef>
                <a:spcPts val="20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1828800">
              <a:spcBef>
                <a:spcPts val="20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SC-x Identifier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502919" y="3288713"/>
            <a:ext cx="10962107" cy="448980"/>
          </a:xfrm>
          <a:prstGeom prst="rect">
            <a:avLst/>
          </a:prstGeom>
        </p:spPr>
        <p:txBody>
          <a:bodyPr/>
          <a:lstStyle>
            <a:lvl1pPr marL="0" indent="0" defTabSz="841247">
              <a:spcBef>
                <a:spcPts val="300"/>
              </a:spcBef>
              <a:buSzTx/>
              <a:buFontTx/>
              <a:buNone/>
              <a:defRPr sz="2576" b="1">
                <a:solidFill>
                  <a:srgbClr val="FFFFFF"/>
                </a:solidFill>
              </a:defRPr>
            </a:lvl1pPr>
          </a:lstStyle>
          <a:p>
            <a:r>
              <a:t>Presenter Name</a:t>
            </a:r>
          </a:p>
        </p:txBody>
      </p:sp>
      <p:pic>
        <p:nvPicPr>
          <p:cNvPr id="18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4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183" y="472833"/>
            <a:ext cx="1787237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9" descr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684" y="472833"/>
            <a:ext cx="1825605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502919" y="2423581"/>
            <a:ext cx="10962107" cy="501651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2800">
                <a:solidFill>
                  <a:srgbClr val="FFFFFF"/>
                </a:solidFill>
              </a:defRPr>
            </a:lvl1pPr>
          </a:lstStyle>
          <a:p>
            <a:r>
              <a:t>Secondary title if needed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502919" y="4233686"/>
            <a:ext cx="10962107" cy="37954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t>WBS 6.0x.xxx WBS Name (Exact from WBS)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502919" y="3738424"/>
            <a:ext cx="10962107" cy="47783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800">
                <a:solidFill>
                  <a:srgbClr val="FFFFFF"/>
                </a:solidFill>
              </a:defRPr>
            </a:lvl1pPr>
          </a:lstStyle>
          <a:p>
            <a:r>
              <a:t>Project Role or Organizational Role if not Project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2 Scope W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8" name="L2 Scope"/>
          <p:cNvSpPr txBox="1">
            <a:spLocks noGrp="1"/>
          </p:cNvSpPr>
          <p:nvPr>
            <p:ph type="title" hasCustomPrompt="1"/>
          </p:nvPr>
        </p:nvSpPr>
        <p:spPr>
          <a:xfrm>
            <a:off x="461960" y="0"/>
            <a:ext cx="8229601" cy="814866"/>
          </a:xfrm>
          <a:prstGeom prst="rect">
            <a:avLst/>
          </a:prstGeom>
        </p:spPr>
        <p:txBody>
          <a:bodyPr/>
          <a:lstStyle/>
          <a:p>
            <a:r>
              <a:t>L2 Scope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663035" y="5576839"/>
            <a:ext cx="7315201" cy="685801"/>
          </a:xfrm>
          <a:prstGeom prst="rect">
            <a:avLst/>
          </a:prstGeom>
        </p:spPr>
        <p:txBody>
          <a:bodyPr anchor="b"/>
          <a:lstStyle>
            <a:lvl2pPr marL="460375" indent="-233363"/>
            <a:lvl3pPr marL="712611" indent="-252236"/>
          </a:lstStyle>
          <a:p>
            <a:r>
              <a:t>Breakout Session Reference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0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3535383" y="0"/>
            <a:ext cx="8412481" cy="814388"/>
          </a:xfrm>
          <a:prstGeom prst="rect">
            <a:avLst/>
          </a:prstGeom>
        </p:spPr>
        <p:txBody>
          <a:bodyPr anchor="ctr"/>
          <a:lstStyle>
            <a:lvl1pPr marL="0" indent="0" algn="r">
              <a:buSzTx/>
              <a:buFontTx/>
              <a:buNone/>
              <a:defRPr sz="1800" b="1"/>
            </a:lvl1pPr>
          </a:lstStyle>
          <a:p>
            <a:r>
              <a:t>CD-3A WBS
CD-3A Scope Name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D-3A Ri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8" name="CD-3A Scope"/>
          <p:cNvSpPr txBox="1">
            <a:spLocks noGrp="1"/>
          </p:cNvSpPr>
          <p:nvPr>
            <p:ph type="title" hasCustomPrompt="1"/>
          </p:nvPr>
        </p:nvSpPr>
        <p:spPr>
          <a:xfrm>
            <a:off x="461962" y="0"/>
            <a:ext cx="8229601" cy="814866"/>
          </a:xfrm>
          <a:prstGeom prst="rect">
            <a:avLst/>
          </a:prstGeom>
        </p:spPr>
        <p:txBody>
          <a:bodyPr/>
          <a:lstStyle/>
          <a:p>
            <a:r>
              <a:t>CD-3A Scope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535383" y="0"/>
            <a:ext cx="8412481" cy="814388"/>
          </a:xfrm>
          <a:prstGeom prst="rect">
            <a:avLst/>
          </a:prstGeom>
        </p:spPr>
        <p:txBody>
          <a:bodyPr anchor="ctr"/>
          <a:lstStyle>
            <a:lvl1pPr marL="0" indent="0" algn="r">
              <a:buSzTx/>
              <a:buFontTx/>
              <a:buNone/>
              <a:defRPr sz="1800" b="1"/>
            </a:lvl1pPr>
            <a:lvl2pPr marL="437038" indent="-210026" algn="r">
              <a:buFontTx/>
              <a:defRPr sz="1800" b="1"/>
            </a:lvl2pPr>
            <a:lvl3pPr marL="687387" indent="-227012" algn="r">
              <a:buFontTx/>
              <a:defRPr sz="1800" b="1"/>
            </a:lvl3pPr>
            <a:lvl4pPr marL="942776" indent="-255389" algn="r">
              <a:buFontTx/>
              <a:defRPr sz="1800" b="1"/>
            </a:lvl4pPr>
            <a:lvl5pPr marL="1169789" indent="-255389" algn="r">
              <a:buFontTx/>
              <a:defRPr sz="1800" b="1"/>
            </a:lvl5pPr>
          </a:lstStyle>
          <a:p>
            <a:r>
              <a:t>CD-3A WBS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0" name="Text Placeholder 4"/>
          <p:cNvSpPr>
            <a:spLocks noGrp="1"/>
          </p:cNvSpPr>
          <p:nvPr>
            <p:ph type="body" sz="half" idx="21" hasCustomPrompt="1"/>
          </p:nvPr>
        </p:nvSpPr>
        <p:spPr>
          <a:xfrm>
            <a:off x="461962" y="3606001"/>
            <a:ext cx="11521442" cy="2560322"/>
          </a:xfrm>
          <a:prstGeom prst="rect">
            <a:avLst/>
          </a:prstGeom>
        </p:spPr>
        <p:txBody>
          <a:bodyPr/>
          <a:lstStyle/>
          <a:p>
            <a:r>
              <a:t>Level 1 – Arial 20
Level 2 – Arial 18
Level 3 – Arial 16
Level 4 – Arial 16
Level 5 – Arial 16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8" name="Title Only"/>
          <p:cNvSpPr txBox="1">
            <a:spLocks noGrp="1"/>
          </p:cNvSpPr>
          <p:nvPr>
            <p:ph type="title" hasCustomPrompt="1"/>
          </p:nvPr>
        </p:nvSpPr>
        <p:spPr>
          <a:xfrm>
            <a:off x="461962" y="0"/>
            <a:ext cx="11499235" cy="788565"/>
          </a:xfrm>
          <a:prstGeom prst="rect">
            <a:avLst/>
          </a:prstGeom>
        </p:spPr>
        <p:txBody>
          <a:bodyPr/>
          <a:lstStyle/>
          <a:p>
            <a:r>
              <a:t>Title Only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6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3600"/>
            </a:lvl1pPr>
            <a:lvl2pPr marL="647065" indent="-420053" algn="ctr">
              <a:buFontTx/>
              <a:defRPr sz="3600"/>
            </a:lvl2pPr>
            <a:lvl3pPr marL="914400" indent="-454025" algn="ctr">
              <a:buFontTx/>
              <a:defRPr sz="3600"/>
            </a:lvl3pPr>
            <a:lvl4pPr marL="1198166" indent="-510779" algn="ctr">
              <a:buFontTx/>
              <a:defRPr sz="3600"/>
            </a:lvl4pPr>
            <a:lvl5pPr marL="1425179" indent="-510779" algn="ctr">
              <a:buFontTx/>
              <a:defRPr sz="3600"/>
            </a:lvl5pPr>
          </a:lstStyle>
          <a:p>
            <a:r>
              <a:t>Section Separator – Title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traight Connector 1"/>
          <p:cNvSpPr/>
          <p:nvPr/>
        </p:nvSpPr>
        <p:spPr>
          <a:xfrm>
            <a:off x="462578" y="825178"/>
            <a:ext cx="11499927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idx="1"/>
          </p:nvPr>
        </p:nvSpPr>
        <p:spPr>
          <a:xfrm>
            <a:off x="408832" y="1600200"/>
            <a:ext cx="11498621" cy="5257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07047" indent="-280035">
              <a:defRPr sz="2400"/>
            </a:lvl2pPr>
            <a:lvl3pPr marL="763058" indent="-302683">
              <a:defRPr sz="2400"/>
            </a:lvl3pPr>
            <a:lvl4pPr marL="1027906" indent="-340519">
              <a:defRPr sz="2400"/>
            </a:lvl4pPr>
            <a:lvl5pPr marL="1254919" indent="-340519"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TextBox 4"/>
          <p:cNvSpPr txBox="1"/>
          <p:nvPr/>
        </p:nvSpPr>
        <p:spPr>
          <a:xfrm>
            <a:off x="411479" y="6490194"/>
            <a:ext cx="10951700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t>EIC CD-3A Review, November 14-16, 2023</a:t>
            </a:r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8" name="Straight Connector 6"/>
          <p:cNvSpPr/>
          <p:nvPr/>
        </p:nvSpPr>
        <p:spPr>
          <a:xfrm>
            <a:off x="461962" y="6260638"/>
            <a:ext cx="11499236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9" name="TextBox 8"/>
          <p:cNvSpPr txBox="1"/>
          <p:nvPr/>
        </p:nvSpPr>
        <p:spPr>
          <a:xfrm>
            <a:off x="4594947" y="6492644"/>
            <a:ext cx="3664707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spc="-1"/>
            </a:lvl1pPr>
          </a:lstStyle>
          <a:p>
            <a:r>
              <a:t>B. Zihlmann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813174" y="1481539"/>
            <a:ext cx="10334626" cy="1947461"/>
          </a:xfrm>
          <a:prstGeom prst="rect">
            <a:avLst/>
          </a:prstGeom>
        </p:spPr>
        <p:txBody>
          <a:bodyPr anchor="t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13174" y="4712963"/>
            <a:ext cx="10334626" cy="74618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2pPr>
            <a:lvl3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3pPr>
            <a:lvl4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4pPr>
            <a:lvl5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813174" y="3441177"/>
            <a:ext cx="10334626" cy="1259609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endParaRPr/>
          </a:p>
        </p:txBody>
      </p:sp>
      <p:pic>
        <p:nvPicPr>
          <p:cNvPr id="159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5" cy="457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183" y="472833"/>
            <a:ext cx="1787238" cy="457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icture 9" descr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684" y="472833"/>
            <a:ext cx="1825606" cy="457202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15200" y="6172200"/>
            <a:ext cx="259529" cy="239270"/>
          </a:xfrm>
          <a:prstGeom prst="rect">
            <a:avLst/>
          </a:prstGeom>
        </p:spPr>
        <p:txBody>
          <a:bodyPr anchor="t"/>
          <a:lstStyle>
            <a:lvl1pPr algn="l">
              <a:defRPr sz="1100">
                <a:solidFill>
                  <a:srgbClr val="00ACD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1" name="Body Level One…"/>
          <p:cNvSpPr txBox="1">
            <a:spLocks noGrp="1"/>
          </p:cNvSpPr>
          <p:nvPr>
            <p:ph type="body" idx="1"/>
          </p:nvPr>
        </p:nvSpPr>
        <p:spPr>
          <a:xfrm>
            <a:off x="463231" y="917183"/>
            <a:ext cx="11498621" cy="52578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07047" indent="-280035">
              <a:defRPr sz="2400"/>
            </a:lvl2pPr>
            <a:lvl3pPr marL="763058" indent="-302683">
              <a:defRPr sz="2400"/>
            </a:lvl3pPr>
            <a:lvl4pPr marL="1027906" indent="-340519">
              <a:defRPr sz="2400"/>
            </a:lvl4pPr>
            <a:lvl5pPr marL="1254919" indent="-340519"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Only"/>
          <p:cNvSpPr txBox="1">
            <a:spLocks noGrp="1"/>
          </p:cNvSpPr>
          <p:nvPr>
            <p:ph type="title" hasCustomPrompt="1"/>
          </p:nvPr>
        </p:nvSpPr>
        <p:spPr>
          <a:xfrm>
            <a:off x="461962" y="0"/>
            <a:ext cx="11499235" cy="788565"/>
          </a:xfrm>
          <a:prstGeom prst="rect">
            <a:avLst/>
          </a:prstGeom>
        </p:spPr>
        <p:txBody>
          <a:bodyPr/>
          <a:lstStyle/>
          <a:p>
            <a:r>
              <a:t>Title Only</a:t>
            </a:r>
          </a:p>
        </p:txBody>
      </p:sp>
      <p:sp>
        <p:nvSpPr>
          <p:cNvPr id="179" name="Straight Connector 3"/>
          <p:cNvSpPr/>
          <p:nvPr/>
        </p:nvSpPr>
        <p:spPr>
          <a:xfrm>
            <a:off x="462578" y="825178"/>
            <a:ext cx="11499927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" name="About Me – Presenter Nam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About Me – Presenter Name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Level 1 – Arial 20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1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346075" indent="-346075">
              <a:buFontTx/>
              <a:buAutoNum type="arabicPeriod"/>
            </a:lvl1pPr>
            <a:lvl2pPr marL="684212" indent="-457200">
              <a:buFontTx/>
              <a:buAutoNum type="alphaUcPeriod"/>
            </a:lvl2pPr>
            <a:lvl3pPr marL="841375" indent="-381000">
              <a:buFontTx/>
              <a:buAutoNum type="romanLcPeriod"/>
            </a:lvl3pPr>
            <a:lvl4pPr marL="1116012" indent="-428625">
              <a:buFontTx/>
              <a:buAutoNum type="alphaLcPeriod"/>
            </a:lvl4pPr>
            <a:lvl5pPr marL="1343025" indent="-428625">
              <a:buFontTx/>
              <a:buAutoNum type="arabicPeriod"/>
            </a:lvl5pPr>
          </a:lstStyle>
          <a:p>
            <a:r>
              <a:t>Charges – Arial 20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2" name="Charge Questions Addressed"/>
          <p:cNvSpPr txBox="1">
            <a:spLocks noGrp="1"/>
          </p:cNvSpPr>
          <p:nvPr>
            <p:ph type="title" hasCustomPrompt="1"/>
          </p:nvPr>
        </p:nvSpPr>
        <p:spPr>
          <a:xfrm>
            <a:off x="461962" y="0"/>
            <a:ext cx="11499235" cy="814866"/>
          </a:xfrm>
          <a:prstGeom prst="rect">
            <a:avLst/>
          </a:prstGeom>
        </p:spPr>
        <p:txBody>
          <a:bodyPr/>
          <a:lstStyle/>
          <a:p>
            <a:r>
              <a:t>Charge Questions Addressed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0" name="Slide Title [Layout: Content 1 – Bulleted]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 [Layout: Content 1 – Bulleted]</a:t>
            </a:r>
          </a:p>
        </p:txBody>
      </p:sp>
      <p:sp>
        <p:nvSpPr>
          <p:cNvPr id="51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61657" indent="-274319">
              <a:defRPr sz="2400"/>
            </a:lvl2pPr>
            <a:lvl3pPr marL="801158" indent="-226483">
              <a:defRPr sz="2400"/>
            </a:lvl3pPr>
            <a:lvl4pPr marL="1058069" indent="-254794">
              <a:defRPr sz="2400"/>
            </a:lvl4pPr>
            <a:lvl5pPr marL="1286669" indent="-254794">
              <a:defRPr sz="2400"/>
            </a:lvl5pPr>
          </a:lstStyle>
          <a:p>
            <a:r>
              <a:t>Level 1 – Arial 24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2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9" name="Slide Title [Layout: Content 2 – Bulleted]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 [Layout: Content 2 – Bulleted]</a:t>
            </a:r>
          </a:p>
        </p:txBody>
      </p:sp>
      <p:sp>
        <p:nvSpPr>
          <p:cNvPr id="6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61962" y="930274"/>
            <a:ext cx="11521442" cy="256032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61657" indent="-274319">
              <a:defRPr sz="2400"/>
            </a:lvl2pPr>
            <a:lvl3pPr marL="801158" indent="-226483">
              <a:defRPr sz="2400"/>
            </a:lvl3pPr>
            <a:lvl4pPr marL="1058069" indent="-254794">
              <a:defRPr sz="2400"/>
            </a:lvl4pPr>
            <a:lvl5pPr marL="1286669" indent="-254794">
              <a:defRPr sz="2400"/>
            </a:lvl5pPr>
          </a:lstStyle>
          <a:p>
            <a:r>
              <a:t>Level 1 – Arial 24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Text Placeholder 4"/>
          <p:cNvSpPr>
            <a:spLocks noGrp="1"/>
          </p:cNvSpPr>
          <p:nvPr>
            <p:ph type="body" sz="half" idx="21" hasCustomPrompt="1"/>
          </p:nvPr>
        </p:nvSpPr>
        <p:spPr>
          <a:xfrm>
            <a:off x="461962" y="3606001"/>
            <a:ext cx="11521442" cy="256032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Level 1 – Arial 24
Level 2 – Arial 20
Level 3 – Arial 18
Level 4 – Arial 16
Level 5 – Arial 16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3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9" name="Slide Title [Layout: Content 3 – Bulleted]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 [Layout: Content 3 – Bulleted] </a:t>
            </a:r>
          </a:p>
        </p:txBody>
      </p:sp>
      <p:sp>
        <p:nvSpPr>
          <p:cNvPr id="7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61962" y="930274"/>
            <a:ext cx="5669281" cy="521208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61657" indent="-274319">
              <a:defRPr sz="2400"/>
            </a:lvl2pPr>
            <a:lvl3pPr marL="801158" indent="-226483">
              <a:defRPr sz="2400"/>
            </a:lvl3pPr>
            <a:lvl4pPr marL="1058069" indent="-254794">
              <a:defRPr sz="2400"/>
            </a:lvl4pPr>
            <a:lvl5pPr marL="1286669" indent="-254794">
              <a:defRPr sz="2400"/>
            </a:lvl5pPr>
          </a:lstStyle>
          <a:p>
            <a:r>
              <a:t>Level 1 – Arial 24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1" name="Text Placeholder 4"/>
          <p:cNvSpPr>
            <a:spLocks noGrp="1"/>
          </p:cNvSpPr>
          <p:nvPr>
            <p:ph type="body" sz="half" idx="21" hasCustomPrompt="1"/>
          </p:nvPr>
        </p:nvSpPr>
        <p:spPr>
          <a:xfrm>
            <a:off x="6291917" y="930199"/>
            <a:ext cx="5669281" cy="521208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Level 1 – Arial 24
Level 2 – Arial 20
Level 3 – Arial 18
Level 4 – Arial 16
Level 5 – Arial 16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1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9" name="Slide Title [Layout: Content 1 – Numbered]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 [Layout: Content 1 – Numbered]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346075" indent="-346075">
              <a:buFontTx/>
              <a:buAutoNum type="arabicPeriod"/>
              <a:defRPr sz="2400"/>
            </a:lvl1pPr>
            <a:lvl2pPr marL="644525" indent="-419100">
              <a:buFontTx/>
              <a:buAutoNum type="alphaLcPeriod"/>
              <a:defRPr sz="2400"/>
            </a:lvl2pPr>
            <a:lvl3pPr marL="760941" indent="-300566">
              <a:buFontTx/>
              <a:buAutoNum type="romanLcPeriod"/>
              <a:defRPr sz="2400"/>
            </a:lvl3pPr>
            <a:lvl4pPr marL="996157" indent="-421482">
              <a:buFontTx/>
              <a:buAutoNum type="alphaLcPeriod"/>
              <a:defRPr sz="2400"/>
            </a:lvl4pPr>
            <a:lvl5pPr marL="1428750" indent="-514350">
              <a:buFontTx/>
              <a:buAutoNum type="arabicPeriod"/>
              <a:defRPr sz="2400"/>
            </a:lvl5pPr>
          </a:lstStyle>
          <a:p>
            <a:r>
              <a:t>Level 1 – Arial 24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2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8" name="Slide Title [Layout: Content 2 – Numbered]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 [Layout: Content 2 – Numbered]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61962" y="930274"/>
            <a:ext cx="11521442" cy="2560321"/>
          </a:xfrm>
          <a:prstGeom prst="rect">
            <a:avLst/>
          </a:prstGeom>
        </p:spPr>
        <p:txBody>
          <a:bodyPr/>
          <a:lstStyle>
            <a:lvl1pPr marL="346075" indent="-346075">
              <a:buFontTx/>
              <a:buAutoNum type="arabicPeriod"/>
              <a:defRPr sz="2400"/>
            </a:lvl1pPr>
            <a:lvl2pPr marL="644525" indent="-419100">
              <a:buFontTx/>
              <a:buAutoNum type="alphaLcPeriod"/>
              <a:defRPr sz="2400"/>
            </a:lvl2pPr>
            <a:lvl3pPr marL="760941" indent="-300566">
              <a:buFontTx/>
              <a:buAutoNum type="romanLcPeriod"/>
              <a:defRPr sz="2400"/>
            </a:lvl3pPr>
            <a:lvl4pPr marL="996157" indent="-421482">
              <a:buFontTx/>
              <a:buAutoNum type="alphaLcPeriod"/>
              <a:defRPr sz="2400"/>
            </a:lvl4pPr>
            <a:lvl5pPr marL="1428750" indent="-514350">
              <a:buFontTx/>
              <a:buAutoNum type="arabicPeriod"/>
              <a:defRPr sz="2400"/>
            </a:lvl5pPr>
          </a:lstStyle>
          <a:p>
            <a:r>
              <a:t>Level 1 – Arial 24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Text Placeholder 4"/>
          <p:cNvSpPr>
            <a:spLocks noGrp="1"/>
          </p:cNvSpPr>
          <p:nvPr>
            <p:ph type="body" sz="half" idx="21" hasCustomPrompt="1"/>
          </p:nvPr>
        </p:nvSpPr>
        <p:spPr>
          <a:xfrm>
            <a:off x="461962" y="3600610"/>
            <a:ext cx="11521442" cy="2560321"/>
          </a:xfrm>
          <a:prstGeom prst="rect">
            <a:avLst/>
          </a:prstGeom>
        </p:spPr>
        <p:txBody>
          <a:bodyPr/>
          <a:lstStyle>
            <a:lvl1pPr marL="346075" indent="-346075">
              <a:buFontTx/>
              <a:buAutoNum type="arabicPeriod"/>
              <a:defRPr sz="2400"/>
            </a:lvl1pPr>
          </a:lstStyle>
          <a:p>
            <a:r>
              <a:t>Level 1 – Arial 24
Level 2 – Arial 20
Level 3 – Arial 18
Level 4 – Arial 16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3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8" name="Slide Title [Layout: Content 3 – Numbered]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 [Layout: Content 3 – Numbered]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61962" y="930274"/>
            <a:ext cx="5669281" cy="5212080"/>
          </a:xfrm>
          <a:prstGeom prst="rect">
            <a:avLst/>
          </a:prstGeom>
        </p:spPr>
        <p:txBody>
          <a:bodyPr/>
          <a:lstStyle>
            <a:lvl1pPr marL="346075" indent="-346075">
              <a:buFontTx/>
              <a:buAutoNum type="arabicPeriod"/>
              <a:defRPr sz="2400"/>
            </a:lvl1pPr>
            <a:lvl2pPr marL="644525" indent="-419100">
              <a:buFontTx/>
              <a:buAutoNum type="alphaLcPeriod"/>
              <a:defRPr sz="2400"/>
            </a:lvl2pPr>
            <a:lvl3pPr marL="760941" indent="-300566">
              <a:buFontTx/>
              <a:buAutoNum type="romanLcPeriod"/>
              <a:defRPr sz="2400"/>
            </a:lvl3pPr>
            <a:lvl4pPr marL="996157" indent="-421482">
              <a:buFontTx/>
              <a:buAutoNum type="alphaLcPeriod"/>
              <a:defRPr sz="2400"/>
            </a:lvl4pPr>
            <a:lvl5pPr marL="1428750" indent="-514350">
              <a:buFontTx/>
              <a:buAutoNum type="arabicPeriod"/>
              <a:defRPr sz="2400"/>
            </a:lvl5pPr>
          </a:lstStyle>
          <a:p>
            <a:r>
              <a:t>Level 1 – Arial 24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0" name="Text Placeholder 4"/>
          <p:cNvSpPr>
            <a:spLocks noGrp="1"/>
          </p:cNvSpPr>
          <p:nvPr>
            <p:ph type="body" sz="half" idx="21" hasCustomPrompt="1"/>
          </p:nvPr>
        </p:nvSpPr>
        <p:spPr>
          <a:xfrm>
            <a:off x="6291917" y="930274"/>
            <a:ext cx="5669281" cy="5212080"/>
          </a:xfrm>
          <a:prstGeom prst="rect">
            <a:avLst/>
          </a:prstGeom>
        </p:spPr>
        <p:txBody>
          <a:bodyPr/>
          <a:lstStyle>
            <a:lvl1pPr marL="346075" indent="-346075">
              <a:buFontTx/>
              <a:buAutoNum type="arabicPeriod"/>
              <a:defRPr sz="2400"/>
            </a:lvl1pPr>
          </a:lstStyle>
          <a:p>
            <a:r>
              <a:t>Level 1 – Arial 24
Level 2 – Arial 20
Level 3 – Arial 18
Level 4 – Arial 16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4"/>
          <p:cNvSpPr/>
          <p:nvPr/>
        </p:nvSpPr>
        <p:spPr>
          <a:xfrm>
            <a:off x="462578" y="825178"/>
            <a:ext cx="11499927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" name="TextBox 3"/>
          <p:cNvSpPr txBox="1"/>
          <p:nvPr/>
        </p:nvSpPr>
        <p:spPr>
          <a:xfrm>
            <a:off x="411479" y="6490194"/>
            <a:ext cx="1095170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rPr lang="en-US" dirty="0"/>
              <a:t>Far-Forward/Far-Backward </a:t>
            </a:r>
            <a:r>
              <a:rPr dirty="0"/>
              <a:t>Review, </a:t>
            </a:r>
            <a:r>
              <a:rPr lang="en-US" dirty="0"/>
              <a:t>February 12, 2024			</a:t>
            </a:r>
            <a:endParaRPr dirty="0"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52799" y="6499669"/>
            <a:ext cx="301909" cy="28882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Straight Connector 6"/>
          <p:cNvSpPr/>
          <p:nvPr/>
        </p:nvSpPr>
        <p:spPr>
          <a:xfrm>
            <a:off x="461962" y="6260638"/>
            <a:ext cx="11499236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About Me – Presenter Name"/>
          <p:cNvSpPr txBox="1">
            <a:spLocks noGrp="1"/>
          </p:cNvSpPr>
          <p:nvPr>
            <p:ph type="title" hasCustomPrompt="1"/>
          </p:nvPr>
        </p:nvSpPr>
        <p:spPr>
          <a:xfrm>
            <a:off x="461962" y="-16779"/>
            <a:ext cx="11499235" cy="402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About Me – Presenter Name</a:t>
            </a:r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61962" y="930274"/>
            <a:ext cx="11521442" cy="5212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Level 1 – Arial 20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518715" marR="0" indent="-291703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744141" marR="0" indent="-283766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971153" marR="0" indent="-283766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1198166" marR="0" indent="-283766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40000" marR="0" indent="-254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997200" marR="0" indent="-254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54400" marR="0" indent="-254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11600" marR="0" indent="-254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1"/>
          <p:cNvSpPr txBox="1"/>
          <p:nvPr/>
        </p:nvSpPr>
        <p:spPr>
          <a:xfrm>
            <a:off x="539429" y="2339817"/>
            <a:ext cx="10828952" cy="1318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normAutofit/>
          </a:bodyPr>
          <a:lstStyle>
            <a:lvl1pPr>
              <a:lnSpc>
                <a:spcPct val="90000"/>
              </a:lnSpc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Engineering Design and Mechanical Support Structures</a:t>
            </a:r>
            <a:endParaRPr dirty="0"/>
          </a:p>
        </p:txBody>
      </p:sp>
      <p:sp>
        <p:nvSpPr>
          <p:cNvPr id="190" name="Subtitle 2"/>
          <p:cNvSpPr txBox="1"/>
          <p:nvPr/>
        </p:nvSpPr>
        <p:spPr>
          <a:xfrm>
            <a:off x="539429" y="4458064"/>
            <a:ext cx="7464206" cy="160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 defTabSz="475487">
              <a:lnSpc>
                <a:spcPct val="90000"/>
              </a:lnSpc>
              <a:spcBef>
                <a:spcPts val="500"/>
              </a:spcBef>
              <a:defRPr sz="2200">
                <a:solidFill>
                  <a:srgbClr val="FFFFFF"/>
                </a:solidFill>
              </a:defRPr>
            </a:pPr>
            <a:r>
              <a:rPr lang="en-US" dirty="0"/>
              <a:t>Jonathan Smith (JLAB), Ron Lassiter (JLAB)</a:t>
            </a:r>
            <a:endParaRPr dirty="0"/>
          </a:p>
          <a:p>
            <a:pPr defTabSz="475487">
              <a:lnSpc>
                <a:spcPct val="90000"/>
              </a:lnSpc>
              <a:spcBef>
                <a:spcPts val="500"/>
              </a:spcBef>
              <a:defRPr sz="1300">
                <a:solidFill>
                  <a:srgbClr val="FFFFFF"/>
                </a:solidFill>
              </a:defRPr>
            </a:pPr>
            <a:endParaRPr dirty="0"/>
          </a:p>
          <a:p>
            <a:pPr defTabSz="237742">
              <a:defRPr sz="1900">
                <a:solidFill>
                  <a:srgbClr val="FFFFFF"/>
                </a:solidFill>
              </a:defRPr>
            </a:pPr>
            <a:endParaRPr dirty="0"/>
          </a:p>
          <a:p>
            <a:pPr defTabSz="237742">
              <a:defRPr sz="1900">
                <a:solidFill>
                  <a:srgbClr val="FFFFFF"/>
                </a:solidFill>
              </a:defRPr>
            </a:pPr>
            <a:r>
              <a:rPr dirty="0"/>
              <a:t>Far-forward/</a:t>
            </a:r>
            <a:r>
              <a:rPr lang="en-US" dirty="0"/>
              <a:t>F</a:t>
            </a:r>
            <a:r>
              <a:rPr dirty="0"/>
              <a:t>ar-backward Review</a:t>
            </a:r>
          </a:p>
          <a:p>
            <a:pPr defTabSz="237742">
              <a:defRPr sz="1900">
                <a:solidFill>
                  <a:srgbClr val="FFFFFF"/>
                </a:solidFill>
              </a:defRPr>
            </a:pPr>
            <a:r>
              <a:rPr dirty="0"/>
              <a:t>Feb. 12, 2024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itle 4"/>
          <p:cNvSpPr txBox="1">
            <a:spLocks noGrp="1"/>
          </p:cNvSpPr>
          <p:nvPr>
            <p:ph type="title"/>
          </p:nvPr>
        </p:nvSpPr>
        <p:spPr>
          <a:xfrm>
            <a:off x="462577" y="-1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B0 Future Design Development</a:t>
            </a:r>
            <a:endParaRPr dirty="0"/>
          </a:p>
        </p:txBody>
      </p:sp>
      <p:sp>
        <p:nvSpPr>
          <p:cNvPr id="215" name="IR layout…"/>
          <p:cNvSpPr txBox="1">
            <a:spLocks noGrp="1"/>
          </p:cNvSpPr>
          <p:nvPr>
            <p:ph type="body" sz="half" idx="1"/>
          </p:nvPr>
        </p:nvSpPr>
        <p:spPr>
          <a:xfrm>
            <a:off x="533704" y="886367"/>
            <a:ext cx="11428801" cy="5140946"/>
          </a:xfrm>
          <a:prstGeom prst="rect">
            <a:avLst/>
          </a:prstGeom>
        </p:spPr>
        <p:txBody>
          <a:bodyPr lIns="45718" tIns="45718" rIns="45718" bIns="45718"/>
          <a:lstStyle/>
          <a:p>
            <a:pPr lvl="1">
              <a:defRPr sz="2800"/>
            </a:pPr>
            <a:r>
              <a:rPr lang="en-US" dirty="0"/>
              <a:t>Further development of detector layers and calorimeter maintenance/removal rail system. </a:t>
            </a:r>
          </a:p>
          <a:p>
            <a:pPr lvl="1">
              <a:defRPr sz="2800"/>
            </a:pPr>
            <a:r>
              <a:rPr lang="en-US" dirty="0"/>
              <a:t>Additional structural support for a larger calorimeter (from 7cm crystals to 20cm crystals)</a:t>
            </a:r>
          </a:p>
          <a:p>
            <a:pPr lvl="1">
              <a:defRPr sz="2800"/>
            </a:pPr>
            <a:r>
              <a:rPr lang="en-US" dirty="0"/>
              <a:t>Pending R&amp;D detector updates for heating/cooling requirements.</a:t>
            </a:r>
            <a:endParaRPr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1A9E5E8-75ED-4E92-AEB9-E527199867F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764295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8D188B-6DE5-4E2D-AA60-5FC9C59AD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183" y="890953"/>
            <a:ext cx="7062187" cy="5329860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99FCA4BD-276B-4319-BECE-C752E6DA19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577" y="0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sz="2800" dirty="0"/>
              <a:t>Zero-Degree</a:t>
            </a:r>
            <a:r>
              <a:rPr lang="en-US" dirty="0"/>
              <a:t> </a:t>
            </a:r>
            <a:r>
              <a:rPr lang="en-US" sz="2800" dirty="0"/>
              <a:t>Calorimeter Support</a:t>
            </a:r>
            <a:endParaRPr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1AE694-FB77-4C67-9789-128EF88C2B10}"/>
              </a:ext>
            </a:extLst>
          </p:cNvPr>
          <p:cNvSpPr txBox="1"/>
          <p:nvPr/>
        </p:nvSpPr>
        <p:spPr>
          <a:xfrm>
            <a:off x="462577" y="890953"/>
            <a:ext cx="421102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- Currently utilizing existing JLAB support designs.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5A2A3E-1C25-4154-8E4A-D9470C41E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33" y="2176982"/>
            <a:ext cx="3154187" cy="3293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7FC1E9-7046-44D6-AFEC-A71C91A5A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7301" y="5470580"/>
            <a:ext cx="2261573" cy="750233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93827FE7-7257-4C34-A014-9C648495D2A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760702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3C8AE1-0BED-4EA2-8984-115F4B3EB9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21"/>
          <a:stretch/>
        </p:blipFill>
        <p:spPr>
          <a:xfrm>
            <a:off x="2211754" y="964622"/>
            <a:ext cx="7768492" cy="514295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CAE7FF4-27EC-46BC-AAC2-6F09CCD33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146" y="233313"/>
            <a:ext cx="11499235" cy="402671"/>
          </a:xfrm>
        </p:spPr>
        <p:txBody>
          <a:bodyPr>
            <a:normAutofit fontScale="90000"/>
          </a:bodyPr>
          <a:lstStyle/>
          <a:p>
            <a:r>
              <a:rPr lang="en-US" dirty="0"/>
              <a:t>Far-Backward Region, Region 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CB1C4D-9B23-40DE-8A52-93AE420E60DF}"/>
              </a:ext>
            </a:extLst>
          </p:cNvPr>
          <p:cNvSpPr txBox="1"/>
          <p:nvPr/>
        </p:nvSpPr>
        <p:spPr>
          <a:xfrm>
            <a:off x="5129956" y="1052667"/>
            <a:ext cx="2681079" cy="646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Lumi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Spectrometer and Photon Calorimeters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5D078F5-8B75-4933-8EC4-DB6CCD4A7ACA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3785752" y="1375832"/>
            <a:ext cx="1344204" cy="151503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E325876-1579-427E-BAE6-403F03FA75C9}"/>
              </a:ext>
            </a:extLst>
          </p:cNvPr>
          <p:cNvSpPr/>
          <p:nvPr/>
        </p:nvSpPr>
        <p:spPr>
          <a:xfrm>
            <a:off x="3195598" y="1190800"/>
            <a:ext cx="590154" cy="1106923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65A929-54FB-4394-A1CF-AF833C09BDF6}"/>
              </a:ext>
            </a:extLst>
          </p:cNvPr>
          <p:cNvSpPr txBox="1"/>
          <p:nvPr/>
        </p:nvSpPr>
        <p:spPr>
          <a:xfrm>
            <a:off x="2982003" y="3578046"/>
            <a:ext cx="1422400" cy="646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Low Q2 Taggers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FCD2F8D-8649-41F2-B112-E3AC8CD3D1BB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4404403" y="3749708"/>
            <a:ext cx="609173" cy="1515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1245680-0E4D-4E0E-8162-B245A7AA152F}"/>
              </a:ext>
            </a:extLst>
          </p:cNvPr>
          <p:cNvSpPr/>
          <p:nvPr/>
        </p:nvSpPr>
        <p:spPr>
          <a:xfrm rot="5400000">
            <a:off x="5189025" y="3089872"/>
            <a:ext cx="1615772" cy="196667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A317AE08-2FE8-486B-9141-7461C752034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12726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0C825A73-275F-45FC-8339-DD2CE8F8F45E}"/>
              </a:ext>
            </a:extLst>
          </p:cNvPr>
          <p:cNvSpPr txBox="1">
            <a:spLocks/>
          </p:cNvSpPr>
          <p:nvPr/>
        </p:nvSpPr>
        <p:spPr>
          <a:xfrm>
            <a:off x="462577" y="-1"/>
            <a:ext cx="11499929" cy="825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973B79-D490-4C27-B763-90B125CAE7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8" b="17134"/>
          <a:stretch/>
        </p:blipFill>
        <p:spPr>
          <a:xfrm>
            <a:off x="361458" y="2581856"/>
            <a:ext cx="11702165" cy="140399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2EC6AC5-DF85-47C8-A960-994FAFBA4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408" y="162975"/>
            <a:ext cx="11499235" cy="402671"/>
          </a:xfrm>
        </p:spPr>
        <p:txBody>
          <a:bodyPr>
            <a:normAutofit fontScale="90000"/>
          </a:bodyPr>
          <a:lstStyle/>
          <a:p>
            <a:r>
              <a:rPr lang="en-US" dirty="0"/>
              <a:t>Far-Backward Region, Region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CCF43A-FDFE-4240-BD22-2DE3C031E7C5}"/>
              </a:ext>
            </a:extLst>
          </p:cNvPr>
          <p:cNvSpPr txBox="1"/>
          <p:nvPr/>
        </p:nvSpPr>
        <p:spPr>
          <a:xfrm>
            <a:off x="6564212" y="4102323"/>
            <a:ext cx="291513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Electron Detector System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392266B9-7DEF-41E1-BCE0-579E7BB5D3DE}"/>
              </a:ext>
            </a:extLst>
          </p:cNvPr>
          <p:cNvSpPr/>
          <p:nvPr/>
        </p:nvSpPr>
        <p:spPr>
          <a:xfrm rot="16200000">
            <a:off x="4598851" y="-1936282"/>
            <a:ext cx="1310095" cy="9387335"/>
          </a:xfrm>
          <a:prstGeom prst="rightBrace">
            <a:avLst>
              <a:gd name="adj1" fmla="val 8333"/>
              <a:gd name="adj2" fmla="val 49001"/>
            </a:avLst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B13C9F-6EA9-4FAC-B5DF-5BA60C7D76BC}"/>
              </a:ext>
            </a:extLst>
          </p:cNvPr>
          <p:cNvSpPr txBox="1"/>
          <p:nvPr/>
        </p:nvSpPr>
        <p:spPr>
          <a:xfrm>
            <a:off x="4031143" y="1648618"/>
            <a:ext cx="291513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err="1"/>
              <a:t>Lumi</a:t>
            </a:r>
            <a:r>
              <a:rPr lang="en-US" dirty="0"/>
              <a:t> Detector System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FAC0E64F-7D38-4687-A1FA-B8763DEE5A2E}"/>
              </a:ext>
            </a:extLst>
          </p:cNvPr>
          <p:cNvSpPr/>
          <p:nvPr/>
        </p:nvSpPr>
        <p:spPr>
          <a:xfrm rot="5214818">
            <a:off x="7838114" y="1891888"/>
            <a:ext cx="367336" cy="3837353"/>
          </a:xfrm>
          <a:prstGeom prst="rightBrace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1EEB9E8E-8450-4EE8-8635-AFCFDF04D2D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765573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983AB-2A27-4225-AEB0-793ECAB9B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408" y="162975"/>
            <a:ext cx="11499235" cy="40267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Lumi</a:t>
            </a:r>
            <a:r>
              <a:rPr lang="en-US" dirty="0"/>
              <a:t> Spectrometer Detectors and Calorimeters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12B22C-3DB7-4C59-8236-0D5612E9E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909"/>
          <a:stretch/>
        </p:blipFill>
        <p:spPr>
          <a:xfrm>
            <a:off x="5610125" y="944373"/>
            <a:ext cx="5509846" cy="50824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23F3DF-E9D3-44AA-A1B6-AECE29ECC14E}"/>
              </a:ext>
            </a:extLst>
          </p:cNvPr>
          <p:cNvSpPr txBox="1"/>
          <p:nvPr/>
        </p:nvSpPr>
        <p:spPr>
          <a:xfrm>
            <a:off x="485408" y="814941"/>
            <a:ext cx="4782161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Currently utilizing 80/20 Supports for Photon and Spectrometer Detector Layers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Re</a:t>
            </a:r>
            <a:r>
              <a:rPr lang="en-US" dirty="0"/>
              <a:t>purposing existing JLAB pedestal drawings for supports for both the </a:t>
            </a:r>
            <a:r>
              <a:rPr lang="en-US" dirty="0" err="1"/>
              <a:t>Lumi</a:t>
            </a:r>
            <a:r>
              <a:rPr lang="en-US" dirty="0"/>
              <a:t> and Electron Detector Systems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604AF7C9-EEA3-41D5-9431-11C1178A3FE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254931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983AB-2A27-4225-AEB0-793ECAB9B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408" y="162975"/>
            <a:ext cx="11499235" cy="402671"/>
          </a:xfrm>
        </p:spPr>
        <p:txBody>
          <a:bodyPr>
            <a:normAutofit fontScale="90000"/>
          </a:bodyPr>
          <a:lstStyle/>
          <a:p>
            <a:r>
              <a:rPr lang="en-US" dirty="0"/>
              <a:t>Low Q2 Tagger Stations 1 &amp;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B74341-2497-4F01-AF5F-AB9EC4747EE8}"/>
              </a:ext>
            </a:extLst>
          </p:cNvPr>
          <p:cNvSpPr txBox="1"/>
          <p:nvPr/>
        </p:nvSpPr>
        <p:spPr>
          <a:xfrm>
            <a:off x="812904" y="5490725"/>
            <a:ext cx="319649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Tagger Station 2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1D36F7BC-3777-42BD-9743-FF2848B5F30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3D4658-9F1E-4F70-9281-CC3BA70CF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228" y="1059106"/>
            <a:ext cx="5406934" cy="4507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6C4C9D-4445-4BC6-979C-F2EE1D8DBC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28" t="8470" r="27606" b="4514"/>
          <a:stretch/>
        </p:blipFill>
        <p:spPr>
          <a:xfrm>
            <a:off x="812903" y="1060995"/>
            <a:ext cx="3836369" cy="42819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614BB6-FA1D-400C-95D0-C96AEA2171FC}"/>
              </a:ext>
            </a:extLst>
          </p:cNvPr>
          <p:cNvSpPr txBox="1"/>
          <p:nvPr/>
        </p:nvSpPr>
        <p:spPr>
          <a:xfrm>
            <a:off x="9686930" y="1133230"/>
            <a:ext cx="1303041" cy="646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(4) Detector Layers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3C7134A-4AED-4A19-8C34-C1FEB143A5B7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9204960" y="1456395"/>
            <a:ext cx="481970" cy="323164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E15037D-50E8-486D-AFB0-7536BBFEA404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9084945" y="1456395"/>
            <a:ext cx="601985" cy="269535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C675C8-0F35-452F-9F69-72B4D65E28A0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8970645" y="1456395"/>
            <a:ext cx="716285" cy="214467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DABD2E3-42CF-4A5B-95F7-7BFA27486477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8846820" y="1456395"/>
            <a:ext cx="840110" cy="163054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D2E0984-4440-450C-9A74-FBD86AEE3E88}"/>
              </a:ext>
            </a:extLst>
          </p:cNvPr>
          <p:cNvSpPr txBox="1"/>
          <p:nvPr/>
        </p:nvSpPr>
        <p:spPr>
          <a:xfrm>
            <a:off x="3042076" y="3429000"/>
            <a:ext cx="1496159" cy="369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Exit Window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F6998A5-B40E-43E4-BF62-95A330AF55D2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3790156" y="2847556"/>
            <a:ext cx="523077" cy="581444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DA7EA1D-48FD-485C-A309-10F9A6979AFA}"/>
              </a:ext>
            </a:extLst>
          </p:cNvPr>
          <p:cNvSpPr txBox="1"/>
          <p:nvPr/>
        </p:nvSpPr>
        <p:spPr>
          <a:xfrm>
            <a:off x="6670535" y="5490725"/>
            <a:ext cx="319649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Tagger Station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DF494D-CFC8-4B78-8A86-977D913F21A8}"/>
              </a:ext>
            </a:extLst>
          </p:cNvPr>
          <p:cNvSpPr txBox="1"/>
          <p:nvPr/>
        </p:nvSpPr>
        <p:spPr>
          <a:xfrm>
            <a:off x="3346232" y="1059106"/>
            <a:ext cx="1303041" cy="369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Calorimeter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4D51FBE-3169-408F-B13C-F4E14973519C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2505070" y="1243771"/>
            <a:ext cx="841162" cy="249749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CF30FBB-CEAD-4F8A-ABB1-9FCD995005F1}"/>
              </a:ext>
            </a:extLst>
          </p:cNvPr>
          <p:cNvSpPr txBox="1"/>
          <p:nvPr/>
        </p:nvSpPr>
        <p:spPr>
          <a:xfrm>
            <a:off x="5988676" y="1670862"/>
            <a:ext cx="1142301" cy="646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Alignment Motor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D7F0F74-9529-4F00-BF61-994CC9103B74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7130977" y="1994027"/>
            <a:ext cx="461119" cy="388565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0B3AFB0-716E-4613-A85B-A4A58219E50B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7130977" y="1994027"/>
            <a:ext cx="927922" cy="539625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23165882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BE3CA-F521-4BD4-BE0D-BD49017D2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17" y="280345"/>
            <a:ext cx="11499235" cy="402671"/>
          </a:xfrm>
        </p:spPr>
        <p:txBody>
          <a:bodyPr>
            <a:normAutofit fontScale="90000"/>
          </a:bodyPr>
          <a:lstStyle/>
          <a:p>
            <a:r>
              <a:rPr lang="en-US" dirty="0"/>
              <a:t>Low Q2 Tagger Detector Design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F959A7-AF34-44C4-8ABA-6C1BACB9F97B}"/>
              </a:ext>
            </a:extLst>
          </p:cNvPr>
          <p:cNvSpPr txBox="1"/>
          <p:nvPr/>
        </p:nvSpPr>
        <p:spPr>
          <a:xfrm>
            <a:off x="462617" y="916890"/>
            <a:ext cx="8720020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Drive motor to align Low Q2 Tagger and Calorimeter with electron beamline.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Detector layers each spaced at 10cm apart. 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Each detector layer will consists of (3) individual boards.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04203E-FEE7-4C53-A9AF-1A77713E745D}"/>
              </a:ext>
            </a:extLst>
          </p:cNvPr>
          <p:cNvSpPr txBox="1">
            <a:spLocks/>
          </p:cNvSpPr>
          <p:nvPr/>
        </p:nvSpPr>
        <p:spPr>
          <a:xfrm>
            <a:off x="462617" y="5802924"/>
            <a:ext cx="3995644" cy="402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fontScale="975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1400" dirty="0"/>
              <a:t>Credit: Ken Livingston &amp; Simon Gardner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D1130B00-DF53-4AB5-9A2C-4A4FF63BAAC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DF6F94-23ED-4002-B9A2-E2B77D4F8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339" y="1841464"/>
            <a:ext cx="5934726" cy="40080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E58257-9FB5-40F9-BED8-ECC93F9561E1}"/>
              </a:ext>
            </a:extLst>
          </p:cNvPr>
          <p:cNvSpPr txBox="1"/>
          <p:nvPr/>
        </p:nvSpPr>
        <p:spPr>
          <a:xfrm>
            <a:off x="7411374" y="2201310"/>
            <a:ext cx="2092290" cy="646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Detector Layers (10cm Spacing)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BAB1383-BF5D-4952-9CAB-D0B32BDD3202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7088505" y="2524475"/>
            <a:ext cx="322869" cy="776890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DF757D-925F-4E9C-A5DD-C709F1B21821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6756400" y="2524475"/>
            <a:ext cx="654974" cy="646328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F9B8EC3-1540-414D-B472-C7537FCA3361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6433185" y="2524475"/>
            <a:ext cx="978189" cy="508285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933EF3A-F8EC-4BE8-BF12-2B408A93BF35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6096000" y="2524475"/>
            <a:ext cx="1315374" cy="371125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E589EA5-304B-49E7-84A5-A0E6FCE65D0B}"/>
              </a:ext>
            </a:extLst>
          </p:cNvPr>
          <p:cNvSpPr txBox="1"/>
          <p:nvPr/>
        </p:nvSpPr>
        <p:spPr>
          <a:xfrm>
            <a:off x="2572512" y="5013007"/>
            <a:ext cx="1349699" cy="369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Drive Motor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DEBFF0F-EC62-42BD-8AFE-DD21FFD71E2F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3922211" y="4474464"/>
            <a:ext cx="747325" cy="723208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90D3E73-4D8C-4C8C-870E-1C2B5B80AAFA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3922211" y="4901184"/>
            <a:ext cx="1033837" cy="296488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63768895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part3">
            <a:extLst>
              <a:ext uri="{FF2B5EF4-FFF2-40B4-BE49-F238E27FC236}">
                <a16:creationId xmlns:a16="http://schemas.microsoft.com/office/drawing/2014/main" id="{B0301040-719C-471F-8714-E58188BD3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543" y="844058"/>
            <a:ext cx="3692848" cy="518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66C172-44D9-4CFB-99BA-D416D4925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209" y="1502472"/>
            <a:ext cx="4833936" cy="4127679"/>
          </a:xfrm>
          <a:prstGeom prst="rect">
            <a:avLst/>
          </a:prstGeom>
        </p:spPr>
      </p:pic>
      <p:pic>
        <p:nvPicPr>
          <p:cNvPr id="8" name="Picture 2" descr="part4">
            <a:extLst>
              <a:ext uri="{FF2B5EF4-FFF2-40B4-BE49-F238E27FC236}">
                <a16:creationId xmlns:a16="http://schemas.microsoft.com/office/drawing/2014/main" id="{E3901657-6417-412F-BFE0-B26FAAAFF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51" b="65276"/>
          <a:stretch/>
        </p:blipFill>
        <p:spPr bwMode="auto">
          <a:xfrm>
            <a:off x="900925" y="1393996"/>
            <a:ext cx="2582811" cy="120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AFF4F8-F3F4-4102-B2A9-F066354EFAFC}"/>
              </a:ext>
            </a:extLst>
          </p:cNvPr>
          <p:cNvCxnSpPr>
            <a:stCxn id="8" idx="3"/>
          </p:cNvCxnSpPr>
          <p:nvPr/>
        </p:nvCxnSpPr>
        <p:spPr>
          <a:xfrm>
            <a:off x="3483736" y="1997764"/>
            <a:ext cx="1191295" cy="468540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CA03D23-33FA-4E07-B770-0C4A7085848F}"/>
              </a:ext>
            </a:extLst>
          </p:cNvPr>
          <p:cNvSpPr/>
          <p:nvPr/>
        </p:nvSpPr>
        <p:spPr>
          <a:xfrm>
            <a:off x="4675031" y="2350394"/>
            <a:ext cx="508192" cy="579550"/>
          </a:xfrm>
          <a:prstGeom prst="rect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E5AD9B93-01C6-4922-9FCF-16D17E511AB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79C34AD-1FA4-41DE-AD8A-2720584C72E3}"/>
              </a:ext>
            </a:extLst>
          </p:cNvPr>
          <p:cNvSpPr txBox="1">
            <a:spLocks/>
          </p:cNvSpPr>
          <p:nvPr/>
        </p:nvSpPr>
        <p:spPr>
          <a:xfrm>
            <a:off x="462617" y="280345"/>
            <a:ext cx="11499235" cy="402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fontScale="75000" lnSpcReduction="200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dirty="0"/>
              <a:t>Low Q2 Tagger Detector Design (continued)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EE9B783-8D46-4091-B5E3-E676F5842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024" y="896401"/>
            <a:ext cx="4396311" cy="5065198"/>
          </a:xfrm>
          <a:prstGeom prst="rect">
            <a:avLst/>
          </a:prstGeom>
        </p:spPr>
      </p:pic>
      <p:sp>
        <p:nvSpPr>
          <p:cNvPr id="218" name="Title 4"/>
          <p:cNvSpPr txBox="1">
            <a:spLocks noGrp="1"/>
          </p:cNvSpPr>
          <p:nvPr>
            <p:ph type="title"/>
          </p:nvPr>
        </p:nvSpPr>
        <p:spPr>
          <a:xfrm>
            <a:off x="462577" y="-1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Support Tables / Hardware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B5AA07-FC9D-4772-95DF-3C5B437657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31"/>
          <a:stretch/>
        </p:blipFill>
        <p:spPr>
          <a:xfrm>
            <a:off x="5837924" y="1048448"/>
            <a:ext cx="1202811" cy="25178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E1150E-96B5-41D3-B321-20C68A201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0794" y="1040737"/>
            <a:ext cx="1548058" cy="15237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CF470C-15FC-4F7E-BE72-3EEF23BB39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062"/>
          <a:stretch/>
        </p:blipFill>
        <p:spPr>
          <a:xfrm>
            <a:off x="7175871" y="2605173"/>
            <a:ext cx="2242744" cy="78601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7031441-D8CB-438A-9814-C6752DC42B00}"/>
              </a:ext>
            </a:extLst>
          </p:cNvPr>
          <p:cNvSpPr/>
          <p:nvPr/>
        </p:nvSpPr>
        <p:spPr>
          <a:xfrm>
            <a:off x="3713183" y="2263879"/>
            <a:ext cx="911593" cy="804985"/>
          </a:xfrm>
          <a:prstGeom prst="roundRect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E2E8C26-AA72-4F1E-8ACC-5DF959A587B2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4624776" y="2605174"/>
            <a:ext cx="1086232" cy="61198"/>
          </a:xfrm>
          <a:prstGeom prst="straightConnector1">
            <a:avLst/>
          </a:prstGeom>
          <a:noFill/>
          <a:ln w="28575" cap="flat">
            <a:solidFill>
              <a:schemeClr val="accent5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328D73F-4581-4519-B647-7A71C5FCA5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37" t="10494" r="10338" b="7236"/>
          <a:stretch/>
        </p:blipFill>
        <p:spPr>
          <a:xfrm>
            <a:off x="5684448" y="3784152"/>
            <a:ext cx="3734167" cy="2449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C604AE-7365-40B8-A6D7-75D24FD4FB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9721" y="5404159"/>
            <a:ext cx="2437359" cy="80478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530AE07-8D55-4FA8-8857-0426D932359A}"/>
              </a:ext>
            </a:extLst>
          </p:cNvPr>
          <p:cNvSpPr/>
          <p:nvPr/>
        </p:nvSpPr>
        <p:spPr>
          <a:xfrm>
            <a:off x="2140642" y="2731415"/>
            <a:ext cx="2878427" cy="3311201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36F9C5-90B8-48F6-89C7-513609F41177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019069" y="4387016"/>
            <a:ext cx="555452" cy="121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E3D9A73-45DC-41BE-8AD4-136929725D07}"/>
              </a:ext>
            </a:extLst>
          </p:cNvPr>
          <p:cNvSpPr txBox="1"/>
          <p:nvPr/>
        </p:nvSpPr>
        <p:spPr>
          <a:xfrm>
            <a:off x="9450661" y="877604"/>
            <a:ext cx="2807594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Alignment cartridges enable to table top to adjust the Roll and Pitch as necessary by the user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681725-A5BA-481E-A3D9-23B419133EA7}"/>
              </a:ext>
            </a:extLst>
          </p:cNvPr>
          <p:cNvSpPr/>
          <p:nvPr/>
        </p:nvSpPr>
        <p:spPr>
          <a:xfrm>
            <a:off x="5711008" y="843161"/>
            <a:ext cx="3734167" cy="2570020"/>
          </a:xfrm>
          <a:prstGeom prst="rect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D0F493A-94B7-4BA1-81B2-1B127238F86D}"/>
              </a:ext>
            </a:extLst>
          </p:cNvPr>
          <p:cNvSpPr/>
          <p:nvPr/>
        </p:nvSpPr>
        <p:spPr>
          <a:xfrm>
            <a:off x="5574521" y="3625581"/>
            <a:ext cx="6480187" cy="2583366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C80E8229-1D48-4F56-B548-FAA56FA309D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419875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 dirty="0"/>
          </a:p>
        </p:txBody>
      </p:sp>
      <p:sp>
        <p:nvSpPr>
          <p:cNvPr id="218" name="Title 4"/>
          <p:cNvSpPr txBox="1">
            <a:spLocks noGrp="1"/>
          </p:cNvSpPr>
          <p:nvPr>
            <p:ph type="title"/>
          </p:nvPr>
        </p:nvSpPr>
        <p:spPr>
          <a:xfrm>
            <a:off x="462577" y="-1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Future Design Development</a:t>
            </a:r>
            <a:endParaRPr dirty="0"/>
          </a:p>
        </p:txBody>
      </p:sp>
      <p:sp>
        <p:nvSpPr>
          <p:cNvPr id="219" name="IR layout…"/>
          <p:cNvSpPr txBox="1">
            <a:spLocks noGrp="1"/>
          </p:cNvSpPr>
          <p:nvPr>
            <p:ph type="body" sz="half" idx="1"/>
          </p:nvPr>
        </p:nvSpPr>
        <p:spPr>
          <a:xfrm>
            <a:off x="533704" y="886367"/>
            <a:ext cx="9501249" cy="2871032"/>
          </a:xfrm>
          <a:prstGeom prst="rect">
            <a:avLst/>
          </a:prstGeom>
        </p:spPr>
        <p:txBody>
          <a:bodyPr lIns="45718" tIns="45718" rIns="45718" bIns="45718"/>
          <a:lstStyle/>
          <a:p>
            <a:pPr>
              <a:defRPr sz="2800"/>
            </a:pPr>
            <a:r>
              <a:rPr dirty="0"/>
              <a:t> </a:t>
            </a:r>
            <a:r>
              <a:rPr lang="en-US" dirty="0"/>
              <a:t>Establish an official design history to archive CAD model updates</a:t>
            </a:r>
            <a:endParaRPr dirty="0"/>
          </a:p>
          <a:p>
            <a:pPr>
              <a:defRPr sz="2800"/>
            </a:pPr>
            <a:r>
              <a:rPr dirty="0"/>
              <a:t> </a:t>
            </a:r>
            <a:r>
              <a:rPr lang="en-US" dirty="0"/>
              <a:t>Updating </a:t>
            </a:r>
            <a:r>
              <a:rPr lang="en-US" dirty="0" err="1"/>
              <a:t>JLab</a:t>
            </a:r>
            <a:r>
              <a:rPr lang="en-US" dirty="0"/>
              <a:t> CAD Software from NX12 to NX2306 and update file sharing requirements with BNL Windchill as necessary</a:t>
            </a:r>
          </a:p>
          <a:p>
            <a:pPr>
              <a:defRPr sz="2800"/>
            </a:pPr>
            <a:endParaRPr dirty="0"/>
          </a:p>
          <a:p>
            <a:pPr marL="0" indent="0">
              <a:buNone/>
              <a:defRPr sz="2800"/>
            </a:pP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98" name="Title 4"/>
          <p:cNvSpPr txBox="1">
            <a:spLocks noGrp="1"/>
          </p:cNvSpPr>
          <p:nvPr>
            <p:ph type="title"/>
          </p:nvPr>
        </p:nvSpPr>
        <p:spPr>
          <a:xfrm>
            <a:off x="462577" y="-1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dirty="0"/>
              <a:t>Outline</a:t>
            </a:r>
          </a:p>
        </p:txBody>
      </p:sp>
      <p:sp>
        <p:nvSpPr>
          <p:cNvPr id="199" name="IR layout…"/>
          <p:cNvSpPr txBox="1">
            <a:spLocks noGrp="1"/>
          </p:cNvSpPr>
          <p:nvPr>
            <p:ph type="body" sz="half" idx="1"/>
          </p:nvPr>
        </p:nvSpPr>
        <p:spPr>
          <a:xfrm>
            <a:off x="533705" y="886367"/>
            <a:ext cx="10978358" cy="2871032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/>
          <a:p>
            <a:pPr>
              <a:defRPr sz="2800"/>
            </a:pPr>
            <a:r>
              <a:rPr lang="en-US" dirty="0"/>
              <a:t>CAD model and arrangement synchronization between BNL (CREO) and JLAB (NX12).</a:t>
            </a:r>
          </a:p>
          <a:p>
            <a:pPr>
              <a:defRPr sz="2800"/>
            </a:pPr>
            <a:r>
              <a:rPr lang="en-US" dirty="0"/>
              <a:t>Current developed areas based on existing design requirements.</a:t>
            </a:r>
          </a:p>
          <a:p>
            <a:pPr>
              <a:defRPr sz="2800"/>
            </a:pPr>
            <a:r>
              <a:rPr lang="en-US" dirty="0"/>
              <a:t>Upcoming known areas of design impacts.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57868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98" name="Title 4"/>
          <p:cNvSpPr txBox="1">
            <a:spLocks noGrp="1"/>
          </p:cNvSpPr>
          <p:nvPr>
            <p:ph type="title"/>
          </p:nvPr>
        </p:nvSpPr>
        <p:spPr>
          <a:xfrm>
            <a:off x="462577" y="-1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CAD Model File Exchange Process</a:t>
            </a:r>
            <a:endParaRPr dirty="0"/>
          </a:p>
        </p:txBody>
      </p:sp>
      <p:sp>
        <p:nvSpPr>
          <p:cNvPr id="199" name="IR layout…"/>
          <p:cNvSpPr txBox="1">
            <a:spLocks noGrp="1"/>
          </p:cNvSpPr>
          <p:nvPr>
            <p:ph type="body" sz="half" idx="1"/>
          </p:nvPr>
        </p:nvSpPr>
        <p:spPr>
          <a:xfrm>
            <a:off x="533705" y="1081825"/>
            <a:ext cx="10978358" cy="4855336"/>
          </a:xfrm>
          <a:prstGeom prst="rect">
            <a:avLst/>
          </a:prstGeom>
        </p:spPr>
        <p:txBody>
          <a:bodyPr lIns="45718" tIns="45718" rIns="45718" bIns="45718">
            <a:normAutofit lnSpcReduction="10000"/>
          </a:bodyPr>
          <a:lstStyle/>
          <a:p>
            <a:pPr marL="514350" indent="-514350">
              <a:buFont typeface="+mj-lt"/>
              <a:buAutoNum type="arabicPeriod"/>
              <a:defRPr sz="2800"/>
            </a:pPr>
            <a:r>
              <a:rPr lang="en-US" dirty="0"/>
              <a:t>Jefferson Lab creates a model based on the requirement demands provided by Engineering, Physicists, or Simulations</a:t>
            </a:r>
          </a:p>
          <a:p>
            <a:pPr marL="514350" indent="-514350">
              <a:buFont typeface="+mj-lt"/>
              <a:buAutoNum type="arabicPeriod"/>
              <a:defRPr sz="2800"/>
            </a:pPr>
            <a:endParaRPr lang="en-US" dirty="0"/>
          </a:p>
          <a:p>
            <a:pPr marL="514350" indent="-514350">
              <a:buFont typeface="+mj-lt"/>
              <a:buAutoNum type="arabicPeriod"/>
              <a:defRPr sz="2800"/>
            </a:pPr>
            <a:r>
              <a:rPr lang="en-US" dirty="0"/>
              <a:t>Upon approval, the model then gets converted to a .step/.stp file and shared with BNL (Karim Hamdi) via OneDrive.</a:t>
            </a:r>
          </a:p>
          <a:p>
            <a:pPr marL="514350" indent="-514350">
              <a:buFont typeface="+mj-lt"/>
              <a:buAutoNum type="arabicPeriod"/>
              <a:defRPr sz="2800"/>
            </a:pPr>
            <a:endParaRPr lang="en-US" dirty="0"/>
          </a:p>
          <a:p>
            <a:pPr marL="514350" indent="-514350">
              <a:buFont typeface="+mj-lt"/>
              <a:buAutoNum type="arabicPeriod"/>
              <a:defRPr sz="2800"/>
            </a:pPr>
            <a:r>
              <a:rPr lang="en-US" dirty="0"/>
              <a:t>BNL uploads the model into a consolidated arrangement within CREO and the file in a shared Project Link folder within Windchill.</a:t>
            </a:r>
          </a:p>
          <a:p>
            <a:pPr marL="514350" indent="-514350">
              <a:buFont typeface="+mj-lt"/>
              <a:buAutoNum type="arabicPeriod"/>
              <a:defRPr sz="2800"/>
            </a:pPr>
            <a:endParaRPr lang="en-US" dirty="0"/>
          </a:p>
          <a:p>
            <a:pPr marL="514350" indent="-514350">
              <a:buFont typeface="+mj-lt"/>
              <a:buAutoNum type="arabicPeriod"/>
              <a:defRPr sz="2800"/>
            </a:pPr>
            <a:r>
              <a:rPr lang="en-US" dirty="0"/>
              <a:t>Jefferson Labs has access to the folder and uploads the arrangement into the NX Arrangement. </a:t>
            </a:r>
          </a:p>
        </p:txBody>
      </p:sp>
    </p:spTree>
    <p:extLst>
      <p:ext uri="{BB962C8B-B14F-4D97-AF65-F5344CB8AC3E}">
        <p14:creationId xmlns:p14="http://schemas.microsoft.com/office/powerpoint/2010/main" val="272576962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9BAD1-4197-4925-A662-09501554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73" y="209906"/>
            <a:ext cx="11499235" cy="402671"/>
          </a:xfrm>
        </p:spPr>
        <p:txBody>
          <a:bodyPr>
            <a:normAutofit fontScale="90000"/>
          </a:bodyPr>
          <a:lstStyle/>
          <a:p>
            <a:r>
              <a:rPr lang="en-US" dirty="0"/>
              <a:t>Teamcenter Import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FBBE61-9EB7-4149-92B9-11D1653BF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2" y="867095"/>
            <a:ext cx="8268677" cy="5372143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E3CE480F-3767-4106-A78D-50DBA6D16C5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5516B0-2314-4677-94F8-467A88DDB8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771"/>
          <a:stretch/>
        </p:blipFill>
        <p:spPr>
          <a:xfrm>
            <a:off x="8736622" y="1009258"/>
            <a:ext cx="3318086" cy="364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3422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202" name="Title 4"/>
          <p:cNvSpPr txBox="1">
            <a:spLocks noGrp="1"/>
          </p:cNvSpPr>
          <p:nvPr>
            <p:ph type="title"/>
          </p:nvPr>
        </p:nvSpPr>
        <p:spPr>
          <a:xfrm>
            <a:off x="462577" y="-1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Far-Forward and Far-Backward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112B7-F1FF-4AF1-B16D-799FE226DB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450349-8F28-484C-A38D-95BAB2F86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24" y="917182"/>
            <a:ext cx="11509676" cy="52578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F34AD8-CACE-4B05-8AA7-B0F9D1D36ECD}"/>
              </a:ext>
            </a:extLst>
          </p:cNvPr>
          <p:cNvSpPr/>
          <p:nvPr/>
        </p:nvSpPr>
        <p:spPr>
          <a:xfrm>
            <a:off x="8253046" y="3429000"/>
            <a:ext cx="3708806" cy="149469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293056-4DBF-44FE-B290-67090BB7DEFC}"/>
              </a:ext>
            </a:extLst>
          </p:cNvPr>
          <p:cNvSpPr txBox="1"/>
          <p:nvPr/>
        </p:nvSpPr>
        <p:spPr>
          <a:xfrm>
            <a:off x="8823569" y="2969846"/>
            <a:ext cx="2665046" cy="3671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Far-Forward, Sector 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1B07D6-7FE8-4DAC-B040-2B6FCDE6EA68}"/>
              </a:ext>
            </a:extLst>
          </p:cNvPr>
          <p:cNvSpPr/>
          <p:nvPr/>
        </p:nvSpPr>
        <p:spPr>
          <a:xfrm>
            <a:off x="472324" y="3429000"/>
            <a:ext cx="6790494" cy="149469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964C8A-C98E-4B3C-AB97-4FCB0D025EC4}"/>
              </a:ext>
            </a:extLst>
          </p:cNvPr>
          <p:cNvSpPr txBox="1"/>
          <p:nvPr/>
        </p:nvSpPr>
        <p:spPr>
          <a:xfrm>
            <a:off x="1928346" y="2969846"/>
            <a:ext cx="4861235" cy="3671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Far-Backward, Sector 6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6E458-F3B5-4F76-B15A-72E29839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408" y="162975"/>
            <a:ext cx="11499235" cy="402671"/>
          </a:xfrm>
        </p:spPr>
        <p:txBody>
          <a:bodyPr>
            <a:normAutofit fontScale="90000"/>
          </a:bodyPr>
          <a:lstStyle/>
          <a:p>
            <a:r>
              <a:rPr lang="en-US" dirty="0"/>
              <a:t>Far-Forward Region, Region 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BB3D4-6820-4B4C-9D3F-BE4DF4344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012" y="857335"/>
            <a:ext cx="8345976" cy="52933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81C200-99EA-4C43-BBC6-28FE49757C84}"/>
              </a:ext>
            </a:extLst>
          </p:cNvPr>
          <p:cNvSpPr txBox="1"/>
          <p:nvPr/>
        </p:nvSpPr>
        <p:spPr>
          <a:xfrm>
            <a:off x="500612" y="4270445"/>
            <a:ext cx="1422400" cy="369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B0 Detector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775C6DB-FB7F-425B-A79A-E80F1E223495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923012" y="4455110"/>
            <a:ext cx="487858" cy="2731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C139AE9-7B00-45CA-B552-28313566AC56}"/>
              </a:ext>
            </a:extLst>
          </p:cNvPr>
          <p:cNvSpPr txBox="1"/>
          <p:nvPr/>
        </p:nvSpPr>
        <p:spPr>
          <a:xfrm>
            <a:off x="9940040" y="3365527"/>
            <a:ext cx="1821412" cy="646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Off Moment // Roman Pots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92DBD5A-FD9D-41AE-B2F2-B2A6AD1F51FE}"/>
              </a:ext>
            </a:extLst>
          </p:cNvPr>
          <p:cNvCxnSpPr>
            <a:cxnSpLocks/>
            <a:endCxn id="27" idx="3"/>
          </p:cNvCxnSpPr>
          <p:nvPr/>
        </p:nvCxnSpPr>
        <p:spPr>
          <a:xfrm flipH="1" flipV="1">
            <a:off x="8276314" y="2598616"/>
            <a:ext cx="1663726" cy="765857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09D350B-2468-4801-82AC-21BCCC9F2C43}"/>
              </a:ext>
            </a:extLst>
          </p:cNvPr>
          <p:cNvSpPr txBox="1"/>
          <p:nvPr/>
        </p:nvSpPr>
        <p:spPr>
          <a:xfrm>
            <a:off x="10148372" y="2218206"/>
            <a:ext cx="1715655" cy="9233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Zero-Degree Calorimeter Stand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327D5EF-DE98-4B8D-BE4B-4AA9AAE19E00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9558216" y="2029251"/>
            <a:ext cx="590156" cy="650619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4E0C34A-8BF9-4B43-94BD-F23251ADBFAD}"/>
              </a:ext>
            </a:extLst>
          </p:cNvPr>
          <p:cNvSpPr/>
          <p:nvPr/>
        </p:nvSpPr>
        <p:spPr>
          <a:xfrm>
            <a:off x="6236500" y="1570893"/>
            <a:ext cx="2039814" cy="205544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39F7E63-3D47-4C98-B1DF-CA3FECDA3F04}"/>
              </a:ext>
            </a:extLst>
          </p:cNvPr>
          <p:cNvSpPr/>
          <p:nvPr/>
        </p:nvSpPr>
        <p:spPr>
          <a:xfrm>
            <a:off x="8276314" y="984738"/>
            <a:ext cx="1281901" cy="141458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AA9696-A103-4CF8-94BA-9ED903ACF76F}"/>
              </a:ext>
            </a:extLst>
          </p:cNvPr>
          <p:cNvSpPr/>
          <p:nvPr/>
        </p:nvSpPr>
        <p:spPr>
          <a:xfrm>
            <a:off x="2410870" y="4095270"/>
            <a:ext cx="2039814" cy="205544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50419341-3F23-4FA5-A636-7809E7E3196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472916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06" name="Title 4"/>
          <p:cNvSpPr txBox="1">
            <a:spLocks noGrp="1"/>
          </p:cNvSpPr>
          <p:nvPr>
            <p:ph type="title"/>
          </p:nvPr>
        </p:nvSpPr>
        <p:spPr>
          <a:xfrm>
            <a:off x="462577" y="0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B0 Magnet Detector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227126-ECE1-4459-AC46-AB901E14C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77" y="965200"/>
            <a:ext cx="5232686" cy="492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3D3C3D-10B7-4F73-B663-B25BE111C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263" y="1744510"/>
            <a:ext cx="6124068" cy="32418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6637E1-7658-42F3-A860-961A94E135AA}"/>
              </a:ext>
            </a:extLst>
          </p:cNvPr>
          <p:cNvSpPr txBox="1"/>
          <p:nvPr/>
        </p:nvSpPr>
        <p:spPr>
          <a:xfrm>
            <a:off x="5782294" y="1277664"/>
            <a:ext cx="186787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Detector 1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24FFA3A-5F7A-4B2A-B028-46A1CC6CA37C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6309360" y="1646994"/>
            <a:ext cx="406873" cy="867606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6076CD2-B737-4C2A-A589-6E2EAD6E34A1}"/>
              </a:ext>
            </a:extLst>
          </p:cNvPr>
          <p:cNvSpPr txBox="1"/>
          <p:nvPr/>
        </p:nvSpPr>
        <p:spPr>
          <a:xfrm>
            <a:off x="8779494" y="908334"/>
            <a:ext cx="186787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Detector 3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135F263-DC46-40E2-AFA5-CAE816887AF0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9412541" y="1277664"/>
            <a:ext cx="300892" cy="775775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07583B0-9781-4E5F-A6B3-A1FCEA406F7F}"/>
              </a:ext>
            </a:extLst>
          </p:cNvPr>
          <p:cNvSpPr txBox="1"/>
          <p:nvPr/>
        </p:nvSpPr>
        <p:spPr>
          <a:xfrm>
            <a:off x="6200417" y="4986366"/>
            <a:ext cx="186787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Detector 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2E7CFB5-420E-46B2-82BB-28A4FF63E79A}"/>
              </a:ext>
            </a:extLst>
          </p:cNvPr>
          <p:cNvCxnSpPr>
            <a:cxnSpLocks/>
          </p:cNvCxnSpPr>
          <p:nvPr/>
        </p:nvCxnSpPr>
        <p:spPr>
          <a:xfrm flipV="1">
            <a:off x="7280522" y="4439138"/>
            <a:ext cx="369649" cy="547228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3A93922-58F4-4343-BB2E-3C055F8B049F}"/>
              </a:ext>
            </a:extLst>
          </p:cNvPr>
          <p:cNvSpPr txBox="1"/>
          <p:nvPr/>
        </p:nvSpPr>
        <p:spPr>
          <a:xfrm>
            <a:off x="9412541" y="4599037"/>
            <a:ext cx="186787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Detector 4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29D9CD7-C904-4124-8BC6-47F60BD0E81D}"/>
              </a:ext>
            </a:extLst>
          </p:cNvPr>
          <p:cNvCxnSpPr>
            <a:cxnSpLocks/>
          </p:cNvCxnSpPr>
          <p:nvPr/>
        </p:nvCxnSpPr>
        <p:spPr>
          <a:xfrm flipV="1">
            <a:off x="10492646" y="4024923"/>
            <a:ext cx="355108" cy="574114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4">
            <a:extLst>
              <a:ext uri="{FF2B5EF4-FFF2-40B4-BE49-F238E27FC236}">
                <a16:creationId xmlns:a16="http://schemas.microsoft.com/office/drawing/2014/main" id="{3BEF347D-01BC-4E4F-920B-13A6AA5E94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577" y="0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B0 Magnet Detector</a:t>
            </a:r>
            <a:endParaRPr dirty="0"/>
          </a:p>
        </p:txBody>
      </p:sp>
      <p:pic>
        <p:nvPicPr>
          <p:cNvPr id="1026" name="Picture 2" descr="Screenshot 2023-03-29 at 1.11.07 PM.png">
            <a:extLst>
              <a:ext uri="{FF2B5EF4-FFF2-40B4-BE49-F238E27FC236}">
                <a16:creationId xmlns:a16="http://schemas.microsoft.com/office/drawing/2014/main" id="{A192DFAE-4ABF-487D-8DB9-D9BC358A0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" t="9411" b="18074"/>
          <a:stretch/>
        </p:blipFill>
        <p:spPr bwMode="auto">
          <a:xfrm>
            <a:off x="1939333" y="1009836"/>
            <a:ext cx="8546415" cy="308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6DCD79-6854-4499-A8B2-05526384B8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82" t="-541" r="909" b="541"/>
          <a:stretch/>
        </p:blipFill>
        <p:spPr>
          <a:xfrm>
            <a:off x="4841830" y="4225178"/>
            <a:ext cx="3315965" cy="17896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9F874B5-B764-4D9D-B56C-84CE91AAE224}"/>
              </a:ext>
            </a:extLst>
          </p:cNvPr>
          <p:cNvSpPr txBox="1"/>
          <p:nvPr/>
        </p:nvSpPr>
        <p:spPr>
          <a:xfrm>
            <a:off x="8122272" y="4330429"/>
            <a:ext cx="1881419" cy="52321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FLEX tail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(Cable connection)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6380C5-8070-4EA7-B8A8-E910689FF54A}"/>
              </a:ext>
            </a:extLst>
          </p:cNvPr>
          <p:cNvSpPr txBox="1"/>
          <p:nvPr/>
        </p:nvSpPr>
        <p:spPr>
          <a:xfrm>
            <a:off x="7652856" y="5492887"/>
            <a:ext cx="1009878" cy="64632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Module FLEX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BF871E-B53E-439A-884A-7C3697136A19}"/>
              </a:ext>
            </a:extLst>
          </p:cNvPr>
          <p:cNvSpPr txBox="1"/>
          <p:nvPr/>
        </p:nvSpPr>
        <p:spPr>
          <a:xfrm>
            <a:off x="3545081" y="4853647"/>
            <a:ext cx="1299116" cy="36933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LGADs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42BEF58-1E5A-42C5-8288-747221C36DA9}"/>
              </a:ext>
            </a:extLst>
          </p:cNvPr>
          <p:cNvCxnSpPr>
            <a:cxnSpLocks/>
          </p:cNvCxnSpPr>
          <p:nvPr/>
        </p:nvCxnSpPr>
        <p:spPr>
          <a:xfrm>
            <a:off x="4846563" y="5038304"/>
            <a:ext cx="203124" cy="284927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B67F80D-68F1-45B7-9A09-B1E8B1F879A8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7401170" y="4592038"/>
            <a:ext cx="721102" cy="151417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59C947C-EDE4-4A3E-BC84-4E4F939BA3FC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6955694" y="5580186"/>
            <a:ext cx="697162" cy="235866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Box 5">
            <a:extLst>
              <a:ext uri="{FF2B5EF4-FFF2-40B4-BE49-F238E27FC236}">
                <a16:creationId xmlns:a16="http://schemas.microsoft.com/office/drawing/2014/main" id="{3C866BCF-D9A3-43FF-8E31-69E8AE6A0E0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752203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DA8C32C0-070E-4251-B7B2-20CE77788CE7}"/>
              </a:ext>
            </a:extLst>
          </p:cNvPr>
          <p:cNvSpPr txBox="1">
            <a:spLocks/>
          </p:cNvSpPr>
          <p:nvPr/>
        </p:nvSpPr>
        <p:spPr>
          <a:xfrm>
            <a:off x="462577" y="-1"/>
            <a:ext cx="11499929" cy="825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dirty="0"/>
              <a:t>B0 Detector Placement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C2C8A-B191-4164-B2A1-8DFCB761F0B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 dirty="0"/>
          </a:p>
        </p:txBody>
      </p:sp>
      <p:pic>
        <p:nvPicPr>
          <p:cNvPr id="8" name="All 4 Detectors Install Demo 1_31_24 FULL">
            <a:hlinkClick r:id="" action="ppaction://media"/>
            <a:extLst>
              <a:ext uri="{FF2B5EF4-FFF2-40B4-BE49-F238E27FC236}">
                <a16:creationId xmlns:a16="http://schemas.microsoft.com/office/drawing/2014/main" id="{347C3003-46AA-4AA8-9055-17A6D08EDF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9258" y="859491"/>
            <a:ext cx="8137322" cy="53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89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NL">
  <a:themeElements>
    <a:clrScheme name="BN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0000FF"/>
      </a:hlink>
      <a:folHlink>
        <a:srgbClr val="FF00FF"/>
      </a:folHlink>
    </a:clrScheme>
    <a:fontScheme name="BN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N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NL">
  <a:themeElements>
    <a:clrScheme name="BN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0000FF"/>
      </a:hlink>
      <a:folHlink>
        <a:srgbClr val="FF00FF"/>
      </a:folHlink>
    </a:clrScheme>
    <a:fontScheme name="BN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N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9840</TotalTime>
  <Words>464</Words>
  <Application>Microsoft Office PowerPoint</Application>
  <PresentationFormat>Widescreen</PresentationFormat>
  <Paragraphs>90</Paragraphs>
  <Slides>19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BNL</vt:lpstr>
      <vt:lpstr>PowerPoint Presentation</vt:lpstr>
      <vt:lpstr>Outline</vt:lpstr>
      <vt:lpstr>CAD Model File Exchange Process</vt:lpstr>
      <vt:lpstr>Teamcenter Import</vt:lpstr>
      <vt:lpstr>Far-Forward and Far-Backward</vt:lpstr>
      <vt:lpstr>Far-Forward Region, Region 5</vt:lpstr>
      <vt:lpstr>B0 Magnet Detector</vt:lpstr>
      <vt:lpstr>B0 Magnet Detector</vt:lpstr>
      <vt:lpstr>PowerPoint Presentation</vt:lpstr>
      <vt:lpstr>B0 Future Design Development</vt:lpstr>
      <vt:lpstr>Zero-Degree Calorimeter Support</vt:lpstr>
      <vt:lpstr>Far-Backward Region, Region 6</vt:lpstr>
      <vt:lpstr>Far-Backward Region, Region 6</vt:lpstr>
      <vt:lpstr>Lumi Spectrometer Detectors and Calorimeters</vt:lpstr>
      <vt:lpstr>Low Q2 Tagger Stations 1 &amp; 2</vt:lpstr>
      <vt:lpstr>Low Q2 Tagger Detector Design</vt:lpstr>
      <vt:lpstr>PowerPoint Presentation</vt:lpstr>
      <vt:lpstr>Support Tables / Hardware</vt:lpstr>
      <vt:lpstr>Future Design Development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Smith</dc:creator>
  <cp:lastModifiedBy>Jonathan Smith</cp:lastModifiedBy>
  <cp:revision>86</cp:revision>
  <dcterms:modified xsi:type="dcterms:W3CDTF">2024-02-01T19:32:39Z</dcterms:modified>
</cp:coreProperties>
</file>