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Lst>
  <p:notesMasterIdLst>
    <p:notesMasterId r:id="rId27"/>
  </p:notesMasterIdLst>
  <p:handoutMasterIdLst>
    <p:handoutMasterId r:id="rId28"/>
  </p:handoutMasterIdLst>
  <p:sldIdLst>
    <p:sldId id="282" r:id="rId5"/>
    <p:sldId id="265" r:id="rId6"/>
    <p:sldId id="538" r:id="rId7"/>
    <p:sldId id="264" r:id="rId8"/>
    <p:sldId id="266" r:id="rId9"/>
    <p:sldId id="533" r:id="rId10"/>
    <p:sldId id="543" r:id="rId11"/>
    <p:sldId id="541" r:id="rId12"/>
    <p:sldId id="542" r:id="rId13"/>
    <p:sldId id="270" r:id="rId14"/>
    <p:sldId id="256" r:id="rId15"/>
    <p:sldId id="258" r:id="rId16"/>
    <p:sldId id="269" r:id="rId17"/>
    <p:sldId id="523" r:id="rId18"/>
    <p:sldId id="274" r:id="rId19"/>
    <p:sldId id="280" r:id="rId20"/>
    <p:sldId id="537" r:id="rId21"/>
    <p:sldId id="279" r:id="rId22"/>
    <p:sldId id="534" r:id="rId23"/>
    <p:sldId id="281" r:id="rId24"/>
    <p:sldId id="276" r:id="rId25"/>
    <p:sldId id="52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1E1"/>
    <a:srgbClr val="BFBFB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p:scale>
          <a:sx n="133" d="100"/>
          <a:sy n="133" d="100"/>
        </p:scale>
        <p:origin x="224"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CC0517-E6B8-33EF-1372-4E450D9B12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25E215-E5D8-166E-09E5-DBEB4F7629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6F2C36-F1CE-4627-B147-F0D416ED727C}" type="datetimeFigureOut">
              <a:rPr lang="en-US" smtClean="0"/>
              <a:t>1/16/24</a:t>
            </a:fld>
            <a:endParaRPr lang="en-US"/>
          </a:p>
        </p:txBody>
      </p:sp>
      <p:sp>
        <p:nvSpPr>
          <p:cNvPr id="4" name="Footer Placeholder 3">
            <a:extLst>
              <a:ext uri="{FF2B5EF4-FFF2-40B4-BE49-F238E27FC236}">
                <a16:creationId xmlns:a16="http://schemas.microsoft.com/office/drawing/2014/main" id="{0B8197DD-5279-0F13-7F06-6E6A257436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D798E0-C41C-A6CF-3D0B-4C516A3AC7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B73293-83BC-46DA-BC91-8A095C421E95}" type="slidenum">
              <a:rPr lang="en-US" smtClean="0"/>
              <a:t>‹#›</a:t>
            </a:fld>
            <a:endParaRPr lang="en-US"/>
          </a:p>
        </p:txBody>
      </p:sp>
    </p:spTree>
    <p:extLst>
      <p:ext uri="{BB962C8B-B14F-4D97-AF65-F5344CB8AC3E}">
        <p14:creationId xmlns:p14="http://schemas.microsoft.com/office/powerpoint/2010/main" val="3021617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a:t>Title from Agenda</a:t>
            </a:r>
            <a:br>
              <a:rPr lang="en-US"/>
            </a:br>
            <a:r>
              <a:rPr lang="en-US"/>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a:t>Secondary title if needed</a:t>
            </a:r>
            <a:endParaRPr lang="en-US"/>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Project Role or Organizational Role if not Project</a:t>
            </a:r>
          </a:p>
        </p:txBody>
      </p:sp>
    </p:spTree>
    <p:extLst>
      <p:ext uri="{BB962C8B-B14F-4D97-AF65-F5344CB8AC3E}">
        <p14:creationId xmlns:p14="http://schemas.microsoft.com/office/powerpoint/2010/main" val="2639186435"/>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2 Scope WB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a:xfrm>
            <a:off x="461961" y="0"/>
            <a:ext cx="8229600" cy="814866"/>
          </a:xfrm>
        </p:spPr>
        <p:txBody>
          <a:bodyPr/>
          <a:lstStyle>
            <a:lvl1pPr>
              <a:defRPr/>
            </a:lvl1pPr>
          </a:lstStyle>
          <a:p>
            <a:r>
              <a:rPr lang="en-US"/>
              <a:t>L2 Scope</a:t>
            </a:r>
          </a:p>
        </p:txBody>
      </p:sp>
      <p:sp>
        <p:nvSpPr>
          <p:cNvPr id="4" name="Text Placeholder 3">
            <a:extLst>
              <a:ext uri="{FF2B5EF4-FFF2-40B4-BE49-F238E27FC236}">
                <a16:creationId xmlns:a16="http://schemas.microsoft.com/office/drawing/2014/main" id="{26B8EACF-4276-290B-9B2F-314CC8D8D2B8}"/>
              </a:ext>
            </a:extLst>
          </p:cNvPr>
          <p:cNvSpPr>
            <a:spLocks noGrp="1"/>
          </p:cNvSpPr>
          <p:nvPr>
            <p:ph type="body" sz="quarter" idx="12" hasCustomPrompt="1"/>
          </p:nvPr>
        </p:nvSpPr>
        <p:spPr>
          <a:xfrm>
            <a:off x="4663035" y="5576840"/>
            <a:ext cx="7315200" cy="685800"/>
          </a:xfrm>
        </p:spPr>
        <p:txBody>
          <a:bodyPr anchor="b">
            <a:normAutofit/>
          </a:bodyPr>
          <a:lstStyle>
            <a:lvl1pPr>
              <a:defRPr sz="2000"/>
            </a:lvl1pPr>
          </a:lstStyle>
          <a:p>
            <a:pPr lvl="0"/>
            <a:r>
              <a:rPr lang="en-US"/>
              <a:t>Breakout Session Reference</a:t>
            </a:r>
          </a:p>
        </p:txBody>
      </p:sp>
      <p:sp>
        <p:nvSpPr>
          <p:cNvPr id="3" name="Text Placeholder 6">
            <a:extLst>
              <a:ext uri="{FF2B5EF4-FFF2-40B4-BE49-F238E27FC236}">
                <a16:creationId xmlns:a16="http://schemas.microsoft.com/office/drawing/2014/main" id="{471A22FE-65EE-6DE1-A7EA-6220FDF76772}"/>
              </a:ext>
            </a:extLst>
          </p:cNvPr>
          <p:cNvSpPr>
            <a:spLocks noGrp="1"/>
          </p:cNvSpPr>
          <p:nvPr>
            <p:ph type="body" sz="quarter" idx="11" hasCustomPrompt="1"/>
          </p:nvPr>
        </p:nvSpPr>
        <p:spPr>
          <a:xfrm>
            <a:off x="3535383" y="0"/>
            <a:ext cx="8412480" cy="814388"/>
          </a:xfrm>
        </p:spPr>
        <p:txBody>
          <a:bodyPr anchor="ctr">
            <a:normAutofit/>
          </a:bodyPr>
          <a:lstStyle>
            <a:lvl1pPr marL="0" indent="0" algn="r">
              <a:buFontTx/>
              <a:buNone/>
              <a:defRPr sz="1800" b="1"/>
            </a:lvl1pPr>
          </a:lstStyle>
          <a:p>
            <a:pPr lvl="0"/>
            <a:r>
              <a:rPr lang="en-US"/>
              <a:t>CD-3A WBS</a:t>
            </a:r>
          </a:p>
          <a:p>
            <a:pPr lvl="0"/>
            <a:r>
              <a:rPr lang="en-US"/>
              <a:t>CD-3A Scope Name</a:t>
            </a:r>
          </a:p>
        </p:txBody>
      </p:sp>
    </p:spTree>
    <p:extLst>
      <p:ext uri="{BB962C8B-B14F-4D97-AF65-F5344CB8AC3E}">
        <p14:creationId xmlns:p14="http://schemas.microsoft.com/office/powerpoint/2010/main" val="233116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D-3A Scope WB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33A2BC-A7DD-3DD2-AD60-11F9553DEED3}"/>
              </a:ext>
            </a:extLst>
          </p:cNvPr>
          <p:cNvSpPr>
            <a:spLocks noGrp="1"/>
          </p:cNvSpPr>
          <p:nvPr>
            <p:ph type="title" hasCustomPrompt="1"/>
          </p:nvPr>
        </p:nvSpPr>
        <p:spPr>
          <a:xfrm>
            <a:off x="461963" y="0"/>
            <a:ext cx="8229600" cy="814866"/>
          </a:xfrm>
        </p:spPr>
        <p:txBody>
          <a:bodyPr/>
          <a:lstStyle>
            <a:lvl1pPr>
              <a:defRPr/>
            </a:lvl1pPr>
          </a:lstStyle>
          <a:p>
            <a:r>
              <a:rPr lang="en-US"/>
              <a:t>CD-3A Scope</a:t>
            </a:r>
          </a:p>
        </p:txBody>
      </p:sp>
      <p:sp>
        <p:nvSpPr>
          <p:cNvPr id="4" name="Text Placeholder 6">
            <a:extLst>
              <a:ext uri="{FF2B5EF4-FFF2-40B4-BE49-F238E27FC236}">
                <a16:creationId xmlns:a16="http://schemas.microsoft.com/office/drawing/2014/main" id="{41D11F80-C2CC-4CC7-74E3-3DB87928BEB7}"/>
              </a:ext>
            </a:extLst>
          </p:cNvPr>
          <p:cNvSpPr>
            <a:spLocks noGrp="1"/>
          </p:cNvSpPr>
          <p:nvPr>
            <p:ph type="body" sz="quarter" idx="11" hasCustomPrompt="1"/>
          </p:nvPr>
        </p:nvSpPr>
        <p:spPr>
          <a:xfrm>
            <a:off x="3535383" y="0"/>
            <a:ext cx="8412480" cy="814388"/>
          </a:xfrm>
        </p:spPr>
        <p:txBody>
          <a:bodyPr anchor="ctr">
            <a:normAutofit/>
          </a:bodyPr>
          <a:lstStyle>
            <a:lvl1pPr marL="0" indent="0" algn="r">
              <a:buFontTx/>
              <a:buNone/>
              <a:defRPr sz="1800" b="1"/>
            </a:lvl1pPr>
          </a:lstStyle>
          <a:p>
            <a:pPr lvl="0"/>
            <a:r>
              <a:rPr lang="en-US"/>
              <a:t>CD-3A WBS</a:t>
            </a:r>
          </a:p>
          <a:p>
            <a:pPr lvl="0"/>
            <a:r>
              <a:rPr lang="en-US"/>
              <a:t>CD-3A Scope Name</a:t>
            </a:r>
          </a:p>
        </p:txBody>
      </p:sp>
    </p:spTree>
    <p:extLst>
      <p:ext uri="{BB962C8B-B14F-4D97-AF65-F5344CB8AC3E}">
        <p14:creationId xmlns:p14="http://schemas.microsoft.com/office/powerpoint/2010/main" val="39551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814866"/>
          </a:xfrm>
        </p:spPr>
        <p:txBody>
          <a:bodyPr/>
          <a:lstStyle>
            <a:lvl1pPr>
              <a:defRPr/>
            </a:lvl1pPr>
          </a:lstStyle>
          <a:p>
            <a:r>
              <a:rPr lang="en-US"/>
              <a:t>Title Only</a:t>
            </a:r>
          </a:p>
        </p:txBody>
      </p:sp>
    </p:spTree>
    <p:extLst>
      <p:ext uri="{BB962C8B-B14F-4D97-AF65-F5344CB8AC3E}">
        <p14:creationId xmlns:p14="http://schemas.microsoft.com/office/powerpoint/2010/main" val="115129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3600"/>
            </a:lvl1pPr>
            <a:lvl2pPr>
              <a:defRPr/>
            </a:lvl2pPr>
            <a:lvl3pPr>
              <a:defRPr/>
            </a:lvl3pPr>
            <a:lvl4pPr>
              <a:defRPr/>
            </a:lvl4pPr>
            <a:lvl5pPr>
              <a:defRPr/>
            </a:lvl5pPr>
          </a:lstStyle>
          <a:p>
            <a:pPr lvl="0"/>
            <a:r>
              <a:rPr lang="en-US"/>
              <a:t>Section Separator – Title Line 1</a:t>
            </a:r>
          </a:p>
          <a:p>
            <a:pPr lvl="0"/>
            <a:r>
              <a:rPr lang="en-US"/>
              <a:t>Section Separator – Title Line 2</a:t>
            </a:r>
          </a:p>
          <a:p>
            <a:pPr lvl="0"/>
            <a:r>
              <a:rPr lang="en-US"/>
              <a:t>Section Separator – Title Line 3</a:t>
            </a:r>
          </a:p>
        </p:txBody>
      </p:sp>
    </p:spTree>
    <p:extLst>
      <p:ext uri="{BB962C8B-B14F-4D97-AF65-F5344CB8AC3E}">
        <p14:creationId xmlns:p14="http://schemas.microsoft.com/office/powerpoint/2010/main" val="2722971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43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530018" y="6316595"/>
            <a:ext cx="432486" cy="365125"/>
          </a:xfrm>
          <a:prstGeom prst="rect">
            <a:avLst/>
          </a:prstGeom>
        </p:spPr>
        <p:txBody>
          <a:bodyPr lIns="0" tIns="0" rIns="0" bIns="0" anchor="ctr"/>
          <a:lstStyle>
            <a:lvl1pPr algn="ctr">
              <a:defRPr sz="1000"/>
            </a:lvl1pPr>
          </a:lstStyle>
          <a:p>
            <a:pPr algn="ctr"/>
            <a:fld id="{933A556B-7C63-244D-9B7C-B0EA8042B330}" type="slidenum">
              <a:rPr lang="en-US" smtClean="0"/>
              <a:pPr algn="ctr"/>
              <a:t>‹#›</a:t>
            </a:fld>
            <a:endParaRPr lang="en-US"/>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461963" y="981075"/>
            <a:ext cx="1149985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4B138A32-FECB-47B6-58A9-58FF6D2C1B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886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a:t>Title from Agenda</a:t>
            </a:r>
            <a:br>
              <a:rPr lang="en-US"/>
            </a:br>
            <a:r>
              <a:rPr lang="en-US"/>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SC-x Identifier</a:t>
            </a:r>
          </a:p>
          <a:p>
            <a:r>
              <a:rPr lang="en-US"/>
              <a:t>EIC CD-3A Review</a:t>
            </a:r>
          </a:p>
          <a:p>
            <a:r>
              <a:rPr lang="en-US"/>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a:t>Secondary title if needed</a:t>
            </a:r>
            <a:endParaRPr lang="en-US"/>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Project Role or Organizational Role if not Project</a:t>
            </a:r>
          </a:p>
        </p:txBody>
      </p:sp>
    </p:spTree>
    <p:extLst>
      <p:ext uri="{BB962C8B-B14F-4D97-AF65-F5344CB8AC3E}">
        <p14:creationId xmlns:p14="http://schemas.microsoft.com/office/powerpoint/2010/main" val="3640504166"/>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3DF5-56D8-6969-921D-348082949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D2A9B-DEFC-869F-AF0F-7F88FFA9A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A5191-D23E-C2C3-9368-06CE8C9E982B}"/>
              </a:ext>
            </a:extLst>
          </p:cNvPr>
          <p:cNvSpPr>
            <a:spLocks noGrp="1"/>
          </p:cNvSpPr>
          <p:nvPr>
            <p:ph type="dt" sz="half" idx="10"/>
          </p:nvPr>
        </p:nvSpPr>
        <p:spPr/>
        <p:txBody>
          <a:bodyPr/>
          <a:lstStyle/>
          <a:p>
            <a:fld id="{5CEEF047-9992-D24C-B423-CB5938743CE2}" type="datetimeFigureOut">
              <a:rPr lang="en-US" smtClean="0"/>
              <a:t>1/22/24</a:t>
            </a:fld>
            <a:endParaRPr lang="en-US"/>
          </a:p>
        </p:txBody>
      </p:sp>
      <p:sp>
        <p:nvSpPr>
          <p:cNvPr id="5" name="Footer Placeholder 4">
            <a:extLst>
              <a:ext uri="{FF2B5EF4-FFF2-40B4-BE49-F238E27FC236}">
                <a16:creationId xmlns:a16="http://schemas.microsoft.com/office/drawing/2014/main" id="{EE702E3B-26D8-0B96-8A36-8FF8C199A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31390-7CD4-819A-1551-CEF5494EE8E0}"/>
              </a:ext>
            </a:extLst>
          </p:cNvPr>
          <p:cNvSpPr>
            <a:spLocks noGrp="1"/>
          </p:cNvSpPr>
          <p:nvPr>
            <p:ph type="sldNum" sz="quarter" idx="12"/>
          </p:nvPr>
        </p:nvSpPr>
        <p:spPr/>
        <p:txBody>
          <a:bodyPr/>
          <a:lstStyle/>
          <a:p>
            <a:fld id="{985E7217-013C-B045-AB61-B7810CBFA208}" type="slidenum">
              <a:rPr lang="en-US" smtClean="0"/>
              <a:t>‹#›</a:t>
            </a:fld>
            <a:endParaRPr lang="en-US"/>
          </a:p>
        </p:txBody>
      </p:sp>
    </p:spTree>
    <p:extLst>
      <p:ext uri="{BB962C8B-B14F-4D97-AF65-F5344CB8AC3E}">
        <p14:creationId xmlns:p14="http://schemas.microsoft.com/office/powerpoint/2010/main" val="282769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About Me – Presenter Name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2000"/>
            </a:lvl1pPr>
            <a:lvl2pPr>
              <a:defRPr sz="1600"/>
            </a:lvl2pPr>
            <a:lvl3pPr>
              <a:defRPr sz="1600"/>
            </a:lvl3pPr>
            <a:lvl4pPr>
              <a:defRPr sz="1600"/>
            </a:lvl4pPr>
            <a:lvl5pPr>
              <a:defRPr sz="1600"/>
            </a:lvl5pPr>
          </a:lstStyle>
          <a:p>
            <a:pPr lvl="0"/>
            <a:r>
              <a:rPr lang="en-US"/>
              <a:t>Level 1 – Arial 20</a:t>
            </a:r>
          </a:p>
          <a:p>
            <a:pPr lvl="1"/>
            <a:r>
              <a:rPr lang="en-US"/>
              <a:t>Level 2 – Arial 16</a:t>
            </a:r>
          </a:p>
          <a:p>
            <a:pPr lvl="2"/>
            <a:r>
              <a:rPr lang="en-US"/>
              <a:t>Level 3 – Arial 16</a:t>
            </a:r>
          </a:p>
          <a:p>
            <a:pPr lvl="3"/>
            <a:r>
              <a:rPr lang="en-US"/>
              <a:t>Level 4 – Arial 16</a:t>
            </a:r>
          </a:p>
          <a:p>
            <a:pPr lvl="4"/>
            <a:r>
              <a:rPr lang="en-US"/>
              <a:t>Level 5 – Arial 16</a:t>
            </a:r>
          </a:p>
        </p:txBody>
      </p:sp>
    </p:spTree>
    <p:extLst>
      <p:ext uri="{BB962C8B-B14F-4D97-AF65-F5344CB8AC3E}">
        <p14:creationId xmlns:p14="http://schemas.microsoft.com/office/powerpoint/2010/main" val="333706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g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2B54326-9283-87C5-2211-07467D152889}"/>
              </a:ext>
            </a:extLst>
          </p:cNvPr>
          <p:cNvSpPr>
            <a:spLocks noGrp="1"/>
          </p:cNvSpPr>
          <p:nvPr>
            <p:ph type="body" sz="quarter" idx="10" hasCustomPrompt="1"/>
          </p:nvPr>
        </p:nvSpPr>
        <p:spPr>
          <a:xfrm>
            <a:off x="461963" y="930274"/>
            <a:ext cx="11521440" cy="5212080"/>
          </a:xfrm>
        </p:spPr>
        <p:txBody>
          <a:bodyPr>
            <a:normAutofit/>
          </a:bodyPr>
          <a:lstStyle>
            <a:lvl1pPr marL="346075" indent="-346075">
              <a:buFont typeface="+mj-lt"/>
              <a:buAutoNum type="arabicPeriod"/>
              <a:defRPr sz="2000"/>
            </a:lvl1pPr>
            <a:lvl2pPr marL="684212" indent="-457200">
              <a:buFont typeface="+mj-lt"/>
              <a:buAutoNum type="alphaUcPeriod"/>
              <a:defRPr/>
            </a:lvl2pPr>
            <a:lvl3pPr marL="803275" indent="-342900">
              <a:buFont typeface="+mj-lt"/>
              <a:buAutoNum type="romanLcPeriod"/>
              <a:defRPr/>
            </a:lvl3pPr>
            <a:lvl4pPr marL="1030287" indent="-342900">
              <a:buFont typeface="+mj-lt"/>
              <a:buAutoNum type="alphaLcPeriod"/>
              <a:defRPr/>
            </a:lvl4pPr>
            <a:lvl5pPr marL="1257300" indent="-342900">
              <a:buFont typeface="+mj-lt"/>
              <a:buAutoNum type="arabicPeriod"/>
              <a:defRPr/>
            </a:lvl5pPr>
          </a:lstStyle>
          <a:p>
            <a:pPr lvl="0"/>
            <a:r>
              <a:rPr lang="en-US"/>
              <a:t>Charges – Arial 20</a:t>
            </a:r>
          </a:p>
        </p:txBody>
      </p:sp>
      <p:sp>
        <p:nvSpPr>
          <p:cNvPr id="6" name="Title 1">
            <a:extLst>
              <a:ext uri="{FF2B5EF4-FFF2-40B4-BE49-F238E27FC236}">
                <a16:creationId xmlns:a16="http://schemas.microsoft.com/office/drawing/2014/main" id="{DB03C22F-5552-870B-477F-48CD0374834F}"/>
              </a:ext>
            </a:extLst>
          </p:cNvPr>
          <p:cNvSpPr>
            <a:spLocks noGrp="1"/>
          </p:cNvSpPr>
          <p:nvPr>
            <p:ph type="title" hasCustomPrompt="1"/>
          </p:nvPr>
        </p:nvSpPr>
        <p:spPr>
          <a:xfrm>
            <a:off x="461963" y="0"/>
            <a:ext cx="11499234" cy="814866"/>
          </a:xfrm>
        </p:spPr>
        <p:txBody>
          <a:bodyPr/>
          <a:lstStyle>
            <a:lvl1pPr>
              <a:defRPr/>
            </a:lvl1pPr>
          </a:lstStyle>
          <a:p>
            <a:r>
              <a:rPr lang="en-US"/>
              <a:t>Charge Questions Addressed</a:t>
            </a:r>
          </a:p>
        </p:txBody>
      </p:sp>
    </p:spTree>
    <p:extLst>
      <p:ext uri="{BB962C8B-B14F-4D97-AF65-F5344CB8AC3E}">
        <p14:creationId xmlns:p14="http://schemas.microsoft.com/office/powerpoint/2010/main" val="339337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286928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2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3" name="Text Placeholder 4">
            <a:extLst>
              <a:ext uri="{FF2B5EF4-FFF2-40B4-BE49-F238E27FC236}">
                <a16:creationId xmlns:a16="http://schemas.microsoft.com/office/drawing/2014/main" id="{4ECC0389-6BCD-C4BC-4A17-EA2DACAE7E9B}"/>
              </a:ext>
            </a:extLst>
          </p:cNvPr>
          <p:cNvSpPr>
            <a:spLocks noGrp="1"/>
          </p:cNvSpPr>
          <p:nvPr>
            <p:ph type="body" sz="quarter" idx="11" hasCustomPrompt="1"/>
          </p:nvPr>
        </p:nvSpPr>
        <p:spPr>
          <a:xfrm>
            <a:off x="461963" y="3606002"/>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163640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3 – Bulleted] </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
        <p:nvSpPr>
          <p:cNvPr id="3" name="Text Placeholder 4">
            <a:extLst>
              <a:ext uri="{FF2B5EF4-FFF2-40B4-BE49-F238E27FC236}">
                <a16:creationId xmlns:a16="http://schemas.microsoft.com/office/drawing/2014/main" id="{1508D84F-3665-CC5D-F2A2-B3A6B09A700F}"/>
              </a:ext>
            </a:extLst>
          </p:cNvPr>
          <p:cNvSpPr>
            <a:spLocks noGrp="1"/>
          </p:cNvSpPr>
          <p:nvPr>
            <p:ph type="body" sz="quarter" idx="11" hasCustomPrompt="1"/>
          </p:nvPr>
        </p:nvSpPr>
        <p:spPr>
          <a:xfrm>
            <a:off x="6291917" y="930199"/>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188932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286778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2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
        <p:nvSpPr>
          <p:cNvPr id="3" name="Text Placeholder 4">
            <a:extLst>
              <a:ext uri="{FF2B5EF4-FFF2-40B4-BE49-F238E27FC236}">
                <a16:creationId xmlns:a16="http://schemas.microsoft.com/office/drawing/2014/main" id="{41A4CDE2-F4A5-3B66-CC2E-03CEF69ADB2E}"/>
              </a:ext>
            </a:extLst>
          </p:cNvPr>
          <p:cNvSpPr>
            <a:spLocks noGrp="1"/>
          </p:cNvSpPr>
          <p:nvPr>
            <p:ph type="body" sz="quarter" idx="11" hasCustomPrompt="1"/>
          </p:nvPr>
        </p:nvSpPr>
        <p:spPr>
          <a:xfrm>
            <a:off x="461963" y="3600611"/>
            <a:ext cx="11521440" cy="256032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395836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3 – Numbered]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
        <p:nvSpPr>
          <p:cNvPr id="3" name="Text Placeholder 4">
            <a:extLst>
              <a:ext uri="{FF2B5EF4-FFF2-40B4-BE49-F238E27FC236}">
                <a16:creationId xmlns:a16="http://schemas.microsoft.com/office/drawing/2014/main" id="{6E5A896B-E227-B141-AB5C-4CC68DDA8338}"/>
              </a:ext>
            </a:extLst>
          </p:cNvPr>
          <p:cNvSpPr>
            <a:spLocks noGrp="1"/>
          </p:cNvSpPr>
          <p:nvPr>
            <p:ph type="body" sz="quarter" idx="11" hasCustomPrompt="1"/>
          </p:nvPr>
        </p:nvSpPr>
        <p:spPr>
          <a:xfrm>
            <a:off x="6291917" y="930274"/>
            <a:ext cx="5669280" cy="5212080"/>
          </a:xfrm>
        </p:spPr>
        <p:txBody>
          <a:bodyPr/>
          <a:lstStyle>
            <a:lvl1pPr marL="346075" indent="-346075">
              <a:buFont typeface="+mj-lt"/>
              <a:buAutoNum type="arabicPeriod"/>
              <a:defRPr/>
            </a:lvl1pPr>
            <a:lvl2pPr marL="574675" indent="-349250">
              <a:buFont typeface="+mj-lt"/>
              <a:buAutoNum type="alphaL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a:t>Level 1 – Arial 24</a:t>
            </a:r>
          </a:p>
          <a:p>
            <a:pPr lvl="1"/>
            <a:r>
              <a:rPr lang="en-US"/>
              <a:t>Level 2 – Arial 20</a:t>
            </a:r>
          </a:p>
          <a:p>
            <a:pPr lvl="2"/>
            <a:r>
              <a:rPr lang="en-US"/>
              <a:t>Level 3 – Arial 18</a:t>
            </a:r>
          </a:p>
          <a:p>
            <a:pPr lvl="3"/>
            <a:r>
              <a:rPr lang="en-US"/>
              <a:t>Level 4 – Arial 16</a:t>
            </a:r>
          </a:p>
        </p:txBody>
      </p:sp>
    </p:spTree>
    <p:extLst>
      <p:ext uri="{BB962C8B-B14F-4D97-AF65-F5344CB8AC3E}">
        <p14:creationId xmlns:p14="http://schemas.microsoft.com/office/powerpoint/2010/main" val="38022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55821" y="6490194"/>
            <a:ext cx="11043138" cy="307777"/>
          </a:xfrm>
          <a:prstGeom prst="rect">
            <a:avLst/>
          </a:prstGeom>
          <a:noFill/>
        </p:spPr>
        <p:txBody>
          <a:bodyPr wrap="square">
            <a:spAutoFit/>
          </a:bodyPr>
          <a:lstStyle/>
          <a:p>
            <a:pPr algn="l"/>
            <a:r>
              <a:rPr lang="en-US" sz="1400" dirty="0"/>
              <a:t>Far Forward &amp; Far Backward Review – Feb 12, 2024</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a:solidFill>
                <a:schemeClr val="tx1"/>
              </a:solidFill>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4" cy="814866"/>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7" y="908852"/>
            <a:ext cx="11498620"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C08E25F-84A1-8590-D67F-7B72802CACE8}"/>
              </a:ext>
            </a:extLst>
          </p:cNvPr>
          <p:cNvSpPr txBox="1"/>
          <p:nvPr userDrawn="1"/>
        </p:nvSpPr>
        <p:spPr>
          <a:xfrm>
            <a:off x="4810581" y="6490194"/>
            <a:ext cx="3756147" cy="307777"/>
          </a:xfrm>
          <a:prstGeom prst="rect">
            <a:avLst/>
          </a:prstGeom>
          <a:noFill/>
        </p:spPr>
        <p:txBody>
          <a:bodyPr wrap="square">
            <a:spAutoFit/>
          </a:bodyPr>
          <a:lstStyle/>
          <a:p>
            <a:pPr algn="ctr"/>
            <a:r>
              <a:rPr lang="en-US" sz="1400" dirty="0"/>
              <a:t>D. Abbott &amp; J. Landgraf</a:t>
            </a:r>
          </a:p>
        </p:txBody>
      </p:sp>
    </p:spTree>
    <p:extLst>
      <p:ext uri="{BB962C8B-B14F-4D97-AF65-F5344CB8AC3E}">
        <p14:creationId xmlns:p14="http://schemas.microsoft.com/office/powerpoint/2010/main" val="327878904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6" r:id="rId15"/>
    <p:sldLayoutId id="2147483669" r:id="rId16"/>
    <p:sldLayoutId id="2147483687" r:id="rId17"/>
  </p:sldLayoutIdLst>
  <p:hf sldNum="0" hdr="0" ftr="0" dt="0"/>
  <p:txStyles>
    <p:titleStyle>
      <a:lvl1pPr algn="l" defTabSz="9144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indico.bnl.gov/event/20960/"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FBA7-F44E-DE64-A1F2-A7763C9CA286}"/>
              </a:ext>
            </a:extLst>
          </p:cNvPr>
          <p:cNvSpPr>
            <a:spLocks noGrp="1"/>
          </p:cNvSpPr>
          <p:nvPr>
            <p:ph type="ctrTitle"/>
          </p:nvPr>
        </p:nvSpPr>
        <p:spPr/>
        <p:txBody>
          <a:bodyPr>
            <a:normAutofit fontScale="90000"/>
          </a:bodyPr>
          <a:lstStyle/>
          <a:p>
            <a:r>
              <a:rPr lang="en-US" sz="3600" dirty="0">
                <a:cs typeface="Arial"/>
              </a:rPr>
              <a:t>Data Acquisition (</a:t>
            </a:r>
            <a:r>
              <a:rPr lang="en-US" dirty="0">
                <a:cs typeface="Arial"/>
              </a:rPr>
              <a:t>DAQ)/Computing</a:t>
            </a:r>
            <a:br>
              <a:rPr lang="en-US" dirty="0">
                <a:cs typeface="Arial"/>
              </a:rPr>
            </a:br>
            <a:r>
              <a:rPr lang="en-US" dirty="0">
                <a:cs typeface="Arial"/>
              </a:rPr>
              <a:t>WBS 6.10.09</a:t>
            </a:r>
            <a:endParaRPr lang="en-US" dirty="0"/>
          </a:p>
        </p:txBody>
      </p:sp>
      <p:sp>
        <p:nvSpPr>
          <p:cNvPr id="3" name="Subtitle 2">
            <a:extLst>
              <a:ext uri="{FF2B5EF4-FFF2-40B4-BE49-F238E27FC236}">
                <a16:creationId xmlns:a16="http://schemas.microsoft.com/office/drawing/2014/main" id="{D2AF3FBE-5A21-2CC0-EBA2-10EE36B221E2}"/>
              </a:ext>
            </a:extLst>
          </p:cNvPr>
          <p:cNvSpPr>
            <a:spLocks noGrp="1"/>
          </p:cNvSpPr>
          <p:nvPr>
            <p:ph type="subTitle" idx="1"/>
          </p:nvPr>
        </p:nvSpPr>
        <p:spPr/>
        <p:txBody>
          <a:bodyPr/>
          <a:lstStyle/>
          <a:p>
            <a:pPr defTabSz="237742">
              <a:defRPr sz="1900">
                <a:solidFill>
                  <a:srgbClr val="FFFFFF"/>
                </a:solidFill>
              </a:defRPr>
            </a:pPr>
            <a:r>
              <a:rPr lang="en-US" dirty="0"/>
              <a:t>Far-forward/ Far-Backward  Review</a:t>
            </a:r>
          </a:p>
          <a:p>
            <a:pPr defTabSz="237742">
              <a:defRPr sz="1900">
                <a:solidFill>
                  <a:srgbClr val="FFFFFF"/>
                </a:solidFill>
              </a:defRPr>
            </a:pPr>
            <a:r>
              <a:rPr lang="en-US" dirty="0"/>
              <a:t>Feb. 12, 2024 </a:t>
            </a:r>
          </a:p>
          <a:p>
            <a:r>
              <a:rPr lang="en-US" dirty="0"/>
              <a:t>Jefferson Lab</a:t>
            </a:r>
          </a:p>
        </p:txBody>
      </p:sp>
      <p:sp>
        <p:nvSpPr>
          <p:cNvPr id="4" name="Text Placeholder 3">
            <a:extLst>
              <a:ext uri="{FF2B5EF4-FFF2-40B4-BE49-F238E27FC236}">
                <a16:creationId xmlns:a16="http://schemas.microsoft.com/office/drawing/2014/main" id="{9E1C61C1-A7D2-E531-1C3E-085EB2BE590E}"/>
              </a:ext>
            </a:extLst>
          </p:cNvPr>
          <p:cNvSpPr>
            <a:spLocks noGrp="1"/>
          </p:cNvSpPr>
          <p:nvPr>
            <p:ph type="body" sz="quarter" idx="10"/>
          </p:nvPr>
        </p:nvSpPr>
        <p:spPr/>
        <p:txBody>
          <a:bodyPr/>
          <a:lstStyle/>
          <a:p>
            <a:r>
              <a:rPr lang="en-US" dirty="0"/>
              <a:t>David Abbott (JLAB) &amp; Jeff Landgraf (BNL)</a:t>
            </a:r>
          </a:p>
        </p:txBody>
      </p:sp>
      <p:sp>
        <p:nvSpPr>
          <p:cNvPr id="5" name="Text Placeholder 4">
            <a:extLst>
              <a:ext uri="{FF2B5EF4-FFF2-40B4-BE49-F238E27FC236}">
                <a16:creationId xmlns:a16="http://schemas.microsoft.com/office/drawing/2014/main" id="{5FB78F98-32E1-2DA1-2937-DAFF753269E1}"/>
              </a:ext>
            </a:extLst>
          </p:cNvPr>
          <p:cNvSpPr>
            <a:spLocks noGrp="1"/>
          </p:cNvSpPr>
          <p:nvPr>
            <p:ph type="body" sz="quarter" idx="11"/>
          </p:nvPr>
        </p:nvSpPr>
        <p:spPr/>
        <p:txBody>
          <a:bodyPr>
            <a:normAutofit lnSpcReduction="10000"/>
          </a:bodyPr>
          <a:lstStyle/>
          <a:p>
            <a:r>
              <a:rPr lang="en-US"/>
              <a:t> </a:t>
            </a:r>
          </a:p>
        </p:txBody>
      </p:sp>
      <p:sp>
        <p:nvSpPr>
          <p:cNvPr id="6" name="Text Placeholder 5">
            <a:extLst>
              <a:ext uri="{FF2B5EF4-FFF2-40B4-BE49-F238E27FC236}">
                <a16:creationId xmlns:a16="http://schemas.microsoft.com/office/drawing/2014/main" id="{58084AB3-74D1-7934-AE10-83BA63F1C8CB}"/>
              </a:ext>
            </a:extLst>
          </p:cNvPr>
          <p:cNvSpPr>
            <a:spLocks noGrp="1"/>
          </p:cNvSpPr>
          <p:nvPr>
            <p:ph type="body" sz="quarter" idx="12"/>
          </p:nvPr>
        </p:nvSpPr>
        <p:spPr/>
        <p:txBody>
          <a:bodyPr/>
          <a:lstStyle/>
          <a:p>
            <a:r>
              <a:rPr lang="en-US" dirty="0"/>
              <a:t>WBS 6.10.09 Data Acquisition (DAQ)</a:t>
            </a:r>
          </a:p>
        </p:txBody>
      </p:sp>
      <p:sp>
        <p:nvSpPr>
          <p:cNvPr id="7" name="Text Placeholder 6">
            <a:extLst>
              <a:ext uri="{FF2B5EF4-FFF2-40B4-BE49-F238E27FC236}">
                <a16:creationId xmlns:a16="http://schemas.microsoft.com/office/drawing/2014/main" id="{EBDB11CC-7231-644F-7173-556FB38BE069}"/>
              </a:ext>
            </a:extLst>
          </p:cNvPr>
          <p:cNvSpPr>
            <a:spLocks noGrp="1"/>
          </p:cNvSpPr>
          <p:nvPr>
            <p:ph type="body" sz="quarter" idx="13"/>
          </p:nvPr>
        </p:nvSpPr>
        <p:spPr/>
        <p:txBody>
          <a:bodyPr>
            <a:normAutofit lnSpcReduction="10000"/>
          </a:bodyPr>
          <a:lstStyle/>
          <a:p>
            <a:r>
              <a:rPr lang="en-US"/>
              <a:t>L3 Managers</a:t>
            </a:r>
          </a:p>
        </p:txBody>
      </p:sp>
    </p:spTree>
    <p:extLst>
      <p:ext uri="{BB962C8B-B14F-4D97-AF65-F5344CB8AC3E}">
        <p14:creationId xmlns:p14="http://schemas.microsoft.com/office/powerpoint/2010/main" val="368691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E5615-5B86-C44B-A85C-BF50E95962E8}"/>
              </a:ext>
            </a:extLst>
          </p:cNvPr>
          <p:cNvSpPr>
            <a:spLocks noGrp="1"/>
          </p:cNvSpPr>
          <p:nvPr>
            <p:ph type="title"/>
          </p:nvPr>
        </p:nvSpPr>
        <p:spPr>
          <a:xfrm>
            <a:off x="462579" y="0"/>
            <a:ext cx="11499925" cy="825178"/>
          </a:xfrm>
        </p:spPr>
        <p:txBody>
          <a:bodyPr/>
          <a:lstStyle/>
          <a:p>
            <a:r>
              <a:rPr lang="en-US" dirty="0"/>
              <a:t>System Component Status</a:t>
            </a:r>
          </a:p>
        </p:txBody>
      </p:sp>
      <p:sp>
        <p:nvSpPr>
          <p:cNvPr id="5" name="Rectangle 4">
            <a:extLst>
              <a:ext uri="{FF2B5EF4-FFF2-40B4-BE49-F238E27FC236}">
                <a16:creationId xmlns:a16="http://schemas.microsoft.com/office/drawing/2014/main" id="{43C2199E-C08F-5746-B4DE-75260904A18B}"/>
              </a:ext>
            </a:extLst>
          </p:cNvPr>
          <p:cNvSpPr/>
          <p:nvPr/>
        </p:nvSpPr>
        <p:spPr>
          <a:xfrm>
            <a:off x="642986" y="2139488"/>
            <a:ext cx="3619195" cy="410891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91A44C-37E9-8447-8BA9-89D567C2DB39}"/>
              </a:ext>
            </a:extLst>
          </p:cNvPr>
          <p:cNvSpPr/>
          <p:nvPr/>
        </p:nvSpPr>
        <p:spPr>
          <a:xfrm>
            <a:off x="4643802" y="4999702"/>
            <a:ext cx="6885947" cy="174712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7A06B6-C683-104C-A67A-1BA321D5178F}"/>
              </a:ext>
            </a:extLst>
          </p:cNvPr>
          <p:cNvSpPr/>
          <p:nvPr/>
        </p:nvSpPr>
        <p:spPr>
          <a:xfrm>
            <a:off x="4644070" y="3087962"/>
            <a:ext cx="6885947" cy="19303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C794A1-6321-0940-9300-EA6420CBAC62}"/>
              </a:ext>
            </a:extLst>
          </p:cNvPr>
          <p:cNvSpPr/>
          <p:nvPr/>
        </p:nvSpPr>
        <p:spPr>
          <a:xfrm>
            <a:off x="4644070" y="896898"/>
            <a:ext cx="7318434" cy="2175237"/>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23544E-C3CB-D748-B7DF-F32271BD449D}"/>
              </a:ext>
            </a:extLst>
          </p:cNvPr>
          <p:cNvSpPr txBox="1"/>
          <p:nvPr/>
        </p:nvSpPr>
        <p:spPr>
          <a:xfrm>
            <a:off x="629144" y="2092362"/>
            <a:ext cx="3619195" cy="4131900"/>
          </a:xfrm>
          <a:prstGeom prst="rect">
            <a:avLst/>
          </a:prstGeom>
          <a:noFill/>
        </p:spPr>
        <p:txBody>
          <a:bodyPr wrap="square" rtlCol="0">
            <a:spAutoFit/>
          </a:bodyPr>
          <a:lstStyle/>
          <a:p>
            <a:r>
              <a:rPr lang="en-US" dirty="0"/>
              <a:t>Optical Protocol</a:t>
            </a:r>
          </a:p>
          <a:p>
            <a:endParaRPr lang="en-US" sz="1350" dirty="0"/>
          </a:p>
          <a:p>
            <a:pPr marL="214313" indent="-214313">
              <a:buFont typeface="Arial" panose="020B0604020202020204" pitchFamily="34" charset="0"/>
              <a:buChar char="•"/>
            </a:pPr>
            <a:r>
              <a:rPr lang="en-US" sz="1200" dirty="0"/>
              <a:t>Defines the data flow between the GTU, RDO, and DAM boards</a:t>
            </a:r>
          </a:p>
          <a:p>
            <a:pPr marL="557213" lvl="1"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Optical Protocol Requirements</a:t>
            </a:r>
          </a:p>
          <a:p>
            <a:pPr marL="515938" lvl="1" indent="-168275">
              <a:buFont typeface="Arial" panose="020B0604020202020204" pitchFamily="34" charset="0"/>
              <a:buChar char="•"/>
              <a:tabLst>
                <a:tab pos="457200" algn="l"/>
              </a:tabLst>
            </a:pPr>
            <a:r>
              <a:rPr lang="en-US" sz="1200" dirty="0"/>
              <a:t>Timing (&lt;=5ps Hi-Res Detectors)</a:t>
            </a:r>
          </a:p>
          <a:p>
            <a:pPr marL="515938" lvl="1" indent="-168275">
              <a:buFont typeface="Arial" panose="020B0604020202020204" pitchFamily="34" charset="0"/>
              <a:buChar char="•"/>
              <a:tabLst>
                <a:tab pos="457200" algn="l"/>
              </a:tabLst>
            </a:pPr>
            <a:r>
              <a:rPr lang="en-US" sz="1200" dirty="0"/>
              <a:t>Timing (&lt;=100ps Lo-Res Detectors)</a:t>
            </a:r>
          </a:p>
          <a:p>
            <a:pPr marL="515938" lvl="1" indent="-168275">
              <a:buFont typeface="Arial" panose="020B0604020202020204" pitchFamily="34" charset="0"/>
              <a:buChar char="•"/>
              <a:tabLst>
                <a:tab pos="457200" algn="l"/>
              </a:tabLst>
            </a:pPr>
            <a:r>
              <a:rPr lang="en-US" sz="1200" dirty="0"/>
              <a:t>Timing phase stability on power cycle</a:t>
            </a:r>
          </a:p>
          <a:p>
            <a:pPr marL="515938" lvl="1" indent="-168275">
              <a:buFont typeface="Arial" panose="020B0604020202020204" pitchFamily="34" charset="0"/>
              <a:buChar char="•"/>
              <a:tabLst>
                <a:tab pos="457200" algn="l"/>
              </a:tabLst>
            </a:pPr>
            <a:r>
              <a:rPr lang="en-US" sz="1200" dirty="0"/>
              <a:t>Configuration and slow control monitoring passthrough for ASICS/FEBs</a:t>
            </a:r>
          </a:p>
          <a:p>
            <a:pPr marL="515938" lvl="1" indent="-168275">
              <a:buFont typeface="Arial" panose="020B0604020202020204" pitchFamily="34" charset="0"/>
              <a:buChar char="•"/>
              <a:tabLst>
                <a:tab pos="457200" algn="l"/>
              </a:tabLst>
            </a:pPr>
            <a:r>
              <a:rPr lang="en-US" sz="1200" dirty="0"/>
              <a:t>Real-Time Command / Control</a:t>
            </a:r>
          </a:p>
          <a:p>
            <a:pPr marL="515938" lvl="1" indent="-168275">
              <a:buFont typeface="Arial" panose="020B0604020202020204" pitchFamily="34" charset="0"/>
              <a:buChar char="•"/>
              <a:tabLst>
                <a:tab pos="457200" algn="l"/>
              </a:tabLst>
            </a:pPr>
            <a:r>
              <a:rPr lang="en-US" sz="1200" dirty="0"/>
              <a:t>Data Transfer (&gt;=10Gb/s per RDO)</a:t>
            </a:r>
          </a:p>
          <a:p>
            <a:pPr marL="557213" lvl="1" indent="-214313">
              <a:buFont typeface="Arial" panose="020B0604020202020204" pitchFamily="34" charset="0"/>
              <a:buChar char="•"/>
              <a:tabLst>
                <a:tab pos="457200" algn="l"/>
              </a:tabLst>
            </a:pPr>
            <a:endParaRPr lang="en-US" sz="1200" dirty="0"/>
          </a:p>
          <a:p>
            <a:pPr marL="214313" indent="-214313">
              <a:buFont typeface="Arial" panose="020B0604020202020204" pitchFamily="34" charset="0"/>
              <a:buChar char="•"/>
            </a:pPr>
            <a:r>
              <a:rPr lang="en-US" sz="1200" dirty="0"/>
              <a:t>Optical protocol choices under evaluation</a:t>
            </a:r>
          </a:p>
          <a:p>
            <a:pPr marL="515938" lvl="1" indent="-173038">
              <a:buFont typeface="Arial" panose="020B0604020202020204" pitchFamily="34" charset="0"/>
              <a:buChar char="•"/>
            </a:pPr>
            <a:r>
              <a:rPr lang="en-US" sz="1200" dirty="0" err="1"/>
              <a:t>ePIC</a:t>
            </a:r>
            <a:r>
              <a:rPr lang="en-US" sz="1200" dirty="0"/>
              <a:t> – simple custom protocol</a:t>
            </a:r>
          </a:p>
          <a:p>
            <a:pPr marL="515938" lvl="1" indent="-173038">
              <a:buFont typeface="Arial" panose="020B0604020202020204" pitchFamily="34" charset="0"/>
              <a:buChar char="•"/>
            </a:pPr>
            <a:r>
              <a:rPr lang="en-US" sz="1200" dirty="0"/>
              <a:t>GBT in FPGA</a:t>
            </a:r>
          </a:p>
          <a:p>
            <a:pPr marL="515938" lvl="1" indent="-173038">
              <a:buFont typeface="Arial" panose="020B0604020202020204" pitchFamily="34" charset="0"/>
              <a:buChar char="•"/>
            </a:pPr>
            <a:r>
              <a:rPr lang="en-US" sz="1200" dirty="0"/>
              <a:t>Dedicated Clock/Reconstructed Clock (2 or 3 fibers per RDO)</a:t>
            </a:r>
          </a:p>
          <a:p>
            <a:endParaRPr lang="en-US" sz="1350" dirty="0"/>
          </a:p>
          <a:p>
            <a:pPr marL="214313" indent="-214313">
              <a:buFont typeface="Arial" panose="020B0604020202020204" pitchFamily="34" charset="0"/>
              <a:buChar char="•"/>
            </a:pPr>
            <a:endParaRPr lang="en-US" sz="1350" dirty="0"/>
          </a:p>
        </p:txBody>
      </p:sp>
      <p:sp>
        <p:nvSpPr>
          <p:cNvPr id="10" name="TextBox 9">
            <a:extLst>
              <a:ext uri="{FF2B5EF4-FFF2-40B4-BE49-F238E27FC236}">
                <a16:creationId xmlns:a16="http://schemas.microsoft.com/office/drawing/2014/main" id="{E8DDAEBD-2C2D-D04E-A297-4CB04D0F2ACE}"/>
              </a:ext>
            </a:extLst>
          </p:cNvPr>
          <p:cNvSpPr txBox="1"/>
          <p:nvPr/>
        </p:nvSpPr>
        <p:spPr>
          <a:xfrm>
            <a:off x="4602723" y="971909"/>
            <a:ext cx="2943843" cy="2092881"/>
          </a:xfrm>
          <a:prstGeom prst="rect">
            <a:avLst/>
          </a:prstGeom>
          <a:noFill/>
        </p:spPr>
        <p:txBody>
          <a:bodyPr wrap="square" rtlCol="0">
            <a:spAutoFit/>
          </a:bodyPr>
          <a:lstStyle/>
          <a:p>
            <a:r>
              <a:rPr lang="en-US" sz="2000" dirty="0"/>
              <a:t>RDO Status:</a:t>
            </a:r>
          </a:p>
          <a:p>
            <a:pPr marL="119063" indent="-119063">
              <a:buFont typeface="Arial" panose="020B0604020202020204" pitchFamily="34" charset="0"/>
              <a:buChar char="•"/>
            </a:pPr>
            <a:r>
              <a:rPr lang="en-US" sz="1100" dirty="0"/>
              <a:t>Mocking up with devkits for initial studies</a:t>
            </a:r>
          </a:p>
          <a:p>
            <a:pPr marL="119063" indent="-119063">
              <a:buFont typeface="Arial" panose="020B0604020202020204" pitchFamily="34" charset="0"/>
              <a:buChar char="•"/>
            </a:pPr>
            <a:r>
              <a:rPr lang="en-US" sz="1100" dirty="0"/>
              <a:t>Nominal 2.5” x 2.5” for common elements + connector space</a:t>
            </a:r>
          </a:p>
          <a:p>
            <a:pPr marL="119063" indent="-119063">
              <a:buFont typeface="Arial" panose="020B0604020202020204" pitchFamily="34" charset="0"/>
              <a:buChar char="•"/>
            </a:pPr>
            <a:r>
              <a:rPr lang="en-US" sz="1100" dirty="0"/>
              <a:t>FPGA defined by price (</a:t>
            </a:r>
            <a:r>
              <a:rPr lang="en-US" sz="1100" dirty="0" err="1"/>
              <a:t>Artix</a:t>
            </a:r>
            <a:r>
              <a:rPr lang="en-US" sz="1100" dirty="0"/>
              <a:t> </a:t>
            </a:r>
            <a:r>
              <a:rPr lang="en-US" sz="1100" dirty="0" err="1"/>
              <a:t>Ultrascale</a:t>
            </a:r>
            <a:r>
              <a:rPr lang="en-US" sz="1100" dirty="0"/>
              <a:t>+ Class)</a:t>
            </a:r>
          </a:p>
          <a:p>
            <a:pPr marL="119063" indent="-119063">
              <a:buFont typeface="Arial" panose="020B0604020202020204" pitchFamily="34" charset="0"/>
              <a:buChar char="•"/>
            </a:pPr>
            <a:r>
              <a:rPr lang="en-US" sz="1100" dirty="0"/>
              <a:t>Power 3-5 Watts.  2 LV +5V for optical interfaces, lower for FPGA/digital components</a:t>
            </a:r>
          </a:p>
          <a:p>
            <a:pPr marL="119063" indent="-119063">
              <a:buFont typeface="Arial" panose="020B0604020202020204" pitchFamily="34" charset="0"/>
              <a:buChar char="•"/>
            </a:pPr>
            <a:r>
              <a:rPr lang="en-US" sz="1100" dirty="0"/>
              <a:t>Accept 2 or 3 fibers for potential very low jitter timing</a:t>
            </a:r>
          </a:p>
        </p:txBody>
      </p:sp>
      <p:pic>
        <p:nvPicPr>
          <p:cNvPr id="11" name="Picture 10">
            <a:extLst>
              <a:ext uri="{FF2B5EF4-FFF2-40B4-BE49-F238E27FC236}">
                <a16:creationId xmlns:a16="http://schemas.microsoft.com/office/drawing/2014/main" id="{C7EED6D6-C614-9848-8D9F-6286FC05F080}"/>
              </a:ext>
            </a:extLst>
          </p:cNvPr>
          <p:cNvPicPr>
            <a:picLocks noChangeAspect="1"/>
          </p:cNvPicPr>
          <p:nvPr/>
        </p:nvPicPr>
        <p:blipFill rotWithShape="1">
          <a:blip r:embed="rId2"/>
          <a:srcRect t="5592"/>
          <a:stretch/>
        </p:blipFill>
        <p:spPr>
          <a:xfrm>
            <a:off x="7763805" y="3117649"/>
            <a:ext cx="3543289" cy="1881115"/>
          </a:xfrm>
          <a:prstGeom prst="rect">
            <a:avLst/>
          </a:prstGeom>
        </p:spPr>
      </p:pic>
      <p:sp>
        <p:nvSpPr>
          <p:cNvPr id="12" name="TextBox 11">
            <a:extLst>
              <a:ext uri="{FF2B5EF4-FFF2-40B4-BE49-F238E27FC236}">
                <a16:creationId xmlns:a16="http://schemas.microsoft.com/office/drawing/2014/main" id="{34EA7C1C-AA15-A549-9DB8-B8ED4F118B9C}"/>
              </a:ext>
            </a:extLst>
          </p:cNvPr>
          <p:cNvSpPr txBox="1"/>
          <p:nvPr/>
        </p:nvSpPr>
        <p:spPr>
          <a:xfrm>
            <a:off x="4616388" y="3042543"/>
            <a:ext cx="2922930" cy="1600438"/>
          </a:xfrm>
          <a:prstGeom prst="rect">
            <a:avLst/>
          </a:prstGeom>
          <a:noFill/>
        </p:spPr>
        <p:txBody>
          <a:bodyPr wrap="square" rtlCol="0">
            <a:spAutoFit/>
          </a:bodyPr>
          <a:lstStyle/>
          <a:p>
            <a:r>
              <a:rPr lang="en-US" sz="2000" dirty="0"/>
              <a:t>GTU status:</a:t>
            </a:r>
            <a:endParaRPr lang="en-US" sz="1400" dirty="0"/>
          </a:p>
          <a:p>
            <a:pPr marL="119063" indent="-119063">
              <a:buFont typeface="Arial" panose="020B0604020202020204" pitchFamily="34" charset="0"/>
              <a:buChar char="•"/>
            </a:pPr>
            <a:r>
              <a:rPr lang="en-US" sz="1100" dirty="0"/>
              <a:t>Mocking up with devkits for initial studies</a:t>
            </a:r>
          </a:p>
          <a:p>
            <a:pPr marL="119063" indent="-119063">
              <a:buFont typeface="Arial" panose="020B0604020202020204" pitchFamily="34" charset="0"/>
              <a:buChar char="•"/>
            </a:pPr>
            <a:r>
              <a:rPr lang="en-US" sz="1100" dirty="0"/>
              <a:t>Interface to collider (Bunch crossing clock, Spin Patterns per bunch </a:t>
            </a:r>
            <a:r>
              <a:rPr lang="en-US" sz="1200" dirty="0"/>
              <a:t>crossing</a:t>
            </a:r>
            <a:r>
              <a:rPr lang="en-US" sz="1100" dirty="0"/>
              <a:t>)</a:t>
            </a:r>
          </a:p>
          <a:p>
            <a:pPr marL="119063" indent="-119063">
              <a:buFont typeface="Arial" panose="020B0604020202020204" pitchFamily="34" charset="0"/>
              <a:buChar char="•"/>
            </a:pPr>
            <a:r>
              <a:rPr lang="en-US" sz="1100" dirty="0"/>
              <a:t>Distribution of timing to ~150 DAMs +          ~220 RDOs of Hi-Res Timing Detectors</a:t>
            </a:r>
          </a:p>
          <a:p>
            <a:pPr marL="119063" indent="-119063">
              <a:buFont typeface="Arial" panose="020B0604020202020204" pitchFamily="34" charset="0"/>
              <a:buChar char="•"/>
            </a:pPr>
            <a:r>
              <a:rPr lang="en-US" sz="1100" dirty="0"/>
              <a:t>User command interface &amp; distribution</a:t>
            </a:r>
          </a:p>
          <a:p>
            <a:pPr marL="119063" indent="-119063">
              <a:buFont typeface="Arial" panose="020B0604020202020204" pitchFamily="34" charset="0"/>
              <a:buChar char="•"/>
            </a:pPr>
            <a:r>
              <a:rPr lang="en-US" sz="1100" dirty="0"/>
              <a:t>Interface to Run Control</a:t>
            </a:r>
            <a:endParaRPr lang="en-US" sz="1400" dirty="0"/>
          </a:p>
        </p:txBody>
      </p:sp>
      <p:pic>
        <p:nvPicPr>
          <p:cNvPr id="14" name="Picture 13">
            <a:extLst>
              <a:ext uri="{FF2B5EF4-FFF2-40B4-BE49-F238E27FC236}">
                <a16:creationId xmlns:a16="http://schemas.microsoft.com/office/drawing/2014/main" id="{E0D0CCB7-EEAA-5E42-8AF5-266919F71B84}"/>
              </a:ext>
            </a:extLst>
          </p:cNvPr>
          <p:cNvPicPr>
            <a:picLocks noChangeAspect="1"/>
          </p:cNvPicPr>
          <p:nvPr/>
        </p:nvPicPr>
        <p:blipFill>
          <a:blip r:embed="rId3"/>
          <a:stretch>
            <a:fillRect/>
          </a:stretch>
        </p:blipFill>
        <p:spPr>
          <a:xfrm>
            <a:off x="7426731" y="5075501"/>
            <a:ext cx="3762477" cy="1414848"/>
          </a:xfrm>
          <a:prstGeom prst="rect">
            <a:avLst/>
          </a:prstGeom>
        </p:spPr>
      </p:pic>
      <p:pic>
        <p:nvPicPr>
          <p:cNvPr id="15" name="Picture 14">
            <a:extLst>
              <a:ext uri="{FF2B5EF4-FFF2-40B4-BE49-F238E27FC236}">
                <a16:creationId xmlns:a16="http://schemas.microsoft.com/office/drawing/2014/main" id="{9B83C943-2E1A-7646-AB34-B486F089D4E8}"/>
              </a:ext>
            </a:extLst>
          </p:cNvPr>
          <p:cNvPicPr>
            <a:picLocks noChangeAspect="1"/>
          </p:cNvPicPr>
          <p:nvPr/>
        </p:nvPicPr>
        <p:blipFill>
          <a:blip r:embed="rId4"/>
          <a:stretch>
            <a:fillRect/>
          </a:stretch>
        </p:blipFill>
        <p:spPr>
          <a:xfrm>
            <a:off x="7011489" y="5075501"/>
            <a:ext cx="415242" cy="1564721"/>
          </a:xfrm>
          <a:prstGeom prst="rect">
            <a:avLst/>
          </a:prstGeom>
        </p:spPr>
      </p:pic>
      <p:sp>
        <p:nvSpPr>
          <p:cNvPr id="16" name="TextBox 15">
            <a:extLst>
              <a:ext uri="{FF2B5EF4-FFF2-40B4-BE49-F238E27FC236}">
                <a16:creationId xmlns:a16="http://schemas.microsoft.com/office/drawing/2014/main" id="{C59647B3-4019-B64E-ACE8-42C9C6194423}"/>
              </a:ext>
            </a:extLst>
          </p:cNvPr>
          <p:cNvSpPr txBox="1"/>
          <p:nvPr/>
        </p:nvSpPr>
        <p:spPr>
          <a:xfrm>
            <a:off x="4623310" y="4999702"/>
            <a:ext cx="2462879" cy="1661993"/>
          </a:xfrm>
          <a:prstGeom prst="rect">
            <a:avLst/>
          </a:prstGeom>
          <a:noFill/>
        </p:spPr>
        <p:txBody>
          <a:bodyPr wrap="square" rtlCol="0">
            <a:spAutoFit/>
          </a:bodyPr>
          <a:lstStyle/>
          <a:p>
            <a:r>
              <a:rPr lang="en-US" dirty="0"/>
              <a:t>DAM Status:</a:t>
            </a:r>
          </a:p>
          <a:p>
            <a:pPr marL="119063" indent="-119063">
              <a:buFont typeface="Arial" panose="020B0604020202020204" pitchFamily="34" charset="0"/>
              <a:buChar char="•"/>
            </a:pPr>
            <a:r>
              <a:rPr lang="en-US" sz="1050" dirty="0"/>
              <a:t>FELIX engineering article obtained</a:t>
            </a:r>
          </a:p>
          <a:p>
            <a:pPr marL="119063" indent="-119063">
              <a:buFont typeface="Arial" panose="020B0604020202020204" pitchFamily="34" charset="0"/>
              <a:buChar char="•"/>
            </a:pPr>
            <a:r>
              <a:rPr lang="en-US" sz="1050" dirty="0"/>
              <a:t>Xilinx Versal FPGA</a:t>
            </a:r>
          </a:p>
          <a:p>
            <a:pPr marL="119063" indent="-119063">
              <a:buFont typeface="Arial" panose="020B0604020202020204" pitchFamily="34" charset="0"/>
              <a:buChar char="•"/>
            </a:pPr>
            <a:r>
              <a:rPr lang="en-US" sz="1050" dirty="0"/>
              <a:t>PCIe Gen4 x16 or 100Gb Ethernet output</a:t>
            </a:r>
          </a:p>
          <a:p>
            <a:pPr marL="119063" indent="-119063">
              <a:buFont typeface="Arial" panose="020B0604020202020204" pitchFamily="34" charset="0"/>
              <a:buChar char="•"/>
            </a:pPr>
            <a:r>
              <a:rPr lang="en-US" sz="1050" dirty="0"/>
              <a:t>24 Firefly links up to 25Gb/s options</a:t>
            </a:r>
          </a:p>
          <a:p>
            <a:pPr marL="119063" indent="-119063">
              <a:buFont typeface="Arial" panose="020B0604020202020204" pitchFamily="34" charset="0"/>
              <a:buChar char="•"/>
            </a:pPr>
            <a:r>
              <a:rPr lang="en-US" sz="1050" dirty="0"/>
              <a:t>Additional front panel I/O</a:t>
            </a:r>
          </a:p>
          <a:p>
            <a:pPr marL="119063" indent="-119063">
              <a:buFont typeface="Arial" panose="020B0604020202020204" pitchFamily="34" charset="0"/>
              <a:buChar char="•"/>
            </a:pPr>
            <a:endParaRPr lang="en-US" sz="1050" dirty="0"/>
          </a:p>
          <a:p>
            <a:pPr marL="119063" indent="-119063">
              <a:buFont typeface="Arial" panose="020B0604020202020204" pitchFamily="34" charset="0"/>
              <a:buChar char="•"/>
            </a:pPr>
            <a:r>
              <a:rPr lang="en-US" sz="1100" b="1" dirty="0"/>
              <a:t>48 link upgrade planned in 2024</a:t>
            </a:r>
          </a:p>
        </p:txBody>
      </p:sp>
      <p:sp>
        <p:nvSpPr>
          <p:cNvPr id="17" name="TextBox 16">
            <a:extLst>
              <a:ext uri="{FF2B5EF4-FFF2-40B4-BE49-F238E27FC236}">
                <a16:creationId xmlns:a16="http://schemas.microsoft.com/office/drawing/2014/main" id="{B6911C12-3A23-4B44-B56B-7E38664820AA}"/>
              </a:ext>
            </a:extLst>
          </p:cNvPr>
          <p:cNvSpPr txBox="1"/>
          <p:nvPr/>
        </p:nvSpPr>
        <p:spPr>
          <a:xfrm>
            <a:off x="462579" y="870256"/>
            <a:ext cx="3983915"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t>Detailed Electronics production starts with CD3.</a:t>
            </a:r>
            <a:endParaRPr lang="en-US" sz="1400" dirty="0">
              <a:cs typeface="Arial"/>
            </a:endParaRPr>
          </a:p>
          <a:p>
            <a:pPr marL="285750" indent="-285750">
              <a:buFont typeface="Arial" panose="020B0604020202020204" pitchFamily="34" charset="0"/>
              <a:buChar char="•"/>
            </a:pPr>
            <a:r>
              <a:rPr lang="en-US" sz="1400" dirty="0"/>
              <a:t>The current status is that we are evaluating system design and interfaces between components.</a:t>
            </a:r>
            <a:endParaRPr lang="en-US" sz="1400" dirty="0">
              <a:cs typeface="Arial"/>
            </a:endParaRPr>
          </a:p>
        </p:txBody>
      </p:sp>
      <p:pic>
        <p:nvPicPr>
          <p:cNvPr id="4" name="Picture 3">
            <a:extLst>
              <a:ext uri="{FF2B5EF4-FFF2-40B4-BE49-F238E27FC236}">
                <a16:creationId xmlns:a16="http://schemas.microsoft.com/office/drawing/2014/main" id="{417C4724-B1DA-6B59-F39D-39156BA82043}"/>
              </a:ext>
            </a:extLst>
          </p:cNvPr>
          <p:cNvPicPr>
            <a:picLocks noChangeAspect="1"/>
          </p:cNvPicPr>
          <p:nvPr/>
        </p:nvPicPr>
        <p:blipFill rotWithShape="1">
          <a:blip r:embed="rId5">
            <a:extLst>
              <a:ext uri="{28A0092B-C50C-407E-A947-70E740481C1C}">
                <a14:useLocalDpi xmlns:a14="http://schemas.microsoft.com/office/drawing/2010/main" val="0"/>
              </a:ext>
            </a:extLst>
          </a:blip>
          <a:srcRect t="4848" r="711"/>
          <a:stretch/>
        </p:blipFill>
        <p:spPr>
          <a:xfrm>
            <a:off x="7426731" y="970967"/>
            <a:ext cx="4474545" cy="1924432"/>
          </a:xfrm>
          <a:prstGeom prst="rect">
            <a:avLst/>
          </a:prstGeom>
        </p:spPr>
      </p:pic>
    </p:spTree>
    <p:extLst>
      <p:ext uri="{BB962C8B-B14F-4D97-AF65-F5344CB8AC3E}">
        <p14:creationId xmlns:p14="http://schemas.microsoft.com/office/powerpoint/2010/main" val="344016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61564-5FA7-3ADD-61C6-3C0510127B03}"/>
              </a:ext>
            </a:extLst>
          </p:cNvPr>
          <p:cNvSpPr>
            <a:spLocks noGrp="1"/>
          </p:cNvSpPr>
          <p:nvPr>
            <p:ph type="title"/>
          </p:nvPr>
        </p:nvSpPr>
        <p:spPr>
          <a:xfrm>
            <a:off x="402793" y="206001"/>
            <a:ext cx="5642987" cy="428694"/>
          </a:xfrm>
        </p:spPr>
        <p:txBody>
          <a:bodyPr>
            <a:noAutofit/>
          </a:bodyPr>
          <a:lstStyle/>
          <a:p>
            <a:r>
              <a:rPr lang="en-US" sz="2800" b="1" dirty="0"/>
              <a:t>DAQ/Computing tasks in 2024</a:t>
            </a:r>
          </a:p>
        </p:txBody>
      </p:sp>
      <p:sp>
        <p:nvSpPr>
          <p:cNvPr id="5" name="Content Placeholder 4">
            <a:extLst>
              <a:ext uri="{FF2B5EF4-FFF2-40B4-BE49-F238E27FC236}">
                <a16:creationId xmlns:a16="http://schemas.microsoft.com/office/drawing/2014/main" id="{3C45A365-3ED4-E115-AFBD-1826701B1E2B}"/>
              </a:ext>
            </a:extLst>
          </p:cNvPr>
          <p:cNvSpPr>
            <a:spLocks noGrp="1"/>
          </p:cNvSpPr>
          <p:nvPr>
            <p:ph idx="1"/>
          </p:nvPr>
        </p:nvSpPr>
        <p:spPr>
          <a:xfrm>
            <a:off x="245346" y="1020832"/>
            <a:ext cx="6025607" cy="5507902"/>
          </a:xfrm>
        </p:spPr>
        <p:txBody>
          <a:bodyPr>
            <a:normAutofit/>
          </a:bodyPr>
          <a:lstStyle/>
          <a:p>
            <a:r>
              <a:rPr lang="en-US" sz="2000" b="1" dirty="0"/>
              <a:t>Finish timing studies</a:t>
            </a:r>
          </a:p>
          <a:p>
            <a:pPr lvl="1"/>
            <a:r>
              <a:rPr lang="en-US" sz="1800" dirty="0"/>
              <a:t>Define clock/command distribution protocol </a:t>
            </a:r>
          </a:p>
          <a:p>
            <a:pPr marL="457200" lvl="1" indent="0">
              <a:buNone/>
            </a:pPr>
            <a:r>
              <a:rPr lang="en-US" sz="1800" dirty="0"/>
              <a:t>      (Do we need dedicated fiber for the clock?)</a:t>
            </a:r>
          </a:p>
          <a:p>
            <a:pPr lvl="1"/>
            <a:r>
              <a:rPr lang="en-US" sz="1800" dirty="0"/>
              <a:t>Refine requirements for the GTU </a:t>
            </a:r>
          </a:p>
          <a:p>
            <a:pPr marL="457200" lvl="1" indent="0">
              <a:buNone/>
            </a:pPr>
            <a:r>
              <a:rPr lang="en-US" sz="1800" dirty="0"/>
              <a:t>      (scale of the distribution)</a:t>
            </a:r>
          </a:p>
          <a:p>
            <a:pPr marL="457200" lvl="1" indent="0">
              <a:buNone/>
            </a:pPr>
            <a:endParaRPr lang="en-US" sz="1800" dirty="0"/>
          </a:p>
          <a:p>
            <a:r>
              <a:rPr lang="en-US" sz="2000" dirty="0"/>
              <a:t>Establish requirements for FELIX development to define EIC DAM Board.</a:t>
            </a:r>
          </a:p>
          <a:p>
            <a:r>
              <a:rPr lang="en-US" sz="2000" dirty="0"/>
              <a:t>Finalize expected RDO counts for all detector sub-systems and required interfaces with FEB electronics (ASICS). </a:t>
            </a:r>
          </a:p>
          <a:p>
            <a:r>
              <a:rPr lang="en-US" sz="2000" dirty="0"/>
              <a:t>Better estimates of backgrounds and expected data volumes.</a:t>
            </a:r>
          </a:p>
          <a:p>
            <a:r>
              <a:rPr lang="en-US" sz="2000" dirty="0"/>
              <a:t>All for development of the TDR and  CD2 baseline.</a:t>
            </a:r>
          </a:p>
        </p:txBody>
      </p:sp>
      <p:pic>
        <p:nvPicPr>
          <p:cNvPr id="12" name="Picture 11">
            <a:extLst>
              <a:ext uri="{FF2B5EF4-FFF2-40B4-BE49-F238E27FC236}">
                <a16:creationId xmlns:a16="http://schemas.microsoft.com/office/drawing/2014/main" id="{BB255F5C-D217-CC35-D771-C371A9B337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776"/>
          <a:stretch/>
        </p:blipFill>
        <p:spPr>
          <a:xfrm flipH="1">
            <a:off x="8201787" y="127977"/>
            <a:ext cx="3122704" cy="1671499"/>
          </a:xfrm>
          <a:prstGeom prst="rect">
            <a:avLst/>
          </a:prstGeom>
          <a:scene3d>
            <a:camera prst="orthographicFront">
              <a:rot lat="0" lon="10799977" rev="0"/>
            </a:camera>
            <a:lightRig rig="threePt" dir="t"/>
          </a:scene3d>
        </p:spPr>
      </p:pic>
      <p:pic>
        <p:nvPicPr>
          <p:cNvPr id="13" name="Picture 12">
            <a:extLst>
              <a:ext uri="{FF2B5EF4-FFF2-40B4-BE49-F238E27FC236}">
                <a16:creationId xmlns:a16="http://schemas.microsoft.com/office/drawing/2014/main" id="{772FBA1E-41A3-3396-B7AD-F4FBBA47F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954" y="1939475"/>
            <a:ext cx="5079776" cy="2552138"/>
          </a:xfrm>
          <a:prstGeom prst="rect">
            <a:avLst/>
          </a:prstGeom>
        </p:spPr>
      </p:pic>
      <p:pic>
        <p:nvPicPr>
          <p:cNvPr id="14" name="Picture 13">
            <a:extLst>
              <a:ext uri="{FF2B5EF4-FFF2-40B4-BE49-F238E27FC236}">
                <a16:creationId xmlns:a16="http://schemas.microsoft.com/office/drawing/2014/main" id="{2A79C78F-FE04-C5B1-A1CC-2F95A1D696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92" t="-445" r="2765" b="386"/>
          <a:stretch/>
        </p:blipFill>
        <p:spPr>
          <a:xfrm rot="16200000">
            <a:off x="7578926" y="3318337"/>
            <a:ext cx="1514606" cy="4272379"/>
          </a:xfrm>
          <a:prstGeom prst="rect">
            <a:avLst/>
          </a:prstGeom>
        </p:spPr>
      </p:pic>
      <p:sp>
        <p:nvSpPr>
          <p:cNvPr id="15" name="TextBox 14">
            <a:extLst>
              <a:ext uri="{FF2B5EF4-FFF2-40B4-BE49-F238E27FC236}">
                <a16:creationId xmlns:a16="http://schemas.microsoft.com/office/drawing/2014/main" id="{F2F4513B-DA09-46D6-337B-73331D445FB2}"/>
              </a:ext>
            </a:extLst>
          </p:cNvPr>
          <p:cNvSpPr txBox="1"/>
          <p:nvPr/>
        </p:nvSpPr>
        <p:spPr>
          <a:xfrm>
            <a:off x="11143622" y="4943913"/>
            <a:ext cx="966056" cy="338554"/>
          </a:xfrm>
          <a:prstGeom prst="rect">
            <a:avLst/>
          </a:prstGeom>
          <a:noFill/>
        </p:spPr>
        <p:txBody>
          <a:bodyPr wrap="square" rtlCol="0">
            <a:spAutoFit/>
          </a:bodyPr>
          <a:lstStyle/>
          <a:p>
            <a:r>
              <a:rPr lang="en-US" sz="1600" dirty="0"/>
              <a:t>FLX182</a:t>
            </a:r>
          </a:p>
        </p:txBody>
      </p:sp>
      <p:cxnSp>
        <p:nvCxnSpPr>
          <p:cNvPr id="16" name="Straight Arrow Connector 15">
            <a:extLst>
              <a:ext uri="{FF2B5EF4-FFF2-40B4-BE49-F238E27FC236}">
                <a16:creationId xmlns:a16="http://schemas.microsoft.com/office/drawing/2014/main" id="{A5EC3076-302E-DA44-DBF8-CBA172738E98}"/>
              </a:ext>
            </a:extLst>
          </p:cNvPr>
          <p:cNvCxnSpPr>
            <a:cxnSpLocks/>
            <a:stCxn id="15" idx="1"/>
          </p:cNvCxnSpPr>
          <p:nvPr/>
        </p:nvCxnSpPr>
        <p:spPr>
          <a:xfrm flipH="1">
            <a:off x="8621486" y="5113190"/>
            <a:ext cx="2522136" cy="3625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2A0AD1-DCD6-F277-8C36-721753A777FE}"/>
              </a:ext>
            </a:extLst>
          </p:cNvPr>
          <p:cNvCxnSpPr>
            <a:cxnSpLocks/>
            <a:stCxn id="15" idx="1"/>
          </p:cNvCxnSpPr>
          <p:nvPr/>
        </p:nvCxnSpPr>
        <p:spPr>
          <a:xfrm flipH="1" flipV="1">
            <a:off x="8201787" y="4089679"/>
            <a:ext cx="2941835" cy="10235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4622453-2321-EF08-D4B3-F904B1D96355}"/>
              </a:ext>
            </a:extLst>
          </p:cNvPr>
          <p:cNvSpPr txBox="1"/>
          <p:nvPr/>
        </p:nvSpPr>
        <p:spPr>
          <a:xfrm>
            <a:off x="6457763" y="887010"/>
            <a:ext cx="1942659" cy="830997"/>
          </a:xfrm>
          <a:prstGeom prst="rect">
            <a:avLst/>
          </a:prstGeom>
          <a:noFill/>
        </p:spPr>
        <p:txBody>
          <a:bodyPr wrap="square" rtlCol="0">
            <a:spAutoFit/>
          </a:bodyPr>
          <a:lstStyle/>
          <a:p>
            <a:r>
              <a:rPr lang="en-US" sz="1600" dirty="0"/>
              <a:t>XEM8320, </a:t>
            </a:r>
          </a:p>
          <a:p>
            <a:r>
              <a:rPr lang="en-US" sz="1600" dirty="0" err="1"/>
              <a:t>Artix</a:t>
            </a:r>
            <a:r>
              <a:rPr lang="en-US" sz="1600" dirty="0"/>
              <a:t> </a:t>
            </a:r>
            <a:r>
              <a:rPr lang="en-US" sz="1600" dirty="0" err="1"/>
              <a:t>Ultrascale</a:t>
            </a:r>
            <a:r>
              <a:rPr lang="en-US" sz="1600" dirty="0"/>
              <a:t>+</a:t>
            </a:r>
          </a:p>
          <a:p>
            <a:r>
              <a:rPr lang="en-US" sz="1600" dirty="0"/>
              <a:t>(RDO)</a:t>
            </a:r>
          </a:p>
        </p:txBody>
      </p:sp>
      <p:sp>
        <p:nvSpPr>
          <p:cNvPr id="23" name="Freeform 22">
            <a:extLst>
              <a:ext uri="{FF2B5EF4-FFF2-40B4-BE49-F238E27FC236}">
                <a16:creationId xmlns:a16="http://schemas.microsoft.com/office/drawing/2014/main" id="{D98D5DC9-093B-FD2C-2434-3E219139B07B}"/>
              </a:ext>
            </a:extLst>
          </p:cNvPr>
          <p:cNvSpPr/>
          <p:nvPr/>
        </p:nvSpPr>
        <p:spPr>
          <a:xfrm>
            <a:off x="11314444" y="1436914"/>
            <a:ext cx="445132" cy="1366812"/>
          </a:xfrm>
          <a:custGeom>
            <a:avLst/>
            <a:gdLst>
              <a:gd name="connsiteX0" fmla="*/ 20097 w 445132"/>
              <a:gd name="connsiteY0" fmla="*/ 0 h 1366812"/>
              <a:gd name="connsiteX1" fmla="*/ 90435 w 445132"/>
              <a:gd name="connsiteY1" fmla="*/ 10049 h 1366812"/>
              <a:gd name="connsiteX2" fmla="*/ 160774 w 445132"/>
              <a:gd name="connsiteY2" fmla="*/ 30145 h 1366812"/>
              <a:gd name="connsiteX3" fmla="*/ 190919 w 445132"/>
              <a:gd name="connsiteY3" fmla="*/ 50242 h 1366812"/>
              <a:gd name="connsiteX4" fmla="*/ 221064 w 445132"/>
              <a:gd name="connsiteY4" fmla="*/ 60290 h 1366812"/>
              <a:gd name="connsiteX5" fmla="*/ 241160 w 445132"/>
              <a:gd name="connsiteY5" fmla="*/ 90435 h 1366812"/>
              <a:gd name="connsiteX6" fmla="*/ 301451 w 445132"/>
              <a:gd name="connsiteY6" fmla="*/ 150726 h 1366812"/>
              <a:gd name="connsiteX7" fmla="*/ 311499 w 445132"/>
              <a:gd name="connsiteY7" fmla="*/ 180871 h 1366812"/>
              <a:gd name="connsiteX8" fmla="*/ 351692 w 445132"/>
              <a:gd name="connsiteY8" fmla="*/ 241161 h 1366812"/>
              <a:gd name="connsiteX9" fmla="*/ 371789 w 445132"/>
              <a:gd name="connsiteY9" fmla="*/ 301451 h 1366812"/>
              <a:gd name="connsiteX10" fmla="*/ 391886 w 445132"/>
              <a:gd name="connsiteY10" fmla="*/ 552660 h 1366812"/>
              <a:gd name="connsiteX11" fmla="*/ 422031 w 445132"/>
              <a:gd name="connsiteY11" fmla="*/ 653143 h 1366812"/>
              <a:gd name="connsiteX12" fmla="*/ 432079 w 445132"/>
              <a:gd name="connsiteY12" fmla="*/ 683288 h 1366812"/>
              <a:gd name="connsiteX13" fmla="*/ 432079 w 445132"/>
              <a:gd name="connsiteY13" fmla="*/ 974690 h 1366812"/>
              <a:gd name="connsiteX14" fmla="*/ 411982 w 445132"/>
              <a:gd name="connsiteY14" fmla="*/ 1055077 h 1366812"/>
              <a:gd name="connsiteX15" fmla="*/ 371789 w 445132"/>
              <a:gd name="connsiteY15" fmla="*/ 1115367 h 1366812"/>
              <a:gd name="connsiteX16" fmla="*/ 351692 w 445132"/>
              <a:gd name="connsiteY16" fmla="*/ 1145512 h 1366812"/>
              <a:gd name="connsiteX17" fmla="*/ 311499 w 445132"/>
              <a:gd name="connsiteY17" fmla="*/ 1225899 h 1366812"/>
              <a:gd name="connsiteX18" fmla="*/ 301451 w 445132"/>
              <a:gd name="connsiteY18" fmla="*/ 1256044 h 1366812"/>
              <a:gd name="connsiteX19" fmla="*/ 251209 w 445132"/>
              <a:gd name="connsiteY19" fmla="*/ 1316334 h 1366812"/>
              <a:gd name="connsiteX20" fmla="*/ 221064 w 445132"/>
              <a:gd name="connsiteY20" fmla="*/ 1326383 h 1366812"/>
              <a:gd name="connsiteX21" fmla="*/ 50242 w 445132"/>
              <a:gd name="connsiteY21" fmla="*/ 1356528 h 1366812"/>
              <a:gd name="connsiteX22" fmla="*/ 0 w 445132"/>
              <a:gd name="connsiteY22" fmla="*/ 1346479 h 136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5132" h="1366812">
                <a:moveTo>
                  <a:pt x="20097" y="0"/>
                </a:moveTo>
                <a:cubicBezTo>
                  <a:pt x="43543" y="3350"/>
                  <a:pt x="67133" y="5812"/>
                  <a:pt x="90435" y="10049"/>
                </a:cubicBezTo>
                <a:cubicBezTo>
                  <a:pt x="118196" y="15097"/>
                  <a:pt x="134944" y="21535"/>
                  <a:pt x="160774" y="30145"/>
                </a:cubicBezTo>
                <a:cubicBezTo>
                  <a:pt x="170822" y="36844"/>
                  <a:pt x="180117" y="44841"/>
                  <a:pt x="190919" y="50242"/>
                </a:cubicBezTo>
                <a:cubicBezTo>
                  <a:pt x="200393" y="54979"/>
                  <a:pt x="212793" y="53673"/>
                  <a:pt x="221064" y="60290"/>
                </a:cubicBezTo>
                <a:cubicBezTo>
                  <a:pt x="230494" y="67834"/>
                  <a:pt x="233137" y="81409"/>
                  <a:pt x="241160" y="90435"/>
                </a:cubicBezTo>
                <a:cubicBezTo>
                  <a:pt x="260042" y="111678"/>
                  <a:pt x="301451" y="150726"/>
                  <a:pt x="301451" y="150726"/>
                </a:cubicBezTo>
                <a:cubicBezTo>
                  <a:pt x="304800" y="160774"/>
                  <a:pt x="306355" y="171612"/>
                  <a:pt x="311499" y="180871"/>
                </a:cubicBezTo>
                <a:cubicBezTo>
                  <a:pt x="323229" y="201985"/>
                  <a:pt x="344054" y="218247"/>
                  <a:pt x="351692" y="241161"/>
                </a:cubicBezTo>
                <a:lnTo>
                  <a:pt x="371789" y="301451"/>
                </a:lnTo>
                <a:cubicBezTo>
                  <a:pt x="374687" y="342023"/>
                  <a:pt x="385281" y="503127"/>
                  <a:pt x="391886" y="552660"/>
                </a:cubicBezTo>
                <a:cubicBezTo>
                  <a:pt x="395261" y="577974"/>
                  <a:pt x="415684" y="634101"/>
                  <a:pt x="422031" y="653143"/>
                </a:cubicBezTo>
                <a:lnTo>
                  <a:pt x="432079" y="683288"/>
                </a:lnTo>
                <a:cubicBezTo>
                  <a:pt x="451077" y="816283"/>
                  <a:pt x="447815" y="762253"/>
                  <a:pt x="432079" y="974690"/>
                </a:cubicBezTo>
                <a:cubicBezTo>
                  <a:pt x="431317" y="984974"/>
                  <a:pt x="420385" y="1039952"/>
                  <a:pt x="411982" y="1055077"/>
                </a:cubicBezTo>
                <a:cubicBezTo>
                  <a:pt x="400252" y="1076191"/>
                  <a:pt x="385187" y="1095270"/>
                  <a:pt x="371789" y="1115367"/>
                </a:cubicBezTo>
                <a:cubicBezTo>
                  <a:pt x="365090" y="1125415"/>
                  <a:pt x="357093" y="1134710"/>
                  <a:pt x="351692" y="1145512"/>
                </a:cubicBezTo>
                <a:cubicBezTo>
                  <a:pt x="338294" y="1172308"/>
                  <a:pt x="320972" y="1197478"/>
                  <a:pt x="311499" y="1225899"/>
                </a:cubicBezTo>
                <a:cubicBezTo>
                  <a:pt x="308150" y="1235947"/>
                  <a:pt x="306188" y="1246570"/>
                  <a:pt x="301451" y="1256044"/>
                </a:cubicBezTo>
                <a:cubicBezTo>
                  <a:pt x="292183" y="1274580"/>
                  <a:pt x="267876" y="1305223"/>
                  <a:pt x="251209" y="1316334"/>
                </a:cubicBezTo>
                <a:cubicBezTo>
                  <a:pt x="242396" y="1322209"/>
                  <a:pt x="230538" y="1321646"/>
                  <a:pt x="221064" y="1326383"/>
                </a:cubicBezTo>
                <a:cubicBezTo>
                  <a:pt x="124871" y="1374480"/>
                  <a:pt x="307806" y="1338129"/>
                  <a:pt x="50242" y="1356528"/>
                </a:cubicBezTo>
                <a:cubicBezTo>
                  <a:pt x="11109" y="1369572"/>
                  <a:pt x="27587" y="1374066"/>
                  <a:pt x="0" y="1346479"/>
                </a:cubicBez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28774C0C-7EC0-230D-2C4A-547E1A8BA2C8}"/>
              </a:ext>
            </a:extLst>
          </p:cNvPr>
          <p:cNvSpPr/>
          <p:nvPr/>
        </p:nvSpPr>
        <p:spPr>
          <a:xfrm>
            <a:off x="11244105" y="1195754"/>
            <a:ext cx="713433" cy="1637881"/>
          </a:xfrm>
          <a:custGeom>
            <a:avLst/>
            <a:gdLst>
              <a:gd name="connsiteX0" fmla="*/ 80387 w 713433"/>
              <a:gd name="connsiteY0" fmla="*/ 70338 h 1637881"/>
              <a:gd name="connsiteX1" fmla="*/ 160774 w 713433"/>
              <a:gd name="connsiteY1" fmla="*/ 50242 h 1637881"/>
              <a:gd name="connsiteX2" fmla="*/ 190919 w 713433"/>
              <a:gd name="connsiteY2" fmla="*/ 40193 h 1637881"/>
              <a:gd name="connsiteX3" fmla="*/ 231113 w 713433"/>
              <a:gd name="connsiteY3" fmla="*/ 30145 h 1637881"/>
              <a:gd name="connsiteX4" fmla="*/ 261258 w 713433"/>
              <a:gd name="connsiteY4" fmla="*/ 20097 h 1637881"/>
              <a:gd name="connsiteX5" fmla="*/ 341644 w 713433"/>
              <a:gd name="connsiteY5" fmla="*/ 0 h 1637881"/>
              <a:gd name="connsiteX6" fmla="*/ 452176 w 713433"/>
              <a:gd name="connsiteY6" fmla="*/ 10048 h 1637881"/>
              <a:gd name="connsiteX7" fmla="*/ 492370 w 713433"/>
              <a:gd name="connsiteY7" fmla="*/ 30145 h 1637881"/>
              <a:gd name="connsiteX8" fmla="*/ 522515 w 713433"/>
              <a:gd name="connsiteY8" fmla="*/ 40193 h 1637881"/>
              <a:gd name="connsiteX9" fmla="*/ 582805 w 713433"/>
              <a:gd name="connsiteY9" fmla="*/ 90435 h 1637881"/>
              <a:gd name="connsiteX10" fmla="*/ 602902 w 713433"/>
              <a:gd name="connsiteY10" fmla="*/ 120580 h 1637881"/>
              <a:gd name="connsiteX11" fmla="*/ 622998 w 713433"/>
              <a:gd name="connsiteY11" fmla="*/ 422031 h 1637881"/>
              <a:gd name="connsiteX12" fmla="*/ 643095 w 713433"/>
              <a:gd name="connsiteY12" fmla="*/ 482321 h 1637881"/>
              <a:gd name="connsiteX13" fmla="*/ 673240 w 713433"/>
              <a:gd name="connsiteY13" fmla="*/ 592853 h 1637881"/>
              <a:gd name="connsiteX14" fmla="*/ 713433 w 713433"/>
              <a:gd name="connsiteY14" fmla="*/ 713433 h 1637881"/>
              <a:gd name="connsiteX15" fmla="*/ 693337 w 713433"/>
              <a:gd name="connsiteY15" fmla="*/ 823965 h 1637881"/>
              <a:gd name="connsiteX16" fmla="*/ 683288 w 713433"/>
              <a:gd name="connsiteY16" fmla="*/ 1306286 h 1637881"/>
              <a:gd name="connsiteX17" fmla="*/ 663192 w 713433"/>
              <a:gd name="connsiteY17" fmla="*/ 1366576 h 1637881"/>
              <a:gd name="connsiteX18" fmla="*/ 653143 w 713433"/>
              <a:gd name="connsiteY18" fmla="*/ 1406769 h 1637881"/>
              <a:gd name="connsiteX19" fmla="*/ 622998 w 713433"/>
              <a:gd name="connsiteY19" fmla="*/ 1436914 h 1637881"/>
              <a:gd name="connsiteX20" fmla="*/ 582805 w 713433"/>
              <a:gd name="connsiteY20" fmla="*/ 1497204 h 1637881"/>
              <a:gd name="connsiteX21" fmla="*/ 522515 w 713433"/>
              <a:gd name="connsiteY21" fmla="*/ 1527349 h 1637881"/>
              <a:gd name="connsiteX22" fmla="*/ 502418 w 713433"/>
              <a:gd name="connsiteY22" fmla="*/ 1557494 h 1637881"/>
              <a:gd name="connsiteX23" fmla="*/ 472273 w 713433"/>
              <a:gd name="connsiteY23" fmla="*/ 1587639 h 1637881"/>
              <a:gd name="connsiteX24" fmla="*/ 462225 w 713433"/>
              <a:gd name="connsiteY24" fmla="*/ 1617784 h 1637881"/>
              <a:gd name="connsiteX25" fmla="*/ 432080 w 713433"/>
              <a:gd name="connsiteY25" fmla="*/ 1627833 h 1637881"/>
              <a:gd name="connsiteX26" fmla="*/ 311499 w 713433"/>
              <a:gd name="connsiteY26" fmla="*/ 1637881 h 1637881"/>
              <a:gd name="connsiteX27" fmla="*/ 221064 w 713433"/>
              <a:gd name="connsiteY27" fmla="*/ 1627833 h 1637881"/>
              <a:gd name="connsiteX28" fmla="*/ 120581 w 713433"/>
              <a:gd name="connsiteY28" fmla="*/ 1597688 h 1637881"/>
              <a:gd name="connsiteX29" fmla="*/ 0 w 713433"/>
              <a:gd name="connsiteY29" fmla="*/ 1567543 h 163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3433" h="1637881">
                <a:moveTo>
                  <a:pt x="80387" y="70338"/>
                </a:moveTo>
                <a:cubicBezTo>
                  <a:pt x="107183" y="63639"/>
                  <a:pt x="134127" y="57509"/>
                  <a:pt x="160774" y="50242"/>
                </a:cubicBezTo>
                <a:cubicBezTo>
                  <a:pt x="170993" y="47455"/>
                  <a:pt x="180735" y="43103"/>
                  <a:pt x="190919" y="40193"/>
                </a:cubicBezTo>
                <a:cubicBezTo>
                  <a:pt x="204198" y="36399"/>
                  <a:pt x="217834" y="33939"/>
                  <a:pt x="231113" y="30145"/>
                </a:cubicBezTo>
                <a:cubicBezTo>
                  <a:pt x="241297" y="27235"/>
                  <a:pt x="251039" y="22884"/>
                  <a:pt x="261258" y="20097"/>
                </a:cubicBezTo>
                <a:cubicBezTo>
                  <a:pt x="287905" y="12830"/>
                  <a:pt x="341644" y="0"/>
                  <a:pt x="341644" y="0"/>
                </a:cubicBezTo>
                <a:cubicBezTo>
                  <a:pt x="378488" y="3349"/>
                  <a:pt x="415899" y="2793"/>
                  <a:pt x="452176" y="10048"/>
                </a:cubicBezTo>
                <a:cubicBezTo>
                  <a:pt x="466865" y="12986"/>
                  <a:pt x="478602" y="24244"/>
                  <a:pt x="492370" y="30145"/>
                </a:cubicBezTo>
                <a:cubicBezTo>
                  <a:pt x="502105" y="34317"/>
                  <a:pt x="512467" y="36844"/>
                  <a:pt x="522515" y="40193"/>
                </a:cubicBezTo>
                <a:cubicBezTo>
                  <a:pt x="552155" y="59954"/>
                  <a:pt x="558627" y="61422"/>
                  <a:pt x="582805" y="90435"/>
                </a:cubicBezTo>
                <a:cubicBezTo>
                  <a:pt x="590536" y="99713"/>
                  <a:pt x="596203" y="110532"/>
                  <a:pt x="602902" y="120580"/>
                </a:cubicBezTo>
                <a:cubicBezTo>
                  <a:pt x="644011" y="243911"/>
                  <a:pt x="591677" y="77494"/>
                  <a:pt x="622998" y="422031"/>
                </a:cubicBezTo>
                <a:cubicBezTo>
                  <a:pt x="624916" y="443128"/>
                  <a:pt x="638941" y="461549"/>
                  <a:pt x="643095" y="482321"/>
                </a:cubicBezTo>
                <a:cubicBezTo>
                  <a:pt x="677848" y="656088"/>
                  <a:pt x="622252" y="388907"/>
                  <a:pt x="673240" y="592853"/>
                </a:cubicBezTo>
                <a:cubicBezTo>
                  <a:pt x="696970" y="687771"/>
                  <a:pt x="680985" y="648535"/>
                  <a:pt x="713433" y="713433"/>
                </a:cubicBezTo>
                <a:cubicBezTo>
                  <a:pt x="698411" y="758501"/>
                  <a:pt x="695609" y="760337"/>
                  <a:pt x="693337" y="823965"/>
                </a:cubicBezTo>
                <a:cubicBezTo>
                  <a:pt x="687597" y="984671"/>
                  <a:pt x="692208" y="1145725"/>
                  <a:pt x="683288" y="1306286"/>
                </a:cubicBezTo>
                <a:cubicBezTo>
                  <a:pt x="682113" y="1327437"/>
                  <a:pt x="668330" y="1346025"/>
                  <a:pt x="663192" y="1366576"/>
                </a:cubicBezTo>
                <a:cubicBezTo>
                  <a:pt x="659842" y="1379974"/>
                  <a:pt x="659995" y="1394779"/>
                  <a:pt x="653143" y="1406769"/>
                </a:cubicBezTo>
                <a:cubicBezTo>
                  <a:pt x="646093" y="1419107"/>
                  <a:pt x="631722" y="1425697"/>
                  <a:pt x="622998" y="1436914"/>
                </a:cubicBezTo>
                <a:cubicBezTo>
                  <a:pt x="608169" y="1455979"/>
                  <a:pt x="605719" y="1489566"/>
                  <a:pt x="582805" y="1497204"/>
                </a:cubicBezTo>
                <a:cubicBezTo>
                  <a:pt x="541203" y="1511072"/>
                  <a:pt x="561473" y="1501378"/>
                  <a:pt x="522515" y="1527349"/>
                </a:cubicBezTo>
                <a:cubicBezTo>
                  <a:pt x="515816" y="1537397"/>
                  <a:pt x="510149" y="1548216"/>
                  <a:pt x="502418" y="1557494"/>
                </a:cubicBezTo>
                <a:cubicBezTo>
                  <a:pt x="493321" y="1568411"/>
                  <a:pt x="480156" y="1575815"/>
                  <a:pt x="472273" y="1587639"/>
                </a:cubicBezTo>
                <a:cubicBezTo>
                  <a:pt x="466398" y="1596452"/>
                  <a:pt x="469714" y="1610294"/>
                  <a:pt x="462225" y="1617784"/>
                </a:cubicBezTo>
                <a:cubicBezTo>
                  <a:pt x="454735" y="1625274"/>
                  <a:pt x="442579" y="1626433"/>
                  <a:pt x="432080" y="1627833"/>
                </a:cubicBezTo>
                <a:cubicBezTo>
                  <a:pt x="392101" y="1633164"/>
                  <a:pt x="351693" y="1634532"/>
                  <a:pt x="311499" y="1637881"/>
                </a:cubicBezTo>
                <a:cubicBezTo>
                  <a:pt x="281354" y="1634532"/>
                  <a:pt x="251042" y="1632445"/>
                  <a:pt x="221064" y="1627833"/>
                </a:cubicBezTo>
                <a:cubicBezTo>
                  <a:pt x="148684" y="1616697"/>
                  <a:pt x="211821" y="1615936"/>
                  <a:pt x="120581" y="1597688"/>
                </a:cubicBezTo>
                <a:cubicBezTo>
                  <a:pt x="12753" y="1576122"/>
                  <a:pt x="50649" y="1592866"/>
                  <a:pt x="0" y="1567543"/>
                </a:cubicBez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28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06902D-327E-A150-853A-A765EAF5C7B7}"/>
              </a:ext>
            </a:extLst>
          </p:cNvPr>
          <p:cNvSpPr>
            <a:spLocks noGrp="1"/>
          </p:cNvSpPr>
          <p:nvPr>
            <p:ph type="title"/>
          </p:nvPr>
        </p:nvSpPr>
        <p:spPr>
          <a:xfrm>
            <a:off x="462579" y="0"/>
            <a:ext cx="11499925" cy="825178"/>
          </a:xfrm>
        </p:spPr>
        <p:txBody>
          <a:bodyPr/>
          <a:lstStyle/>
          <a:p>
            <a:r>
              <a:rPr lang="en-US" dirty="0"/>
              <a:t>DAQ Computing - Streams</a:t>
            </a:r>
          </a:p>
        </p:txBody>
      </p:sp>
      <p:sp>
        <p:nvSpPr>
          <p:cNvPr id="8" name="TextBox 7">
            <a:extLst>
              <a:ext uri="{FF2B5EF4-FFF2-40B4-BE49-F238E27FC236}">
                <a16:creationId xmlns:a16="http://schemas.microsoft.com/office/drawing/2014/main" id="{E7635039-F4A7-B34F-B4B5-B25B1342CA20}"/>
              </a:ext>
            </a:extLst>
          </p:cNvPr>
          <p:cNvSpPr txBox="1"/>
          <p:nvPr/>
        </p:nvSpPr>
        <p:spPr>
          <a:xfrm>
            <a:off x="599796" y="1167499"/>
            <a:ext cx="3819804" cy="4978286"/>
          </a:xfrm>
          <a:prstGeom prst="rect">
            <a:avLst/>
          </a:prstGeom>
          <a:noFill/>
        </p:spPr>
        <p:txBody>
          <a:bodyPr wrap="square" rtlCol="0">
            <a:spAutoFit/>
          </a:bodyPr>
          <a:lstStyle/>
          <a:p>
            <a:r>
              <a:rPr lang="en-US" sz="1350" b="1" dirty="0">
                <a:solidFill>
                  <a:schemeClr val="bg2"/>
                </a:solidFill>
              </a:rPr>
              <a:t>DAQ</a:t>
            </a:r>
          </a:p>
          <a:p>
            <a:pPr marL="214313" indent="-214313">
              <a:buFont typeface="Arial" panose="020B0604020202020204" pitchFamily="34" charset="0"/>
              <a:buChar char="•"/>
            </a:pPr>
            <a:r>
              <a:rPr lang="en-US" sz="1400" dirty="0">
                <a:solidFill>
                  <a:srgbClr val="0070C0"/>
                </a:solidFill>
              </a:rPr>
              <a:t>Time Frames (~665µs)</a:t>
            </a:r>
          </a:p>
          <a:p>
            <a:pPr marL="557213" lvl="1" indent="-214313">
              <a:buFont typeface="Arial" panose="020B0604020202020204" pitchFamily="34" charset="0"/>
              <a:buChar char="•"/>
            </a:pPr>
            <a:r>
              <a:rPr lang="en-US" sz="1400" dirty="0">
                <a:sym typeface="Wingdings" panose="05000000000000000000" pitchFamily="2" charset="2"/>
              </a:rPr>
              <a:t>~350 collisions per Frame</a:t>
            </a:r>
          </a:p>
          <a:p>
            <a:pPr marL="557213" lvl="1" indent="-214313">
              <a:buFont typeface="Arial" panose="020B0604020202020204" pitchFamily="34" charset="0"/>
              <a:buChar char="•"/>
            </a:pPr>
            <a:r>
              <a:rPr lang="en-US" sz="1400" dirty="0">
                <a:sym typeface="Wingdings" panose="05000000000000000000" pitchFamily="2" charset="2"/>
              </a:rPr>
              <a:t>~10MB data per Frame</a:t>
            </a:r>
          </a:p>
          <a:p>
            <a:pPr marL="557213" lvl="1" indent="-214313">
              <a:buFont typeface="Arial" panose="020B0604020202020204" pitchFamily="34" charset="0"/>
              <a:buChar char="•"/>
            </a:pPr>
            <a:r>
              <a:rPr lang="en-US" sz="1400" dirty="0">
                <a:sym typeface="Wingdings" panose="05000000000000000000" pitchFamily="2" charset="2"/>
              </a:rPr>
              <a:t>~2.0MB input per DAM</a:t>
            </a:r>
          </a:p>
          <a:p>
            <a:pPr marL="557213" lvl="1" indent="-214313">
              <a:buFont typeface="Arial" panose="020B0604020202020204" pitchFamily="34" charset="0"/>
              <a:buChar char="•"/>
            </a:pPr>
            <a:r>
              <a:rPr lang="en-US" sz="1400" dirty="0">
                <a:sym typeface="Wingdings" panose="05000000000000000000" pitchFamily="2" charset="2"/>
              </a:rPr>
              <a:t>~100kB output per DAM</a:t>
            </a:r>
          </a:p>
          <a:p>
            <a:pPr marL="342900" lvl="1"/>
            <a:endParaRPr lang="en-US" sz="1400" dirty="0">
              <a:sym typeface="Wingdings" panose="05000000000000000000" pitchFamily="2" charset="2"/>
            </a:endParaRPr>
          </a:p>
          <a:p>
            <a:r>
              <a:rPr lang="en-US" sz="1400" b="1" dirty="0">
                <a:solidFill>
                  <a:schemeClr val="bg2"/>
                </a:solidFill>
                <a:sym typeface="Wingdings" panose="05000000000000000000" pitchFamily="2" charset="2"/>
              </a:rPr>
              <a:t>Online Computing </a:t>
            </a:r>
          </a:p>
          <a:p>
            <a:pPr marL="214313" indent="-214313">
              <a:buFont typeface="Arial" panose="020B0604020202020204" pitchFamily="34" charset="0"/>
              <a:buChar char="•"/>
            </a:pPr>
            <a:r>
              <a:rPr lang="en-US" sz="1400" dirty="0">
                <a:solidFill>
                  <a:srgbClr val="0070C0"/>
                </a:solidFill>
                <a:sym typeface="Wingdings" panose="05000000000000000000" pitchFamily="2" charset="2"/>
              </a:rPr>
              <a:t>Routing data</a:t>
            </a:r>
          </a:p>
          <a:p>
            <a:pPr marL="214313" indent="-214313">
              <a:buFont typeface="Arial" panose="020B0604020202020204" pitchFamily="34" charset="0"/>
              <a:buChar char="•"/>
            </a:pPr>
            <a:r>
              <a:rPr lang="en-US" sz="1400" dirty="0">
                <a:solidFill>
                  <a:srgbClr val="0070C0"/>
                </a:solidFill>
                <a:sym typeface="Wingdings" panose="05000000000000000000" pitchFamily="2" charset="2"/>
              </a:rPr>
              <a:t>Formatting data</a:t>
            </a:r>
          </a:p>
          <a:p>
            <a:pPr marL="214313" indent="-214313">
              <a:buFont typeface="Arial" panose="020B0604020202020204" pitchFamily="34" charset="0"/>
              <a:buChar char="•"/>
            </a:pPr>
            <a:r>
              <a:rPr lang="en-US" sz="1400" dirty="0">
                <a:solidFill>
                  <a:srgbClr val="0070C0"/>
                </a:solidFill>
                <a:sym typeface="Wingdings" panose="05000000000000000000" pitchFamily="2" charset="2"/>
              </a:rPr>
              <a:t>Processing data</a:t>
            </a:r>
          </a:p>
          <a:p>
            <a:pPr marL="557213" lvl="1" indent="-214313">
              <a:buFont typeface="Arial" panose="020B0604020202020204" pitchFamily="34" charset="0"/>
              <a:buChar char="•"/>
            </a:pPr>
            <a:r>
              <a:rPr lang="en-US" sz="1400" dirty="0">
                <a:sym typeface="Wingdings" panose="05000000000000000000" pitchFamily="2" charset="2"/>
              </a:rPr>
              <a:t>DAM FPGA &amp; CPUs</a:t>
            </a:r>
          </a:p>
          <a:p>
            <a:pPr marL="557213" lvl="1" indent="-214313">
              <a:buFont typeface="Arial" panose="020B0604020202020204" pitchFamily="34" charset="0"/>
              <a:buChar char="•"/>
            </a:pPr>
            <a:r>
              <a:rPr lang="en-US" sz="1400" dirty="0">
                <a:sym typeface="Wingdings" panose="05000000000000000000" pitchFamily="2" charset="2"/>
              </a:rPr>
              <a:t>Cluster finding</a:t>
            </a:r>
          </a:p>
          <a:p>
            <a:pPr marL="557213" lvl="1" indent="-214313">
              <a:buFont typeface="Arial" panose="020B0604020202020204" pitchFamily="34" charset="0"/>
              <a:buChar char="•"/>
            </a:pPr>
            <a:r>
              <a:rPr lang="en-US" sz="1400" dirty="0">
                <a:sym typeface="Wingdings" panose="05000000000000000000" pitchFamily="2" charset="2"/>
              </a:rPr>
              <a:t>Software filters</a:t>
            </a:r>
          </a:p>
          <a:p>
            <a:pPr marL="557213" lvl="1" indent="-214313">
              <a:buFont typeface="Arial" panose="020B0604020202020204" pitchFamily="34" charset="0"/>
              <a:buChar char="•"/>
            </a:pPr>
            <a:r>
              <a:rPr lang="en-US" sz="1400" dirty="0">
                <a:sym typeface="Wingdings" panose="05000000000000000000" pitchFamily="2" charset="2"/>
              </a:rPr>
              <a:t>Sanity Checkers </a:t>
            </a:r>
          </a:p>
          <a:p>
            <a:pPr marL="557213" lvl="1" indent="-214313">
              <a:buFont typeface="Arial" panose="020B0604020202020204" pitchFamily="34" charset="0"/>
              <a:buChar char="•"/>
            </a:pPr>
            <a:r>
              <a:rPr lang="en-US" sz="1400" dirty="0">
                <a:sym typeface="Wingdings" panose="05000000000000000000" pitchFamily="2" charset="2"/>
              </a:rPr>
              <a:t>QA Monitoring</a:t>
            </a:r>
          </a:p>
          <a:p>
            <a:pPr marL="557213" lvl="1" indent="-214313">
              <a:buFont typeface="Arial" panose="020B0604020202020204" pitchFamily="34" charset="0"/>
              <a:buChar char="•"/>
            </a:pPr>
            <a:r>
              <a:rPr lang="en-US" sz="1400" dirty="0">
                <a:sym typeface="Wingdings" panose="05000000000000000000" pitchFamily="2" charset="2"/>
              </a:rPr>
              <a:t>Metadata</a:t>
            </a:r>
          </a:p>
          <a:p>
            <a:pPr marL="557213" lvl="1" indent="-214313">
              <a:buFont typeface="Arial" panose="020B0604020202020204" pitchFamily="34" charset="0"/>
              <a:buChar char="•"/>
            </a:pPr>
            <a:r>
              <a:rPr lang="en-US" sz="1400" dirty="0">
                <a:sym typeface="Wingdings" panose="05000000000000000000" pitchFamily="2" charset="2"/>
              </a:rPr>
              <a:t>Slow controls integration</a:t>
            </a:r>
          </a:p>
          <a:p>
            <a:endParaRPr lang="en-US" sz="1400" dirty="0">
              <a:sym typeface="Wingdings" panose="05000000000000000000" pitchFamily="2" charset="2"/>
            </a:endParaRPr>
          </a:p>
          <a:p>
            <a:pPr marL="214313" indent="-214313">
              <a:buFont typeface="Arial" panose="020B0604020202020204" pitchFamily="34" charset="0"/>
              <a:buChar char="•"/>
            </a:pPr>
            <a:r>
              <a:rPr lang="en-US" sz="1400" dirty="0">
                <a:solidFill>
                  <a:srgbClr val="0070C0"/>
                </a:solidFill>
                <a:sym typeface="Wingdings" panose="05000000000000000000" pitchFamily="2" charset="2"/>
              </a:rPr>
              <a:t>Scalers / continuously running DAQ components</a:t>
            </a:r>
          </a:p>
          <a:p>
            <a:pPr marL="214313" indent="-214313">
              <a:buFont typeface="Arial" panose="020B0604020202020204" pitchFamily="34" charset="0"/>
              <a:buChar char="•"/>
            </a:pPr>
            <a:endParaRPr lang="en-US" sz="1050" dirty="0"/>
          </a:p>
          <a:p>
            <a:endParaRPr lang="en-US" sz="1350" dirty="0"/>
          </a:p>
        </p:txBody>
      </p:sp>
      <p:pic>
        <p:nvPicPr>
          <p:cNvPr id="9" name="Picture 8">
            <a:extLst>
              <a:ext uri="{FF2B5EF4-FFF2-40B4-BE49-F238E27FC236}">
                <a16:creationId xmlns:a16="http://schemas.microsoft.com/office/drawing/2014/main" id="{174302DB-D957-BD4F-BA0A-C09E613E6DC9}"/>
              </a:ext>
            </a:extLst>
          </p:cNvPr>
          <p:cNvPicPr>
            <a:picLocks noChangeAspect="1"/>
          </p:cNvPicPr>
          <p:nvPr/>
        </p:nvPicPr>
        <p:blipFill>
          <a:blip r:embed="rId2"/>
          <a:stretch>
            <a:fillRect/>
          </a:stretch>
        </p:blipFill>
        <p:spPr>
          <a:xfrm>
            <a:off x="4360913" y="1057708"/>
            <a:ext cx="7585502" cy="4965215"/>
          </a:xfrm>
          <a:prstGeom prst="rect">
            <a:avLst/>
          </a:prstGeom>
        </p:spPr>
      </p:pic>
      <p:sp>
        <p:nvSpPr>
          <p:cNvPr id="3" name="Rectangle 2">
            <a:extLst>
              <a:ext uri="{FF2B5EF4-FFF2-40B4-BE49-F238E27FC236}">
                <a16:creationId xmlns:a16="http://schemas.microsoft.com/office/drawing/2014/main" id="{86689B5B-C5D3-00FF-64C2-BAD2634CAFB7}"/>
              </a:ext>
            </a:extLst>
          </p:cNvPr>
          <p:cNvSpPr/>
          <p:nvPr/>
        </p:nvSpPr>
        <p:spPr>
          <a:xfrm>
            <a:off x="11346426" y="1524000"/>
            <a:ext cx="334297" cy="324465"/>
          </a:xfrm>
          <a:prstGeom prst="rect">
            <a:avLst/>
          </a:prstGeom>
          <a:solidFill>
            <a:srgbClr val="F6F1E1"/>
          </a:solidFill>
          <a:ln>
            <a:solidFill>
              <a:srgbClr val="F6F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F26045F-5D91-C72B-EC9F-DD0B4091F1EB}"/>
              </a:ext>
            </a:extLst>
          </p:cNvPr>
          <p:cNvSpPr/>
          <p:nvPr/>
        </p:nvSpPr>
        <p:spPr>
          <a:xfrm>
            <a:off x="4538597" y="3171604"/>
            <a:ext cx="3344415" cy="2324628"/>
          </a:xfrm>
          <a:prstGeom prst="rect">
            <a:avLst/>
          </a:prstGeom>
          <a:solidFill>
            <a:srgbClr val="F6F1E1"/>
          </a:solidFill>
          <a:ln>
            <a:solidFill>
              <a:srgbClr val="F6F1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rPr>
              <a:t>Additional “Banks” can be created to facilitate online processing</a:t>
            </a:r>
          </a:p>
          <a:p>
            <a:pPr marL="742950" lvl="1" indent="-285750">
              <a:buFont typeface="Arial" panose="020B0604020202020204" pitchFamily="34" charset="0"/>
              <a:buChar char="•"/>
            </a:pPr>
            <a:r>
              <a:rPr lang="en-US" sz="1400" dirty="0">
                <a:solidFill>
                  <a:schemeClr val="tx1"/>
                </a:solidFill>
              </a:rPr>
              <a:t>Bank structure can be variable for different time frames.</a:t>
            </a:r>
          </a:p>
          <a:p>
            <a:pPr lvl="1"/>
            <a:endParaRPr lang="en-US" sz="1400" dirty="0">
              <a:solidFill>
                <a:schemeClr val="tx1"/>
              </a:solidFill>
            </a:endParaRPr>
          </a:p>
          <a:p>
            <a:pPr marL="742950" lvl="1" indent="-285750">
              <a:buFont typeface="Arial" panose="020B0604020202020204" pitchFamily="34" charset="0"/>
              <a:buChar char="•"/>
            </a:pPr>
            <a:r>
              <a:rPr lang="en-US" sz="1400" dirty="0">
                <a:solidFill>
                  <a:schemeClr val="tx1"/>
                </a:solidFill>
              </a:rPr>
              <a:t>Bank format can differ depending on the data source.</a:t>
            </a:r>
          </a:p>
          <a:p>
            <a:pPr marL="742950" lvl="1" indent="-285750">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112310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1D74E7-2021-1240-BBF0-F1097145845C}"/>
              </a:ext>
            </a:extLst>
          </p:cNvPr>
          <p:cNvSpPr>
            <a:spLocks noGrp="1"/>
          </p:cNvSpPr>
          <p:nvPr>
            <p:ph type="title"/>
          </p:nvPr>
        </p:nvSpPr>
        <p:spPr>
          <a:xfrm>
            <a:off x="462579" y="0"/>
            <a:ext cx="11499925" cy="825178"/>
          </a:xfrm>
        </p:spPr>
        <p:txBody>
          <a:bodyPr/>
          <a:lstStyle/>
          <a:p>
            <a:r>
              <a:rPr lang="en-US"/>
              <a:t>DAQ/Online Schedule</a:t>
            </a:r>
          </a:p>
        </p:txBody>
      </p:sp>
      <p:sp>
        <p:nvSpPr>
          <p:cNvPr id="5" name="TextBox 4">
            <a:extLst>
              <a:ext uri="{FF2B5EF4-FFF2-40B4-BE49-F238E27FC236}">
                <a16:creationId xmlns:a16="http://schemas.microsoft.com/office/drawing/2014/main" id="{F9D3C276-98C3-CC48-B57F-F05908ED3468}"/>
              </a:ext>
            </a:extLst>
          </p:cNvPr>
          <p:cNvSpPr txBox="1"/>
          <p:nvPr/>
        </p:nvSpPr>
        <p:spPr>
          <a:xfrm>
            <a:off x="462579" y="825178"/>
            <a:ext cx="10889504" cy="1554272"/>
          </a:xfrm>
          <a:prstGeom prst="rect">
            <a:avLst/>
          </a:prstGeom>
          <a:noFill/>
        </p:spPr>
        <p:txBody>
          <a:bodyPr wrap="square" rtlCol="0">
            <a:spAutoFit/>
          </a:bodyPr>
          <a:lstStyle/>
          <a:p>
            <a:pPr marL="285750" indent="-285750">
              <a:buFont typeface="Wingdings" pitchFamily="2" charset="2"/>
              <a:buChar char="§"/>
            </a:pPr>
            <a:r>
              <a:rPr lang="en-US" sz="1400"/>
              <a:t>The DAQ and computing schedule is planned to be accelerated in relation to the full detector construction.</a:t>
            </a:r>
          </a:p>
          <a:p>
            <a:pPr marL="285750" indent="-285750">
              <a:buFont typeface="Wingdings" pitchFamily="2" charset="2"/>
              <a:buChar char="§"/>
            </a:pPr>
            <a:r>
              <a:rPr lang="en-US" sz="1400"/>
              <a:t>A functional DAQ will be necessary for small scale detector testing as well as commissioning and pre-ops.</a:t>
            </a:r>
          </a:p>
          <a:p>
            <a:pPr marL="285750" indent="-285750">
              <a:buFont typeface="Wingdings" pitchFamily="2" charset="2"/>
              <a:buChar char="§"/>
            </a:pPr>
            <a:r>
              <a:rPr lang="en-US" sz="1400"/>
              <a:t>Computing resources are staged to make purchases when the hardware is needed, taking advantage of price savings and performance improvements in time.</a:t>
            </a:r>
          </a:p>
          <a:p>
            <a:pPr marL="285750" indent="-285750">
              <a:buFont typeface="Wingdings" pitchFamily="2" charset="2"/>
              <a:buChar char="§"/>
            </a:pPr>
            <a:r>
              <a:rPr lang="en-US" sz="1400"/>
              <a:t>Hardware and software development early in the construction phase will produce a series of releases with increasing functionality.</a:t>
            </a:r>
          </a:p>
          <a:p>
            <a:endParaRPr lang="en-US" sz="1400"/>
          </a:p>
          <a:p>
            <a:pPr marL="285750" indent="-285750">
              <a:buFont typeface="Wingdings" pitchFamily="2" charset="2"/>
              <a:buChar char="§"/>
            </a:pPr>
            <a:endParaRPr lang="en-US" sz="1100"/>
          </a:p>
        </p:txBody>
      </p:sp>
      <p:sp>
        <p:nvSpPr>
          <p:cNvPr id="9" name="TextBox 8">
            <a:extLst>
              <a:ext uri="{FF2B5EF4-FFF2-40B4-BE49-F238E27FC236}">
                <a16:creationId xmlns:a16="http://schemas.microsoft.com/office/drawing/2014/main" id="{37F6A2E6-DCFE-A577-E922-F1FD5FDF61B1}"/>
              </a:ext>
            </a:extLst>
          </p:cNvPr>
          <p:cNvSpPr txBox="1"/>
          <p:nvPr/>
        </p:nvSpPr>
        <p:spPr>
          <a:xfrm>
            <a:off x="462579" y="2134454"/>
            <a:ext cx="2662106" cy="4093428"/>
          </a:xfrm>
          <a:prstGeom prst="rect">
            <a:avLst/>
          </a:prstGeom>
          <a:solidFill>
            <a:schemeClr val="bg1">
              <a:lumMod val="85000"/>
            </a:schemeClr>
          </a:solidFill>
          <a:ln>
            <a:solidFill>
              <a:schemeClr val="accent3"/>
            </a:solidFill>
          </a:ln>
        </p:spPr>
        <p:txBody>
          <a:bodyPr wrap="square" rtlCol="0">
            <a:spAutoFit/>
          </a:bodyPr>
          <a:lstStyle/>
          <a:p>
            <a:r>
              <a:rPr lang="en-US" sz="1100"/>
              <a:t>Detector Install:        FY29Q2  - FY31Q2</a:t>
            </a:r>
          </a:p>
          <a:p>
            <a:r>
              <a:rPr lang="en-US" sz="1100" err="1"/>
              <a:t>Cosmics</a:t>
            </a:r>
            <a:r>
              <a:rPr lang="en-US" sz="1100"/>
              <a:t>:                  FY31Q3</a:t>
            </a:r>
          </a:p>
          <a:p>
            <a:r>
              <a:rPr lang="en-US" sz="1100"/>
              <a:t>Early CD-4:              FY32Q1</a:t>
            </a:r>
          </a:p>
          <a:p>
            <a:endParaRPr lang="en-US" sz="1050"/>
          </a:p>
          <a:p>
            <a:endParaRPr lang="en-US" sz="1000"/>
          </a:p>
          <a:p>
            <a:r>
              <a:rPr lang="en-US" sz="1000" b="1">
                <a:solidFill>
                  <a:srgbClr val="C00000"/>
                </a:solidFill>
              </a:rPr>
              <a:t>DAQ Releases:</a:t>
            </a:r>
          </a:p>
          <a:p>
            <a:endParaRPr lang="en-US" sz="1000"/>
          </a:p>
          <a:p>
            <a:r>
              <a:rPr lang="en-US" sz="1000" b="1" err="1"/>
              <a:t>PicoDAQ</a:t>
            </a:r>
            <a:r>
              <a:rPr lang="en-US" sz="1000" b="1"/>
              <a:t> </a:t>
            </a:r>
            <a:r>
              <a:rPr lang="en-US" sz="1000"/>
              <a:t>           	</a:t>
            </a:r>
            <a:r>
              <a:rPr lang="en-US" sz="1000" b="1">
                <a:solidFill>
                  <a:schemeClr val="accent3"/>
                </a:solidFill>
              </a:rPr>
              <a:t>FY26Q1</a:t>
            </a:r>
          </a:p>
          <a:p>
            <a:pPr marL="169863" lvl="1"/>
            <a:r>
              <a:rPr lang="en-US" sz="1000"/>
              <a:t>Readout test setups</a:t>
            </a:r>
          </a:p>
          <a:p>
            <a:endParaRPr lang="en-US" sz="1000"/>
          </a:p>
          <a:p>
            <a:r>
              <a:rPr lang="en-US" sz="1000" b="1" err="1"/>
              <a:t>MicroDAQ</a:t>
            </a:r>
            <a:r>
              <a:rPr lang="en-US" sz="1000"/>
              <a:t>:           	</a:t>
            </a:r>
            <a:r>
              <a:rPr lang="en-US" sz="1000" b="1">
                <a:solidFill>
                  <a:schemeClr val="accent3"/>
                </a:solidFill>
              </a:rPr>
              <a:t>FY26Q4</a:t>
            </a:r>
          </a:p>
          <a:p>
            <a:pPr marL="169863" lvl="1"/>
            <a:r>
              <a:rPr lang="en-US" sz="1000"/>
              <a:t>Readout detector data in test stand using engineering articles </a:t>
            </a:r>
          </a:p>
          <a:p>
            <a:endParaRPr lang="en-US" sz="1000"/>
          </a:p>
          <a:p>
            <a:r>
              <a:rPr lang="en-US" sz="1000" b="1" err="1"/>
              <a:t>MiniDAQ</a:t>
            </a:r>
            <a:r>
              <a:rPr lang="en-US" sz="1000" b="1"/>
              <a:t>:</a:t>
            </a:r>
            <a:r>
              <a:rPr lang="en-US" sz="1000"/>
              <a:t>               	</a:t>
            </a:r>
            <a:r>
              <a:rPr lang="en-US" sz="1000" b="1">
                <a:solidFill>
                  <a:schemeClr val="accent3"/>
                </a:solidFill>
              </a:rPr>
              <a:t>FY28Q1</a:t>
            </a:r>
          </a:p>
          <a:p>
            <a:pPr marL="169863" lvl="1"/>
            <a:r>
              <a:rPr lang="en-US" sz="1000"/>
              <a:t>Readout detector data using full timing chain</a:t>
            </a:r>
          </a:p>
          <a:p>
            <a:endParaRPr lang="en-US" sz="1000"/>
          </a:p>
          <a:p>
            <a:r>
              <a:rPr lang="en-US" sz="1000" b="1"/>
              <a:t>Full DAQ-v1:</a:t>
            </a:r>
            <a:r>
              <a:rPr lang="en-US" sz="1000"/>
              <a:t>           	</a:t>
            </a:r>
            <a:r>
              <a:rPr lang="en-US" sz="1000" b="1">
                <a:solidFill>
                  <a:schemeClr val="accent3"/>
                </a:solidFill>
              </a:rPr>
              <a:t>FY29Q2</a:t>
            </a:r>
          </a:p>
          <a:p>
            <a:pPr marL="169863" lvl="1"/>
            <a:r>
              <a:rPr lang="en-US" sz="1000"/>
              <a:t>Full functionality DAQ ready for full system integration &amp; testing</a:t>
            </a:r>
          </a:p>
          <a:p>
            <a:pPr marL="169863" lvl="1"/>
            <a:endParaRPr lang="en-US" sz="1000"/>
          </a:p>
          <a:p>
            <a:pPr indent="-287337"/>
            <a:r>
              <a:rPr lang="en-US" sz="1000" b="1"/>
              <a:t>Production DAQ:</a:t>
            </a:r>
            <a:r>
              <a:rPr lang="en-US" sz="1000"/>
              <a:t>     	</a:t>
            </a:r>
            <a:r>
              <a:rPr lang="en-US" sz="1000" b="1">
                <a:solidFill>
                  <a:schemeClr val="accent3"/>
                </a:solidFill>
              </a:rPr>
              <a:t>FY31Q3</a:t>
            </a:r>
          </a:p>
          <a:p>
            <a:pPr indent="-287337"/>
            <a:r>
              <a:rPr lang="en-US" sz="1000"/>
              <a:t>     Ready for </a:t>
            </a:r>
            <a:r>
              <a:rPr lang="en-US" sz="1000" err="1"/>
              <a:t>cosmics</a:t>
            </a:r>
            <a:endParaRPr lang="en-US" sz="1000"/>
          </a:p>
          <a:p>
            <a:pPr indent="-287337"/>
            <a:r>
              <a:rPr lang="en-US" sz="1000"/>
              <a:t>     </a:t>
            </a:r>
          </a:p>
        </p:txBody>
      </p:sp>
      <p:pic>
        <p:nvPicPr>
          <p:cNvPr id="6" name="Picture 5">
            <a:extLst>
              <a:ext uri="{FF2B5EF4-FFF2-40B4-BE49-F238E27FC236}">
                <a16:creationId xmlns:a16="http://schemas.microsoft.com/office/drawing/2014/main" id="{CEB31121-13ED-7928-4187-4E680CBAFF10}"/>
              </a:ext>
            </a:extLst>
          </p:cNvPr>
          <p:cNvPicPr>
            <a:picLocks noChangeAspect="1"/>
          </p:cNvPicPr>
          <p:nvPr/>
        </p:nvPicPr>
        <p:blipFill>
          <a:blip r:embed="rId2"/>
          <a:stretch>
            <a:fillRect/>
          </a:stretch>
        </p:blipFill>
        <p:spPr>
          <a:xfrm>
            <a:off x="3124685" y="2134525"/>
            <a:ext cx="8837819" cy="4047600"/>
          </a:xfrm>
          <a:prstGeom prst="rect">
            <a:avLst/>
          </a:prstGeom>
        </p:spPr>
      </p:pic>
      <p:cxnSp>
        <p:nvCxnSpPr>
          <p:cNvPr id="12" name="Straight Arrow Connector 11">
            <a:extLst>
              <a:ext uri="{FF2B5EF4-FFF2-40B4-BE49-F238E27FC236}">
                <a16:creationId xmlns:a16="http://schemas.microsoft.com/office/drawing/2014/main" id="{FA692B14-67E7-874C-8F44-AE291D3FE07E}"/>
              </a:ext>
            </a:extLst>
          </p:cNvPr>
          <p:cNvCxnSpPr>
            <a:cxnSpLocks/>
          </p:cNvCxnSpPr>
          <p:nvPr/>
        </p:nvCxnSpPr>
        <p:spPr>
          <a:xfrm>
            <a:off x="7193279" y="2455817"/>
            <a:ext cx="0" cy="26453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02C365-A749-7842-9987-0CD41E248536}"/>
              </a:ext>
            </a:extLst>
          </p:cNvPr>
          <p:cNvCxnSpPr>
            <a:cxnSpLocks/>
          </p:cNvCxnSpPr>
          <p:nvPr/>
        </p:nvCxnSpPr>
        <p:spPr>
          <a:xfrm>
            <a:off x="7545981" y="2460166"/>
            <a:ext cx="0" cy="260188"/>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CC22675-27C0-D94D-A85D-B882517FBE7C}"/>
              </a:ext>
            </a:extLst>
          </p:cNvPr>
          <p:cNvCxnSpPr>
            <a:cxnSpLocks/>
            <a:endCxn id="17" idx="0"/>
          </p:cNvCxnSpPr>
          <p:nvPr/>
        </p:nvCxnSpPr>
        <p:spPr>
          <a:xfrm>
            <a:off x="8159941" y="2455812"/>
            <a:ext cx="1" cy="529084"/>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60E7FF-DB18-D947-8016-1FE6E6E115C1}"/>
              </a:ext>
            </a:extLst>
          </p:cNvPr>
          <p:cNvCxnSpPr>
            <a:cxnSpLocks/>
          </p:cNvCxnSpPr>
          <p:nvPr/>
        </p:nvCxnSpPr>
        <p:spPr>
          <a:xfrm>
            <a:off x="8756483" y="2460160"/>
            <a:ext cx="0" cy="260194"/>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80C416C-EB27-3642-BE4E-C78889218B68}"/>
              </a:ext>
            </a:extLst>
          </p:cNvPr>
          <p:cNvCxnSpPr>
            <a:cxnSpLocks/>
          </p:cNvCxnSpPr>
          <p:nvPr/>
        </p:nvCxnSpPr>
        <p:spPr>
          <a:xfrm>
            <a:off x="9840701" y="2455803"/>
            <a:ext cx="0" cy="529093"/>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2B923C6-716D-154C-BE06-F587B5484D77}"/>
              </a:ext>
            </a:extLst>
          </p:cNvPr>
          <p:cNvSpPr txBox="1"/>
          <p:nvPr/>
        </p:nvSpPr>
        <p:spPr>
          <a:xfrm>
            <a:off x="7924941" y="2984896"/>
            <a:ext cx="470001" cy="400110"/>
          </a:xfrm>
          <a:prstGeom prst="rect">
            <a:avLst/>
          </a:prstGeom>
          <a:solidFill>
            <a:schemeClr val="bg1"/>
          </a:solidFill>
        </p:spPr>
        <p:txBody>
          <a:bodyPr wrap="none" rtlCol="0">
            <a:spAutoFit/>
          </a:bodyPr>
          <a:lstStyle/>
          <a:p>
            <a:pPr algn="ctr"/>
            <a:r>
              <a:rPr lang="en-US" sz="1000" b="1" dirty="0">
                <a:solidFill>
                  <a:srgbClr val="C00000"/>
                </a:solidFill>
              </a:rPr>
              <a:t>Mini</a:t>
            </a:r>
          </a:p>
          <a:p>
            <a:pPr algn="ctr"/>
            <a:r>
              <a:rPr lang="en-US" sz="1000" b="1" dirty="0">
                <a:solidFill>
                  <a:srgbClr val="C00000"/>
                </a:solidFill>
              </a:rPr>
              <a:t>DAQ</a:t>
            </a:r>
          </a:p>
        </p:txBody>
      </p:sp>
      <p:sp>
        <p:nvSpPr>
          <p:cNvPr id="24" name="TextBox 23">
            <a:extLst>
              <a:ext uri="{FF2B5EF4-FFF2-40B4-BE49-F238E27FC236}">
                <a16:creationId xmlns:a16="http://schemas.microsoft.com/office/drawing/2014/main" id="{D3F33844-C9C2-414D-A8DD-6A5080660549}"/>
              </a:ext>
            </a:extLst>
          </p:cNvPr>
          <p:cNvSpPr txBox="1"/>
          <p:nvPr/>
        </p:nvSpPr>
        <p:spPr>
          <a:xfrm>
            <a:off x="9410136" y="2984896"/>
            <a:ext cx="861134" cy="400110"/>
          </a:xfrm>
          <a:prstGeom prst="rect">
            <a:avLst/>
          </a:prstGeom>
          <a:solidFill>
            <a:schemeClr val="bg1"/>
          </a:solidFill>
        </p:spPr>
        <p:txBody>
          <a:bodyPr wrap="none" rtlCol="0">
            <a:spAutoFit/>
          </a:bodyPr>
          <a:lstStyle/>
          <a:p>
            <a:pPr algn="ctr"/>
            <a:r>
              <a:rPr lang="en-US" sz="1000" b="1">
                <a:solidFill>
                  <a:srgbClr val="C00000"/>
                </a:solidFill>
              </a:rPr>
              <a:t>Production</a:t>
            </a:r>
          </a:p>
          <a:p>
            <a:pPr algn="ctr"/>
            <a:r>
              <a:rPr lang="en-US" sz="1000" b="1">
                <a:solidFill>
                  <a:srgbClr val="C00000"/>
                </a:solidFill>
              </a:rPr>
              <a:t>DAQ</a:t>
            </a:r>
          </a:p>
        </p:txBody>
      </p:sp>
    </p:spTree>
    <p:extLst>
      <p:ext uri="{BB962C8B-B14F-4D97-AF65-F5344CB8AC3E}">
        <p14:creationId xmlns:p14="http://schemas.microsoft.com/office/powerpoint/2010/main" val="240153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59CF-D59B-0D82-B83D-2BEDE5BB9D2A}"/>
              </a:ext>
            </a:extLst>
          </p:cNvPr>
          <p:cNvSpPr>
            <a:spLocks noGrp="1"/>
          </p:cNvSpPr>
          <p:nvPr>
            <p:ph type="title"/>
          </p:nvPr>
        </p:nvSpPr>
        <p:spPr/>
        <p:txBody>
          <a:bodyPr/>
          <a:lstStyle/>
          <a:p>
            <a:r>
              <a:rPr lang="en-US"/>
              <a:t>Summary</a:t>
            </a:r>
          </a:p>
        </p:txBody>
      </p:sp>
      <p:sp>
        <p:nvSpPr>
          <p:cNvPr id="3" name="Text Placeholder 2">
            <a:extLst>
              <a:ext uri="{FF2B5EF4-FFF2-40B4-BE49-F238E27FC236}">
                <a16:creationId xmlns:a16="http://schemas.microsoft.com/office/drawing/2014/main" id="{643F1B70-D083-D8C8-4C95-A76C10A92953}"/>
              </a:ext>
            </a:extLst>
          </p:cNvPr>
          <p:cNvSpPr>
            <a:spLocks noGrp="1"/>
          </p:cNvSpPr>
          <p:nvPr>
            <p:ph type="body" sz="quarter" idx="10"/>
          </p:nvPr>
        </p:nvSpPr>
        <p:spPr>
          <a:xfrm>
            <a:off x="461963" y="930274"/>
            <a:ext cx="10888090" cy="5212080"/>
          </a:xfrm>
        </p:spPr>
        <p:txBody>
          <a:bodyPr/>
          <a:lstStyle/>
          <a:p>
            <a:r>
              <a:rPr lang="en-US" dirty="0"/>
              <a:t>We have given a</a:t>
            </a:r>
            <a:r>
              <a:rPr lang="en-US" sz="2400" dirty="0"/>
              <a:t> quantitative picture of the scope, scale and technologies we expect to </a:t>
            </a:r>
            <a:r>
              <a:rPr lang="en-US" dirty="0"/>
              <a:t>require</a:t>
            </a:r>
            <a:r>
              <a:rPr lang="en-US" sz="2400" dirty="0"/>
              <a:t> for the </a:t>
            </a:r>
            <a:r>
              <a:rPr lang="en-US" sz="2400" dirty="0" err="1"/>
              <a:t>ePIC</a:t>
            </a:r>
            <a:r>
              <a:rPr lang="en-US" sz="2400" dirty="0"/>
              <a:t> </a:t>
            </a:r>
            <a:r>
              <a:rPr lang="en-US" dirty="0"/>
              <a:t>D</a:t>
            </a:r>
            <a:r>
              <a:rPr lang="en-US" sz="2400" dirty="0"/>
              <a:t>ata Acquisition System.</a:t>
            </a:r>
          </a:p>
          <a:p>
            <a:pPr marL="0" indent="0">
              <a:buNone/>
            </a:pPr>
            <a:endParaRPr lang="en-US" sz="2400" dirty="0"/>
          </a:p>
          <a:p>
            <a:r>
              <a:rPr lang="en-US" sz="2400" dirty="0"/>
              <a:t>Technical, Cost, </a:t>
            </a:r>
            <a:r>
              <a:rPr lang="en-US" dirty="0"/>
              <a:t>S</a:t>
            </a:r>
            <a:r>
              <a:rPr lang="en-US" sz="2400" dirty="0"/>
              <a:t>chedule and EH&amp;S risks </a:t>
            </a:r>
            <a:r>
              <a:rPr lang="en-US" dirty="0"/>
              <a:t>mitigated by:</a:t>
            </a:r>
          </a:p>
          <a:p>
            <a:pPr lvl="1"/>
            <a:r>
              <a:rPr lang="en-US" dirty="0"/>
              <a:t>Significant COTS-based solutions </a:t>
            </a:r>
          </a:p>
          <a:p>
            <a:pPr lvl="1"/>
            <a:r>
              <a:rPr lang="en-US" dirty="0"/>
              <a:t>Existence of viable candidate for a front-end interface and data management hardware (DAM - FELIX)</a:t>
            </a:r>
          </a:p>
          <a:p>
            <a:pPr lvl="1"/>
            <a:r>
              <a:rPr lang="en-US" dirty="0"/>
              <a:t>Accelerated schedule for detector sub-system readout support is planned</a:t>
            </a:r>
          </a:p>
          <a:p>
            <a:pPr marL="287338" lvl="1" indent="0">
              <a:buNone/>
            </a:pPr>
            <a:endParaRPr lang="en-US" dirty="0"/>
          </a:p>
          <a:p>
            <a:r>
              <a:rPr lang="en-US" sz="2400" dirty="0"/>
              <a:t>Integration plans for all the detector subsystems are currently under development.</a:t>
            </a:r>
          </a:p>
          <a:p>
            <a:pPr lvl="1"/>
            <a:r>
              <a:rPr lang="en-US" dirty="0"/>
              <a:t>Channel counts, data volumes, and FEB&lt;-&gt;RDO interface requirements are being refined.</a:t>
            </a:r>
          </a:p>
          <a:p>
            <a:pPr marL="0" indent="0">
              <a:buNone/>
            </a:pPr>
            <a:endParaRPr lang="en-US" sz="2400" dirty="0"/>
          </a:p>
          <a:p>
            <a:pPr lvl="1"/>
            <a:endParaRPr lang="en-US" dirty="0"/>
          </a:p>
        </p:txBody>
      </p:sp>
    </p:spTree>
    <p:extLst>
      <p:ext uri="{BB962C8B-B14F-4D97-AF65-F5344CB8AC3E}">
        <p14:creationId xmlns:p14="http://schemas.microsoft.com/office/powerpoint/2010/main" val="182520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05A722-EBA1-E84D-A98B-70711F9EF033}"/>
              </a:ext>
            </a:extLst>
          </p:cNvPr>
          <p:cNvSpPr>
            <a:spLocks noGrp="1"/>
          </p:cNvSpPr>
          <p:nvPr>
            <p:ph type="title"/>
          </p:nvPr>
        </p:nvSpPr>
        <p:spPr>
          <a:xfrm>
            <a:off x="462579" y="0"/>
            <a:ext cx="11499925" cy="825178"/>
          </a:xfrm>
        </p:spPr>
        <p:txBody>
          <a:bodyPr/>
          <a:lstStyle/>
          <a:p>
            <a:r>
              <a:rPr lang="en-US" dirty="0"/>
              <a:t>Back-up</a:t>
            </a:r>
          </a:p>
        </p:txBody>
      </p:sp>
    </p:spTree>
    <p:extLst>
      <p:ext uri="{BB962C8B-B14F-4D97-AF65-F5344CB8AC3E}">
        <p14:creationId xmlns:p14="http://schemas.microsoft.com/office/powerpoint/2010/main" val="154184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0A0FD-7F96-3E47-8EC8-3876C4C0C412}"/>
              </a:ext>
            </a:extLst>
          </p:cNvPr>
          <p:cNvSpPr>
            <a:spLocks noGrp="1"/>
          </p:cNvSpPr>
          <p:nvPr>
            <p:ph type="title"/>
          </p:nvPr>
        </p:nvSpPr>
        <p:spPr>
          <a:xfrm>
            <a:off x="462579" y="0"/>
            <a:ext cx="11499925" cy="825178"/>
          </a:xfrm>
        </p:spPr>
        <p:txBody>
          <a:bodyPr/>
          <a:lstStyle/>
          <a:p>
            <a:r>
              <a:rPr lang="en-US"/>
              <a:t>EIC SRO Community</a:t>
            </a:r>
          </a:p>
        </p:txBody>
      </p:sp>
      <p:sp>
        <p:nvSpPr>
          <p:cNvPr id="5" name="Text Placeholder 4">
            <a:extLst>
              <a:ext uri="{FF2B5EF4-FFF2-40B4-BE49-F238E27FC236}">
                <a16:creationId xmlns:a16="http://schemas.microsoft.com/office/drawing/2014/main" id="{3B1D5D65-3F5B-844F-A7C3-59BA759DA9A3}"/>
              </a:ext>
            </a:extLst>
          </p:cNvPr>
          <p:cNvSpPr txBox="1">
            <a:spLocks noGrp="1"/>
          </p:cNvSpPr>
          <p:nvPr>
            <p:ph type="body" sz="quarter" idx="10"/>
          </p:nvPr>
        </p:nvSpPr>
        <p:spPr>
          <a:xfrm>
            <a:off x="806209" y="1207879"/>
            <a:ext cx="11156295" cy="4442242"/>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70C0"/>
                </a:solidFill>
              </a:rPr>
              <a:t>The EIC Streaming Readout (SRO) Consortium </a:t>
            </a:r>
          </a:p>
          <a:p>
            <a:pPr marL="742950" lvl="1" indent="-285750">
              <a:buFont typeface="Arial" panose="020B0604020202020204" pitchFamily="34" charset="0"/>
              <a:buChar char="•"/>
            </a:pPr>
            <a:r>
              <a:rPr lang="en-US" sz="1600" dirty="0"/>
              <a:t>Formed in 2018 with the goals of engaging the nuclear physics community to explore a streaming readout architecture for the EIC detectors. </a:t>
            </a:r>
          </a:p>
          <a:p>
            <a:pPr marL="742950" lvl="1" indent="-285750">
              <a:buFont typeface="Arial" panose="020B0604020202020204" pitchFamily="34" charset="0"/>
              <a:buChar char="•"/>
            </a:pPr>
            <a:r>
              <a:rPr lang="en-US" sz="1600" dirty="0"/>
              <a:t>Series of 11 workshops since 2018 (last in Dec 2023)</a:t>
            </a:r>
          </a:p>
          <a:p>
            <a:pPr marL="742950" lvl="1" indent="-285750">
              <a:buFont typeface="Arial" panose="020B0604020202020204" pitchFamily="34" charset="0"/>
              <a:buChar char="•"/>
            </a:pPr>
            <a:r>
              <a:rPr lang="en-US" sz="1600" dirty="0"/>
              <a:t>Led to adoption of SRO for Yellow Report the physics program for EIC.</a:t>
            </a:r>
            <a:endParaRPr lang="en-US" sz="1600" b="1" dirty="0">
              <a:solidFill>
                <a:srgbClr val="0070C0"/>
              </a:solidFill>
            </a:endParaRPr>
          </a:p>
          <a:p>
            <a:pPr marL="285750" indent="-285750">
              <a:buFont typeface="Arial" panose="020B0604020202020204" pitchFamily="34" charset="0"/>
              <a:buChar char="•"/>
            </a:pPr>
            <a:r>
              <a:rPr lang="en-US" sz="1600" b="1" dirty="0" err="1">
                <a:solidFill>
                  <a:srgbClr val="0070C0"/>
                </a:solidFill>
              </a:rPr>
              <a:t>ePIC</a:t>
            </a:r>
            <a:r>
              <a:rPr lang="en-US" sz="1600" b="1" dirty="0">
                <a:solidFill>
                  <a:srgbClr val="0070C0"/>
                </a:solidFill>
              </a:rPr>
              <a:t> Electronics/DAQ Working Group</a:t>
            </a:r>
          </a:p>
          <a:p>
            <a:pPr marL="742950" lvl="1" indent="-285750">
              <a:buFont typeface="Arial" panose="020B0604020202020204" pitchFamily="34" charset="0"/>
              <a:buChar char="•"/>
            </a:pPr>
            <a:r>
              <a:rPr lang="en-US" sz="1600" dirty="0"/>
              <a:t>Conveners:</a:t>
            </a:r>
            <a:r>
              <a:rPr lang="en-US" sz="1600" b="1" dirty="0">
                <a:solidFill>
                  <a:srgbClr val="0070C0"/>
                </a:solidFill>
              </a:rPr>
              <a:t>  </a:t>
            </a:r>
            <a:r>
              <a:rPr lang="en-US" sz="1600" dirty="0"/>
              <a:t>F. Barbosa (</a:t>
            </a:r>
            <a:r>
              <a:rPr lang="en-US" sz="1600" dirty="0" err="1"/>
              <a:t>JLab</a:t>
            </a:r>
            <a:r>
              <a:rPr lang="en-US" sz="1600" dirty="0"/>
              <a:t>), J. Huang (BNL), J. Landgraf (BNL)</a:t>
            </a:r>
          </a:p>
          <a:p>
            <a:pPr marL="742950" lvl="1" indent="-285750">
              <a:buFont typeface="Arial" panose="020B0604020202020204" pitchFamily="34" charset="0"/>
              <a:buChar char="•"/>
            </a:pPr>
            <a:r>
              <a:rPr lang="en-US" sz="1600" dirty="0"/>
              <a:t>Regular meetings to focus on design and requirements specifically for the new </a:t>
            </a:r>
            <a:r>
              <a:rPr lang="en-US" sz="1600" dirty="0" err="1"/>
              <a:t>ePIC</a:t>
            </a:r>
            <a:r>
              <a:rPr lang="en-US" sz="1600" dirty="0"/>
              <a:t> detector</a:t>
            </a:r>
          </a:p>
          <a:p>
            <a:pPr marL="742950" lvl="1" indent="-285750">
              <a:buFont typeface="Arial" panose="020B0604020202020204" pitchFamily="34" charset="0"/>
              <a:buChar char="•"/>
            </a:pPr>
            <a:r>
              <a:rPr lang="en-US" sz="1600" dirty="0"/>
              <a:t>Interface to detectors, readout, DAQ, online processing, monitoring and control.</a:t>
            </a:r>
          </a:p>
          <a:p>
            <a:pPr marL="285750" indent="-285750">
              <a:buFont typeface="Arial" panose="020B0604020202020204" pitchFamily="34" charset="0"/>
              <a:buChar char="•"/>
            </a:pPr>
            <a:r>
              <a:rPr lang="en-US" sz="1600" b="1" dirty="0" err="1">
                <a:solidFill>
                  <a:srgbClr val="0070C0"/>
                </a:solidFill>
              </a:rPr>
              <a:t>ePIC</a:t>
            </a:r>
            <a:r>
              <a:rPr lang="en-US" sz="1600" b="1" dirty="0">
                <a:solidFill>
                  <a:srgbClr val="0070C0"/>
                </a:solidFill>
              </a:rPr>
              <a:t> Software/Computing Working Group</a:t>
            </a:r>
          </a:p>
          <a:p>
            <a:pPr marL="742950" lvl="1" indent="-285750">
              <a:buFont typeface="Arial" panose="020B0604020202020204" pitchFamily="34" charset="0"/>
              <a:buChar char="•"/>
            </a:pPr>
            <a:r>
              <a:rPr lang="en-US" sz="1600" dirty="0"/>
              <a:t>Conveners: M. </a:t>
            </a:r>
            <a:r>
              <a:rPr lang="en-US" sz="1600" dirty="0" err="1"/>
              <a:t>Diefenthaler</a:t>
            </a:r>
            <a:r>
              <a:rPr lang="en-US" sz="1600" dirty="0"/>
              <a:t> (</a:t>
            </a:r>
            <a:r>
              <a:rPr lang="en-US" sz="1600" dirty="0" err="1"/>
              <a:t>Jlab</a:t>
            </a:r>
            <a:r>
              <a:rPr lang="en-US" sz="1600" dirty="0"/>
              <a:t>), S. Joosten (ANL), T. </a:t>
            </a:r>
            <a:r>
              <a:rPr lang="en-US" sz="1600" dirty="0" err="1"/>
              <a:t>Wenaus</a:t>
            </a:r>
            <a:r>
              <a:rPr lang="en-US" sz="1600" dirty="0"/>
              <a:t> (BNL), W. </a:t>
            </a:r>
            <a:r>
              <a:rPr lang="en-US" sz="1600" dirty="0" err="1"/>
              <a:t>Deconinck</a:t>
            </a:r>
            <a:r>
              <a:rPr lang="en-US" sz="1600" dirty="0"/>
              <a:t> (UM)</a:t>
            </a:r>
          </a:p>
          <a:p>
            <a:pPr marL="742950" lvl="1" indent="-285750">
              <a:buFont typeface="Arial" panose="020B0604020202020204" pitchFamily="34" charset="0"/>
              <a:buChar char="•"/>
            </a:pPr>
            <a:r>
              <a:rPr lang="en-US" sz="1600" dirty="0"/>
              <a:t>Coordinate software development for EIC physics</a:t>
            </a:r>
          </a:p>
          <a:p>
            <a:pPr marL="285750" indent="-285750">
              <a:buFont typeface="Arial" panose="020B0604020202020204" pitchFamily="34" charset="0"/>
              <a:buChar char="•"/>
            </a:pPr>
            <a:r>
              <a:rPr lang="en-US" sz="1600" b="1" dirty="0" err="1">
                <a:solidFill>
                  <a:srgbClr val="0070C0"/>
                </a:solidFill>
              </a:rPr>
              <a:t>ePIC</a:t>
            </a:r>
            <a:r>
              <a:rPr lang="en-US" sz="1600" b="1" dirty="0">
                <a:solidFill>
                  <a:srgbClr val="0070C0"/>
                </a:solidFill>
              </a:rPr>
              <a:t> Software/Computing Streaming DAQ Working Group</a:t>
            </a:r>
          </a:p>
          <a:p>
            <a:pPr marL="742950" lvl="1" indent="-285750">
              <a:buFont typeface="Arial" panose="020B0604020202020204" pitchFamily="34" charset="0"/>
              <a:buChar char="•"/>
            </a:pPr>
            <a:r>
              <a:rPr lang="en-US" sz="1600" dirty="0"/>
              <a:t>Conveners:  M. </a:t>
            </a:r>
            <a:r>
              <a:rPr lang="en-US" sz="1600" dirty="0" err="1"/>
              <a:t>Battaglieri</a:t>
            </a:r>
            <a:r>
              <a:rPr lang="en-US" sz="1600" dirty="0"/>
              <a:t> (</a:t>
            </a:r>
            <a:r>
              <a:rPr lang="en-US" sz="1600" dirty="0" err="1"/>
              <a:t>JLab</a:t>
            </a:r>
            <a:r>
              <a:rPr lang="en-US" sz="1600" dirty="0"/>
              <a:t>), J. Huang (BNL)</a:t>
            </a:r>
          </a:p>
          <a:p>
            <a:pPr marL="742950" lvl="1" indent="-285750">
              <a:buFont typeface="Arial" panose="020B0604020202020204" pitchFamily="34" charset="0"/>
              <a:buChar char="•"/>
            </a:pPr>
            <a:r>
              <a:rPr lang="en-US" sz="1600" dirty="0"/>
              <a:t>Streaming Reconstruction</a:t>
            </a:r>
          </a:p>
        </p:txBody>
      </p:sp>
    </p:spTree>
    <p:extLst>
      <p:ext uri="{BB962C8B-B14F-4D97-AF65-F5344CB8AC3E}">
        <p14:creationId xmlns:p14="http://schemas.microsoft.com/office/powerpoint/2010/main" val="208065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4647A8F-EC45-A416-2C36-BA30F2F7C185}"/>
              </a:ext>
            </a:extLst>
          </p:cNvPr>
          <p:cNvGraphicFramePr>
            <a:graphicFrameLocks noGrp="1"/>
          </p:cNvGraphicFramePr>
          <p:nvPr>
            <p:extLst>
              <p:ext uri="{D42A27DB-BD31-4B8C-83A1-F6EECF244321}">
                <p14:modId xmlns:p14="http://schemas.microsoft.com/office/powerpoint/2010/main" val="2986498613"/>
              </p:ext>
            </p:extLst>
          </p:nvPr>
        </p:nvGraphicFramePr>
        <p:xfrm>
          <a:off x="416936" y="71042"/>
          <a:ext cx="11585876" cy="6708130"/>
        </p:xfrm>
        <a:graphic>
          <a:graphicData uri="http://schemas.openxmlformats.org/drawingml/2006/table">
            <a:tbl>
              <a:tblPr firstRow="1" bandRow="1">
                <a:tableStyleId>{5C22544A-7EE6-4342-B048-85BDC9FD1C3A}</a:tableStyleId>
              </a:tblPr>
              <a:tblGrid>
                <a:gridCol w="2630188">
                  <a:extLst>
                    <a:ext uri="{9D8B030D-6E8A-4147-A177-3AD203B41FA5}">
                      <a16:colId xmlns:a16="http://schemas.microsoft.com/office/drawing/2014/main" val="172926859"/>
                    </a:ext>
                  </a:extLst>
                </a:gridCol>
                <a:gridCol w="853270">
                  <a:extLst>
                    <a:ext uri="{9D8B030D-6E8A-4147-A177-3AD203B41FA5}">
                      <a16:colId xmlns:a16="http://schemas.microsoft.com/office/drawing/2014/main" val="3463441786"/>
                    </a:ext>
                  </a:extLst>
                </a:gridCol>
                <a:gridCol w="639625">
                  <a:extLst>
                    <a:ext uri="{9D8B030D-6E8A-4147-A177-3AD203B41FA5}">
                      <a16:colId xmlns:a16="http://schemas.microsoft.com/office/drawing/2014/main" val="1615415222"/>
                    </a:ext>
                  </a:extLst>
                </a:gridCol>
                <a:gridCol w="668538">
                  <a:extLst>
                    <a:ext uri="{9D8B030D-6E8A-4147-A177-3AD203B41FA5}">
                      <a16:colId xmlns:a16="http://schemas.microsoft.com/office/drawing/2014/main" val="1917432531"/>
                    </a:ext>
                  </a:extLst>
                </a:gridCol>
                <a:gridCol w="730115">
                  <a:extLst>
                    <a:ext uri="{9D8B030D-6E8A-4147-A177-3AD203B41FA5}">
                      <a16:colId xmlns:a16="http://schemas.microsoft.com/office/drawing/2014/main" val="3518550349"/>
                    </a:ext>
                  </a:extLst>
                </a:gridCol>
                <a:gridCol w="897250">
                  <a:extLst>
                    <a:ext uri="{9D8B030D-6E8A-4147-A177-3AD203B41FA5}">
                      <a16:colId xmlns:a16="http://schemas.microsoft.com/office/drawing/2014/main" val="1161695592"/>
                    </a:ext>
                  </a:extLst>
                </a:gridCol>
                <a:gridCol w="1996827">
                  <a:extLst>
                    <a:ext uri="{9D8B030D-6E8A-4147-A177-3AD203B41FA5}">
                      <a16:colId xmlns:a16="http://schemas.microsoft.com/office/drawing/2014/main" val="406351280"/>
                    </a:ext>
                  </a:extLst>
                </a:gridCol>
                <a:gridCol w="3170063">
                  <a:extLst>
                    <a:ext uri="{9D8B030D-6E8A-4147-A177-3AD203B41FA5}">
                      <a16:colId xmlns:a16="http://schemas.microsoft.com/office/drawing/2014/main" val="45453496"/>
                    </a:ext>
                  </a:extLst>
                </a:gridCol>
              </a:tblGrid>
              <a:tr h="439944">
                <a:tc>
                  <a:txBody>
                    <a:bodyPr/>
                    <a:lstStyle/>
                    <a:p>
                      <a:r>
                        <a:rPr lang="en-US" sz="900" dirty="0"/>
                        <a:t>Detector System</a:t>
                      </a:r>
                    </a:p>
                  </a:txBody>
                  <a:tcPr/>
                </a:tc>
                <a:tc>
                  <a:txBody>
                    <a:bodyPr/>
                    <a:lstStyle/>
                    <a:p>
                      <a:r>
                        <a:rPr lang="en-US" sz="900" dirty="0"/>
                        <a:t>Channels</a:t>
                      </a:r>
                    </a:p>
                  </a:txBody>
                  <a:tcPr/>
                </a:tc>
                <a:tc>
                  <a:txBody>
                    <a:bodyPr/>
                    <a:lstStyle/>
                    <a:p>
                      <a:r>
                        <a:rPr lang="en-US" sz="900" dirty="0"/>
                        <a:t>RDO</a:t>
                      </a:r>
                    </a:p>
                  </a:txBody>
                  <a:tcPr/>
                </a:tc>
                <a:tc>
                  <a:txBody>
                    <a:bodyPr/>
                    <a:lstStyle/>
                    <a:p>
                      <a:pPr algn="ctr"/>
                      <a:r>
                        <a:rPr lang="en-US" sz="900" dirty="0"/>
                        <a:t>Gb/s (RDO)</a:t>
                      </a:r>
                    </a:p>
                  </a:txBody>
                  <a:tcPr/>
                </a:tc>
                <a:tc>
                  <a:txBody>
                    <a:bodyPr/>
                    <a:lstStyle/>
                    <a:p>
                      <a:pPr algn="ctr"/>
                      <a:r>
                        <a:rPr lang="en-US" sz="900" dirty="0"/>
                        <a:t>Gb/s (Tape)</a:t>
                      </a:r>
                    </a:p>
                  </a:txBody>
                  <a:tcPr/>
                </a:tc>
                <a:tc>
                  <a:txBody>
                    <a:bodyPr/>
                    <a:lstStyle/>
                    <a:p>
                      <a:pPr algn="ctr"/>
                      <a:r>
                        <a:rPr lang="en-US" sz="900" dirty="0"/>
                        <a:t>DAM Boards</a:t>
                      </a:r>
                    </a:p>
                  </a:txBody>
                  <a:tcPr/>
                </a:tc>
                <a:tc>
                  <a:txBody>
                    <a:bodyPr/>
                    <a:lstStyle/>
                    <a:p>
                      <a:r>
                        <a:rPr lang="en-US" sz="900" dirty="0"/>
                        <a:t>Readout Technology</a:t>
                      </a:r>
                    </a:p>
                  </a:txBody>
                  <a:tcPr/>
                </a:tc>
                <a:tc>
                  <a:txBody>
                    <a:bodyPr/>
                    <a:lstStyle/>
                    <a:p>
                      <a:r>
                        <a:rPr lang="en-US" sz="900" dirty="0"/>
                        <a:t>Notes</a:t>
                      </a:r>
                    </a:p>
                  </a:txBody>
                  <a:tcPr/>
                </a:tc>
                <a:extLst>
                  <a:ext uri="{0D108BD9-81ED-4DB2-BD59-A6C34878D82A}">
                    <a16:rowId xmlns:a16="http://schemas.microsoft.com/office/drawing/2014/main" val="2546426192"/>
                  </a:ext>
                </a:extLst>
              </a:tr>
              <a:tr h="695911">
                <a:tc>
                  <a:txBody>
                    <a:bodyPr/>
                    <a:lstStyle/>
                    <a:p>
                      <a:pPr marL="0" marR="0" lvl="0" indent="0" algn="l" rtl="0" eaLnBrk="1" fontAlgn="auto" latinLnBrk="0" hangingPunct="1">
                        <a:lnSpc>
                          <a:spcPct val="100000"/>
                        </a:lnSpc>
                        <a:spcBef>
                          <a:spcPts val="0"/>
                        </a:spcBef>
                        <a:spcAft>
                          <a:spcPts val="0"/>
                        </a:spcAft>
                        <a:buClrTx/>
                        <a:buSzTx/>
                        <a:buFontTx/>
                        <a:buNone/>
                      </a:pPr>
                      <a:r>
                        <a:rPr lang="en-US" sz="900" dirty="0"/>
                        <a:t>Si Tracking:      Inner Barrel (IB)</a:t>
                      </a:r>
                    </a:p>
                    <a:p>
                      <a:pPr marL="0" marR="0" lvl="0" indent="0" algn="l" rtl="0" eaLnBrk="1" fontAlgn="auto" latinLnBrk="0" hangingPunct="1">
                        <a:lnSpc>
                          <a:spcPct val="100000"/>
                        </a:lnSpc>
                        <a:spcBef>
                          <a:spcPts val="0"/>
                        </a:spcBef>
                        <a:spcAft>
                          <a:spcPts val="0"/>
                        </a:spcAft>
                        <a:buClrTx/>
                        <a:buSzTx/>
                        <a:buFontTx/>
                        <a:buNone/>
                      </a:pPr>
                      <a:r>
                        <a:rPr lang="en-US" sz="900" dirty="0"/>
                        <a:t>                         Outer Barrel  (OB)</a:t>
                      </a:r>
                    </a:p>
                    <a:p>
                      <a:pPr marL="0" marR="0" lvl="0" indent="0" algn="l" rtl="0" eaLnBrk="1" fontAlgn="auto" latinLnBrk="0" hangingPunct="1">
                        <a:lnSpc>
                          <a:spcPct val="100000"/>
                        </a:lnSpc>
                        <a:spcBef>
                          <a:spcPts val="0"/>
                        </a:spcBef>
                        <a:spcAft>
                          <a:spcPts val="0"/>
                        </a:spcAft>
                        <a:buClrTx/>
                        <a:buSzTx/>
                        <a:buFontTx/>
                        <a:buNone/>
                      </a:pPr>
                      <a:r>
                        <a:rPr lang="en-US" sz="900" dirty="0"/>
                        <a:t>                         Backward Disks  (EE)</a:t>
                      </a:r>
                    </a:p>
                    <a:p>
                      <a:pPr marL="0" marR="0" lvl="0" indent="0" algn="l" rtl="0" eaLnBrk="1" fontAlgn="auto" latinLnBrk="0" hangingPunct="1">
                        <a:lnSpc>
                          <a:spcPct val="100000"/>
                        </a:lnSpc>
                        <a:spcBef>
                          <a:spcPts val="0"/>
                        </a:spcBef>
                        <a:spcAft>
                          <a:spcPts val="0"/>
                        </a:spcAft>
                        <a:buClrTx/>
                        <a:buSzTx/>
                        <a:buFontTx/>
                        <a:buNone/>
                      </a:pPr>
                      <a:r>
                        <a:rPr lang="en-US" sz="900" dirty="0"/>
                        <a:t>                         Forward Disks  (HE)</a:t>
                      </a:r>
                    </a:p>
                  </a:txBody>
                  <a:tcPr/>
                </a:tc>
                <a:tc>
                  <a:txBody>
                    <a:bodyPr/>
                    <a:lstStyle/>
                    <a:p>
                      <a:r>
                        <a:rPr lang="en-US" sz="900" dirty="0"/>
                        <a:t>16B pixels</a:t>
                      </a:r>
                      <a:endParaRPr lang="en-US" dirty="0"/>
                    </a:p>
                    <a:p>
                      <a:endParaRPr lang="en-US" sz="900" dirty="0"/>
                    </a:p>
                  </a:txBody>
                  <a:tcPr/>
                </a:tc>
                <a:tc>
                  <a:txBody>
                    <a:bodyPr/>
                    <a:lstStyle/>
                    <a:p>
                      <a:r>
                        <a:rPr lang="en-US" sz="900" dirty="0"/>
                        <a:t>136*</a:t>
                      </a:r>
                    </a:p>
                    <a:p>
                      <a:pPr lvl="0">
                        <a:buNone/>
                      </a:pPr>
                      <a:r>
                        <a:rPr lang="en-US" sz="900" dirty="0"/>
                        <a:t>440*</a:t>
                      </a:r>
                    </a:p>
                    <a:p>
                      <a:pPr lvl="0">
                        <a:buNone/>
                      </a:pPr>
                      <a:r>
                        <a:rPr lang="en-US" sz="900" dirty="0"/>
                        <a:t>410*</a:t>
                      </a:r>
                    </a:p>
                    <a:p>
                      <a:pPr lvl="0">
                        <a:buNone/>
                      </a:pPr>
                      <a:r>
                        <a:rPr lang="en-US" sz="900" dirty="0"/>
                        <a:t>410*</a:t>
                      </a:r>
                    </a:p>
                  </a:txBody>
                  <a:tcPr/>
                </a:tc>
                <a:tc>
                  <a:txBody>
                    <a:bodyPr/>
                    <a:lstStyle/>
                    <a:p>
                      <a:pPr algn="ctr"/>
                      <a:r>
                        <a:rPr lang="en-US" sz="900" dirty="0">
                          <a:solidFill>
                            <a:schemeClr val="tx1"/>
                          </a:solidFill>
                        </a:rPr>
                        <a:t>26 </a:t>
                      </a:r>
                    </a:p>
                  </a:txBody>
                  <a:tcPr/>
                </a:tc>
                <a:tc>
                  <a:txBody>
                    <a:bodyPr/>
                    <a:lstStyle/>
                    <a:p>
                      <a:pPr algn="ctr"/>
                      <a:r>
                        <a:rPr lang="en-US" sz="900" dirty="0">
                          <a:solidFill>
                            <a:schemeClr val="tx1"/>
                          </a:solidFill>
                        </a:rPr>
                        <a:t>26</a:t>
                      </a:r>
                    </a:p>
                  </a:txBody>
                  <a:tcPr/>
                </a:tc>
                <a:tc>
                  <a:txBody>
                    <a:bodyPr/>
                    <a:lstStyle/>
                    <a:p>
                      <a:pPr algn="ctr"/>
                      <a:r>
                        <a:rPr lang="en-US" sz="900" dirty="0"/>
                        <a:t>7</a:t>
                      </a:r>
                    </a:p>
                    <a:p>
                      <a:pPr lvl="0" algn="ctr">
                        <a:buNone/>
                      </a:pPr>
                      <a:r>
                        <a:rPr lang="en-US" sz="900" dirty="0"/>
                        <a:t>20</a:t>
                      </a:r>
                    </a:p>
                    <a:p>
                      <a:pPr lvl="0" algn="ctr">
                        <a:buNone/>
                      </a:pPr>
                      <a:r>
                        <a:rPr lang="en-US" sz="900" dirty="0"/>
                        <a:t>19</a:t>
                      </a:r>
                    </a:p>
                    <a:p>
                      <a:pPr lvl="0" algn="ctr">
                        <a:buNone/>
                      </a:pPr>
                      <a:r>
                        <a:rPr lang="en-US" sz="900" dirty="0"/>
                        <a:t>19</a:t>
                      </a:r>
                    </a:p>
                  </a:txBody>
                  <a:tcPr/>
                </a:tc>
                <a:tc>
                  <a:txBody>
                    <a:bodyPr/>
                    <a:lstStyle/>
                    <a:p>
                      <a:pPr lvl="0">
                        <a:buNone/>
                      </a:pPr>
                      <a:r>
                        <a:rPr lang="en-US" sz="900" dirty="0"/>
                        <a:t>ITS-3 sensors &amp;</a:t>
                      </a:r>
                      <a:endParaRPr lang="en-US" dirty="0"/>
                    </a:p>
                    <a:p>
                      <a:r>
                        <a:rPr lang="en-US" sz="900" dirty="0"/>
                        <a:t>ITS-2 staves / w improvements</a:t>
                      </a:r>
                    </a:p>
                  </a:txBody>
                  <a:tcPr/>
                </a:tc>
                <a:tc>
                  <a:txBody>
                    <a:bodyPr/>
                    <a:lstStyle/>
                    <a:p>
                      <a:r>
                        <a:rPr lang="en-US" sz="900" dirty="0"/>
                        <a:t>RDO corresponds to number of VTRX+ </a:t>
                      </a:r>
                    </a:p>
                    <a:p>
                      <a:pPr lvl="0">
                        <a:buNone/>
                      </a:pPr>
                      <a:endParaRPr lang="en-US" sz="900" dirty="0"/>
                    </a:p>
                  </a:txBody>
                  <a:tcPr/>
                </a:tc>
                <a:extLst>
                  <a:ext uri="{0D108BD9-81ED-4DB2-BD59-A6C34878D82A}">
                    <a16:rowId xmlns:a16="http://schemas.microsoft.com/office/drawing/2014/main" val="1342292927"/>
                  </a:ext>
                </a:extLst>
              </a:tr>
              <a:tr h="695911">
                <a:tc>
                  <a:txBody>
                    <a:bodyPr/>
                    <a:lstStyle/>
                    <a:p>
                      <a:r>
                        <a:rPr lang="en-US" sz="900" dirty="0"/>
                        <a:t>MPGD tracking:        Electron Endcap</a:t>
                      </a:r>
                    </a:p>
                    <a:p>
                      <a:r>
                        <a:rPr lang="en-US" sz="900" dirty="0"/>
                        <a:t>                                  Hadron Endcap</a:t>
                      </a:r>
                    </a:p>
                    <a:p>
                      <a:r>
                        <a:rPr lang="en-US" sz="900" dirty="0"/>
                        <a:t>                                  Inner Barrel</a:t>
                      </a:r>
                    </a:p>
                    <a:p>
                      <a:r>
                        <a:rPr lang="en-US" sz="900" dirty="0"/>
                        <a:t>                                  Outer Barrel</a:t>
                      </a:r>
                    </a:p>
                  </a:txBody>
                  <a:tcPr/>
                </a:tc>
                <a:tc>
                  <a:txBody>
                    <a:bodyPr/>
                    <a:lstStyle/>
                    <a:p>
                      <a:r>
                        <a:rPr lang="en-US" sz="900" dirty="0"/>
                        <a:t>16k</a:t>
                      </a:r>
                    </a:p>
                    <a:p>
                      <a:r>
                        <a:rPr lang="en-US" sz="900" dirty="0"/>
                        <a:t>16k</a:t>
                      </a:r>
                    </a:p>
                    <a:p>
                      <a:r>
                        <a:rPr lang="en-US" sz="900" dirty="0"/>
                        <a:t>30k</a:t>
                      </a:r>
                    </a:p>
                    <a:p>
                      <a:r>
                        <a:rPr lang="en-US" sz="900" dirty="0"/>
                        <a:t>140k</a:t>
                      </a:r>
                    </a:p>
                  </a:txBody>
                  <a:tcPr/>
                </a:tc>
                <a:tc>
                  <a:txBody>
                    <a:bodyPr/>
                    <a:lstStyle/>
                    <a:p>
                      <a:r>
                        <a:rPr lang="en-US" sz="900" dirty="0"/>
                        <a:t>8</a:t>
                      </a:r>
                    </a:p>
                    <a:p>
                      <a:r>
                        <a:rPr lang="en-US" sz="900" dirty="0"/>
                        <a:t>8</a:t>
                      </a:r>
                    </a:p>
                    <a:p>
                      <a:r>
                        <a:rPr lang="en-US" sz="900" dirty="0"/>
                        <a:t>30</a:t>
                      </a:r>
                    </a:p>
                    <a:p>
                      <a:r>
                        <a:rPr lang="en-US" sz="900" dirty="0"/>
                        <a:t>72</a:t>
                      </a:r>
                    </a:p>
                  </a:txBody>
                  <a:tcPr/>
                </a:tc>
                <a:tc>
                  <a:txBody>
                    <a:bodyPr/>
                    <a:lstStyle/>
                    <a:p>
                      <a:pPr algn="ctr"/>
                      <a:r>
                        <a:rPr lang="en-US" sz="900" dirty="0"/>
                        <a:t>1</a:t>
                      </a:r>
                    </a:p>
                  </a:txBody>
                  <a:tcPr/>
                </a:tc>
                <a:tc>
                  <a:txBody>
                    <a:bodyPr/>
                    <a:lstStyle/>
                    <a:p>
                      <a:pPr algn="ctr"/>
                      <a:r>
                        <a:rPr lang="en-US" sz="900" dirty="0"/>
                        <a:t>0.2</a:t>
                      </a:r>
                    </a:p>
                  </a:txBody>
                  <a:tcPr/>
                </a:tc>
                <a:tc>
                  <a:txBody>
                    <a:bodyPr/>
                    <a:lstStyle/>
                    <a:p>
                      <a:pPr algn="ctr"/>
                      <a:r>
                        <a:rPr lang="en-US" sz="900" dirty="0"/>
                        <a:t>1</a:t>
                      </a:r>
                    </a:p>
                    <a:p>
                      <a:pPr lvl="0" algn="ctr">
                        <a:buNone/>
                      </a:pPr>
                      <a:r>
                        <a:rPr lang="en-US" sz="900" dirty="0"/>
                        <a:t>1</a:t>
                      </a:r>
                    </a:p>
                    <a:p>
                      <a:pPr lvl="0" algn="ctr">
                        <a:buNone/>
                      </a:pPr>
                      <a:r>
                        <a:rPr lang="en-US" sz="900" dirty="0"/>
                        <a:t>1</a:t>
                      </a:r>
                    </a:p>
                    <a:p>
                      <a:pPr lvl="0" algn="ctr">
                        <a:buNone/>
                      </a:pPr>
                      <a:r>
                        <a:rPr lang="en-US" sz="900" dirty="0"/>
                        <a:t>2</a:t>
                      </a:r>
                    </a:p>
                  </a:txBody>
                  <a:tcPr/>
                </a:tc>
                <a:tc>
                  <a:txBody>
                    <a:bodyPr/>
                    <a:lstStyle/>
                    <a:p>
                      <a:r>
                        <a:rPr lang="en-US" sz="900" dirty="0" err="1"/>
                        <a:t>uRWELL</a:t>
                      </a:r>
                      <a:r>
                        <a:rPr lang="en-US" sz="900" dirty="0"/>
                        <a:t> / SALSA</a:t>
                      </a:r>
                    </a:p>
                    <a:p>
                      <a:r>
                        <a:rPr lang="en-US" sz="900" dirty="0" err="1"/>
                        <a:t>uRWELL</a:t>
                      </a:r>
                      <a:r>
                        <a:rPr lang="en-US" sz="900" dirty="0"/>
                        <a:t> / SALSA</a:t>
                      </a:r>
                    </a:p>
                    <a:p>
                      <a:r>
                        <a:rPr lang="en-US" sz="900" dirty="0" err="1"/>
                        <a:t>MicroMegas</a:t>
                      </a:r>
                      <a:r>
                        <a:rPr lang="en-US" sz="900" dirty="0"/>
                        <a:t> / SALSA</a:t>
                      </a:r>
                    </a:p>
                    <a:p>
                      <a:r>
                        <a:rPr lang="en-US" sz="900" dirty="0" err="1"/>
                        <a:t>uRWELL</a:t>
                      </a:r>
                      <a:r>
                        <a:rPr lang="en-US" sz="900" dirty="0"/>
                        <a:t> / SALSA</a:t>
                      </a:r>
                    </a:p>
                  </a:txBody>
                  <a:tcPr/>
                </a:tc>
                <a:tc>
                  <a:txBody>
                    <a:bodyPr/>
                    <a:lstStyle/>
                    <a:p>
                      <a:r>
                        <a:rPr lang="en-US" sz="900" dirty="0"/>
                        <a:t>64 Channels/Salsa, up to 8 Salsa / FEB&amp;RDO</a:t>
                      </a:r>
                    </a:p>
                    <a:p>
                      <a:endParaRPr lang="en-US" sz="900" dirty="0"/>
                    </a:p>
                    <a:p>
                      <a:r>
                        <a:rPr lang="en-US" sz="900" dirty="0"/>
                        <a:t>256 </a:t>
                      </a:r>
                      <a:r>
                        <a:rPr lang="en-US" sz="900" dirty="0" err="1"/>
                        <a:t>ch</a:t>
                      </a:r>
                      <a:r>
                        <a:rPr lang="en-US" sz="900" dirty="0"/>
                        <a:t>/FEB for MM</a:t>
                      </a:r>
                    </a:p>
                    <a:p>
                      <a:r>
                        <a:rPr lang="en-US" sz="900" dirty="0"/>
                        <a:t>512 </a:t>
                      </a:r>
                      <a:r>
                        <a:rPr lang="en-US" sz="900" dirty="0" err="1"/>
                        <a:t>ch</a:t>
                      </a:r>
                      <a:r>
                        <a:rPr lang="en-US" sz="900" dirty="0"/>
                        <a:t>/FEB for </a:t>
                      </a:r>
                      <a:r>
                        <a:rPr lang="en-US" sz="900" dirty="0" err="1"/>
                        <a:t>uRWELL</a:t>
                      </a:r>
                      <a:r>
                        <a:rPr lang="en-US" sz="900" dirty="0"/>
                        <a:t> </a:t>
                      </a:r>
                    </a:p>
                  </a:txBody>
                  <a:tcPr/>
                </a:tc>
                <a:extLst>
                  <a:ext uri="{0D108BD9-81ED-4DB2-BD59-A6C34878D82A}">
                    <a16:rowId xmlns:a16="http://schemas.microsoft.com/office/drawing/2014/main" val="3978871654"/>
                  </a:ext>
                </a:extLst>
              </a:tr>
              <a:tr h="1359828">
                <a:tc>
                  <a:txBody>
                    <a:bodyPr/>
                    <a:lstStyle/>
                    <a:p>
                      <a:r>
                        <a:rPr lang="en-US" sz="900" dirty="0"/>
                        <a:t>Forward Calorimeters:    LFHCAL</a:t>
                      </a:r>
                    </a:p>
                    <a:p>
                      <a:r>
                        <a:rPr lang="en-US" sz="900" dirty="0"/>
                        <a:t>                                             HCAL insert</a:t>
                      </a:r>
                    </a:p>
                    <a:p>
                      <a:r>
                        <a:rPr lang="en-US" sz="900" dirty="0"/>
                        <a:t>                                             ECAL W/</a:t>
                      </a:r>
                      <a:r>
                        <a:rPr lang="en-US" sz="900" dirty="0" err="1"/>
                        <a:t>SciFi</a:t>
                      </a:r>
                      <a:r>
                        <a:rPr lang="en-US" sz="900" dirty="0"/>
                        <a:t> Barrel Calorimeters:       HCAL</a:t>
                      </a:r>
                    </a:p>
                    <a:p>
                      <a:r>
                        <a:rPr lang="en-US" sz="900" dirty="0"/>
                        <a:t>                                             ECAL </a:t>
                      </a:r>
                      <a:r>
                        <a:rPr lang="en-US" sz="900" dirty="0" err="1"/>
                        <a:t>SciFi</a:t>
                      </a:r>
                      <a:r>
                        <a:rPr lang="en-US" sz="900" dirty="0"/>
                        <a:t>/PB</a:t>
                      </a:r>
                    </a:p>
                    <a:p>
                      <a:r>
                        <a:rPr lang="en-US" sz="900" dirty="0"/>
                        <a:t>                                             ECAL ASTROPIX</a:t>
                      </a:r>
                    </a:p>
                    <a:p>
                      <a:r>
                        <a:rPr lang="en-US" sz="900" dirty="0"/>
                        <a:t>Backward Calorimeters:  NHCAL </a:t>
                      </a:r>
                    </a:p>
                    <a:p>
                      <a:r>
                        <a:rPr lang="en-US" sz="900" dirty="0"/>
                        <a:t>                                             ECAL (PWO)</a:t>
                      </a:r>
                    </a:p>
                  </a:txBody>
                  <a:tcPr/>
                </a:tc>
                <a:tc>
                  <a:txBody>
                    <a:bodyPr/>
                    <a:lstStyle/>
                    <a:p>
                      <a:r>
                        <a:rPr lang="en-US" sz="900" dirty="0"/>
                        <a:t>63,280</a:t>
                      </a:r>
                    </a:p>
                    <a:p>
                      <a:r>
                        <a:rPr lang="en-US" sz="900" dirty="0"/>
                        <a:t>8k</a:t>
                      </a:r>
                    </a:p>
                    <a:p>
                      <a:r>
                        <a:rPr lang="en-US" sz="900" dirty="0"/>
                        <a:t>16,000 </a:t>
                      </a:r>
                      <a:endParaRPr lang="en-US" sz="900">
                        <a:highlight>
                          <a:srgbClr val="FFFF00"/>
                        </a:highlight>
                      </a:endParaRPr>
                    </a:p>
                    <a:p>
                      <a:r>
                        <a:rPr lang="en-US" sz="900" dirty="0"/>
                        <a:t>7680 </a:t>
                      </a:r>
                      <a:endParaRPr lang="en-US" sz="900">
                        <a:highlight>
                          <a:srgbClr val="FFFF00"/>
                        </a:highlight>
                      </a:endParaRPr>
                    </a:p>
                    <a:p>
                      <a:r>
                        <a:rPr lang="en-US" sz="900" dirty="0"/>
                        <a:t>5,760</a:t>
                      </a:r>
                    </a:p>
                    <a:p>
                      <a:r>
                        <a:rPr lang="en-US" sz="900" dirty="0"/>
                        <a:t>500M pixels</a:t>
                      </a:r>
                    </a:p>
                    <a:p>
                      <a:r>
                        <a:rPr lang="en-US" sz="900" dirty="0"/>
                        <a:t>3,256</a:t>
                      </a:r>
                    </a:p>
                    <a:p>
                      <a:r>
                        <a:rPr lang="en-US" sz="900" dirty="0"/>
                        <a:t>2852 </a:t>
                      </a:r>
                      <a:endParaRPr lang="en-US" sz="900">
                        <a:highlight>
                          <a:srgbClr val="FFFF00"/>
                        </a:highlight>
                      </a:endParaRPr>
                    </a:p>
                  </a:txBody>
                  <a:tcPr/>
                </a:tc>
                <a:tc>
                  <a:txBody>
                    <a:bodyPr/>
                    <a:lstStyle/>
                    <a:p>
                      <a:r>
                        <a:rPr lang="en-US" sz="900" dirty="0"/>
                        <a:t>74</a:t>
                      </a:r>
                    </a:p>
                    <a:p>
                      <a:r>
                        <a:rPr lang="en-US" sz="900" dirty="0"/>
                        <a:t>9</a:t>
                      </a:r>
                    </a:p>
                    <a:p>
                      <a:r>
                        <a:rPr lang="en-US" sz="900" dirty="0"/>
                        <a:t>64</a:t>
                      </a:r>
                    </a:p>
                    <a:p>
                      <a:r>
                        <a:rPr lang="en-US" sz="900" dirty="0"/>
                        <a:t>9</a:t>
                      </a:r>
                    </a:p>
                    <a:p>
                      <a:r>
                        <a:rPr lang="en-US" sz="900" dirty="0"/>
                        <a:t>32</a:t>
                      </a:r>
                    </a:p>
                    <a:p>
                      <a:r>
                        <a:rPr lang="en-US" sz="900" dirty="0"/>
                        <a:t>340</a:t>
                      </a:r>
                    </a:p>
                    <a:p>
                      <a:r>
                        <a:rPr lang="en-US" sz="900" dirty="0"/>
                        <a:t>18</a:t>
                      </a:r>
                    </a:p>
                    <a:p>
                      <a:r>
                        <a:rPr lang="en-US" sz="900" dirty="0"/>
                        <a:t>15</a:t>
                      </a:r>
                    </a:p>
                  </a:txBody>
                  <a:tcPr/>
                </a:tc>
                <a:tc>
                  <a:txBody>
                    <a:bodyPr/>
                    <a:lstStyle/>
                    <a:p>
                      <a:pPr algn="ctr"/>
                      <a:r>
                        <a:rPr lang="en-US" sz="900" dirty="0"/>
                        <a:t>502 </a:t>
                      </a:r>
                    </a:p>
                  </a:txBody>
                  <a:tcPr/>
                </a:tc>
                <a:tc>
                  <a:txBody>
                    <a:bodyPr/>
                    <a:lstStyle/>
                    <a:p>
                      <a:pPr algn="ctr"/>
                      <a:r>
                        <a:rPr lang="en-US" sz="900" dirty="0"/>
                        <a:t>28</a:t>
                      </a:r>
                    </a:p>
                  </a:txBody>
                  <a:tcPr/>
                </a:tc>
                <a:tc>
                  <a:txBody>
                    <a:bodyPr/>
                    <a:lstStyle/>
                    <a:p>
                      <a:pPr algn="ctr"/>
                      <a:r>
                        <a:rPr lang="en-US" sz="900" dirty="0"/>
                        <a:t>2</a:t>
                      </a:r>
                    </a:p>
                    <a:p>
                      <a:pPr lvl="0" algn="ctr">
                        <a:buNone/>
                      </a:pPr>
                      <a:r>
                        <a:rPr lang="en-US" sz="900" dirty="0"/>
                        <a:t>1</a:t>
                      </a:r>
                    </a:p>
                    <a:p>
                      <a:pPr lvl="0" algn="ctr">
                        <a:buNone/>
                      </a:pPr>
                      <a:r>
                        <a:rPr lang="en-US" sz="900" dirty="0"/>
                        <a:t>2</a:t>
                      </a:r>
                    </a:p>
                    <a:p>
                      <a:pPr lvl="0" algn="ctr">
                        <a:buNone/>
                      </a:pPr>
                      <a:r>
                        <a:rPr lang="en-US" sz="900" dirty="0"/>
                        <a:t>1</a:t>
                      </a:r>
                    </a:p>
                    <a:p>
                      <a:pPr lvl="0" algn="ctr">
                        <a:buNone/>
                      </a:pPr>
                      <a:r>
                        <a:rPr lang="en-US" sz="900" dirty="0"/>
                        <a:t>1</a:t>
                      </a:r>
                    </a:p>
                    <a:p>
                      <a:pPr lvl="0" algn="ctr">
                        <a:buNone/>
                      </a:pPr>
                      <a:r>
                        <a:rPr lang="en-US" sz="900" dirty="0"/>
                        <a:t>8</a:t>
                      </a:r>
                    </a:p>
                    <a:p>
                      <a:pPr lvl="0" algn="ctr">
                        <a:buNone/>
                      </a:pPr>
                      <a:r>
                        <a:rPr lang="en-US" sz="900" dirty="0"/>
                        <a:t>1</a:t>
                      </a:r>
                    </a:p>
                    <a:p>
                      <a:pPr lvl="0" algn="ctr">
                        <a:buNone/>
                      </a:pPr>
                      <a:r>
                        <a:rPr lang="en-US" sz="900" dirty="0"/>
                        <a:t>1</a:t>
                      </a:r>
                    </a:p>
                  </a:txBody>
                  <a:tcPr/>
                </a:tc>
                <a:tc>
                  <a:txBody>
                    <a:bodyPr/>
                    <a:lstStyle/>
                    <a:p>
                      <a:r>
                        <a:rPr lang="en-US" sz="900" dirty="0" err="1"/>
                        <a:t>SiPM</a:t>
                      </a:r>
                      <a:r>
                        <a:rPr lang="en-US" sz="900" dirty="0"/>
                        <a:t> / HG2CROC</a:t>
                      </a:r>
                    </a:p>
                    <a:p>
                      <a:r>
                        <a:rPr lang="en-US" sz="900" dirty="0" err="1"/>
                        <a:t>SiPM</a:t>
                      </a:r>
                      <a:r>
                        <a:rPr lang="en-US" sz="900" dirty="0"/>
                        <a:t> / HG2CROC</a:t>
                      </a:r>
                    </a:p>
                    <a:p>
                      <a:r>
                        <a:rPr lang="en-US" sz="900" dirty="0" err="1"/>
                        <a:t>SiPM</a:t>
                      </a:r>
                      <a:r>
                        <a:rPr lang="en-US" sz="900" dirty="0"/>
                        <a:t> / Discrete</a:t>
                      </a:r>
                    </a:p>
                    <a:p>
                      <a:r>
                        <a:rPr lang="en-US" sz="900" dirty="0" err="1"/>
                        <a:t>SiPM</a:t>
                      </a:r>
                      <a:r>
                        <a:rPr lang="en-US" sz="900" dirty="0"/>
                        <a:t> / HG2CROC</a:t>
                      </a:r>
                    </a:p>
                    <a:p>
                      <a:r>
                        <a:rPr lang="en-US" sz="900" dirty="0" err="1"/>
                        <a:t>SiPM</a:t>
                      </a:r>
                      <a:r>
                        <a:rPr lang="en-US" sz="900" dirty="0"/>
                        <a:t> / HG2CROC</a:t>
                      </a:r>
                    </a:p>
                    <a:p>
                      <a:r>
                        <a:rPr lang="en-US" sz="900" dirty="0" err="1"/>
                        <a:t>Astropix</a:t>
                      </a:r>
                      <a:endParaRPr lang="en-US" sz="900" dirty="0"/>
                    </a:p>
                    <a:p>
                      <a:r>
                        <a:rPr lang="en-US" sz="900" dirty="0" err="1"/>
                        <a:t>SiPM</a:t>
                      </a:r>
                      <a:r>
                        <a:rPr lang="en-US" sz="900" dirty="0"/>
                        <a:t> / HG2CROC</a:t>
                      </a:r>
                    </a:p>
                    <a:p>
                      <a:r>
                        <a:rPr lang="en-US" sz="900" dirty="0" err="1"/>
                        <a:t>SiPM</a:t>
                      </a:r>
                      <a:r>
                        <a:rPr lang="en-US" sz="900" dirty="0"/>
                        <a:t> / Discrete</a:t>
                      </a:r>
                    </a:p>
                  </a:txBody>
                  <a:tcPr/>
                </a:tc>
                <a:tc>
                  <a:txBody>
                    <a:bodyPr/>
                    <a:lstStyle/>
                    <a:p>
                      <a:r>
                        <a:rPr lang="en-US" sz="900" dirty="0"/>
                        <a:t>Assume HGCROC 56 </a:t>
                      </a:r>
                      <a:r>
                        <a:rPr lang="en-US" sz="900" dirty="0" err="1"/>
                        <a:t>ch</a:t>
                      </a:r>
                      <a:r>
                        <a:rPr lang="en-US" sz="900" dirty="0"/>
                        <a:t> * 16 ASIC/RDO = 896 </a:t>
                      </a:r>
                      <a:r>
                        <a:rPr lang="en-US" sz="900" dirty="0" err="1"/>
                        <a:t>ch</a:t>
                      </a:r>
                      <a:r>
                        <a:rPr lang="en-US" sz="900" dirty="0"/>
                        <a:t>/RDO</a:t>
                      </a:r>
                    </a:p>
                    <a:p>
                      <a:endParaRPr lang="en-US" sz="900" dirty="0"/>
                    </a:p>
                    <a:p>
                      <a:r>
                        <a:rPr lang="en-US" sz="900" dirty="0"/>
                        <a:t>32 </a:t>
                      </a:r>
                      <a:r>
                        <a:rPr lang="en-US" sz="900" dirty="0" err="1"/>
                        <a:t>ch</a:t>
                      </a:r>
                      <a:r>
                        <a:rPr lang="en-US" sz="900" dirty="0"/>
                        <a:t>/FEB, 16 FEB/RDO estimate, 8 FEB/RDO conserve.</a:t>
                      </a:r>
                    </a:p>
                    <a:p>
                      <a:r>
                        <a:rPr lang="en-US" sz="900" dirty="0"/>
                        <a:t>HCAL 1536x5</a:t>
                      </a:r>
                    </a:p>
                    <a:p>
                      <a:r>
                        <a:rPr lang="en-US" sz="900" dirty="0"/>
                        <a:t>*HCAL insert not in baseline</a:t>
                      </a:r>
                    </a:p>
                    <a:p>
                      <a:r>
                        <a:rPr lang="en-US" sz="900" dirty="0"/>
                        <a:t>Could be 7x this if choose to have RDO for every Stave</a:t>
                      </a:r>
                    </a:p>
                    <a:p>
                      <a:pPr lvl="0">
                        <a:buNone/>
                      </a:pPr>
                      <a:endParaRPr lang="en-US" sz="900" dirty="0"/>
                    </a:p>
                    <a:p>
                      <a:r>
                        <a:rPr lang="en-US" sz="900" dirty="0"/>
                        <a:t>24 </a:t>
                      </a:r>
                      <a:r>
                        <a:rPr lang="en-US" sz="900" dirty="0" err="1"/>
                        <a:t>ch</a:t>
                      </a:r>
                      <a:r>
                        <a:rPr lang="en-US" sz="900" dirty="0"/>
                        <a:t>/</a:t>
                      </a:r>
                      <a:r>
                        <a:rPr lang="en-US" sz="900" dirty="0" err="1"/>
                        <a:t>feb</a:t>
                      </a:r>
                      <a:r>
                        <a:rPr lang="en-US" sz="900" dirty="0"/>
                        <a:t>,  8 RDO estimate, 23 RDO conservative</a:t>
                      </a:r>
                    </a:p>
                  </a:txBody>
                  <a:tcPr/>
                </a:tc>
                <a:extLst>
                  <a:ext uri="{0D108BD9-81ED-4DB2-BD59-A6C34878D82A}">
                    <a16:rowId xmlns:a16="http://schemas.microsoft.com/office/drawing/2014/main" val="1244280811"/>
                  </a:ext>
                </a:extLst>
              </a:tr>
              <a:tr h="1298383">
                <a:tc>
                  <a:txBody>
                    <a:bodyPr/>
                    <a:lstStyle/>
                    <a:p>
                      <a:r>
                        <a:rPr lang="en-US" sz="900" dirty="0"/>
                        <a:t>Far Forward:         B0:   Crystal Calorimeter</a:t>
                      </a:r>
                    </a:p>
                    <a:p>
                      <a:r>
                        <a:rPr lang="en-US" sz="900" dirty="0"/>
                        <a:t>                                      4 AC-LGAD layer</a:t>
                      </a:r>
                    </a:p>
                    <a:p>
                      <a:r>
                        <a:rPr lang="en-US" sz="900" dirty="0"/>
                        <a:t>                                2 Roman Pots</a:t>
                      </a:r>
                    </a:p>
                    <a:p>
                      <a:r>
                        <a:rPr lang="en-US" sz="900" dirty="0"/>
                        <a:t>                                2 Off Momentum</a:t>
                      </a:r>
                    </a:p>
                    <a:p>
                      <a:r>
                        <a:rPr lang="en-US" sz="900" dirty="0"/>
                        <a:t>                                ZDC:  Crystal Calorimeter</a:t>
                      </a:r>
                    </a:p>
                    <a:p>
                      <a:r>
                        <a:rPr lang="en-US" sz="900" dirty="0"/>
                        <a:t>                                          20 Silicon pad layer</a:t>
                      </a:r>
                    </a:p>
                    <a:p>
                      <a:r>
                        <a:rPr lang="en-US" sz="900" dirty="0"/>
                        <a:t>                                          3/1 Silicon pad layers</a:t>
                      </a:r>
                    </a:p>
                    <a:p>
                      <a:r>
                        <a:rPr lang="en-US" sz="900" dirty="0"/>
                        <a:t>                                          HCAL</a:t>
                      </a:r>
                    </a:p>
                  </a:txBody>
                  <a:tcPr/>
                </a:tc>
                <a:tc>
                  <a:txBody>
                    <a:bodyPr/>
                    <a:lstStyle/>
                    <a:p>
                      <a:r>
                        <a:rPr lang="en-US" sz="900" dirty="0"/>
                        <a:t>135</a:t>
                      </a:r>
                    </a:p>
                    <a:p>
                      <a:r>
                        <a:rPr lang="en-US" sz="900" dirty="0"/>
                        <a:t>606,208</a:t>
                      </a:r>
                    </a:p>
                    <a:p>
                      <a:r>
                        <a:rPr lang="en-US" sz="900" dirty="0"/>
                        <a:t>524,288</a:t>
                      </a:r>
                    </a:p>
                    <a:p>
                      <a:r>
                        <a:rPr lang="en-US" sz="900" dirty="0"/>
                        <a:t>292,032</a:t>
                      </a:r>
                    </a:p>
                    <a:p>
                      <a:r>
                        <a:rPr lang="en-US" sz="900" dirty="0"/>
                        <a:t>756</a:t>
                      </a:r>
                    </a:p>
                    <a:p>
                      <a:r>
                        <a:rPr lang="en-US" sz="900" dirty="0"/>
                        <a:t>60,480</a:t>
                      </a:r>
                    </a:p>
                    <a:p>
                      <a:r>
                        <a:rPr lang="en-US" sz="900" dirty="0"/>
                        <a:t>134,640</a:t>
                      </a:r>
                    </a:p>
                    <a:p>
                      <a:r>
                        <a:rPr lang="en-US" sz="900" dirty="0"/>
                        <a:t>57,600</a:t>
                      </a:r>
                    </a:p>
                  </a:txBody>
                  <a:tcPr/>
                </a:tc>
                <a:tc>
                  <a:txBody>
                    <a:bodyPr/>
                    <a:lstStyle/>
                    <a:p>
                      <a:r>
                        <a:rPr lang="en-US" sz="900" dirty="0"/>
                        <a:t>1</a:t>
                      </a:r>
                    </a:p>
                    <a:p>
                      <a:r>
                        <a:rPr lang="en-US" sz="900" dirty="0">
                          <a:solidFill>
                            <a:schemeClr val="tx1"/>
                          </a:solidFill>
                        </a:rPr>
                        <a:t>30</a:t>
                      </a:r>
                    </a:p>
                    <a:p>
                      <a:r>
                        <a:rPr lang="en-US" sz="900" dirty="0">
                          <a:solidFill>
                            <a:schemeClr val="tx1"/>
                          </a:solidFill>
                        </a:rPr>
                        <a:t>64</a:t>
                      </a:r>
                    </a:p>
                    <a:p>
                      <a:r>
                        <a:rPr lang="en-US" sz="900" dirty="0">
                          <a:solidFill>
                            <a:schemeClr val="tx1"/>
                          </a:solidFill>
                        </a:rPr>
                        <a:t>36</a:t>
                      </a:r>
                    </a:p>
                    <a:p>
                      <a:r>
                        <a:rPr lang="en-US" sz="900" dirty="0">
                          <a:solidFill>
                            <a:schemeClr val="tx1"/>
                          </a:solidFill>
                        </a:rPr>
                        <a:t>1</a:t>
                      </a:r>
                    </a:p>
                    <a:p>
                      <a:r>
                        <a:rPr lang="en-US" sz="900" dirty="0">
                          <a:solidFill>
                            <a:schemeClr val="tx1"/>
                          </a:solidFill>
                        </a:rPr>
                        <a:t>28</a:t>
                      </a:r>
                    </a:p>
                    <a:p>
                      <a:r>
                        <a:rPr lang="en-US" sz="900" dirty="0">
                          <a:solidFill>
                            <a:schemeClr val="tx1"/>
                          </a:solidFill>
                        </a:rPr>
                        <a:t>59</a:t>
                      </a:r>
                    </a:p>
                    <a:p>
                      <a:r>
                        <a:rPr lang="en-US" sz="900" dirty="0"/>
                        <a:t>28</a:t>
                      </a:r>
                    </a:p>
                  </a:txBody>
                  <a:tcPr/>
                </a:tc>
                <a:tc>
                  <a:txBody>
                    <a:bodyPr/>
                    <a:lstStyle/>
                    <a:p>
                      <a:pPr algn="ctr"/>
                      <a:r>
                        <a:rPr lang="en-US" sz="900" dirty="0"/>
                        <a:t>15</a:t>
                      </a:r>
                    </a:p>
                  </a:txBody>
                  <a:tcPr/>
                </a:tc>
                <a:tc>
                  <a:txBody>
                    <a:bodyPr/>
                    <a:lstStyle/>
                    <a:p>
                      <a:pPr algn="ctr"/>
                      <a:r>
                        <a:rPr lang="en-US" sz="900" dirty="0"/>
                        <a:t>8</a:t>
                      </a:r>
                    </a:p>
                  </a:txBody>
                  <a:tcPr/>
                </a:tc>
                <a:tc>
                  <a:txBody>
                    <a:bodyPr/>
                    <a:lstStyle/>
                    <a:p>
                      <a:pPr algn="ctr"/>
                      <a:r>
                        <a:rPr lang="en-US" sz="900" dirty="0"/>
                        <a:t>1</a:t>
                      </a:r>
                    </a:p>
                    <a:p>
                      <a:pPr lvl="0" algn="ctr">
                        <a:buNone/>
                      </a:pPr>
                      <a:r>
                        <a:rPr lang="en-US" sz="900" dirty="0"/>
                        <a:t>1</a:t>
                      </a:r>
                    </a:p>
                    <a:p>
                      <a:pPr lvl="0" algn="ctr">
                        <a:buNone/>
                      </a:pPr>
                      <a:r>
                        <a:rPr lang="en-US" sz="900" dirty="0"/>
                        <a:t>2</a:t>
                      </a:r>
                    </a:p>
                    <a:p>
                      <a:pPr lvl="0" algn="ctr">
                        <a:buNone/>
                      </a:pPr>
                      <a:r>
                        <a:rPr lang="en-US" sz="900" dirty="0"/>
                        <a:t>1</a:t>
                      </a:r>
                    </a:p>
                    <a:p>
                      <a:pPr lvl="0" algn="ctr">
                        <a:buNone/>
                      </a:pPr>
                      <a:r>
                        <a:rPr lang="en-US" sz="900" dirty="0"/>
                        <a:t>1</a:t>
                      </a:r>
                    </a:p>
                    <a:p>
                      <a:pPr lvl="0" algn="ctr">
                        <a:buNone/>
                      </a:pPr>
                      <a:r>
                        <a:rPr lang="en-US" sz="900" dirty="0"/>
                        <a:t>1</a:t>
                      </a:r>
                    </a:p>
                    <a:p>
                      <a:pPr lvl="0" algn="ctr">
                        <a:buNone/>
                      </a:pPr>
                      <a:r>
                        <a:rPr lang="en-US" sz="900" dirty="0"/>
                        <a:t>2</a:t>
                      </a:r>
                    </a:p>
                    <a:p>
                      <a:pPr lvl="0" algn="ctr">
                        <a:buNone/>
                      </a:pPr>
                      <a:r>
                        <a:rPr lang="en-US" sz="900" dirty="0"/>
                        <a:t>1</a:t>
                      </a:r>
                    </a:p>
                  </a:txBody>
                  <a:tcPr/>
                </a:tc>
                <a:tc>
                  <a:txBody>
                    <a:bodyPr/>
                    <a:lstStyle/>
                    <a:p>
                      <a:r>
                        <a:rPr lang="en-US" sz="900" dirty="0" err="1"/>
                        <a:t>SiPM</a:t>
                      </a:r>
                    </a:p>
                    <a:p>
                      <a:r>
                        <a:rPr lang="en-US" sz="900" dirty="0"/>
                        <a:t>AC-LGAG / EICROC</a:t>
                      </a:r>
                    </a:p>
                    <a:p>
                      <a:r>
                        <a:rPr lang="en-US" sz="900" dirty="0"/>
                        <a:t>AC-LGAD / EICROC</a:t>
                      </a:r>
                    </a:p>
                    <a:p>
                      <a:r>
                        <a:rPr lang="en-US" sz="900" dirty="0"/>
                        <a:t>AC-LGAD / EICROC</a:t>
                      </a:r>
                    </a:p>
                    <a:p>
                      <a:r>
                        <a:rPr lang="en-US" sz="900" dirty="0"/>
                        <a:t>APD</a:t>
                      </a:r>
                    </a:p>
                    <a:p>
                      <a:r>
                        <a:rPr lang="en-US" sz="900" dirty="0"/>
                        <a:t>HGCROC as per ALICE </a:t>
                      </a:r>
                      <a:r>
                        <a:rPr lang="en-US" sz="900" dirty="0" err="1"/>
                        <a:t>FoCal</a:t>
                      </a:r>
                      <a:r>
                        <a:rPr lang="en-US" sz="900" dirty="0"/>
                        <a:t>-E </a:t>
                      </a:r>
                    </a:p>
                    <a:p>
                      <a:r>
                        <a:rPr lang="en-US" sz="900" dirty="0"/>
                        <a:t>HGCROC as per ALICE </a:t>
                      </a:r>
                      <a:r>
                        <a:rPr lang="en-US" sz="900" dirty="0" err="1"/>
                        <a:t>FoCal</a:t>
                      </a:r>
                      <a:r>
                        <a:rPr lang="en-US" sz="900" dirty="0"/>
                        <a:t>-E</a:t>
                      </a:r>
                    </a:p>
                    <a:p>
                      <a:r>
                        <a:rPr lang="en-US" sz="900" dirty="0" err="1"/>
                        <a:t>SiPM</a:t>
                      </a:r>
                      <a:endParaRPr lang="en-US" sz="900" dirty="0"/>
                    </a:p>
                  </a:txBody>
                  <a:tcPr/>
                </a:tc>
                <a:tc>
                  <a:txBody>
                    <a:bodyPr/>
                    <a:lstStyle/>
                    <a:p>
                      <a:endParaRPr lang="en-US" sz="900" dirty="0">
                        <a:solidFill>
                          <a:schemeClr val="tx1"/>
                        </a:solidFill>
                      </a:endParaRPr>
                    </a:p>
                    <a:p>
                      <a:pPr lvl="0">
                        <a:buNone/>
                      </a:pPr>
                      <a:r>
                        <a:rPr lang="en-US" sz="900" dirty="0">
                          <a:solidFill>
                            <a:schemeClr val="tx1"/>
                          </a:solidFill>
                        </a:rPr>
                        <a:t>4 layer x 37 module x 4 EICROC x 1024 </a:t>
                      </a:r>
                      <a:r>
                        <a:rPr lang="en-US" sz="900" dirty="0" err="1">
                          <a:solidFill>
                            <a:schemeClr val="tx1"/>
                          </a:solidFill>
                        </a:rPr>
                        <a:t>ch</a:t>
                      </a:r>
                      <a:endParaRPr lang="en-US" sz="900" dirty="0">
                        <a:solidFill>
                          <a:schemeClr val="tx1"/>
                        </a:solidFill>
                      </a:endParaRPr>
                    </a:p>
                    <a:p>
                      <a:pPr lvl="0">
                        <a:buNone/>
                      </a:pPr>
                      <a:r>
                        <a:rPr lang="en-US" sz="900" dirty="0">
                          <a:solidFill>
                            <a:schemeClr val="tx1"/>
                          </a:solidFill>
                        </a:rPr>
                        <a:t>2 stations x 2 layer x 32 module x 4 EICROC x 1024 </a:t>
                      </a:r>
                      <a:r>
                        <a:rPr lang="en-US" sz="900" dirty="0" err="1">
                          <a:solidFill>
                            <a:schemeClr val="tx1"/>
                          </a:solidFill>
                        </a:rPr>
                        <a:t>ch</a:t>
                      </a:r>
                      <a:endParaRPr lang="en-US" sz="900" dirty="0">
                        <a:solidFill>
                          <a:schemeClr val="tx1"/>
                        </a:solidFill>
                      </a:endParaRPr>
                    </a:p>
                    <a:p>
                      <a:pPr lvl="0">
                        <a:buNone/>
                      </a:pPr>
                      <a:r>
                        <a:rPr lang="en-US" sz="900" dirty="0">
                          <a:solidFill>
                            <a:schemeClr val="tx1"/>
                          </a:solidFill>
                        </a:rPr>
                        <a:t>2 stations x 2 layer x 18 module x 4 EICROC x 1024 </a:t>
                      </a:r>
                      <a:r>
                        <a:rPr lang="en-US" sz="900" dirty="0" err="1">
                          <a:solidFill>
                            <a:schemeClr val="tx1"/>
                          </a:solidFill>
                        </a:rPr>
                        <a:t>ch</a:t>
                      </a:r>
                      <a:endParaRPr lang="en-US" sz="900" dirty="0">
                        <a:solidFill>
                          <a:schemeClr val="tx1"/>
                        </a:solidFill>
                      </a:endParaRPr>
                    </a:p>
                    <a:p>
                      <a:pPr lvl="0">
                        <a:buNone/>
                      </a:pPr>
                      <a:endParaRPr lang="en-US" sz="900" dirty="0">
                        <a:solidFill>
                          <a:schemeClr val="tx1"/>
                        </a:solidFill>
                      </a:endParaRPr>
                    </a:p>
                    <a:p>
                      <a:pPr lvl="0">
                        <a:buNone/>
                      </a:pPr>
                      <a:r>
                        <a:rPr lang="en-US" sz="900" dirty="0">
                          <a:solidFill>
                            <a:schemeClr val="tx1"/>
                          </a:solidFill>
                        </a:rPr>
                        <a:t>20 Low granularity layers</a:t>
                      </a:r>
                    </a:p>
                    <a:p>
                      <a:pPr lvl="0">
                        <a:buNone/>
                      </a:pPr>
                      <a:r>
                        <a:rPr lang="en-US" sz="900" dirty="0">
                          <a:solidFill>
                            <a:schemeClr val="tx1"/>
                          </a:solidFill>
                        </a:rPr>
                        <a:t>3 High granularity layers + Veto Layer </a:t>
                      </a:r>
                    </a:p>
                    <a:p>
                      <a:pPr lvl="0">
                        <a:buNone/>
                      </a:pPr>
                      <a:r>
                        <a:rPr lang="en-US" sz="900" dirty="0">
                          <a:solidFill>
                            <a:schemeClr val="tx1"/>
                          </a:solidFill>
                        </a:rPr>
                        <a:t>3 blocks</a:t>
                      </a:r>
                    </a:p>
                  </a:txBody>
                  <a:tcPr/>
                </a:tc>
                <a:extLst>
                  <a:ext uri="{0D108BD9-81ED-4DB2-BD59-A6C34878D82A}">
                    <a16:rowId xmlns:a16="http://schemas.microsoft.com/office/drawing/2014/main" val="3325085835"/>
                  </a:ext>
                </a:extLst>
              </a:tr>
              <a:tr h="1029752">
                <a:tc>
                  <a:txBody>
                    <a:bodyPr/>
                    <a:lstStyle/>
                    <a:p>
                      <a:r>
                        <a:rPr lang="en-US" sz="900" dirty="0"/>
                        <a:t>Far Backward:        2 x Low Q Tagger</a:t>
                      </a:r>
                    </a:p>
                    <a:p>
                      <a:r>
                        <a:rPr lang="en-US" sz="900" dirty="0"/>
                        <a:t>                               2 x Low Q Tagger Cal</a:t>
                      </a:r>
                    </a:p>
                    <a:p>
                      <a:r>
                        <a:rPr lang="en-US" sz="900" dirty="0"/>
                        <a:t>                               2 x Lumi PS Calorimeter</a:t>
                      </a:r>
                    </a:p>
                    <a:p>
                      <a:r>
                        <a:rPr lang="en-US" sz="900" dirty="0"/>
                        <a:t>                               2 x Lumi PS tracker</a:t>
                      </a:r>
                    </a:p>
                    <a:p>
                      <a:pPr lvl="0">
                        <a:buNone/>
                      </a:pPr>
                      <a:r>
                        <a:rPr lang="en-US" sz="900" dirty="0"/>
                        <a:t>                               Direct Photon Lumi Cal</a:t>
                      </a:r>
                    </a:p>
                  </a:txBody>
                  <a:tcPr/>
                </a:tc>
                <a:tc>
                  <a:txBody>
                    <a:bodyPr/>
                    <a:lstStyle/>
                    <a:p>
                      <a:r>
                        <a:rPr lang="en-US" sz="900" dirty="0"/>
                        <a:t>66M pixels</a:t>
                      </a:r>
                    </a:p>
                    <a:p>
                      <a:r>
                        <a:rPr lang="en-US" sz="900" dirty="0"/>
                        <a:t>144</a:t>
                      </a:r>
                    </a:p>
                    <a:p>
                      <a:pPr lvl="0">
                        <a:buNone/>
                      </a:pPr>
                      <a:r>
                        <a:rPr lang="en-US" sz="900" dirty="0"/>
                        <a:t>1750/48</a:t>
                      </a:r>
                    </a:p>
                    <a:p>
                      <a:r>
                        <a:rPr lang="en-US" sz="900" dirty="0"/>
                        <a:t>60k</a:t>
                      </a:r>
                    </a:p>
                    <a:p>
                      <a:pPr lvl="0">
                        <a:buNone/>
                      </a:pPr>
                      <a:r>
                        <a:rPr lang="en-US" sz="900" dirty="0"/>
                        <a:t>81</a:t>
                      </a:r>
                    </a:p>
                  </a:txBody>
                  <a:tcPr/>
                </a:tc>
                <a:tc>
                  <a:txBody>
                    <a:bodyPr/>
                    <a:lstStyle/>
                    <a:p>
                      <a:r>
                        <a:rPr lang="en-US" sz="900" dirty="0"/>
                        <a:t>24</a:t>
                      </a:r>
                    </a:p>
                    <a:p>
                      <a:r>
                        <a:rPr lang="en-US" sz="900" dirty="0"/>
                        <a:t>1</a:t>
                      </a:r>
                    </a:p>
                    <a:p>
                      <a:r>
                        <a:rPr lang="en-US" sz="900" dirty="0"/>
                        <a:t>1</a:t>
                      </a:r>
                    </a:p>
                    <a:p>
                      <a:r>
                        <a:rPr lang="en-US" sz="900" dirty="0"/>
                        <a:t>10</a:t>
                      </a:r>
                    </a:p>
                    <a:p>
                      <a:r>
                        <a:rPr lang="en-US" sz="900" dirty="0"/>
                        <a:t>2</a:t>
                      </a:r>
                    </a:p>
                  </a:txBody>
                  <a:tcPr/>
                </a:tc>
                <a:tc>
                  <a:txBody>
                    <a:bodyPr/>
                    <a:lstStyle/>
                    <a:p>
                      <a:pPr algn="ctr"/>
                      <a:r>
                        <a:rPr lang="en-US" sz="900" dirty="0"/>
                        <a:t>300</a:t>
                      </a:r>
                    </a:p>
                    <a:p>
                      <a:pPr lvl="0" algn="ctr">
                        <a:buNone/>
                      </a:pPr>
                      <a:r>
                        <a:rPr lang="en-US" sz="900" dirty="0"/>
                        <a:t>-</a:t>
                      </a:r>
                    </a:p>
                    <a:p>
                      <a:pPr lvl="0" algn="ctr">
                        <a:buNone/>
                      </a:pPr>
                      <a:r>
                        <a:rPr lang="en-US" sz="900" dirty="0"/>
                        <a:t>19</a:t>
                      </a:r>
                    </a:p>
                    <a:p>
                      <a:pPr lvl="0" algn="ctr">
                        <a:buNone/>
                      </a:pPr>
                      <a:r>
                        <a:rPr lang="en-US" sz="900" dirty="0"/>
                        <a:t>1</a:t>
                      </a:r>
                    </a:p>
                    <a:p>
                      <a:pPr lvl="0" algn="ctr">
                        <a:buNone/>
                      </a:pPr>
                      <a:r>
                        <a:rPr lang="en-US" sz="900" dirty="0"/>
                        <a:t>150</a:t>
                      </a:r>
                    </a:p>
                  </a:txBody>
                  <a:tcPr/>
                </a:tc>
                <a:tc>
                  <a:txBody>
                    <a:bodyPr/>
                    <a:lstStyle/>
                    <a:p>
                      <a:pPr algn="ctr"/>
                      <a:r>
                        <a:rPr lang="en-US" sz="900" dirty="0"/>
                        <a:t>20</a:t>
                      </a:r>
                    </a:p>
                    <a:p>
                      <a:pPr lvl="0" algn="ctr">
                        <a:buNone/>
                      </a:pPr>
                      <a:r>
                        <a:rPr lang="en-US" sz="900" dirty="0"/>
                        <a:t>-</a:t>
                      </a:r>
                    </a:p>
                    <a:p>
                      <a:pPr lvl="0" algn="ctr">
                        <a:buNone/>
                      </a:pPr>
                      <a:r>
                        <a:rPr lang="en-US" sz="900" dirty="0"/>
                        <a:t>7</a:t>
                      </a:r>
                    </a:p>
                    <a:p>
                      <a:pPr lvl="0" algn="ctr">
                        <a:buNone/>
                      </a:pPr>
                      <a:r>
                        <a:rPr lang="en-US" sz="900" dirty="0"/>
                        <a:t>1</a:t>
                      </a:r>
                    </a:p>
                    <a:p>
                      <a:pPr lvl="0" algn="ctr">
                        <a:buNone/>
                      </a:pPr>
                      <a:r>
                        <a:rPr lang="en-US" sz="900" dirty="0"/>
                        <a:t>7</a:t>
                      </a:r>
                    </a:p>
                  </a:txBody>
                  <a:tcPr/>
                </a:tc>
                <a:tc>
                  <a:txBody>
                    <a:bodyPr/>
                    <a:lstStyle/>
                    <a:p>
                      <a:pPr algn="ctr"/>
                      <a:r>
                        <a:rPr lang="en-US" sz="900" dirty="0"/>
                        <a:t>10</a:t>
                      </a:r>
                    </a:p>
                    <a:p>
                      <a:pPr lvl="0" algn="ctr">
                        <a:buNone/>
                      </a:pPr>
                      <a:r>
                        <a:rPr lang="en-US" sz="900" dirty="0"/>
                        <a:t>1</a:t>
                      </a:r>
                    </a:p>
                    <a:p>
                      <a:pPr lvl="0" algn="ctr">
                        <a:buNone/>
                      </a:pPr>
                      <a:r>
                        <a:rPr lang="en-US" sz="900" dirty="0"/>
                        <a:t>1</a:t>
                      </a:r>
                    </a:p>
                    <a:p>
                      <a:pPr lvl="0" algn="ctr">
                        <a:buNone/>
                      </a:pPr>
                      <a:r>
                        <a:rPr lang="en-US" sz="900" dirty="0"/>
                        <a:t>1</a:t>
                      </a:r>
                    </a:p>
                    <a:p>
                      <a:pPr lvl="0" algn="ctr">
                        <a:buNone/>
                      </a:pPr>
                      <a:r>
                        <a:rPr lang="en-US" sz="900" dirty="0"/>
                        <a:t>1</a:t>
                      </a:r>
                    </a:p>
                  </a:txBody>
                  <a:tcPr/>
                </a:tc>
                <a:tc>
                  <a:txBody>
                    <a:bodyPr/>
                    <a:lstStyle/>
                    <a:p>
                      <a:r>
                        <a:rPr lang="en-US" sz="900" dirty="0">
                          <a:solidFill>
                            <a:schemeClr val="dk1"/>
                          </a:solidFill>
                        </a:rPr>
                        <a:t>Timepix4</a:t>
                      </a:r>
                      <a:r>
                        <a:rPr lang="en-US" sz="900" dirty="0">
                          <a:solidFill>
                            <a:schemeClr val="tx1"/>
                          </a:solidFill>
                        </a:rPr>
                        <a:t> </a:t>
                      </a:r>
                    </a:p>
                    <a:p>
                      <a:r>
                        <a:rPr lang="en-US" sz="900" dirty="0" err="1">
                          <a:solidFill>
                            <a:schemeClr val="tx1"/>
                          </a:solidFill>
                        </a:rPr>
                        <a:t>SiPM</a:t>
                      </a:r>
                      <a:endParaRPr lang="en-US" sz="900" dirty="0">
                        <a:solidFill>
                          <a:schemeClr val="tx1"/>
                        </a:solidFill>
                      </a:endParaRPr>
                    </a:p>
                    <a:p>
                      <a:r>
                        <a:rPr lang="en-US" sz="900" dirty="0">
                          <a:solidFill>
                            <a:schemeClr val="tx1"/>
                          </a:solidFill>
                        </a:rPr>
                        <a:t>(</a:t>
                      </a:r>
                      <a:r>
                        <a:rPr lang="en-US" sz="900" dirty="0" err="1">
                          <a:solidFill>
                            <a:schemeClr val="tx1"/>
                          </a:solidFill>
                        </a:rPr>
                        <a:t>SiPM</a:t>
                      </a:r>
                      <a:r>
                        <a:rPr lang="en-US" sz="900" dirty="0">
                          <a:solidFill>
                            <a:schemeClr val="tx1"/>
                          </a:solidFill>
                        </a:rPr>
                        <a:t>/HG2CROC) or(PMT/FLASH) </a:t>
                      </a:r>
                    </a:p>
                    <a:p>
                      <a:r>
                        <a:rPr lang="en-US" sz="900" dirty="0">
                          <a:solidFill>
                            <a:schemeClr val="tx1"/>
                          </a:solidFill>
                        </a:rPr>
                        <a:t>AC-LGAD: FCFD or EICROC (strip)</a:t>
                      </a:r>
                    </a:p>
                    <a:p>
                      <a:pPr lvl="0">
                        <a:buNone/>
                      </a:pPr>
                      <a:r>
                        <a:rPr lang="en-US" sz="900" dirty="0" err="1">
                          <a:solidFill>
                            <a:schemeClr val="tx1"/>
                          </a:solidFill>
                        </a:rPr>
                        <a:t>SiPM</a:t>
                      </a:r>
                      <a:endParaRPr lang="en-US" sz="900" dirty="0">
                        <a:solidFill>
                          <a:schemeClr val="tx1"/>
                        </a:solidFill>
                      </a:endParaRPr>
                    </a:p>
                  </a:txBody>
                  <a:tcPr/>
                </a:tc>
                <a:tc>
                  <a:txBody>
                    <a:bodyPr/>
                    <a:lstStyle/>
                    <a:p>
                      <a:pPr lvl="0">
                        <a:buNone/>
                      </a:pPr>
                      <a:r>
                        <a:rPr lang="en-US" sz="900" dirty="0">
                          <a:solidFill>
                            <a:schemeClr val="tx1"/>
                          </a:solidFill>
                        </a:rPr>
                        <a:t>Software Trigger to reduce output rate</a:t>
                      </a:r>
                    </a:p>
                    <a:p>
                      <a:pPr lvl="0">
                        <a:buNone/>
                      </a:pPr>
                      <a:r>
                        <a:rPr lang="en-US" sz="900" dirty="0">
                          <a:solidFill>
                            <a:schemeClr val="tx1"/>
                          </a:solidFill>
                        </a:rPr>
                        <a:t>Low Q Calorimeter doesn't run at high luminosity</a:t>
                      </a:r>
                      <a:endParaRPr lang="en-US" dirty="0"/>
                    </a:p>
                  </a:txBody>
                  <a:tcPr/>
                </a:tc>
                <a:extLst>
                  <a:ext uri="{0D108BD9-81ED-4DB2-BD59-A6C34878D82A}">
                    <a16:rowId xmlns:a16="http://schemas.microsoft.com/office/drawing/2014/main" val="2010638859"/>
                  </a:ext>
                </a:extLst>
              </a:tr>
              <a:tr h="492490">
                <a:tc>
                  <a:txBody>
                    <a:bodyPr/>
                    <a:lstStyle/>
                    <a:p>
                      <a:r>
                        <a:rPr lang="en-US" sz="900" dirty="0"/>
                        <a:t>PID-TOF:         Barrel</a:t>
                      </a:r>
                    </a:p>
                    <a:p>
                      <a:r>
                        <a:rPr lang="en-US" sz="900" dirty="0"/>
                        <a:t>                        Endcap</a:t>
                      </a:r>
                    </a:p>
                  </a:txBody>
                  <a:tcPr/>
                </a:tc>
                <a:tc>
                  <a:txBody>
                    <a:bodyPr/>
                    <a:lstStyle/>
                    <a:p>
                      <a:r>
                        <a:rPr lang="en-US" sz="900" dirty="0"/>
                        <a:t>2.2M</a:t>
                      </a:r>
                    </a:p>
                    <a:p>
                      <a:r>
                        <a:rPr lang="en-US" sz="900" dirty="0"/>
                        <a:t>5.6 M</a:t>
                      </a:r>
                    </a:p>
                  </a:txBody>
                  <a:tcPr/>
                </a:tc>
                <a:tc>
                  <a:txBody>
                    <a:bodyPr/>
                    <a:lstStyle/>
                    <a:p>
                      <a:r>
                        <a:rPr lang="en-US" sz="900" dirty="0"/>
                        <a:t>288</a:t>
                      </a:r>
                    </a:p>
                    <a:p>
                      <a:r>
                        <a:rPr lang="en-US" sz="900" dirty="0"/>
                        <a:t>212</a:t>
                      </a:r>
                    </a:p>
                  </a:txBody>
                  <a:tcPr/>
                </a:tc>
                <a:tc>
                  <a:txBody>
                    <a:bodyPr/>
                    <a:lstStyle/>
                    <a:p>
                      <a:pPr algn="ctr"/>
                      <a:r>
                        <a:rPr lang="en-US" sz="900" dirty="0"/>
                        <a:t>31</a:t>
                      </a:r>
                    </a:p>
                  </a:txBody>
                  <a:tcPr/>
                </a:tc>
                <a:tc>
                  <a:txBody>
                    <a:bodyPr/>
                    <a:lstStyle/>
                    <a:p>
                      <a:pPr algn="ctr"/>
                      <a:r>
                        <a:rPr lang="en-US" sz="900" dirty="0"/>
                        <a:t>1</a:t>
                      </a:r>
                    </a:p>
                  </a:txBody>
                  <a:tcPr/>
                </a:tc>
                <a:tc>
                  <a:txBody>
                    <a:bodyPr/>
                    <a:lstStyle/>
                    <a:p>
                      <a:pPr algn="ctr"/>
                      <a:r>
                        <a:rPr lang="en-US" sz="900" dirty="0"/>
                        <a:t>8</a:t>
                      </a:r>
                    </a:p>
                    <a:p>
                      <a:pPr lvl="0" algn="ctr">
                        <a:buNone/>
                      </a:pPr>
                      <a:r>
                        <a:rPr lang="en-US" sz="900" dirty="0"/>
                        <a:t>6</a:t>
                      </a:r>
                    </a:p>
                  </a:txBody>
                  <a:tcPr/>
                </a:tc>
                <a:tc>
                  <a:txBody>
                    <a:bodyPr/>
                    <a:lstStyle/>
                    <a:p>
                      <a:r>
                        <a:rPr lang="en-US" sz="900" dirty="0">
                          <a:solidFill>
                            <a:schemeClr val="tx1"/>
                          </a:solidFill>
                        </a:rPr>
                        <a:t>AC-LGAD: FCFD or EICROC (strip)</a:t>
                      </a:r>
                    </a:p>
                    <a:p>
                      <a:r>
                        <a:rPr lang="en-US" sz="900" dirty="0">
                          <a:solidFill>
                            <a:schemeClr val="tx1"/>
                          </a:solidFill>
                        </a:rPr>
                        <a:t>AC-LGAD: EICROC (pixel)</a:t>
                      </a:r>
                    </a:p>
                  </a:txBody>
                  <a:tcPr/>
                </a:tc>
                <a:tc>
                  <a:txBody>
                    <a:bodyPr/>
                    <a:lstStyle/>
                    <a:p>
                      <a:r>
                        <a:rPr lang="en-US" sz="900" dirty="0" err="1">
                          <a:solidFill>
                            <a:schemeClr val="tx1"/>
                          </a:solidFill>
                        </a:rPr>
                        <a:t>bTOF</a:t>
                      </a:r>
                      <a:r>
                        <a:rPr lang="en-US" sz="900" dirty="0">
                          <a:solidFill>
                            <a:schemeClr val="tx1"/>
                          </a:solidFill>
                        </a:rPr>
                        <a:t> 128 </a:t>
                      </a:r>
                      <a:r>
                        <a:rPr lang="en-US" sz="900" dirty="0" err="1">
                          <a:solidFill>
                            <a:schemeClr val="tx1"/>
                          </a:solidFill>
                        </a:rPr>
                        <a:t>ch</a:t>
                      </a:r>
                      <a:r>
                        <a:rPr lang="en-US" sz="900" dirty="0">
                          <a:solidFill>
                            <a:schemeClr val="tx1"/>
                          </a:solidFill>
                        </a:rPr>
                        <a:t>/ASIC, 64 ASIC/RDO</a:t>
                      </a:r>
                    </a:p>
                    <a:p>
                      <a:r>
                        <a:rPr lang="en-US" sz="900" dirty="0" err="1">
                          <a:solidFill>
                            <a:schemeClr val="tx1"/>
                          </a:solidFill>
                        </a:rPr>
                        <a:t>eTOF</a:t>
                      </a:r>
                      <a:r>
                        <a:rPr lang="en-US" sz="900" dirty="0">
                          <a:solidFill>
                            <a:schemeClr val="tx1"/>
                          </a:solidFill>
                        </a:rPr>
                        <a:t> 1024 pixel/ASIC, 24-48 ASIC/RDO (41 </a:t>
                      </a:r>
                      <a:r>
                        <a:rPr lang="en-US" sz="900" dirty="0" err="1">
                          <a:solidFill>
                            <a:schemeClr val="tx1"/>
                          </a:solidFill>
                        </a:rPr>
                        <a:t>ave</a:t>
                      </a:r>
                      <a:r>
                        <a:rPr lang="en-US" sz="900" dirty="0">
                          <a:solidFill>
                            <a:schemeClr val="tx1"/>
                          </a:solidFill>
                        </a:rPr>
                        <a:t>)</a:t>
                      </a:r>
                    </a:p>
                  </a:txBody>
                  <a:tcPr/>
                </a:tc>
                <a:extLst>
                  <a:ext uri="{0D108BD9-81ED-4DB2-BD59-A6C34878D82A}">
                    <a16:rowId xmlns:a16="http://schemas.microsoft.com/office/drawing/2014/main" val="2976705908"/>
                  </a:ext>
                </a:extLst>
              </a:tr>
              <a:tr h="695911">
                <a:tc>
                  <a:txBody>
                    <a:bodyPr/>
                    <a:lstStyle/>
                    <a:p>
                      <a:r>
                        <a:rPr lang="en-US" sz="900" dirty="0"/>
                        <a:t>PID-Cherenkov:      </a:t>
                      </a:r>
                      <a:r>
                        <a:rPr lang="en-US" sz="900" dirty="0" err="1"/>
                        <a:t>dRICH</a:t>
                      </a:r>
                      <a:endParaRPr lang="en-US" sz="900" dirty="0"/>
                    </a:p>
                    <a:p>
                      <a:r>
                        <a:rPr lang="en-US" sz="900" dirty="0"/>
                        <a:t>    </a:t>
                      </a:r>
                    </a:p>
                    <a:p>
                      <a:r>
                        <a:rPr lang="en-US" sz="900" dirty="0"/>
                        <a:t>                                </a:t>
                      </a:r>
                      <a:r>
                        <a:rPr lang="en-US" sz="900" dirty="0" err="1"/>
                        <a:t>pfRICH</a:t>
                      </a:r>
                      <a:r>
                        <a:rPr lang="en-US" sz="900" dirty="0"/>
                        <a:t> </a:t>
                      </a:r>
                    </a:p>
                    <a:p>
                      <a:r>
                        <a:rPr lang="en-US" sz="900" dirty="0"/>
                        <a:t>                                DIRC</a:t>
                      </a:r>
                    </a:p>
                  </a:txBody>
                  <a:tcPr/>
                </a:tc>
                <a:tc>
                  <a:txBody>
                    <a:bodyPr/>
                    <a:lstStyle/>
                    <a:p>
                      <a:r>
                        <a:rPr lang="en-US" sz="900" dirty="0"/>
                        <a:t>317,952</a:t>
                      </a:r>
                    </a:p>
                    <a:p>
                      <a:endParaRPr lang="en-US" sz="900" dirty="0"/>
                    </a:p>
                    <a:p>
                      <a:r>
                        <a:rPr lang="en-US" sz="900" dirty="0"/>
                        <a:t>69,632</a:t>
                      </a:r>
                    </a:p>
                    <a:p>
                      <a:r>
                        <a:rPr lang="en-US" sz="900" dirty="0"/>
                        <a:t>69,632</a:t>
                      </a:r>
                    </a:p>
                  </a:txBody>
                  <a:tcPr/>
                </a:tc>
                <a:tc>
                  <a:txBody>
                    <a:bodyPr/>
                    <a:lstStyle/>
                    <a:p>
                      <a:r>
                        <a:rPr lang="en-US" sz="900" dirty="0"/>
                        <a:t>1242</a:t>
                      </a:r>
                    </a:p>
                    <a:p>
                      <a:endParaRPr lang="en-US" sz="900" dirty="0"/>
                    </a:p>
                    <a:p>
                      <a:r>
                        <a:rPr lang="en-US" sz="900" dirty="0"/>
                        <a:t>17</a:t>
                      </a:r>
                    </a:p>
                    <a:p>
                      <a:r>
                        <a:rPr lang="en-US" sz="900" dirty="0"/>
                        <a:t>24</a:t>
                      </a:r>
                    </a:p>
                  </a:txBody>
                  <a:tcPr/>
                </a:tc>
                <a:tc>
                  <a:txBody>
                    <a:bodyPr/>
                    <a:lstStyle/>
                    <a:p>
                      <a:pPr algn="ctr"/>
                      <a:r>
                        <a:rPr lang="en-US" sz="900" dirty="0">
                          <a:solidFill>
                            <a:schemeClr val="tx1"/>
                          </a:solidFill>
                        </a:rPr>
                        <a:t>1240</a:t>
                      </a:r>
                    </a:p>
                    <a:p>
                      <a:pPr algn="ctr"/>
                      <a:endParaRPr lang="en-US" sz="900" dirty="0">
                        <a:solidFill>
                          <a:schemeClr val="tx1"/>
                        </a:solidFill>
                      </a:endParaRPr>
                    </a:p>
                    <a:p>
                      <a:pPr algn="ctr"/>
                      <a:r>
                        <a:rPr lang="en-US" sz="900" dirty="0">
                          <a:solidFill>
                            <a:schemeClr val="tx1"/>
                          </a:solidFill>
                        </a:rPr>
                        <a:t>24</a:t>
                      </a:r>
                    </a:p>
                    <a:p>
                      <a:pPr algn="ctr"/>
                      <a:r>
                        <a:rPr lang="en-US" sz="900" dirty="0">
                          <a:solidFill>
                            <a:schemeClr val="tx1"/>
                          </a:solidFill>
                        </a:rPr>
                        <a:t>11</a:t>
                      </a:r>
                    </a:p>
                  </a:txBody>
                  <a:tcPr/>
                </a:tc>
                <a:tc>
                  <a:txBody>
                    <a:bodyPr/>
                    <a:lstStyle/>
                    <a:p>
                      <a:pPr algn="ctr"/>
                      <a:r>
                        <a:rPr lang="en-US" sz="900" dirty="0"/>
                        <a:t>13.5</a:t>
                      </a:r>
                    </a:p>
                    <a:p>
                      <a:pPr algn="ctr"/>
                      <a:endParaRPr lang="en-US" sz="900" dirty="0"/>
                    </a:p>
                    <a:p>
                      <a:pPr algn="ctr"/>
                      <a:r>
                        <a:rPr lang="en-US" sz="900" dirty="0"/>
                        <a:t>12.5</a:t>
                      </a:r>
                    </a:p>
                    <a:p>
                      <a:pPr algn="ctr"/>
                      <a:r>
                        <a:rPr lang="en-US" sz="900" dirty="0"/>
                        <a:t>6</a:t>
                      </a:r>
                    </a:p>
                  </a:txBody>
                  <a:tcPr/>
                </a:tc>
                <a:tc>
                  <a:txBody>
                    <a:bodyPr/>
                    <a:lstStyle/>
                    <a:p>
                      <a:pPr algn="ctr"/>
                      <a:r>
                        <a:rPr lang="en-US" sz="900" dirty="0"/>
                        <a:t>30</a:t>
                      </a:r>
                    </a:p>
                    <a:p>
                      <a:pPr algn="ctr"/>
                      <a:endParaRPr lang="en-US" sz="900" dirty="0"/>
                    </a:p>
                    <a:p>
                      <a:pPr algn="ctr"/>
                      <a:r>
                        <a:rPr lang="en-US" sz="900" dirty="0"/>
                        <a:t>1</a:t>
                      </a:r>
                    </a:p>
                    <a:p>
                      <a:pPr lvl="0" algn="ctr">
                        <a:buNone/>
                      </a:pPr>
                      <a:r>
                        <a:rPr lang="en-US" sz="900" dirty="0"/>
                        <a:t>1</a:t>
                      </a:r>
                    </a:p>
                  </a:txBody>
                  <a:tcPr/>
                </a:tc>
                <a:tc>
                  <a:txBody>
                    <a:bodyPr/>
                    <a:lstStyle/>
                    <a:p>
                      <a:r>
                        <a:rPr lang="en-US" sz="900" err="1">
                          <a:solidFill>
                            <a:schemeClr val="tx1"/>
                          </a:solidFill>
                        </a:rPr>
                        <a:t>SiPM</a:t>
                      </a:r>
                      <a:r>
                        <a:rPr lang="en-US" sz="900" dirty="0">
                          <a:solidFill>
                            <a:schemeClr val="tx1"/>
                          </a:solidFill>
                        </a:rPr>
                        <a:t> / ALCOR</a:t>
                      </a:r>
                    </a:p>
                    <a:p>
                      <a:endParaRPr lang="en-US" sz="900" dirty="0">
                        <a:solidFill>
                          <a:schemeClr val="tx1"/>
                        </a:solidFill>
                      </a:endParaRPr>
                    </a:p>
                    <a:p>
                      <a:r>
                        <a:rPr lang="en-US" sz="900" dirty="0">
                          <a:solidFill>
                            <a:schemeClr val="tx1"/>
                          </a:solidFill>
                        </a:rPr>
                        <a:t>HRPPD / EICROC (pixel)</a:t>
                      </a:r>
                    </a:p>
                    <a:p>
                      <a:r>
                        <a:rPr lang="en-US" sz="900" dirty="0">
                          <a:solidFill>
                            <a:schemeClr val="tx1"/>
                          </a:solidFill>
                        </a:rPr>
                        <a:t>MCP-PMT (or HRPPD)</a:t>
                      </a:r>
                    </a:p>
                  </a:txBody>
                  <a:tcPr/>
                </a:tc>
                <a:tc>
                  <a:txBody>
                    <a:bodyPr/>
                    <a:lstStyle/>
                    <a:p>
                      <a:r>
                        <a:rPr lang="en-US" sz="900" dirty="0">
                          <a:solidFill>
                            <a:schemeClr val="tx1"/>
                          </a:solidFill>
                        </a:rPr>
                        <a:t>Worse case after radiation.  Includes 30% timing window.  Requires further data volume reduction software trigger</a:t>
                      </a:r>
                    </a:p>
                  </a:txBody>
                  <a:tcPr/>
                </a:tc>
                <a:extLst>
                  <a:ext uri="{0D108BD9-81ED-4DB2-BD59-A6C34878D82A}">
                    <a16:rowId xmlns:a16="http://schemas.microsoft.com/office/drawing/2014/main" val="3720287452"/>
                  </a:ext>
                </a:extLst>
              </a:tr>
            </a:tbl>
          </a:graphicData>
        </a:graphic>
      </p:graphicFrame>
    </p:spTree>
    <p:extLst>
      <p:ext uri="{BB962C8B-B14F-4D97-AF65-F5344CB8AC3E}">
        <p14:creationId xmlns:p14="http://schemas.microsoft.com/office/powerpoint/2010/main" val="160652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F6715-19F7-6B4D-87C1-F51E00EA3CDC}"/>
              </a:ext>
            </a:extLst>
          </p:cNvPr>
          <p:cNvSpPr>
            <a:spLocks noGrp="1"/>
          </p:cNvSpPr>
          <p:nvPr>
            <p:ph type="title"/>
          </p:nvPr>
        </p:nvSpPr>
        <p:spPr>
          <a:xfrm>
            <a:off x="462579" y="0"/>
            <a:ext cx="11499925" cy="825178"/>
          </a:xfrm>
        </p:spPr>
        <p:txBody>
          <a:bodyPr/>
          <a:lstStyle/>
          <a:p>
            <a:r>
              <a:rPr lang="en-US"/>
              <a:t>ES&amp;H Considerations</a:t>
            </a:r>
          </a:p>
        </p:txBody>
      </p:sp>
      <p:sp>
        <p:nvSpPr>
          <p:cNvPr id="5" name="Title 1">
            <a:extLst>
              <a:ext uri="{FF2B5EF4-FFF2-40B4-BE49-F238E27FC236}">
                <a16:creationId xmlns:a16="http://schemas.microsoft.com/office/drawing/2014/main" id="{3B482186-FA6E-A648-90AB-0F79BE9A4858}"/>
              </a:ext>
            </a:extLst>
          </p:cNvPr>
          <p:cNvSpPr txBox="1">
            <a:spLocks/>
          </p:cNvSpPr>
          <p:nvPr/>
        </p:nvSpPr>
        <p:spPr>
          <a:xfrm>
            <a:off x="488678" y="869733"/>
            <a:ext cx="8809318" cy="419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u="none" kern="1200">
                <a:solidFill>
                  <a:schemeClr val="tx1"/>
                </a:solidFill>
                <a:latin typeface="+mn-lt"/>
                <a:ea typeface="+mj-ea"/>
                <a:cs typeface="+mj-cs"/>
              </a:defRPr>
            </a:lvl1pPr>
          </a:lstStyle>
          <a:p>
            <a:r>
              <a:rPr lang="en-US" sz="2000">
                <a:solidFill>
                  <a:srgbClr val="0070C0"/>
                </a:solidFill>
              </a:rPr>
              <a:t>Both </a:t>
            </a:r>
            <a:r>
              <a:rPr lang="en-US" sz="2000" err="1">
                <a:solidFill>
                  <a:srgbClr val="0070C0"/>
                </a:solidFill>
              </a:rPr>
              <a:t>JLab</a:t>
            </a:r>
            <a:r>
              <a:rPr lang="en-US" sz="2000">
                <a:solidFill>
                  <a:srgbClr val="0070C0"/>
                </a:solidFill>
              </a:rPr>
              <a:t>  and BNL have EHS&amp;Q processes for “in-kind” Electronics</a:t>
            </a:r>
          </a:p>
        </p:txBody>
      </p:sp>
      <p:pic>
        <p:nvPicPr>
          <p:cNvPr id="7" name="Picture 6">
            <a:extLst>
              <a:ext uri="{FF2B5EF4-FFF2-40B4-BE49-F238E27FC236}">
                <a16:creationId xmlns:a16="http://schemas.microsoft.com/office/drawing/2014/main" id="{BAD3D1C5-97C8-D647-9585-680E565265A0}"/>
              </a:ext>
            </a:extLst>
          </p:cNvPr>
          <p:cNvPicPr>
            <a:picLocks noChangeAspect="1"/>
          </p:cNvPicPr>
          <p:nvPr/>
        </p:nvPicPr>
        <p:blipFill>
          <a:blip r:embed="rId2"/>
          <a:stretch>
            <a:fillRect/>
          </a:stretch>
        </p:blipFill>
        <p:spPr>
          <a:xfrm>
            <a:off x="6481173" y="1414270"/>
            <a:ext cx="3637967" cy="1864871"/>
          </a:xfrm>
          <a:prstGeom prst="rect">
            <a:avLst/>
          </a:prstGeom>
          <a:ln>
            <a:solidFill>
              <a:schemeClr val="tx1"/>
            </a:solidFill>
          </a:ln>
        </p:spPr>
      </p:pic>
      <p:sp>
        <p:nvSpPr>
          <p:cNvPr id="8" name="TextBox 7">
            <a:extLst>
              <a:ext uri="{FF2B5EF4-FFF2-40B4-BE49-F238E27FC236}">
                <a16:creationId xmlns:a16="http://schemas.microsoft.com/office/drawing/2014/main" id="{5D1F2340-6F35-B149-9580-D419F0597141}"/>
              </a:ext>
            </a:extLst>
          </p:cNvPr>
          <p:cNvSpPr txBox="1"/>
          <p:nvPr/>
        </p:nvSpPr>
        <p:spPr>
          <a:xfrm>
            <a:off x="811939" y="1332642"/>
            <a:ext cx="5181109" cy="3693319"/>
          </a:xfrm>
          <a:prstGeom prst="rect">
            <a:avLst/>
          </a:prstGeom>
          <a:noFill/>
        </p:spPr>
        <p:txBody>
          <a:bodyPr wrap="square" lIns="91440" tIns="45720" rIns="91440" bIns="45720" rtlCol="0" anchor="t">
            <a:spAutoFit/>
          </a:bodyPr>
          <a:lstStyle/>
          <a:p>
            <a:pPr marL="285750" indent="-285750">
              <a:buFont typeface="Wingdings" pitchFamily="2" charset="2"/>
              <a:buChar char="§"/>
            </a:pPr>
            <a:r>
              <a:rPr lang="en-US" b="1" dirty="0">
                <a:solidFill>
                  <a:srgbClr val="0070C0"/>
                </a:solidFill>
              </a:rPr>
              <a:t>At </a:t>
            </a:r>
            <a:r>
              <a:rPr lang="en-US" b="1" dirty="0" err="1">
                <a:solidFill>
                  <a:srgbClr val="0070C0"/>
                </a:solidFill>
              </a:rPr>
              <a:t>JLab</a:t>
            </a:r>
            <a:r>
              <a:rPr lang="en-US" dirty="0"/>
              <a:t>, </a:t>
            </a:r>
            <a:r>
              <a:rPr lang="en-US" sz="1600" dirty="0"/>
              <a:t>custom electronics built by collaborators for use in experiments must go through a registration process first. This includes any equipment that is NOT certified by a Nationally Recognized Test Lab (NRTL)  like UL and recognized by OSHA. </a:t>
            </a:r>
            <a:endParaRPr lang="en-US" sz="1600" dirty="0">
              <a:cs typeface="Arial"/>
            </a:endParaRPr>
          </a:p>
          <a:p>
            <a:pPr marL="285750" indent="-285750">
              <a:buFont typeface="Wingdings" pitchFamily="2" charset="2"/>
              <a:buChar char="§"/>
            </a:pPr>
            <a:endParaRPr lang="en-US" sz="1600">
              <a:cs typeface="Arial"/>
            </a:endParaRPr>
          </a:p>
          <a:p>
            <a:pPr marL="285750" indent="-285750">
              <a:buFont typeface="Wingdings" pitchFamily="2" charset="2"/>
              <a:buChar char="§"/>
            </a:pPr>
            <a:r>
              <a:rPr lang="en-US" sz="1600" dirty="0"/>
              <a:t>The </a:t>
            </a:r>
            <a:r>
              <a:rPr lang="en-US" sz="1600" dirty="0" err="1"/>
              <a:t>JLab</a:t>
            </a:r>
            <a:r>
              <a:rPr lang="en-US" sz="1600" dirty="0"/>
              <a:t> EHS&amp;Q Manual has a supplement guide for construction and/or modification of any custom or non-NRTL equipment.</a:t>
            </a:r>
            <a:endParaRPr lang="en-US" sz="1600" dirty="0">
              <a:cs typeface="Arial" panose="020B0604020202020204"/>
            </a:endParaRPr>
          </a:p>
          <a:p>
            <a:pPr marL="285750" indent="-285750">
              <a:buFont typeface="Wingdings" pitchFamily="2" charset="2"/>
              <a:buChar char="§"/>
            </a:pPr>
            <a:endParaRPr lang="en-US">
              <a:cs typeface="Arial" panose="020B0604020202020204"/>
            </a:endParaRPr>
          </a:p>
          <a:p>
            <a:pPr marL="285750" indent="-285750">
              <a:buFont typeface="Wingdings" pitchFamily="2" charset="2"/>
              <a:buChar char="§"/>
            </a:pPr>
            <a:endParaRPr lang="en-US">
              <a:solidFill>
                <a:srgbClr val="000000"/>
              </a:solidFill>
              <a:cs typeface="Arial" panose="020B0604020202020204"/>
            </a:endParaRPr>
          </a:p>
          <a:p>
            <a:endParaRPr lang="en-US">
              <a:solidFill>
                <a:srgbClr val="000000"/>
              </a:solidFill>
              <a:cs typeface="Arial" panose="020B0604020202020204"/>
            </a:endParaRPr>
          </a:p>
          <a:p>
            <a:pPr marL="285750" indent="-285750">
              <a:buFont typeface="Wingdings" pitchFamily="2" charset="2"/>
              <a:buChar char="§"/>
            </a:pPr>
            <a:r>
              <a:rPr lang="en-US" b="1" dirty="0">
                <a:solidFill>
                  <a:srgbClr val="0070C0"/>
                </a:solidFill>
              </a:rPr>
              <a:t>BNL Experimental Safety Review Process </a:t>
            </a:r>
            <a:endParaRPr lang="en-US" b="1" dirty="0">
              <a:solidFill>
                <a:srgbClr val="0070C0"/>
              </a:solidFill>
              <a:cs typeface="Arial"/>
            </a:endParaRPr>
          </a:p>
        </p:txBody>
      </p:sp>
      <p:grpSp>
        <p:nvGrpSpPr>
          <p:cNvPr id="11" name="Group 10">
            <a:extLst>
              <a:ext uri="{FF2B5EF4-FFF2-40B4-BE49-F238E27FC236}">
                <a16:creationId xmlns:a16="http://schemas.microsoft.com/office/drawing/2014/main" id="{B5FA164A-EF0F-234E-A29F-070A33EC71A6}"/>
              </a:ext>
            </a:extLst>
          </p:cNvPr>
          <p:cNvGrpSpPr>
            <a:grpSpLocks noChangeAspect="1"/>
          </p:cNvGrpSpPr>
          <p:nvPr/>
        </p:nvGrpSpPr>
        <p:grpSpPr>
          <a:xfrm>
            <a:off x="5889726" y="3361027"/>
            <a:ext cx="5356062" cy="1548966"/>
            <a:chOff x="2609099" y="4230489"/>
            <a:chExt cx="6371727" cy="1842695"/>
          </a:xfrm>
        </p:grpSpPr>
        <p:pic>
          <p:nvPicPr>
            <p:cNvPr id="12" name="Picture 11">
              <a:extLst>
                <a:ext uri="{FF2B5EF4-FFF2-40B4-BE49-F238E27FC236}">
                  <a16:creationId xmlns:a16="http://schemas.microsoft.com/office/drawing/2014/main" id="{C40CE99C-9694-4948-AFE0-44FFC77F2030}"/>
                </a:ext>
              </a:extLst>
            </p:cNvPr>
            <p:cNvPicPr>
              <a:picLocks noChangeAspect="1"/>
            </p:cNvPicPr>
            <p:nvPr/>
          </p:nvPicPr>
          <p:blipFill rotWithShape="1">
            <a:blip r:embed="rId3"/>
            <a:srcRect l="37421" t="73087" r="7380" b="1350"/>
            <a:stretch/>
          </p:blipFill>
          <p:spPr>
            <a:xfrm>
              <a:off x="2609099" y="4230489"/>
              <a:ext cx="6371727" cy="1842695"/>
            </a:xfrm>
            <a:prstGeom prst="rect">
              <a:avLst/>
            </a:prstGeom>
          </p:spPr>
        </p:pic>
        <p:sp>
          <p:nvSpPr>
            <p:cNvPr id="13" name="Oval 12">
              <a:extLst>
                <a:ext uri="{FF2B5EF4-FFF2-40B4-BE49-F238E27FC236}">
                  <a16:creationId xmlns:a16="http://schemas.microsoft.com/office/drawing/2014/main" id="{2CB1C972-68E3-2244-9D2D-5E0F4E8839DF}"/>
                </a:ext>
              </a:extLst>
            </p:cNvPr>
            <p:cNvSpPr/>
            <p:nvPr/>
          </p:nvSpPr>
          <p:spPr>
            <a:xfrm>
              <a:off x="2609099" y="4461535"/>
              <a:ext cx="5893770" cy="420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2CE22AE-C611-3148-A7B0-59EDD6815EB4}"/>
              </a:ext>
            </a:extLst>
          </p:cNvPr>
          <p:cNvSpPr txBox="1"/>
          <p:nvPr/>
        </p:nvSpPr>
        <p:spPr>
          <a:xfrm>
            <a:off x="561864" y="5024057"/>
            <a:ext cx="11067439" cy="1354217"/>
          </a:xfrm>
          <a:prstGeom prst="rect">
            <a:avLst/>
          </a:prstGeom>
          <a:noFill/>
        </p:spPr>
        <p:txBody>
          <a:bodyPr wrap="square" lIns="91440" tIns="45720" rIns="91440" bIns="45720" rtlCol="0" anchor="t">
            <a:spAutoFit/>
          </a:bodyPr>
          <a:lstStyle/>
          <a:p>
            <a:pPr marL="742950" lvl="1" indent="-285750">
              <a:buFont typeface="Wingdings" panose="020B0604020202020204" pitchFamily="34" charset="0"/>
              <a:buChar char="§"/>
            </a:pPr>
            <a:r>
              <a:rPr lang="en-US" sz="1600"/>
              <a:t>The experimental details and hazards are submitted to the ESH Coordinator</a:t>
            </a:r>
            <a:endParaRPr lang="en-US"/>
          </a:p>
          <a:p>
            <a:pPr marL="742950" lvl="1" indent="-285750">
              <a:buFont typeface="Wingdings" panose="020B0604020202020204" pitchFamily="34" charset="0"/>
              <a:buChar char="§"/>
            </a:pPr>
            <a:r>
              <a:rPr lang="en-US" sz="1600"/>
              <a:t>An ESR form must be submitted to the C-A department</a:t>
            </a:r>
            <a:endParaRPr lang="en-US" sz="1600">
              <a:cs typeface="Arial" panose="020B0604020202020204"/>
            </a:endParaRPr>
          </a:p>
          <a:p>
            <a:pPr marL="742950" lvl="1" indent="-285750">
              <a:buFont typeface="Wingdings" panose="020B0604020202020204" pitchFamily="34" charset="0"/>
              <a:buChar char="§"/>
            </a:pPr>
            <a:r>
              <a:rPr lang="en-US" sz="1600"/>
              <a:t>The local representative must give a formal presentation to an ESH committee</a:t>
            </a:r>
            <a:endParaRPr lang="en-US" sz="1600">
              <a:cs typeface="Arial" panose="020B0604020202020204"/>
            </a:endParaRPr>
          </a:p>
          <a:p>
            <a:pPr marL="742950" lvl="1" indent="-285750">
              <a:buFont typeface="Wingdings" panose="020B0604020202020204" pitchFamily="34" charset="0"/>
              <a:buChar char="§"/>
            </a:pPr>
            <a:r>
              <a:rPr lang="en-US" sz="1600"/>
              <a:t>Before operations, the equipment must be inspected by the review committee and approved for operation</a:t>
            </a:r>
            <a:endParaRPr lang="en-US" sz="1600">
              <a:cs typeface="Arial" panose="020B0604020202020204"/>
            </a:endParaRPr>
          </a:p>
          <a:p>
            <a:pPr marL="285750" indent="-285750">
              <a:buFont typeface="Wingdings"/>
              <a:buChar char="§"/>
            </a:pPr>
            <a:endParaRPr lang="en-US" sz="1600">
              <a:cs typeface="Arial" panose="020B0604020202020204"/>
            </a:endParaRPr>
          </a:p>
        </p:txBody>
      </p:sp>
      <p:sp>
        <p:nvSpPr>
          <p:cNvPr id="2" name="Rectangle: Rounded Corners 1">
            <a:extLst>
              <a:ext uri="{FF2B5EF4-FFF2-40B4-BE49-F238E27FC236}">
                <a16:creationId xmlns:a16="http://schemas.microsoft.com/office/drawing/2014/main" id="{C0510489-A1CF-3216-B0AE-374AACE91577}"/>
              </a:ext>
            </a:extLst>
          </p:cNvPr>
          <p:cNvSpPr/>
          <p:nvPr/>
        </p:nvSpPr>
        <p:spPr>
          <a:xfrm>
            <a:off x="10532035" y="412589"/>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6</a:t>
            </a:r>
          </a:p>
        </p:txBody>
      </p:sp>
    </p:spTree>
    <p:extLst>
      <p:ext uri="{BB962C8B-B14F-4D97-AF65-F5344CB8AC3E}">
        <p14:creationId xmlns:p14="http://schemas.microsoft.com/office/powerpoint/2010/main" val="147947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7572-0DE1-9FC6-0A7E-085202DEC043}"/>
              </a:ext>
            </a:extLst>
          </p:cNvPr>
          <p:cNvSpPr>
            <a:spLocks noGrp="1"/>
          </p:cNvSpPr>
          <p:nvPr>
            <p:ph type="title"/>
          </p:nvPr>
        </p:nvSpPr>
        <p:spPr/>
        <p:txBody>
          <a:bodyPr/>
          <a:lstStyle/>
          <a:p>
            <a:r>
              <a:rPr lang="en-US" dirty="0"/>
              <a:t>Slow Controls Integration</a:t>
            </a:r>
          </a:p>
        </p:txBody>
      </p:sp>
      <p:sp>
        <p:nvSpPr>
          <p:cNvPr id="3" name="Text Placeholder 2">
            <a:extLst>
              <a:ext uri="{FF2B5EF4-FFF2-40B4-BE49-F238E27FC236}">
                <a16:creationId xmlns:a16="http://schemas.microsoft.com/office/drawing/2014/main" id="{2908E679-BDE5-C5E7-596B-E461DD92F282}"/>
              </a:ext>
            </a:extLst>
          </p:cNvPr>
          <p:cNvSpPr txBox="1">
            <a:spLocks/>
          </p:cNvSpPr>
          <p:nvPr/>
        </p:nvSpPr>
        <p:spPr>
          <a:xfrm>
            <a:off x="461963" y="930274"/>
            <a:ext cx="3028489" cy="5212080"/>
          </a:xfrm>
          <a:prstGeom prst="rect">
            <a:avLst/>
          </a:prstGeom>
        </p:spPr>
        <p:txBody>
          <a:bodyPr>
            <a:normAutofit/>
          </a:bodyPr>
          <a:lst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Slow controls</a:t>
            </a:r>
          </a:p>
          <a:p>
            <a:pPr lvl="1"/>
            <a:r>
              <a:rPr lang="en-US"/>
              <a:t>Outlining design</a:t>
            </a:r>
          </a:p>
          <a:p>
            <a:pPr lvl="2"/>
            <a:r>
              <a:rPr lang="en-US"/>
              <a:t>Interlocks</a:t>
            </a:r>
          </a:p>
          <a:p>
            <a:pPr lvl="2"/>
            <a:r>
              <a:rPr lang="en-US"/>
              <a:t>SC infrastructure</a:t>
            </a:r>
          </a:p>
          <a:p>
            <a:pPr lvl="2"/>
            <a:r>
              <a:rPr lang="en-US"/>
              <a:t>Gather info regarding detector needs</a:t>
            </a:r>
            <a:endParaRPr lang="en-US" dirty="0"/>
          </a:p>
        </p:txBody>
      </p:sp>
      <p:pic>
        <p:nvPicPr>
          <p:cNvPr id="4" name="Picture 3">
            <a:extLst>
              <a:ext uri="{FF2B5EF4-FFF2-40B4-BE49-F238E27FC236}">
                <a16:creationId xmlns:a16="http://schemas.microsoft.com/office/drawing/2014/main" id="{9E99D8AF-69B8-B120-ECDB-51B87BAA1084}"/>
              </a:ext>
            </a:extLst>
          </p:cNvPr>
          <p:cNvPicPr>
            <a:picLocks noChangeAspect="1"/>
          </p:cNvPicPr>
          <p:nvPr/>
        </p:nvPicPr>
        <p:blipFill>
          <a:blip r:embed="rId2"/>
          <a:stretch>
            <a:fillRect/>
          </a:stretch>
        </p:blipFill>
        <p:spPr>
          <a:xfrm>
            <a:off x="3581400" y="930274"/>
            <a:ext cx="8508009" cy="4997452"/>
          </a:xfrm>
          <a:prstGeom prst="rect">
            <a:avLst/>
          </a:prstGeom>
          <a:ln w="25400">
            <a:solidFill>
              <a:schemeClr val="tx1"/>
            </a:solidFill>
          </a:ln>
        </p:spPr>
      </p:pic>
    </p:spTree>
    <p:extLst>
      <p:ext uri="{BB962C8B-B14F-4D97-AF65-F5344CB8AC3E}">
        <p14:creationId xmlns:p14="http://schemas.microsoft.com/office/powerpoint/2010/main" val="80273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3E41B-FF6A-4F42-A38B-0F5531A5032B}"/>
              </a:ext>
            </a:extLst>
          </p:cNvPr>
          <p:cNvSpPr>
            <a:spLocks noGrp="1"/>
          </p:cNvSpPr>
          <p:nvPr>
            <p:ph type="title"/>
          </p:nvPr>
        </p:nvSpPr>
        <p:spPr/>
        <p:txBody>
          <a:bodyPr/>
          <a:lstStyle/>
          <a:p>
            <a:r>
              <a:rPr lang="en-US"/>
              <a:t>Outline</a:t>
            </a:r>
          </a:p>
        </p:txBody>
      </p:sp>
      <p:sp>
        <p:nvSpPr>
          <p:cNvPr id="5" name="Text Placeholder 4">
            <a:extLst>
              <a:ext uri="{FF2B5EF4-FFF2-40B4-BE49-F238E27FC236}">
                <a16:creationId xmlns:a16="http://schemas.microsoft.com/office/drawing/2014/main" id="{56A98653-6DA0-8087-7CA2-77D0BF79470F}"/>
              </a:ext>
            </a:extLst>
          </p:cNvPr>
          <p:cNvSpPr>
            <a:spLocks noGrp="1"/>
          </p:cNvSpPr>
          <p:nvPr>
            <p:ph type="body" sz="quarter" idx="10"/>
          </p:nvPr>
        </p:nvSpPr>
        <p:spPr/>
        <p:txBody>
          <a:bodyPr>
            <a:normAutofit/>
          </a:bodyPr>
          <a:lstStyle/>
          <a:p>
            <a:r>
              <a:rPr lang="en-US" sz="2800" dirty="0"/>
              <a:t>The technology and scale of the </a:t>
            </a:r>
            <a:r>
              <a:rPr lang="en-US" sz="2800" dirty="0" err="1"/>
              <a:t>ePIC</a:t>
            </a:r>
            <a:r>
              <a:rPr lang="en-US" sz="2800" dirty="0"/>
              <a:t> DAQ</a:t>
            </a:r>
          </a:p>
          <a:p>
            <a:pPr lvl="1"/>
            <a:r>
              <a:rPr lang="en-US" sz="2400" dirty="0"/>
              <a:t>Streaming readout community</a:t>
            </a:r>
          </a:p>
          <a:p>
            <a:pPr lvl="1"/>
            <a:r>
              <a:rPr lang="en-US" sz="2400" dirty="0"/>
              <a:t>Streaming architecture</a:t>
            </a:r>
          </a:p>
          <a:p>
            <a:pPr lvl="1"/>
            <a:r>
              <a:rPr lang="en-US" sz="2400" dirty="0"/>
              <a:t>System components and operational concepts</a:t>
            </a:r>
          </a:p>
          <a:p>
            <a:pPr lvl="1"/>
            <a:r>
              <a:rPr lang="en-US" sz="2400" dirty="0"/>
              <a:t>Considerations for Far Forward and Backward Subsystems</a:t>
            </a:r>
          </a:p>
          <a:p>
            <a:pPr lvl="1"/>
            <a:r>
              <a:rPr lang="en-US" sz="2400" dirty="0"/>
              <a:t>Component counts &amp; expected data flow</a:t>
            </a:r>
          </a:p>
          <a:p>
            <a:pPr lvl="1"/>
            <a:r>
              <a:rPr lang="en-US" sz="2400" dirty="0"/>
              <a:t>Status of DAQ components</a:t>
            </a:r>
          </a:p>
          <a:p>
            <a:pPr lvl="1"/>
            <a:r>
              <a:rPr lang="en-US" sz="2400" dirty="0"/>
              <a:t>DAQ computing model</a:t>
            </a:r>
          </a:p>
          <a:p>
            <a:r>
              <a:rPr lang="en-US" sz="2800" dirty="0"/>
              <a:t>Schedule</a:t>
            </a:r>
          </a:p>
          <a:p>
            <a:r>
              <a:rPr lang="en-US" sz="2800" dirty="0"/>
              <a:t>Summary</a:t>
            </a:r>
          </a:p>
        </p:txBody>
      </p:sp>
    </p:spTree>
    <p:extLst>
      <p:ext uri="{BB962C8B-B14F-4D97-AF65-F5344CB8AC3E}">
        <p14:creationId xmlns:p14="http://schemas.microsoft.com/office/powerpoint/2010/main" val="411043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1D74E7-2021-1240-BBF0-F1097145845C}"/>
              </a:ext>
            </a:extLst>
          </p:cNvPr>
          <p:cNvSpPr>
            <a:spLocks noGrp="1"/>
          </p:cNvSpPr>
          <p:nvPr>
            <p:ph type="title"/>
          </p:nvPr>
        </p:nvSpPr>
        <p:spPr>
          <a:xfrm>
            <a:off x="462579" y="0"/>
            <a:ext cx="11499925" cy="825178"/>
          </a:xfrm>
        </p:spPr>
        <p:txBody>
          <a:bodyPr/>
          <a:lstStyle/>
          <a:p>
            <a:r>
              <a:rPr lang="en-US"/>
              <a:t>Detailed DAQ Schedule</a:t>
            </a:r>
          </a:p>
        </p:txBody>
      </p:sp>
      <p:pic>
        <p:nvPicPr>
          <p:cNvPr id="7" name="Picture 6">
            <a:extLst>
              <a:ext uri="{FF2B5EF4-FFF2-40B4-BE49-F238E27FC236}">
                <a16:creationId xmlns:a16="http://schemas.microsoft.com/office/drawing/2014/main" id="{DA10E539-D6CA-AF4A-8B1B-52F6C1854AE1}"/>
              </a:ext>
            </a:extLst>
          </p:cNvPr>
          <p:cNvPicPr>
            <a:picLocks noChangeAspect="1"/>
          </p:cNvPicPr>
          <p:nvPr/>
        </p:nvPicPr>
        <p:blipFill rotWithShape="1">
          <a:blip r:embed="rId2"/>
          <a:srcRect t="10491"/>
          <a:stretch/>
        </p:blipFill>
        <p:spPr>
          <a:xfrm>
            <a:off x="2242436" y="1270140"/>
            <a:ext cx="9503826" cy="4326928"/>
          </a:xfrm>
          <a:prstGeom prst="rect">
            <a:avLst/>
          </a:prstGeom>
        </p:spPr>
      </p:pic>
      <p:sp>
        <p:nvSpPr>
          <p:cNvPr id="9" name="TextBox 8">
            <a:extLst>
              <a:ext uri="{FF2B5EF4-FFF2-40B4-BE49-F238E27FC236}">
                <a16:creationId xmlns:a16="http://schemas.microsoft.com/office/drawing/2014/main" id="{37F6A2E6-DCFE-A577-E922-F1FD5FDF61B1}"/>
              </a:ext>
            </a:extLst>
          </p:cNvPr>
          <p:cNvSpPr txBox="1"/>
          <p:nvPr/>
        </p:nvSpPr>
        <p:spPr>
          <a:xfrm>
            <a:off x="462579" y="2265045"/>
            <a:ext cx="1580456" cy="2831544"/>
          </a:xfrm>
          <a:prstGeom prst="rect">
            <a:avLst/>
          </a:prstGeom>
          <a:solidFill>
            <a:schemeClr val="bg1">
              <a:lumMod val="85000"/>
            </a:schemeClr>
          </a:solidFill>
        </p:spPr>
        <p:txBody>
          <a:bodyPr wrap="square" rtlCol="0">
            <a:spAutoFit/>
          </a:bodyPr>
          <a:lstStyle/>
          <a:p>
            <a:r>
              <a:rPr lang="en-US" sz="1200"/>
              <a:t>Releases:</a:t>
            </a:r>
          </a:p>
          <a:p>
            <a:endParaRPr lang="en-US" sz="1200"/>
          </a:p>
          <a:p>
            <a:r>
              <a:rPr lang="en-US" sz="1200"/>
              <a:t>PICODAQ:</a:t>
            </a:r>
          </a:p>
          <a:p>
            <a:pPr marL="169863" lvl="1"/>
            <a:r>
              <a:rPr lang="en-US" sz="1000"/>
              <a:t>Communicate with electronics test setup</a:t>
            </a:r>
          </a:p>
          <a:p>
            <a:endParaRPr lang="en-US" sz="1200"/>
          </a:p>
          <a:p>
            <a:r>
              <a:rPr lang="en-US" sz="1200"/>
              <a:t>MICRODAQ:</a:t>
            </a:r>
          </a:p>
          <a:p>
            <a:pPr marL="169863" lvl="1"/>
            <a:r>
              <a:rPr lang="en-US" sz="1000"/>
              <a:t>readout detector data in test stand </a:t>
            </a:r>
          </a:p>
          <a:p>
            <a:endParaRPr lang="en-US" sz="1200"/>
          </a:p>
          <a:p>
            <a:r>
              <a:rPr lang="en-US" sz="1200"/>
              <a:t>MINIDAQ:</a:t>
            </a:r>
          </a:p>
          <a:p>
            <a:pPr marL="169863" lvl="1"/>
            <a:r>
              <a:rPr lang="en-US" sz="1000"/>
              <a:t>readout detector data using full timing chain</a:t>
            </a:r>
          </a:p>
          <a:p>
            <a:endParaRPr lang="en-US" sz="1200"/>
          </a:p>
          <a:p>
            <a:r>
              <a:rPr lang="en-US" sz="1200"/>
              <a:t>Final:</a:t>
            </a:r>
          </a:p>
          <a:p>
            <a:pPr marL="169863" lvl="1"/>
            <a:r>
              <a:rPr lang="en-US" sz="1000"/>
              <a:t>Full functionality DAQ</a:t>
            </a:r>
          </a:p>
        </p:txBody>
      </p:sp>
    </p:spTree>
    <p:extLst>
      <p:ext uri="{BB962C8B-B14F-4D97-AF65-F5344CB8AC3E}">
        <p14:creationId xmlns:p14="http://schemas.microsoft.com/office/powerpoint/2010/main" val="5803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756B51-47DE-2946-9515-338F7A4C191A}"/>
              </a:ext>
            </a:extLst>
          </p:cNvPr>
          <p:cNvSpPr>
            <a:spLocks noGrp="1"/>
          </p:cNvSpPr>
          <p:nvPr>
            <p:ph type="title"/>
          </p:nvPr>
        </p:nvSpPr>
        <p:spPr/>
        <p:txBody>
          <a:bodyPr/>
          <a:lstStyle/>
          <a:p>
            <a:r>
              <a:rPr lang="en-US"/>
              <a:t>Boundary between Online and Offline</a:t>
            </a:r>
          </a:p>
        </p:txBody>
      </p:sp>
      <p:sp>
        <p:nvSpPr>
          <p:cNvPr id="6" name="TextBox 5">
            <a:extLst>
              <a:ext uri="{FF2B5EF4-FFF2-40B4-BE49-F238E27FC236}">
                <a16:creationId xmlns:a16="http://schemas.microsoft.com/office/drawing/2014/main" id="{0B644A22-6F59-2347-9C56-E2F77AE867C6}"/>
              </a:ext>
            </a:extLst>
          </p:cNvPr>
          <p:cNvSpPr txBox="1"/>
          <p:nvPr/>
        </p:nvSpPr>
        <p:spPr>
          <a:xfrm>
            <a:off x="462579" y="993463"/>
            <a:ext cx="10734339" cy="1754326"/>
          </a:xfrm>
          <a:prstGeom prst="rect">
            <a:avLst/>
          </a:prstGeom>
          <a:noFill/>
        </p:spPr>
        <p:txBody>
          <a:bodyPr wrap="square" rtlCol="0">
            <a:spAutoFit/>
          </a:bodyPr>
          <a:lstStyle/>
          <a:p>
            <a:pPr marL="285750" indent="-285750">
              <a:buFont typeface="Wingdings" pitchFamily="2" charset="2"/>
              <a:buChar char="§"/>
            </a:pPr>
            <a:r>
              <a:rPr lang="en-US"/>
              <a:t>The streaming architecture allows for some blurring of the offline and online processing with respect to calibrations, QA monitoring, and potential seed analysis to improve reconstruction turn around.  These aspects are not yet fully specified.</a:t>
            </a:r>
          </a:p>
          <a:p>
            <a:pPr marL="285750" indent="-285750">
              <a:buFont typeface="Wingdings" pitchFamily="2" charset="2"/>
              <a:buChar char="§"/>
            </a:pPr>
            <a:r>
              <a:rPr lang="en-US"/>
              <a:t>Require an interface to allow sharing of code between offline / online processing</a:t>
            </a:r>
          </a:p>
          <a:p>
            <a:pPr marL="285750" indent="-285750">
              <a:buFont typeface="Wingdings" pitchFamily="2" charset="2"/>
              <a:buChar char="§"/>
            </a:pPr>
            <a:r>
              <a:rPr lang="en-US"/>
              <a:t>Local buffering (Echelon 0) provides elasticity in the transfer of data to computing facilities</a:t>
            </a:r>
          </a:p>
          <a:p>
            <a:pPr marL="285750" indent="-285750">
              <a:buFont typeface="Wingdings" pitchFamily="2" charset="2"/>
              <a:buChar char="§"/>
            </a:pPr>
            <a:r>
              <a:rPr lang="en-US"/>
              <a:t>Offline buffering (Echelon 1) will allow several weeks for calibration and reconstruction.</a:t>
            </a:r>
          </a:p>
        </p:txBody>
      </p:sp>
      <p:sp>
        <p:nvSpPr>
          <p:cNvPr id="9" name="TextBox 8">
            <a:extLst>
              <a:ext uri="{FF2B5EF4-FFF2-40B4-BE49-F238E27FC236}">
                <a16:creationId xmlns:a16="http://schemas.microsoft.com/office/drawing/2014/main" id="{8AC2E409-5267-4546-9725-383D4C1041E8}"/>
              </a:ext>
            </a:extLst>
          </p:cNvPr>
          <p:cNvSpPr txBox="1"/>
          <p:nvPr/>
        </p:nvSpPr>
        <p:spPr>
          <a:xfrm>
            <a:off x="528917" y="3030114"/>
            <a:ext cx="3070071" cy="369332"/>
          </a:xfrm>
          <a:prstGeom prst="rect">
            <a:avLst/>
          </a:prstGeom>
          <a:noFill/>
        </p:spPr>
        <p:txBody>
          <a:bodyPr wrap="none" rtlCol="0">
            <a:spAutoFit/>
          </a:bodyPr>
          <a:lstStyle/>
          <a:p>
            <a:r>
              <a:rPr lang="en-US" b="1" err="1">
                <a:solidFill>
                  <a:srgbClr val="0070C0"/>
                </a:solidFill>
              </a:rPr>
              <a:t>ePIC</a:t>
            </a:r>
            <a:r>
              <a:rPr lang="en-US" b="1">
                <a:solidFill>
                  <a:srgbClr val="0070C0"/>
                </a:solidFill>
              </a:rPr>
              <a:t> Scientific Computing</a:t>
            </a:r>
          </a:p>
        </p:txBody>
      </p:sp>
      <p:sp>
        <p:nvSpPr>
          <p:cNvPr id="8" name="TextBox 7">
            <a:extLst>
              <a:ext uri="{FF2B5EF4-FFF2-40B4-BE49-F238E27FC236}">
                <a16:creationId xmlns:a16="http://schemas.microsoft.com/office/drawing/2014/main" id="{746BA044-340C-E74C-8ACD-4F17717D3CE1}"/>
              </a:ext>
            </a:extLst>
          </p:cNvPr>
          <p:cNvSpPr txBox="1"/>
          <p:nvPr/>
        </p:nvSpPr>
        <p:spPr>
          <a:xfrm>
            <a:off x="462579" y="3397007"/>
            <a:ext cx="4645935" cy="2554545"/>
          </a:xfrm>
          <a:prstGeom prst="rect">
            <a:avLst/>
          </a:prstGeom>
          <a:noFill/>
        </p:spPr>
        <p:txBody>
          <a:bodyPr wrap="square" lIns="91440" tIns="45720" rIns="91440" bIns="45720" anchor="t">
            <a:spAutoFit/>
          </a:bodyPr>
          <a:lstStyle/>
          <a:p>
            <a:pPr marL="285750" indent="-285750">
              <a:buFont typeface="Wingdings" pitchFamily="2" charset="2"/>
              <a:buChar char="§"/>
            </a:pPr>
            <a:r>
              <a:rPr lang="en-US" sz="1600" dirty="0"/>
              <a:t>Is a dependency for the project handled in conjunction with host labs. (ECSAC computing review – Oct 19-20, 2023)</a:t>
            </a:r>
            <a:endParaRPr lang="en-US" sz="1600" dirty="0">
              <a:cs typeface="Arial"/>
            </a:endParaRPr>
          </a:p>
          <a:p>
            <a:pPr marL="285750" indent="-285750">
              <a:buFont typeface="Wingdings" pitchFamily="2" charset="2"/>
              <a:buChar char="§"/>
            </a:pPr>
            <a:r>
              <a:rPr lang="en-US" sz="1600" dirty="0"/>
              <a:t>The Resource Review Board (RRB) looks at the international detector and computing resources.</a:t>
            </a:r>
            <a:endParaRPr lang="en-US" sz="1600" dirty="0">
              <a:cs typeface="Arial"/>
            </a:endParaRPr>
          </a:p>
          <a:p>
            <a:pPr marL="285750" indent="-285750">
              <a:buFont typeface="Wingdings" pitchFamily="2" charset="2"/>
              <a:buChar char="§"/>
            </a:pPr>
            <a:r>
              <a:rPr lang="en-US" sz="1600" dirty="0"/>
              <a:t>The </a:t>
            </a:r>
            <a:r>
              <a:rPr lang="en-US" sz="1600" dirty="0" err="1"/>
              <a:t>ePIC</a:t>
            </a:r>
            <a:r>
              <a:rPr lang="en-US" sz="1600" dirty="0"/>
              <a:t> computing groups are actively implementing scientific software as well as working with the DAQ to define the interface with the streaming DAQ system.</a:t>
            </a:r>
            <a:endParaRPr lang="en-US" sz="1600" dirty="0">
              <a:cs typeface="Arial"/>
            </a:endParaRPr>
          </a:p>
        </p:txBody>
      </p:sp>
      <p:sp>
        <p:nvSpPr>
          <p:cNvPr id="2" name="Rectangle: Rounded Corners 1">
            <a:extLst>
              <a:ext uri="{FF2B5EF4-FFF2-40B4-BE49-F238E27FC236}">
                <a16:creationId xmlns:a16="http://schemas.microsoft.com/office/drawing/2014/main" id="{773D3986-29C6-FB73-8DD0-FA1A9FEE720B}"/>
              </a:ext>
            </a:extLst>
          </p:cNvPr>
          <p:cNvSpPr/>
          <p:nvPr/>
        </p:nvSpPr>
        <p:spPr>
          <a:xfrm>
            <a:off x="10515600" y="713232"/>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Charge 1</a:t>
            </a:r>
          </a:p>
        </p:txBody>
      </p:sp>
      <p:pic>
        <p:nvPicPr>
          <p:cNvPr id="10" name="Picture 9">
            <a:extLst>
              <a:ext uri="{FF2B5EF4-FFF2-40B4-BE49-F238E27FC236}">
                <a16:creationId xmlns:a16="http://schemas.microsoft.com/office/drawing/2014/main" id="{03CBF091-30A2-794A-A7FD-AE1656DD046B}"/>
              </a:ext>
            </a:extLst>
          </p:cNvPr>
          <p:cNvPicPr>
            <a:picLocks noChangeAspect="1"/>
          </p:cNvPicPr>
          <p:nvPr/>
        </p:nvPicPr>
        <p:blipFill>
          <a:blip r:embed="rId2"/>
          <a:stretch>
            <a:fillRect/>
          </a:stretch>
        </p:blipFill>
        <p:spPr>
          <a:xfrm>
            <a:off x="5030967" y="2757104"/>
            <a:ext cx="7081913" cy="3422486"/>
          </a:xfrm>
          <a:prstGeom prst="rect">
            <a:avLst/>
          </a:prstGeom>
        </p:spPr>
      </p:pic>
    </p:spTree>
    <p:extLst>
      <p:ext uri="{BB962C8B-B14F-4D97-AF65-F5344CB8AC3E}">
        <p14:creationId xmlns:p14="http://schemas.microsoft.com/office/powerpoint/2010/main" val="2362200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0E81-264B-3B62-9DA3-D40155E3EA18}"/>
              </a:ext>
            </a:extLst>
          </p:cNvPr>
          <p:cNvSpPr>
            <a:spLocks noGrp="1"/>
          </p:cNvSpPr>
          <p:nvPr>
            <p:ph type="title"/>
          </p:nvPr>
        </p:nvSpPr>
        <p:spPr>
          <a:xfrm>
            <a:off x="462579" y="0"/>
            <a:ext cx="11499925" cy="825178"/>
          </a:xfrm>
        </p:spPr>
        <p:txBody>
          <a:bodyPr/>
          <a:lstStyle/>
          <a:p>
            <a:r>
              <a:rPr lang="en-US" dirty="0" err="1">
                <a:cs typeface="Arial"/>
              </a:rPr>
              <a:t>ePIC</a:t>
            </a:r>
            <a:r>
              <a:rPr lang="en-US" dirty="0">
                <a:cs typeface="Arial"/>
              </a:rPr>
              <a:t> Software &amp; Computing Review Summary</a:t>
            </a:r>
            <a:endParaRPr lang="en-US" dirty="0"/>
          </a:p>
        </p:txBody>
      </p:sp>
      <p:sp>
        <p:nvSpPr>
          <p:cNvPr id="5" name="TextBox 4">
            <a:extLst>
              <a:ext uri="{FF2B5EF4-FFF2-40B4-BE49-F238E27FC236}">
                <a16:creationId xmlns:a16="http://schemas.microsoft.com/office/drawing/2014/main" id="{3709A90B-4633-8A51-F545-8AC4C52B64C0}"/>
              </a:ext>
            </a:extLst>
          </p:cNvPr>
          <p:cNvSpPr txBox="1"/>
          <p:nvPr/>
        </p:nvSpPr>
        <p:spPr>
          <a:xfrm>
            <a:off x="404679" y="1158068"/>
            <a:ext cx="1161511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Arial"/>
              </a:rPr>
              <a:t>On October 19–20, the </a:t>
            </a:r>
            <a:r>
              <a:rPr lang="en-US" b="1" dirty="0">
                <a:solidFill>
                  <a:srgbClr val="00ACDB"/>
                </a:solidFill>
                <a:cs typeface="Arial"/>
              </a:rPr>
              <a:t>EIC Computing and Software Advisory Committee </a:t>
            </a:r>
            <a:r>
              <a:rPr lang="en-US" dirty="0">
                <a:cs typeface="Arial"/>
              </a:rPr>
              <a:t>(</a:t>
            </a:r>
            <a:r>
              <a:rPr lang="en-US" b="1" dirty="0">
                <a:solidFill>
                  <a:srgbClr val="00ACDB"/>
                </a:solidFill>
                <a:cs typeface="Arial"/>
              </a:rPr>
              <a:t>ECSAC</a:t>
            </a:r>
            <a:r>
              <a:rPr lang="en-US" dirty="0">
                <a:cs typeface="Arial"/>
              </a:rPr>
              <a:t>) assessed the </a:t>
            </a:r>
            <a:r>
              <a:rPr lang="en-US" err="1">
                <a:cs typeface="Arial"/>
              </a:rPr>
              <a:t>ePIC</a:t>
            </a:r>
            <a:r>
              <a:rPr lang="en-US" dirty="0">
                <a:cs typeface="Arial"/>
              </a:rPr>
              <a:t> computing model in preparation for the EIC RRB meeting in </a:t>
            </a:r>
            <a:r>
              <a:rPr lang="en-US">
                <a:cs typeface="Arial"/>
              </a:rPr>
              <a:t>December</a:t>
            </a:r>
            <a:r>
              <a:rPr lang="en-US" dirty="0">
                <a:cs typeface="Arial"/>
              </a:rPr>
              <a:t> 2023. </a:t>
            </a:r>
          </a:p>
          <a:p>
            <a:pPr marL="285750" indent="-285750">
              <a:buFont typeface="Arial"/>
              <a:buChar char="•"/>
            </a:pPr>
            <a:r>
              <a:rPr lang="en-US" dirty="0">
                <a:cs typeface="Arial"/>
              </a:rPr>
              <a:t>The scope of this review also included the organization of the </a:t>
            </a:r>
            <a:r>
              <a:rPr lang="en-US" b="1" dirty="0">
                <a:solidFill>
                  <a:srgbClr val="00ACDB"/>
                </a:solidFill>
                <a:cs typeface="Arial"/>
              </a:rPr>
              <a:t>EIC Computing and Software Joint Institute</a:t>
            </a:r>
            <a:r>
              <a:rPr lang="en-US" dirty="0">
                <a:cs typeface="Arial"/>
              </a:rPr>
              <a:t> (</a:t>
            </a:r>
            <a:r>
              <a:rPr lang="en-US" b="1" dirty="0">
                <a:solidFill>
                  <a:srgbClr val="00ACDB"/>
                </a:solidFill>
                <a:cs typeface="Arial"/>
              </a:rPr>
              <a:t>ECSJI</a:t>
            </a:r>
            <a:r>
              <a:rPr lang="en-US" dirty="0">
                <a:cs typeface="Arial"/>
              </a:rPr>
              <a:t>), which has been formed by BNL and </a:t>
            </a:r>
            <a:r>
              <a:rPr lang="en-US" err="1">
                <a:cs typeface="Arial"/>
              </a:rPr>
              <a:t>JLab</a:t>
            </a:r>
            <a:r>
              <a:rPr lang="en-US" dirty="0">
                <a:cs typeface="Arial"/>
              </a:rPr>
              <a:t>. </a:t>
            </a:r>
          </a:p>
          <a:p>
            <a:pPr marL="285750" indent="-285750">
              <a:buFont typeface="Arial"/>
              <a:buChar char="•"/>
            </a:pPr>
            <a:r>
              <a:rPr lang="en-US" dirty="0">
                <a:cs typeface="Arial"/>
              </a:rPr>
              <a:t>The documents from the review, including the closeout report, can be accessed publicly on the </a:t>
            </a:r>
            <a:r>
              <a:rPr lang="en-US" b="1" dirty="0">
                <a:solidFill>
                  <a:srgbClr val="F68A1F"/>
                </a:solidFill>
                <a:cs typeface="Arial"/>
                <a:hlinkClick r:id="rId2"/>
              </a:rPr>
              <a:t>ePIC Indico</a:t>
            </a:r>
            <a:r>
              <a:rPr lang="en-US" dirty="0">
                <a:cs typeface="Arial"/>
              </a:rPr>
              <a:t>.</a:t>
            </a:r>
          </a:p>
          <a:p>
            <a:endParaRPr lang="en-US" dirty="0">
              <a:cs typeface="Arial"/>
            </a:endParaRPr>
          </a:p>
          <a:p>
            <a:pPr marL="285750" indent="-285750">
              <a:buFont typeface="Arial"/>
              <a:buChar char="•"/>
            </a:pPr>
            <a:r>
              <a:rPr lang="en-US" dirty="0">
                <a:cs typeface="Arial"/>
              </a:rPr>
              <a:t>All five charge questions answered in the affirmative with </a:t>
            </a:r>
            <a:r>
              <a:rPr lang="en-US" b="1" dirty="0">
                <a:solidFill>
                  <a:srgbClr val="00ACDB"/>
                </a:solidFill>
                <a:cs typeface="Arial"/>
              </a:rPr>
              <a:t>three recommendations </a:t>
            </a:r>
            <a:r>
              <a:rPr lang="en-US" dirty="0">
                <a:cs typeface="Arial"/>
              </a:rPr>
              <a:t>shared:</a:t>
            </a:r>
          </a:p>
          <a:p>
            <a:pPr marL="742950" lvl="1" indent="-285750">
              <a:buFont typeface="Arial"/>
              <a:buChar char="•"/>
            </a:pPr>
            <a:r>
              <a:rPr lang="en-US" b="1" dirty="0">
                <a:cs typeface="Arial"/>
              </a:rPr>
              <a:t>Q1 (</a:t>
            </a:r>
            <a:r>
              <a:rPr lang="en-US" b="1" dirty="0">
                <a:solidFill>
                  <a:srgbClr val="00ACDB"/>
                </a:solidFill>
                <a:cs typeface="Arial"/>
              </a:rPr>
              <a:t>… comprehensive and cost-effective long-term plan …</a:t>
            </a:r>
            <a:r>
              <a:rPr lang="en-US" b="1" dirty="0">
                <a:cs typeface="Arial"/>
              </a:rPr>
              <a:t>):</a:t>
            </a:r>
          </a:p>
          <a:p>
            <a:pPr marL="1200150" lvl="2" indent="-285750">
              <a:buFont typeface="Arial"/>
              <a:buChar char="•"/>
            </a:pPr>
            <a:r>
              <a:rPr lang="en-US" dirty="0">
                <a:cs typeface="Arial"/>
              </a:rPr>
              <a:t>We recommend that ECSJI verify the readiness of simulation and reconstruction for the TDR by May 2024. </a:t>
            </a:r>
          </a:p>
          <a:p>
            <a:pPr marL="1200150" lvl="2" indent="-285750">
              <a:buFont typeface="Arial"/>
              <a:buChar char="•"/>
            </a:pPr>
            <a:r>
              <a:rPr lang="en-US" dirty="0">
                <a:cs typeface="Arial"/>
              </a:rPr>
              <a:t>We recommend that </a:t>
            </a:r>
            <a:r>
              <a:rPr lang="en-US" err="1">
                <a:cs typeface="Arial"/>
              </a:rPr>
              <a:t>ePIC</a:t>
            </a:r>
            <a:r>
              <a:rPr lang="en-US" dirty="0">
                <a:cs typeface="Arial"/>
              </a:rPr>
              <a:t> document a first computing needs assessment by the next ECSAC review, in roughly one year. </a:t>
            </a:r>
          </a:p>
          <a:p>
            <a:pPr marL="742950" lvl="1" indent="-285750">
              <a:buFont typeface="Arial"/>
              <a:buChar char="•"/>
            </a:pPr>
            <a:r>
              <a:rPr lang="en-US" b="1" dirty="0">
                <a:cs typeface="Arial"/>
              </a:rPr>
              <a:t>Q3 (</a:t>
            </a:r>
            <a:r>
              <a:rPr lang="en-US" b="1" dirty="0">
                <a:solidFill>
                  <a:srgbClr val="00ACDB"/>
                </a:solidFill>
                <a:cs typeface="Arial"/>
              </a:rPr>
              <a:t>…</a:t>
            </a:r>
            <a:r>
              <a:rPr lang="en-US" b="1" dirty="0">
                <a:solidFill>
                  <a:srgbClr val="B2D33A"/>
                </a:solidFill>
                <a:cs typeface="Arial"/>
              </a:rPr>
              <a:t> </a:t>
            </a:r>
            <a:r>
              <a:rPr lang="en-US" b="1" dirty="0">
                <a:solidFill>
                  <a:srgbClr val="00ACDB"/>
                </a:solidFill>
                <a:cs typeface="Arial"/>
              </a:rPr>
              <a:t>integrated with the HEP/NP community developments …</a:t>
            </a:r>
            <a:r>
              <a:rPr lang="en-US" b="1" dirty="0">
                <a:cs typeface="Arial"/>
              </a:rPr>
              <a:t>): </a:t>
            </a:r>
          </a:p>
          <a:p>
            <a:pPr marL="1200150" lvl="2" indent="-285750">
              <a:buFont typeface="Arial"/>
              <a:buChar char="•"/>
            </a:pPr>
            <a:r>
              <a:rPr lang="en-US" dirty="0">
                <a:cs typeface="Arial"/>
              </a:rPr>
              <a:t>We recommend that the </a:t>
            </a:r>
            <a:r>
              <a:rPr lang="en-US" err="1">
                <a:cs typeface="Arial"/>
              </a:rPr>
              <a:t>ePIC</a:t>
            </a:r>
            <a:r>
              <a:rPr lang="en-US" dirty="0">
                <a:cs typeface="Arial"/>
              </a:rPr>
              <a:t> collaboration starts, by the time of next year’s ECSAC review, an evolving list of software dependencies that includes: the packages, who the primary supporters are, and what the </a:t>
            </a:r>
            <a:r>
              <a:rPr lang="en-US" err="1">
                <a:cs typeface="Arial"/>
              </a:rPr>
              <a:t>ePIC</a:t>
            </a:r>
            <a:r>
              <a:rPr lang="en-US" dirty="0">
                <a:cs typeface="Arial"/>
              </a:rPr>
              <a:t> collaboration contributes to them.</a:t>
            </a:r>
            <a:endParaRPr lang="en-US">
              <a:cs typeface="Arial" panose="020B0604020202020204"/>
            </a:endParaRPr>
          </a:p>
          <a:p>
            <a:pPr algn="l"/>
            <a:endParaRPr lang="en-US" dirty="0">
              <a:cs typeface="Arial"/>
            </a:endParaRPr>
          </a:p>
        </p:txBody>
      </p:sp>
    </p:spTree>
    <p:extLst>
      <p:ext uri="{BB962C8B-B14F-4D97-AF65-F5344CB8AC3E}">
        <p14:creationId xmlns:p14="http://schemas.microsoft.com/office/powerpoint/2010/main" val="368690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28A9F-5F95-2E45-51B9-7D3D7BBA0D18}"/>
              </a:ext>
            </a:extLst>
          </p:cNvPr>
          <p:cNvSpPr>
            <a:spLocks noGrp="1"/>
          </p:cNvSpPr>
          <p:nvPr>
            <p:ph type="title"/>
          </p:nvPr>
        </p:nvSpPr>
        <p:spPr/>
        <p:txBody>
          <a:bodyPr>
            <a:normAutofit/>
          </a:bodyPr>
          <a:lstStyle/>
          <a:p>
            <a:r>
              <a:rPr lang="en-US" sz="3200" dirty="0"/>
              <a:t>Streaming Readout</a:t>
            </a:r>
          </a:p>
        </p:txBody>
      </p:sp>
      <p:sp>
        <p:nvSpPr>
          <p:cNvPr id="4" name="Content Placeholder 4">
            <a:extLst>
              <a:ext uri="{FF2B5EF4-FFF2-40B4-BE49-F238E27FC236}">
                <a16:creationId xmlns:a16="http://schemas.microsoft.com/office/drawing/2014/main" id="{9B1EECD5-6782-627F-EB7D-47DC0C216945}"/>
              </a:ext>
            </a:extLst>
          </p:cNvPr>
          <p:cNvSpPr txBox="1">
            <a:spLocks/>
          </p:cNvSpPr>
          <p:nvPr/>
        </p:nvSpPr>
        <p:spPr>
          <a:xfrm>
            <a:off x="230803" y="590174"/>
            <a:ext cx="6984512" cy="5622052"/>
          </a:xfrm>
          <a:prstGeom prst="rect">
            <a:avLst/>
          </a:prstGeom>
          <a:noFill/>
        </p:spPr>
        <p:txBody>
          <a:bodyPr wrap="square" rtlCol="0">
            <a:spAutoFit/>
          </a:bodyPr>
          <a:lst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800" dirty="0"/>
          </a:p>
          <a:p>
            <a:pPr lvl="1"/>
            <a:r>
              <a:rPr lang="en-US" sz="1800" b="1" dirty="0">
                <a:solidFill>
                  <a:srgbClr val="0070C0"/>
                </a:solidFill>
              </a:rPr>
              <a:t>No hardware-based trigger (well just optional…)</a:t>
            </a:r>
            <a:endParaRPr lang="en-US" sz="1200" b="1" dirty="0">
              <a:solidFill>
                <a:srgbClr val="0070C0"/>
              </a:solidFill>
            </a:endParaRPr>
          </a:p>
          <a:p>
            <a:pPr lvl="2"/>
            <a:r>
              <a:rPr lang="en-US" sz="1600" dirty="0"/>
              <a:t>Elimination of dedicated hardware and ability to select events based upon the full detector are the main advantages.</a:t>
            </a:r>
          </a:p>
          <a:p>
            <a:pPr lvl="2"/>
            <a:r>
              <a:rPr lang="en-US" sz="1600" dirty="0"/>
              <a:t>Exposure to background and noise is the main challenge</a:t>
            </a:r>
          </a:p>
          <a:p>
            <a:pPr lvl="2"/>
            <a:r>
              <a:rPr lang="en-US" sz="1600" dirty="0"/>
              <a:t>All front-ends are free-running (or self-triggered)</a:t>
            </a:r>
          </a:p>
          <a:p>
            <a:pPr lvl="2"/>
            <a:r>
              <a:rPr lang="en-US" sz="1600" dirty="0"/>
              <a:t>Data flow (congestion) is managed at individual sources</a:t>
            </a:r>
          </a:p>
          <a:p>
            <a:pPr marL="460375" lvl="2" indent="0">
              <a:buNone/>
            </a:pPr>
            <a:endParaRPr lang="en-US" sz="1600" dirty="0"/>
          </a:p>
          <a:p>
            <a:pPr lvl="1"/>
            <a:r>
              <a:rPr lang="en-US" sz="1800" b="1" dirty="0">
                <a:solidFill>
                  <a:srgbClr val="0070C0"/>
                </a:solidFill>
              </a:rPr>
              <a:t>Streaming requires a common, robust and accurate distributed clock delivered and synchronized to all the front-end sub-systems.</a:t>
            </a:r>
          </a:p>
          <a:p>
            <a:pPr lvl="2"/>
            <a:r>
              <a:rPr lang="en-US" sz="1600" dirty="0"/>
              <a:t>All data are characterized by Detector/Channel ID and a Timestamp</a:t>
            </a:r>
          </a:p>
          <a:p>
            <a:pPr marL="914400" lvl="2" indent="0">
              <a:buFont typeface="Arial" panose="020B0604020202020204" pitchFamily="34" charset="0"/>
              <a:buNone/>
            </a:pPr>
            <a:endParaRPr lang="en-US" sz="1600" dirty="0"/>
          </a:p>
          <a:p>
            <a:pPr lvl="1"/>
            <a:r>
              <a:rPr lang="en-US" sz="1800" b="1" dirty="0">
                <a:solidFill>
                  <a:srgbClr val="0070C0"/>
                </a:solidFill>
              </a:rPr>
              <a:t>Real time filtering, processing and reconstruction</a:t>
            </a:r>
          </a:p>
          <a:p>
            <a:pPr lvl="2"/>
            <a:r>
              <a:rPr lang="en-US" sz="1600" dirty="0"/>
              <a:t>Online vs Offline tasks become blurred – but very ”flexible”</a:t>
            </a:r>
          </a:p>
          <a:p>
            <a:pPr lvl="2"/>
            <a:r>
              <a:rPr lang="en-US" sz="1600" dirty="0"/>
              <a:t>Adds requirements such as the need for event identification &amp; quasi-real time monitoring/calibration for filtering and physics results</a:t>
            </a:r>
          </a:p>
          <a:p>
            <a:pPr lvl="2"/>
            <a:r>
              <a:rPr lang="en-US" sz="1600" dirty="0"/>
              <a:t>This is a focus of the </a:t>
            </a:r>
            <a:r>
              <a:rPr lang="en-US" sz="1600" dirty="0" err="1"/>
              <a:t>ePIC</a:t>
            </a:r>
            <a:r>
              <a:rPr lang="en-US" sz="1600" dirty="0"/>
              <a:t> Software/Computing and Streaming Working Groups</a:t>
            </a:r>
          </a:p>
        </p:txBody>
      </p:sp>
      <p:sp>
        <p:nvSpPr>
          <p:cNvPr id="5" name="Rectangle 4">
            <a:extLst>
              <a:ext uri="{FF2B5EF4-FFF2-40B4-BE49-F238E27FC236}">
                <a16:creationId xmlns:a16="http://schemas.microsoft.com/office/drawing/2014/main" id="{F9A2516A-74FD-1A9E-9B85-0B3ACF3481A4}"/>
              </a:ext>
            </a:extLst>
          </p:cNvPr>
          <p:cNvSpPr/>
          <p:nvPr/>
        </p:nvSpPr>
        <p:spPr>
          <a:xfrm>
            <a:off x="9780113" y="1048896"/>
            <a:ext cx="2243987" cy="420444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2E8C91-43BB-CEB4-F168-1B69EC4408BB}"/>
              </a:ext>
            </a:extLst>
          </p:cNvPr>
          <p:cNvSpPr/>
          <p:nvPr/>
        </p:nvSpPr>
        <p:spPr>
          <a:xfrm>
            <a:off x="7366298" y="1048896"/>
            <a:ext cx="2243987" cy="420444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7" name="Picture 6">
            <a:extLst>
              <a:ext uri="{FF2B5EF4-FFF2-40B4-BE49-F238E27FC236}">
                <a16:creationId xmlns:a16="http://schemas.microsoft.com/office/drawing/2014/main" id="{490C3754-A0B2-92CF-DB29-C36FBC73AFCA}"/>
              </a:ext>
            </a:extLst>
          </p:cNvPr>
          <p:cNvPicPr>
            <a:picLocks noChangeAspect="1"/>
          </p:cNvPicPr>
          <p:nvPr/>
        </p:nvPicPr>
        <p:blipFill>
          <a:blip r:embed="rId2"/>
          <a:stretch>
            <a:fillRect/>
          </a:stretch>
        </p:blipFill>
        <p:spPr>
          <a:xfrm>
            <a:off x="7476090" y="1643592"/>
            <a:ext cx="2057687" cy="3515216"/>
          </a:xfrm>
          <a:prstGeom prst="rect">
            <a:avLst/>
          </a:prstGeom>
        </p:spPr>
      </p:pic>
      <p:pic>
        <p:nvPicPr>
          <p:cNvPr id="8" name="Picture 7">
            <a:extLst>
              <a:ext uri="{FF2B5EF4-FFF2-40B4-BE49-F238E27FC236}">
                <a16:creationId xmlns:a16="http://schemas.microsoft.com/office/drawing/2014/main" id="{6A24A940-5B9A-F9F4-59D4-C2C003B8A237}"/>
              </a:ext>
            </a:extLst>
          </p:cNvPr>
          <p:cNvPicPr>
            <a:picLocks noChangeAspect="1"/>
          </p:cNvPicPr>
          <p:nvPr/>
        </p:nvPicPr>
        <p:blipFill>
          <a:blip r:embed="rId3"/>
          <a:stretch>
            <a:fillRect/>
          </a:stretch>
        </p:blipFill>
        <p:spPr>
          <a:xfrm>
            <a:off x="9836826" y="1671392"/>
            <a:ext cx="2124371" cy="3515216"/>
          </a:xfrm>
          <a:prstGeom prst="rect">
            <a:avLst/>
          </a:prstGeom>
        </p:spPr>
      </p:pic>
      <p:sp>
        <p:nvSpPr>
          <p:cNvPr id="9" name="TextBox 8">
            <a:extLst>
              <a:ext uri="{FF2B5EF4-FFF2-40B4-BE49-F238E27FC236}">
                <a16:creationId xmlns:a16="http://schemas.microsoft.com/office/drawing/2014/main" id="{988AE06D-71CC-C56B-6C4C-B9CBA5AB18B8}"/>
              </a:ext>
            </a:extLst>
          </p:cNvPr>
          <p:cNvSpPr txBox="1"/>
          <p:nvPr/>
        </p:nvSpPr>
        <p:spPr>
          <a:xfrm>
            <a:off x="7681117" y="1179726"/>
            <a:ext cx="1541769" cy="369332"/>
          </a:xfrm>
          <a:prstGeom prst="rect">
            <a:avLst/>
          </a:prstGeom>
          <a:noFill/>
        </p:spPr>
        <p:txBody>
          <a:bodyPr wrap="none" rtlCol="0">
            <a:spAutoFit/>
          </a:bodyPr>
          <a:lstStyle/>
          <a:p>
            <a:r>
              <a:rPr lang="en-US"/>
              <a:t>Triggered DAQ</a:t>
            </a:r>
          </a:p>
        </p:txBody>
      </p:sp>
      <p:sp>
        <p:nvSpPr>
          <p:cNvPr id="10" name="TextBox 9">
            <a:extLst>
              <a:ext uri="{FF2B5EF4-FFF2-40B4-BE49-F238E27FC236}">
                <a16:creationId xmlns:a16="http://schemas.microsoft.com/office/drawing/2014/main" id="{D0B5FBDF-06F1-74CB-814B-3296C23E2971}"/>
              </a:ext>
            </a:extLst>
          </p:cNvPr>
          <p:cNvSpPr txBox="1"/>
          <p:nvPr/>
        </p:nvSpPr>
        <p:spPr>
          <a:xfrm>
            <a:off x="9957715" y="1068312"/>
            <a:ext cx="1869010" cy="646331"/>
          </a:xfrm>
          <a:prstGeom prst="rect">
            <a:avLst/>
          </a:prstGeom>
          <a:noFill/>
        </p:spPr>
        <p:txBody>
          <a:bodyPr wrap="square" rtlCol="0">
            <a:spAutoFit/>
          </a:bodyPr>
          <a:lstStyle/>
          <a:p>
            <a:pPr algn="ctr"/>
            <a:r>
              <a:rPr lang="en-US"/>
              <a:t>Streaming Readout (SRO)</a:t>
            </a:r>
          </a:p>
        </p:txBody>
      </p:sp>
      <p:sp>
        <p:nvSpPr>
          <p:cNvPr id="11" name="Rectangle 10">
            <a:extLst>
              <a:ext uri="{FF2B5EF4-FFF2-40B4-BE49-F238E27FC236}">
                <a16:creationId xmlns:a16="http://schemas.microsoft.com/office/drawing/2014/main" id="{B4B662DB-71F9-2D82-8196-CACDDBDA1F35}"/>
              </a:ext>
            </a:extLst>
          </p:cNvPr>
          <p:cNvSpPr/>
          <p:nvPr/>
        </p:nvSpPr>
        <p:spPr>
          <a:xfrm>
            <a:off x="7527667" y="3505224"/>
            <a:ext cx="779929" cy="1075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95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1C4A57-F40E-D948-9135-6C0EF5C0FEF4}"/>
              </a:ext>
            </a:extLst>
          </p:cNvPr>
          <p:cNvSpPr>
            <a:spLocks noGrp="1"/>
          </p:cNvSpPr>
          <p:nvPr>
            <p:ph type="title"/>
          </p:nvPr>
        </p:nvSpPr>
        <p:spPr>
          <a:xfrm>
            <a:off x="462579" y="0"/>
            <a:ext cx="11499925" cy="825178"/>
          </a:xfrm>
        </p:spPr>
        <p:txBody>
          <a:bodyPr>
            <a:normAutofit/>
          </a:bodyPr>
          <a:lstStyle/>
          <a:p>
            <a:r>
              <a:rPr lang="en-US" sz="3200" dirty="0"/>
              <a:t>EIC Streaming DAQ/Computing Architecture</a:t>
            </a:r>
          </a:p>
        </p:txBody>
      </p:sp>
      <p:pic>
        <p:nvPicPr>
          <p:cNvPr id="12" name="Picture 11">
            <a:extLst>
              <a:ext uri="{FF2B5EF4-FFF2-40B4-BE49-F238E27FC236}">
                <a16:creationId xmlns:a16="http://schemas.microsoft.com/office/drawing/2014/main" id="{8740EFD0-6C70-BA42-96CD-E09E8FF0D5BF}"/>
              </a:ext>
            </a:extLst>
          </p:cNvPr>
          <p:cNvPicPr>
            <a:picLocks noChangeAspect="1"/>
          </p:cNvPicPr>
          <p:nvPr/>
        </p:nvPicPr>
        <p:blipFill>
          <a:blip r:embed="rId2"/>
          <a:stretch>
            <a:fillRect/>
          </a:stretch>
        </p:blipFill>
        <p:spPr>
          <a:xfrm>
            <a:off x="2245814" y="1734057"/>
            <a:ext cx="8376745" cy="4072960"/>
          </a:xfrm>
          <a:prstGeom prst="rect">
            <a:avLst/>
          </a:prstGeom>
        </p:spPr>
      </p:pic>
      <p:sp>
        <p:nvSpPr>
          <p:cNvPr id="13" name="Rounded Rectangle 12">
            <a:extLst>
              <a:ext uri="{FF2B5EF4-FFF2-40B4-BE49-F238E27FC236}">
                <a16:creationId xmlns:a16="http://schemas.microsoft.com/office/drawing/2014/main" id="{161E0AAB-D32B-AA47-B4B7-83622A33B38D}"/>
              </a:ext>
            </a:extLst>
          </p:cNvPr>
          <p:cNvSpPr/>
          <p:nvPr/>
        </p:nvSpPr>
        <p:spPr>
          <a:xfrm>
            <a:off x="1741317" y="2087800"/>
            <a:ext cx="504497" cy="3121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TextBox 13">
            <a:extLst>
              <a:ext uri="{FF2B5EF4-FFF2-40B4-BE49-F238E27FC236}">
                <a16:creationId xmlns:a16="http://schemas.microsoft.com/office/drawing/2014/main" id="{AC3165FB-6A66-6348-8C3F-96547D0A5A36}"/>
              </a:ext>
            </a:extLst>
          </p:cNvPr>
          <p:cNvSpPr txBox="1"/>
          <p:nvPr/>
        </p:nvSpPr>
        <p:spPr>
          <a:xfrm rot="16200000">
            <a:off x="904772" y="3417753"/>
            <a:ext cx="2220416" cy="461665"/>
          </a:xfrm>
          <a:prstGeom prst="rect">
            <a:avLst/>
          </a:prstGeom>
          <a:noFill/>
        </p:spPr>
        <p:txBody>
          <a:bodyPr wrap="none" rtlCol="0">
            <a:spAutoFit/>
          </a:bodyPr>
          <a:lstStyle/>
          <a:p>
            <a:r>
              <a:rPr lang="en-US" sz="2400" b="1" err="1"/>
              <a:t>ePIC</a:t>
            </a:r>
            <a:r>
              <a:rPr lang="en-US" sz="2400" b="1"/>
              <a:t>  DETECTOR</a:t>
            </a:r>
          </a:p>
        </p:txBody>
      </p:sp>
      <p:sp>
        <p:nvSpPr>
          <p:cNvPr id="15" name="TextBox 14">
            <a:extLst>
              <a:ext uri="{FF2B5EF4-FFF2-40B4-BE49-F238E27FC236}">
                <a16:creationId xmlns:a16="http://schemas.microsoft.com/office/drawing/2014/main" id="{35B6BCBC-7AB6-9447-9819-5429E39EEB35}"/>
              </a:ext>
            </a:extLst>
          </p:cNvPr>
          <p:cNvSpPr txBox="1"/>
          <p:nvPr/>
        </p:nvSpPr>
        <p:spPr>
          <a:xfrm>
            <a:off x="1708119" y="1783085"/>
            <a:ext cx="1186543" cy="253916"/>
          </a:xfrm>
          <a:prstGeom prst="rect">
            <a:avLst/>
          </a:prstGeom>
          <a:noFill/>
        </p:spPr>
        <p:txBody>
          <a:bodyPr wrap="none" rtlCol="0">
            <a:spAutoFit/>
          </a:bodyPr>
          <a:lstStyle/>
          <a:p>
            <a:r>
              <a:rPr lang="en-US" sz="1050" b="1"/>
              <a:t>BW O(100Tbps)</a:t>
            </a:r>
          </a:p>
        </p:txBody>
      </p:sp>
      <p:sp>
        <p:nvSpPr>
          <p:cNvPr id="16" name="TextBox 15">
            <a:extLst>
              <a:ext uri="{FF2B5EF4-FFF2-40B4-BE49-F238E27FC236}">
                <a16:creationId xmlns:a16="http://schemas.microsoft.com/office/drawing/2014/main" id="{524A0911-3E99-E74D-AF7A-03946F2419E0}"/>
              </a:ext>
            </a:extLst>
          </p:cNvPr>
          <p:cNvSpPr txBox="1"/>
          <p:nvPr/>
        </p:nvSpPr>
        <p:spPr>
          <a:xfrm>
            <a:off x="3005016" y="3437890"/>
            <a:ext cx="1111202" cy="253916"/>
          </a:xfrm>
          <a:prstGeom prst="rect">
            <a:avLst/>
          </a:prstGeom>
          <a:noFill/>
        </p:spPr>
        <p:txBody>
          <a:bodyPr wrap="none" rtlCol="0">
            <a:spAutoFit/>
          </a:bodyPr>
          <a:lstStyle/>
          <a:p>
            <a:r>
              <a:rPr lang="en-US" sz="1050" b="1"/>
              <a:t>BW O(10Tbps)</a:t>
            </a:r>
          </a:p>
        </p:txBody>
      </p:sp>
      <p:sp>
        <p:nvSpPr>
          <p:cNvPr id="17" name="TextBox 16">
            <a:extLst>
              <a:ext uri="{FF2B5EF4-FFF2-40B4-BE49-F238E27FC236}">
                <a16:creationId xmlns:a16="http://schemas.microsoft.com/office/drawing/2014/main" id="{BA53F553-9460-4248-AE6F-50ABAB798362}"/>
              </a:ext>
            </a:extLst>
          </p:cNvPr>
          <p:cNvSpPr txBox="1"/>
          <p:nvPr/>
        </p:nvSpPr>
        <p:spPr>
          <a:xfrm>
            <a:off x="6968282" y="4265386"/>
            <a:ext cx="1208985" cy="253916"/>
          </a:xfrm>
          <a:prstGeom prst="rect">
            <a:avLst/>
          </a:prstGeom>
          <a:noFill/>
        </p:spPr>
        <p:txBody>
          <a:bodyPr wrap="none" rtlCol="0">
            <a:spAutoFit/>
          </a:bodyPr>
          <a:lstStyle/>
          <a:p>
            <a:r>
              <a:rPr lang="en-US" sz="1050" b="1"/>
              <a:t>BW O(100Gbps)</a:t>
            </a:r>
          </a:p>
        </p:txBody>
      </p:sp>
      <p:grpSp>
        <p:nvGrpSpPr>
          <p:cNvPr id="18" name="Group 17">
            <a:extLst>
              <a:ext uri="{FF2B5EF4-FFF2-40B4-BE49-F238E27FC236}">
                <a16:creationId xmlns:a16="http://schemas.microsoft.com/office/drawing/2014/main" id="{8E1EB09B-E48D-5D49-973B-93279AB683C0}"/>
              </a:ext>
            </a:extLst>
          </p:cNvPr>
          <p:cNvGrpSpPr/>
          <p:nvPr/>
        </p:nvGrpSpPr>
        <p:grpSpPr>
          <a:xfrm>
            <a:off x="2295013" y="2052483"/>
            <a:ext cx="465192" cy="276999"/>
            <a:chOff x="2557847" y="711148"/>
            <a:chExt cx="465192" cy="276999"/>
          </a:xfrm>
        </p:grpSpPr>
        <p:sp>
          <p:nvSpPr>
            <p:cNvPr id="19" name="Rectangle 18">
              <a:extLst>
                <a:ext uri="{FF2B5EF4-FFF2-40B4-BE49-F238E27FC236}">
                  <a16:creationId xmlns:a16="http://schemas.microsoft.com/office/drawing/2014/main" id="{9097320F-4700-E242-A3B9-37D9675A6A42}"/>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B2A55E2-58AD-2441-89A9-B9F9BD641E3E}"/>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grpSp>
        <p:nvGrpSpPr>
          <p:cNvPr id="21" name="Group 20">
            <a:extLst>
              <a:ext uri="{FF2B5EF4-FFF2-40B4-BE49-F238E27FC236}">
                <a16:creationId xmlns:a16="http://schemas.microsoft.com/office/drawing/2014/main" id="{6AE30528-7731-9F4E-9C5E-A9306EB38C95}"/>
              </a:ext>
            </a:extLst>
          </p:cNvPr>
          <p:cNvGrpSpPr/>
          <p:nvPr/>
        </p:nvGrpSpPr>
        <p:grpSpPr>
          <a:xfrm>
            <a:off x="2295013" y="2404915"/>
            <a:ext cx="465192" cy="276999"/>
            <a:chOff x="2557847" y="711148"/>
            <a:chExt cx="465192" cy="276999"/>
          </a:xfrm>
        </p:grpSpPr>
        <p:sp>
          <p:nvSpPr>
            <p:cNvPr id="22" name="Rectangle 21">
              <a:extLst>
                <a:ext uri="{FF2B5EF4-FFF2-40B4-BE49-F238E27FC236}">
                  <a16:creationId xmlns:a16="http://schemas.microsoft.com/office/drawing/2014/main" id="{96FDE2F7-6840-A846-82FC-875B1CBC7FFA}"/>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5018926-B60F-1F41-8B92-9F6C62CC0833}"/>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grpSp>
        <p:nvGrpSpPr>
          <p:cNvPr id="24" name="Group 23">
            <a:extLst>
              <a:ext uri="{FF2B5EF4-FFF2-40B4-BE49-F238E27FC236}">
                <a16:creationId xmlns:a16="http://schemas.microsoft.com/office/drawing/2014/main" id="{84CADDBA-1682-7946-8EB3-F56B0F1B35B0}"/>
              </a:ext>
            </a:extLst>
          </p:cNvPr>
          <p:cNvGrpSpPr/>
          <p:nvPr/>
        </p:nvGrpSpPr>
        <p:grpSpPr>
          <a:xfrm>
            <a:off x="2295013" y="2772418"/>
            <a:ext cx="465192" cy="276999"/>
            <a:chOff x="2557847" y="711148"/>
            <a:chExt cx="465192" cy="276999"/>
          </a:xfrm>
        </p:grpSpPr>
        <p:sp>
          <p:nvSpPr>
            <p:cNvPr id="25" name="Rectangle 24">
              <a:extLst>
                <a:ext uri="{FF2B5EF4-FFF2-40B4-BE49-F238E27FC236}">
                  <a16:creationId xmlns:a16="http://schemas.microsoft.com/office/drawing/2014/main" id="{8F9D83C8-844C-8C43-8438-3A7F78D88B59}"/>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F5210A-C94F-E047-9FA6-1880B989EDD6}"/>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grpSp>
        <p:nvGrpSpPr>
          <p:cNvPr id="27" name="Group 26">
            <a:extLst>
              <a:ext uri="{FF2B5EF4-FFF2-40B4-BE49-F238E27FC236}">
                <a16:creationId xmlns:a16="http://schemas.microsoft.com/office/drawing/2014/main" id="{91F143CA-8597-D343-8DEF-A4BEA5D13906}"/>
              </a:ext>
            </a:extLst>
          </p:cNvPr>
          <p:cNvGrpSpPr/>
          <p:nvPr/>
        </p:nvGrpSpPr>
        <p:grpSpPr>
          <a:xfrm>
            <a:off x="2295013" y="3127355"/>
            <a:ext cx="465192" cy="276999"/>
            <a:chOff x="2557847" y="711148"/>
            <a:chExt cx="465192" cy="276999"/>
          </a:xfrm>
        </p:grpSpPr>
        <p:sp>
          <p:nvSpPr>
            <p:cNvPr id="28" name="Rectangle 27">
              <a:extLst>
                <a:ext uri="{FF2B5EF4-FFF2-40B4-BE49-F238E27FC236}">
                  <a16:creationId xmlns:a16="http://schemas.microsoft.com/office/drawing/2014/main" id="{37B701BB-E489-B942-8B34-8672E913368C}"/>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55F1FEF-D336-1041-AD07-CBA4C9550BF4}"/>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grpSp>
        <p:nvGrpSpPr>
          <p:cNvPr id="30" name="Group 29">
            <a:extLst>
              <a:ext uri="{FF2B5EF4-FFF2-40B4-BE49-F238E27FC236}">
                <a16:creationId xmlns:a16="http://schemas.microsoft.com/office/drawing/2014/main" id="{567F8BFE-CC6A-8842-9847-92B04BD346E8}"/>
              </a:ext>
            </a:extLst>
          </p:cNvPr>
          <p:cNvGrpSpPr/>
          <p:nvPr/>
        </p:nvGrpSpPr>
        <p:grpSpPr>
          <a:xfrm>
            <a:off x="2295013" y="3497229"/>
            <a:ext cx="465192" cy="276999"/>
            <a:chOff x="2557847" y="711148"/>
            <a:chExt cx="465192" cy="276999"/>
          </a:xfrm>
        </p:grpSpPr>
        <p:sp>
          <p:nvSpPr>
            <p:cNvPr id="31" name="Rectangle 30">
              <a:extLst>
                <a:ext uri="{FF2B5EF4-FFF2-40B4-BE49-F238E27FC236}">
                  <a16:creationId xmlns:a16="http://schemas.microsoft.com/office/drawing/2014/main" id="{2131A48E-8F1B-1843-8BF9-AC9CB2E75198}"/>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8B1D4CB-B2E1-374E-B2BA-7EEA593ABC09}"/>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grpSp>
        <p:nvGrpSpPr>
          <p:cNvPr id="33" name="Group 32">
            <a:extLst>
              <a:ext uri="{FF2B5EF4-FFF2-40B4-BE49-F238E27FC236}">
                <a16:creationId xmlns:a16="http://schemas.microsoft.com/office/drawing/2014/main" id="{8959D587-4A15-5F45-B41E-B2C5CD1A3868}"/>
              </a:ext>
            </a:extLst>
          </p:cNvPr>
          <p:cNvGrpSpPr/>
          <p:nvPr/>
        </p:nvGrpSpPr>
        <p:grpSpPr>
          <a:xfrm>
            <a:off x="2295013" y="3854256"/>
            <a:ext cx="465192" cy="276999"/>
            <a:chOff x="2557847" y="711148"/>
            <a:chExt cx="465192" cy="276999"/>
          </a:xfrm>
        </p:grpSpPr>
        <p:sp>
          <p:nvSpPr>
            <p:cNvPr id="34" name="Rectangle 33">
              <a:extLst>
                <a:ext uri="{FF2B5EF4-FFF2-40B4-BE49-F238E27FC236}">
                  <a16:creationId xmlns:a16="http://schemas.microsoft.com/office/drawing/2014/main" id="{517EE7DB-5080-B34F-854E-A63D115DEF75}"/>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67C7385-3F59-7C43-8D4E-CCBD210CA04A}"/>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grpSp>
        <p:nvGrpSpPr>
          <p:cNvPr id="36" name="Group 35">
            <a:extLst>
              <a:ext uri="{FF2B5EF4-FFF2-40B4-BE49-F238E27FC236}">
                <a16:creationId xmlns:a16="http://schemas.microsoft.com/office/drawing/2014/main" id="{A7910D17-2BC6-734D-8C19-83EB94E58008}"/>
              </a:ext>
            </a:extLst>
          </p:cNvPr>
          <p:cNvGrpSpPr/>
          <p:nvPr/>
        </p:nvGrpSpPr>
        <p:grpSpPr>
          <a:xfrm>
            <a:off x="2295013" y="4221759"/>
            <a:ext cx="465192" cy="276999"/>
            <a:chOff x="2557847" y="711148"/>
            <a:chExt cx="465192" cy="276999"/>
          </a:xfrm>
        </p:grpSpPr>
        <p:sp>
          <p:nvSpPr>
            <p:cNvPr id="37" name="Rectangle 36">
              <a:extLst>
                <a:ext uri="{FF2B5EF4-FFF2-40B4-BE49-F238E27FC236}">
                  <a16:creationId xmlns:a16="http://schemas.microsoft.com/office/drawing/2014/main" id="{617194E2-5AFE-3A47-8331-72133EBF1E1D}"/>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79B2441-B1A3-CC41-9504-605000D2992E}"/>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grpSp>
        <p:nvGrpSpPr>
          <p:cNvPr id="39" name="Group 38">
            <a:extLst>
              <a:ext uri="{FF2B5EF4-FFF2-40B4-BE49-F238E27FC236}">
                <a16:creationId xmlns:a16="http://schemas.microsoft.com/office/drawing/2014/main" id="{9C5D458A-DE13-B24A-846C-E32E8D0BCA22}"/>
              </a:ext>
            </a:extLst>
          </p:cNvPr>
          <p:cNvGrpSpPr/>
          <p:nvPr/>
        </p:nvGrpSpPr>
        <p:grpSpPr>
          <a:xfrm>
            <a:off x="2295013" y="4581729"/>
            <a:ext cx="465192" cy="276999"/>
            <a:chOff x="2557847" y="711148"/>
            <a:chExt cx="465192" cy="276999"/>
          </a:xfrm>
        </p:grpSpPr>
        <p:sp>
          <p:nvSpPr>
            <p:cNvPr id="40" name="Rectangle 39">
              <a:extLst>
                <a:ext uri="{FF2B5EF4-FFF2-40B4-BE49-F238E27FC236}">
                  <a16:creationId xmlns:a16="http://schemas.microsoft.com/office/drawing/2014/main" id="{57E90199-0560-BA4E-925D-B4CCBFCA4E97}"/>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7DF459D-6785-6947-8223-0BFEB07878E6}"/>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grpSp>
        <p:nvGrpSpPr>
          <p:cNvPr id="42" name="Group 41">
            <a:extLst>
              <a:ext uri="{FF2B5EF4-FFF2-40B4-BE49-F238E27FC236}">
                <a16:creationId xmlns:a16="http://schemas.microsoft.com/office/drawing/2014/main" id="{B3C4D99F-50D1-7740-AAA6-4B7DDC94084B}"/>
              </a:ext>
            </a:extLst>
          </p:cNvPr>
          <p:cNvGrpSpPr/>
          <p:nvPr/>
        </p:nvGrpSpPr>
        <p:grpSpPr>
          <a:xfrm>
            <a:off x="2295013" y="4946094"/>
            <a:ext cx="465192" cy="276999"/>
            <a:chOff x="2557847" y="711148"/>
            <a:chExt cx="465192" cy="276999"/>
          </a:xfrm>
        </p:grpSpPr>
        <p:sp>
          <p:nvSpPr>
            <p:cNvPr id="43" name="Rectangle 42">
              <a:extLst>
                <a:ext uri="{FF2B5EF4-FFF2-40B4-BE49-F238E27FC236}">
                  <a16:creationId xmlns:a16="http://schemas.microsoft.com/office/drawing/2014/main" id="{7AFA37F5-B47E-254B-A361-7A96DF84636C}"/>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4F2C294-C4A6-D741-B2A1-B4603868F158}"/>
                </a:ext>
              </a:extLst>
            </p:cNvPr>
            <p:cNvSpPr txBox="1"/>
            <p:nvPr/>
          </p:nvSpPr>
          <p:spPr>
            <a:xfrm>
              <a:off x="2557847" y="711148"/>
              <a:ext cx="465192" cy="276999"/>
            </a:xfrm>
            <a:prstGeom prst="rect">
              <a:avLst/>
            </a:prstGeom>
            <a:noFill/>
          </p:spPr>
          <p:txBody>
            <a:bodyPr wrap="none" rtlCol="0">
              <a:spAutoFit/>
            </a:bodyPr>
            <a:lstStyle/>
            <a:p>
              <a:r>
                <a:rPr lang="en-US" sz="1200">
                  <a:solidFill>
                    <a:schemeClr val="bg1"/>
                  </a:solidFill>
                </a:rPr>
                <a:t>RDO</a:t>
              </a:r>
            </a:p>
          </p:txBody>
        </p:sp>
      </p:grpSp>
      <p:sp>
        <p:nvSpPr>
          <p:cNvPr id="45" name="TextBox 4">
            <a:extLst>
              <a:ext uri="{FF2B5EF4-FFF2-40B4-BE49-F238E27FC236}">
                <a16:creationId xmlns:a16="http://schemas.microsoft.com/office/drawing/2014/main" id="{14802FEB-151D-D14B-96A9-74BE53077FBB}"/>
              </a:ext>
            </a:extLst>
          </p:cNvPr>
          <p:cNvSpPr txBox="1"/>
          <p:nvPr/>
        </p:nvSpPr>
        <p:spPr>
          <a:xfrm>
            <a:off x="508260" y="885733"/>
            <a:ext cx="3459601" cy="830997"/>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unch Crossing ~ 10.2 ns/98.5 MHz</a:t>
            </a:r>
          </a:p>
          <a:p>
            <a:r>
              <a:rPr lang="en-US" sz="1600" dirty="0">
                <a:latin typeface="Arial" panose="020B0604020202020204" pitchFamily="34" charset="0"/>
                <a:cs typeface="Arial" panose="020B0604020202020204" pitchFamily="34" charset="0"/>
              </a:rPr>
              <a:t>Interaction Rate ~ 2 us/500 kHz</a:t>
            </a:r>
          </a:p>
          <a:p>
            <a:r>
              <a:rPr lang="en-US" sz="1600" dirty="0">
                <a:latin typeface="Arial" panose="020B0604020202020204" pitchFamily="34" charset="0"/>
                <a:cs typeface="Arial" panose="020B0604020202020204" pitchFamily="34" charset="0"/>
              </a:rPr>
              <a:t>Low occupancy</a:t>
            </a:r>
          </a:p>
        </p:txBody>
      </p:sp>
      <p:sp>
        <p:nvSpPr>
          <p:cNvPr id="46" name="TextBox 45">
            <a:extLst>
              <a:ext uri="{FF2B5EF4-FFF2-40B4-BE49-F238E27FC236}">
                <a16:creationId xmlns:a16="http://schemas.microsoft.com/office/drawing/2014/main" id="{AAA20AE7-DAC6-0D42-BB57-E793606A8507}"/>
              </a:ext>
            </a:extLst>
          </p:cNvPr>
          <p:cNvSpPr txBox="1"/>
          <p:nvPr/>
        </p:nvSpPr>
        <p:spPr>
          <a:xfrm>
            <a:off x="4402747" y="5718425"/>
            <a:ext cx="1927131" cy="523220"/>
          </a:xfrm>
          <a:prstGeom prst="rect">
            <a:avLst/>
          </a:prstGeom>
          <a:noFill/>
        </p:spPr>
        <p:txBody>
          <a:bodyPr wrap="none" rtlCol="0">
            <a:spAutoFit/>
          </a:bodyPr>
          <a:lstStyle/>
          <a:p>
            <a:r>
              <a:rPr lang="en-US" sz="1400" dirty="0"/>
              <a:t>GTU/Distributed clock</a:t>
            </a:r>
          </a:p>
          <a:p>
            <a:r>
              <a:rPr lang="en-US" sz="1400" dirty="0"/>
              <a:t>(jitter ~5ps)</a:t>
            </a:r>
          </a:p>
        </p:txBody>
      </p:sp>
    </p:spTree>
    <p:extLst>
      <p:ext uri="{BB962C8B-B14F-4D97-AF65-F5344CB8AC3E}">
        <p14:creationId xmlns:p14="http://schemas.microsoft.com/office/powerpoint/2010/main" val="384867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2">
            <a:extLst>
              <a:ext uri="{FF2B5EF4-FFF2-40B4-BE49-F238E27FC236}">
                <a16:creationId xmlns:a16="http://schemas.microsoft.com/office/drawing/2014/main" id="{8AF07F1C-0E49-42F8-A8E9-113CF88114A8}"/>
              </a:ext>
            </a:extLst>
          </p:cNvPr>
          <p:cNvSpPr txBox="1"/>
          <p:nvPr/>
        </p:nvSpPr>
        <p:spPr>
          <a:xfrm>
            <a:off x="1494625" y="3420026"/>
            <a:ext cx="970524" cy="24622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solidFill>
                  <a:schemeClr val="tx2"/>
                </a:solidFill>
              </a:rPr>
              <a:t>Name</a:t>
            </a:r>
          </a:p>
          <a:p>
            <a:endParaRPr lang="en-US" sz="1100">
              <a:solidFill>
                <a:schemeClr val="tx2"/>
              </a:solidFill>
            </a:endParaRPr>
          </a:p>
          <a:p>
            <a:endParaRPr lang="en-US" sz="1100">
              <a:solidFill>
                <a:schemeClr val="tx2"/>
              </a:solidFill>
            </a:endParaRPr>
          </a:p>
          <a:p>
            <a:r>
              <a:rPr lang="en-US" sz="1100">
                <a:solidFill>
                  <a:schemeClr val="tx2"/>
                </a:solidFill>
              </a:rPr>
              <a:t>Design</a:t>
            </a:r>
          </a:p>
          <a:p>
            <a:endParaRPr lang="en-US" sz="1100">
              <a:solidFill>
                <a:schemeClr val="tx2"/>
              </a:solidFill>
            </a:endParaRPr>
          </a:p>
          <a:p>
            <a:r>
              <a:rPr lang="en-US" sz="1100">
                <a:solidFill>
                  <a:schemeClr val="tx2"/>
                </a:solidFill>
              </a:rPr>
              <a:t>Function</a:t>
            </a:r>
          </a:p>
          <a:p>
            <a:endParaRPr lang="en-US" sz="1100">
              <a:solidFill>
                <a:schemeClr val="tx2"/>
              </a:solidFill>
            </a:endParaRPr>
          </a:p>
          <a:p>
            <a:endParaRPr lang="en-US" sz="1100">
              <a:solidFill>
                <a:schemeClr val="tx2"/>
              </a:solidFill>
            </a:endParaRPr>
          </a:p>
          <a:p>
            <a:endParaRPr lang="en-US" sz="1100">
              <a:solidFill>
                <a:schemeClr val="tx2"/>
              </a:solidFill>
            </a:endParaRPr>
          </a:p>
          <a:p>
            <a:endParaRPr lang="en-US" sz="1100">
              <a:solidFill>
                <a:schemeClr val="tx2"/>
              </a:solidFill>
            </a:endParaRPr>
          </a:p>
          <a:p>
            <a:endParaRPr lang="en-US" sz="1100">
              <a:solidFill>
                <a:schemeClr val="tx2"/>
              </a:solidFill>
            </a:endParaRPr>
          </a:p>
          <a:p>
            <a:endParaRPr lang="en-US" sz="1100">
              <a:solidFill>
                <a:schemeClr val="tx2"/>
              </a:solidFill>
            </a:endParaRPr>
          </a:p>
          <a:p>
            <a:endParaRPr lang="en-US" sz="1100">
              <a:solidFill>
                <a:schemeClr val="tx2"/>
              </a:solidFill>
            </a:endParaRPr>
          </a:p>
          <a:p>
            <a:r>
              <a:rPr lang="en-US" sz="1100">
                <a:solidFill>
                  <a:schemeClr val="tx2"/>
                </a:solidFill>
              </a:rPr>
              <a:t>Attributes</a:t>
            </a:r>
          </a:p>
        </p:txBody>
      </p:sp>
      <p:sp>
        <p:nvSpPr>
          <p:cNvPr id="36" name="TextBox 5">
            <a:extLst>
              <a:ext uri="{FF2B5EF4-FFF2-40B4-BE49-F238E27FC236}">
                <a16:creationId xmlns:a16="http://schemas.microsoft.com/office/drawing/2014/main" id="{AD4CFF49-81B7-4553-A704-92F9ABA5ACE1}"/>
              </a:ext>
            </a:extLst>
          </p:cNvPr>
          <p:cNvSpPr txBox="1"/>
          <p:nvPr/>
        </p:nvSpPr>
        <p:spPr>
          <a:xfrm>
            <a:off x="3595937" y="3412773"/>
            <a:ext cx="1262907" cy="26314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solidFill>
                  <a:schemeClr val="tx2"/>
                </a:solidFill>
              </a:rPr>
              <a:t>Adapter</a:t>
            </a:r>
          </a:p>
          <a:p>
            <a:endParaRPr lang="en-US" sz="1100"/>
          </a:p>
          <a:p>
            <a:endParaRPr lang="en-US" sz="1100"/>
          </a:p>
          <a:p>
            <a:r>
              <a:rPr lang="en-US" sz="1100"/>
              <a:t>Detector Specific</a:t>
            </a:r>
          </a:p>
          <a:p>
            <a:endParaRPr lang="en-US" sz="1100"/>
          </a:p>
          <a:p>
            <a:pPr marL="60325" indent="-60325"/>
            <a:r>
              <a:rPr lang="en-US" sz="1100"/>
              <a:t>-HV/Bias Distribution</a:t>
            </a:r>
          </a:p>
          <a:p>
            <a:r>
              <a:rPr lang="en-US" sz="1100"/>
              <a:t>-HV divider</a:t>
            </a:r>
          </a:p>
          <a:p>
            <a:pPr marL="60325" indent="-60325"/>
            <a:r>
              <a:rPr lang="en-US" sz="1100"/>
              <a:t>-Interconnect Routing</a:t>
            </a:r>
          </a:p>
          <a:p>
            <a:endParaRPr lang="en-US" sz="1100"/>
          </a:p>
          <a:p>
            <a:endParaRPr lang="en-US" sz="1100"/>
          </a:p>
          <a:p>
            <a:endParaRPr lang="en-US" sz="1100"/>
          </a:p>
          <a:p>
            <a:r>
              <a:rPr lang="en-US" sz="1100"/>
              <a:t>-Sensor Specific</a:t>
            </a:r>
          </a:p>
          <a:p>
            <a:r>
              <a:rPr lang="en-US" sz="1100"/>
              <a:t>-Passive</a:t>
            </a:r>
          </a:p>
        </p:txBody>
      </p:sp>
      <p:sp>
        <p:nvSpPr>
          <p:cNvPr id="37" name="TextBox 6">
            <a:extLst>
              <a:ext uri="{FF2B5EF4-FFF2-40B4-BE49-F238E27FC236}">
                <a16:creationId xmlns:a16="http://schemas.microsoft.com/office/drawing/2014/main" id="{CA805B96-26E8-4354-8AA4-7541C78763FA}"/>
              </a:ext>
            </a:extLst>
          </p:cNvPr>
          <p:cNvSpPr txBox="1"/>
          <p:nvPr/>
        </p:nvSpPr>
        <p:spPr>
          <a:xfrm>
            <a:off x="2231356" y="3412773"/>
            <a:ext cx="1353402"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solidFill>
                  <a:schemeClr val="tx2"/>
                </a:solidFill>
              </a:rPr>
              <a:t>Sensor</a:t>
            </a:r>
          </a:p>
          <a:p>
            <a:endParaRPr lang="en-US" sz="1100"/>
          </a:p>
          <a:p>
            <a:endParaRPr lang="en-US" sz="1100"/>
          </a:p>
          <a:p>
            <a:r>
              <a:rPr lang="en-US" sz="1100"/>
              <a:t>Detector Specific</a:t>
            </a:r>
          </a:p>
          <a:p>
            <a:endParaRPr lang="en-US" sz="1100"/>
          </a:p>
          <a:p>
            <a:r>
              <a:rPr lang="en-US" sz="1100"/>
              <a:t>Multi-Channel Sensor</a:t>
            </a:r>
          </a:p>
          <a:p>
            <a:endParaRPr lang="en-US" sz="1100"/>
          </a:p>
          <a:p>
            <a:endParaRPr lang="en-US" sz="1100"/>
          </a:p>
          <a:p>
            <a:endParaRPr lang="en-US" sz="1100"/>
          </a:p>
          <a:p>
            <a:endParaRPr lang="en-US" sz="1100"/>
          </a:p>
          <a:p>
            <a:endParaRPr lang="en-US" sz="1100"/>
          </a:p>
          <a:p>
            <a:endParaRPr lang="en-US" sz="1100"/>
          </a:p>
          <a:p>
            <a:r>
              <a:rPr lang="en-US" sz="1100"/>
              <a:t>MAPS, AC-LGAD</a:t>
            </a:r>
          </a:p>
          <a:p>
            <a:r>
              <a:rPr lang="en-US" sz="1100"/>
              <a:t>MPGD, MCP-PMT</a:t>
            </a:r>
          </a:p>
          <a:p>
            <a:r>
              <a:rPr lang="en-US" sz="1100" err="1"/>
              <a:t>SiPM</a:t>
            </a:r>
            <a:r>
              <a:rPr lang="en-US" sz="1100"/>
              <a:t>, LAPPD</a:t>
            </a:r>
          </a:p>
        </p:txBody>
      </p:sp>
      <p:sp>
        <p:nvSpPr>
          <p:cNvPr id="38" name="TextBox 7">
            <a:extLst>
              <a:ext uri="{FF2B5EF4-FFF2-40B4-BE49-F238E27FC236}">
                <a16:creationId xmlns:a16="http://schemas.microsoft.com/office/drawing/2014/main" id="{4ABD52CD-F28C-460E-B325-6142F98FC501}"/>
              </a:ext>
            </a:extLst>
          </p:cNvPr>
          <p:cNvSpPr txBox="1"/>
          <p:nvPr/>
        </p:nvSpPr>
        <p:spPr>
          <a:xfrm>
            <a:off x="4848927" y="3412773"/>
            <a:ext cx="1351034"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solidFill>
                  <a:schemeClr val="tx2"/>
                </a:solidFill>
              </a:rPr>
              <a:t>Front End Board</a:t>
            </a:r>
          </a:p>
          <a:p>
            <a:r>
              <a:rPr lang="en-US" sz="1100" b="1">
                <a:solidFill>
                  <a:schemeClr val="tx2"/>
                </a:solidFill>
              </a:rPr>
              <a:t>(FEB)</a:t>
            </a:r>
          </a:p>
          <a:p>
            <a:endParaRPr lang="en-US" sz="1100"/>
          </a:p>
          <a:p>
            <a:r>
              <a:rPr lang="en-US" sz="1100"/>
              <a:t>Detector Specific</a:t>
            </a:r>
          </a:p>
          <a:p>
            <a:endParaRPr lang="en-US" sz="1100"/>
          </a:p>
          <a:p>
            <a:r>
              <a:rPr lang="en-US" sz="1100"/>
              <a:t>-Amplification</a:t>
            </a:r>
          </a:p>
          <a:p>
            <a:r>
              <a:rPr lang="en-US" sz="1100"/>
              <a:t>-Shaping</a:t>
            </a:r>
          </a:p>
          <a:p>
            <a:r>
              <a:rPr lang="en-US" sz="1100"/>
              <a:t>-Digitization</a:t>
            </a:r>
          </a:p>
          <a:p>
            <a:r>
              <a:rPr lang="en-US" sz="1100"/>
              <a:t>-Zero Suppression</a:t>
            </a:r>
          </a:p>
          <a:p>
            <a:pPr marL="60325" indent="-60325"/>
            <a:r>
              <a:rPr lang="en-US" sz="1100"/>
              <a:t>-Bias Control &amp; Monitoring</a:t>
            </a:r>
          </a:p>
          <a:p>
            <a:endParaRPr lang="en-US" sz="1100"/>
          </a:p>
          <a:p>
            <a:endParaRPr lang="en-US" sz="1100"/>
          </a:p>
          <a:p>
            <a:r>
              <a:rPr lang="en-US" sz="1100"/>
              <a:t>-ASIC/ADC</a:t>
            </a:r>
          </a:p>
          <a:p>
            <a:r>
              <a:rPr lang="en-US" sz="1100"/>
              <a:t>-Discrete</a:t>
            </a:r>
          </a:p>
          <a:p>
            <a:r>
              <a:rPr lang="en-US" sz="1100"/>
              <a:t>-Serial Link</a:t>
            </a:r>
          </a:p>
        </p:txBody>
      </p:sp>
      <p:sp>
        <p:nvSpPr>
          <p:cNvPr id="39" name="TextBox 8">
            <a:extLst>
              <a:ext uri="{FF2B5EF4-FFF2-40B4-BE49-F238E27FC236}">
                <a16:creationId xmlns:a16="http://schemas.microsoft.com/office/drawing/2014/main" id="{04B71446-E3AA-4433-B054-BD5259FD2A40}"/>
              </a:ext>
            </a:extLst>
          </p:cNvPr>
          <p:cNvSpPr txBox="1"/>
          <p:nvPr/>
        </p:nvSpPr>
        <p:spPr>
          <a:xfrm>
            <a:off x="6092001" y="3412773"/>
            <a:ext cx="1274087" cy="26314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solidFill>
                  <a:schemeClr val="tx2"/>
                </a:solidFill>
              </a:rPr>
              <a:t>Readout Board</a:t>
            </a:r>
          </a:p>
          <a:p>
            <a:r>
              <a:rPr lang="en-US" sz="1100" b="1">
                <a:solidFill>
                  <a:schemeClr val="tx2"/>
                </a:solidFill>
              </a:rPr>
              <a:t>(RDO)</a:t>
            </a:r>
          </a:p>
          <a:p>
            <a:endParaRPr lang="en-US" sz="1100"/>
          </a:p>
          <a:p>
            <a:r>
              <a:rPr lang="en-US" sz="1100"/>
              <a:t>Few Variants</a:t>
            </a:r>
          </a:p>
          <a:p>
            <a:endParaRPr lang="en-US" sz="1100"/>
          </a:p>
          <a:p>
            <a:r>
              <a:rPr lang="en-US" sz="1100"/>
              <a:t>-Communication</a:t>
            </a:r>
          </a:p>
          <a:p>
            <a:r>
              <a:rPr lang="en-US" sz="1100"/>
              <a:t>-Aggregation</a:t>
            </a:r>
          </a:p>
          <a:p>
            <a:r>
              <a:rPr lang="en-US" sz="1100"/>
              <a:t>-Formatting</a:t>
            </a:r>
          </a:p>
          <a:p>
            <a:r>
              <a:rPr lang="en-US" sz="1100"/>
              <a:t>-Data Readout</a:t>
            </a:r>
          </a:p>
          <a:p>
            <a:r>
              <a:rPr lang="en-US" sz="1100"/>
              <a:t>-Config &amp; Control</a:t>
            </a:r>
          </a:p>
          <a:p>
            <a:r>
              <a:rPr lang="en-US" sz="1100"/>
              <a:t>-Clock &amp; Timing</a:t>
            </a:r>
          </a:p>
          <a:p>
            <a:endParaRPr lang="en-US" sz="1100"/>
          </a:p>
          <a:p>
            <a:endParaRPr lang="en-US" sz="1100"/>
          </a:p>
          <a:p>
            <a:r>
              <a:rPr lang="en-US" sz="1100"/>
              <a:t>-FPGA</a:t>
            </a:r>
          </a:p>
          <a:p>
            <a:r>
              <a:rPr lang="en-US" sz="1100"/>
              <a:t>-Fiber Link</a:t>
            </a:r>
          </a:p>
        </p:txBody>
      </p:sp>
      <p:sp>
        <p:nvSpPr>
          <p:cNvPr id="40" name="TextBox 9">
            <a:extLst>
              <a:ext uri="{FF2B5EF4-FFF2-40B4-BE49-F238E27FC236}">
                <a16:creationId xmlns:a16="http://schemas.microsoft.com/office/drawing/2014/main" id="{D851DD68-A548-476A-9427-F850288C70DB}"/>
              </a:ext>
            </a:extLst>
          </p:cNvPr>
          <p:cNvSpPr txBox="1"/>
          <p:nvPr/>
        </p:nvSpPr>
        <p:spPr>
          <a:xfrm>
            <a:off x="7366088" y="3420026"/>
            <a:ext cx="1394794"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solidFill>
                  <a:schemeClr val="tx2"/>
                </a:solidFill>
              </a:rPr>
              <a:t>Data Aggregation Module (DAM)</a:t>
            </a:r>
          </a:p>
          <a:p>
            <a:endParaRPr lang="en-US" sz="1100"/>
          </a:p>
          <a:p>
            <a:r>
              <a:rPr lang="en-US" sz="1100"/>
              <a:t>Common</a:t>
            </a:r>
          </a:p>
          <a:p>
            <a:endParaRPr lang="en-US" sz="1100"/>
          </a:p>
          <a:p>
            <a:pPr marL="60325" indent="-60325"/>
            <a:r>
              <a:rPr lang="en-US" sz="1100"/>
              <a:t>-Computing Interface</a:t>
            </a:r>
          </a:p>
          <a:p>
            <a:r>
              <a:rPr lang="en-US" sz="1100"/>
              <a:t>-Aggregation</a:t>
            </a:r>
          </a:p>
          <a:p>
            <a:r>
              <a:rPr lang="en-US" sz="1100"/>
              <a:t>-Software Trigger</a:t>
            </a:r>
          </a:p>
          <a:p>
            <a:r>
              <a:rPr lang="en-US" sz="1100"/>
              <a:t>-Config &amp; Control</a:t>
            </a:r>
          </a:p>
          <a:p>
            <a:r>
              <a:rPr lang="en-US" sz="1100"/>
              <a:t>-Clock &amp; Timing</a:t>
            </a:r>
          </a:p>
          <a:p>
            <a:endParaRPr lang="en-US" sz="1100"/>
          </a:p>
          <a:p>
            <a:endParaRPr lang="en-US" sz="1100"/>
          </a:p>
          <a:p>
            <a:r>
              <a:rPr lang="en-US" sz="1100"/>
              <a:t>-Large FPGA</a:t>
            </a:r>
          </a:p>
          <a:p>
            <a:r>
              <a:rPr lang="en-US" sz="1100"/>
              <a:t>-PCIe</a:t>
            </a:r>
          </a:p>
          <a:p>
            <a:r>
              <a:rPr lang="en-US" sz="1100"/>
              <a:t>-Ethernet</a:t>
            </a:r>
          </a:p>
        </p:txBody>
      </p:sp>
      <p:sp>
        <p:nvSpPr>
          <p:cNvPr id="41" name="TextBox 10">
            <a:extLst>
              <a:ext uri="{FF2B5EF4-FFF2-40B4-BE49-F238E27FC236}">
                <a16:creationId xmlns:a16="http://schemas.microsoft.com/office/drawing/2014/main" id="{A5D6E099-5CCD-43AD-B935-95291294272C}"/>
              </a:ext>
            </a:extLst>
          </p:cNvPr>
          <p:cNvSpPr txBox="1"/>
          <p:nvPr/>
        </p:nvSpPr>
        <p:spPr>
          <a:xfrm>
            <a:off x="8640175" y="3412773"/>
            <a:ext cx="1575464"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2"/>
                </a:solidFill>
              </a:rPr>
              <a:t>Computing</a:t>
            </a:r>
          </a:p>
          <a:p>
            <a:endParaRPr lang="en-US" sz="1100" dirty="0"/>
          </a:p>
          <a:p>
            <a:endParaRPr lang="en-US" sz="1100" dirty="0"/>
          </a:p>
          <a:p>
            <a:r>
              <a:rPr lang="en-US" sz="1100" dirty="0"/>
              <a:t>Common</a:t>
            </a:r>
          </a:p>
          <a:p>
            <a:endParaRPr lang="en-US" sz="1100" dirty="0"/>
          </a:p>
          <a:p>
            <a:pPr marL="60325" indent="-60325"/>
            <a:r>
              <a:rPr lang="en-US" sz="1100" dirty="0"/>
              <a:t>-Data Buffering and Sinking</a:t>
            </a:r>
          </a:p>
          <a:p>
            <a:r>
              <a:rPr lang="en-US" sz="1100" dirty="0"/>
              <a:t>-Calibration Support</a:t>
            </a:r>
          </a:p>
          <a:p>
            <a:r>
              <a:rPr lang="en-US" sz="1100" dirty="0"/>
              <a:t>-QA/Scalers</a:t>
            </a:r>
          </a:p>
          <a:p>
            <a:r>
              <a:rPr lang="en-US" sz="1100" dirty="0"/>
              <a:t>-Collider Feedback</a:t>
            </a:r>
          </a:p>
          <a:p>
            <a:r>
              <a:rPr lang="en-US" sz="1100" dirty="0"/>
              <a:t>-Event ID/Building</a:t>
            </a:r>
          </a:p>
          <a:p>
            <a:r>
              <a:rPr lang="en-US" sz="1100" dirty="0"/>
              <a:t>-Software Trigger</a:t>
            </a:r>
          </a:p>
          <a:p>
            <a:r>
              <a:rPr lang="en-US" sz="1100" dirty="0"/>
              <a:t>-Monitoring</a:t>
            </a:r>
          </a:p>
          <a:p>
            <a:endParaRPr lang="en-US" sz="1100" dirty="0"/>
          </a:p>
          <a:p>
            <a:r>
              <a:rPr lang="en-US" sz="1100" dirty="0"/>
              <a:t>-COTS</a:t>
            </a:r>
          </a:p>
          <a:p>
            <a:r>
              <a:rPr lang="en-US" sz="1100" dirty="0"/>
              <a:t>-Ethernet</a:t>
            </a:r>
          </a:p>
        </p:txBody>
      </p:sp>
      <p:pic>
        <p:nvPicPr>
          <p:cNvPr id="42" name="Picture 41">
            <a:extLst>
              <a:ext uri="{FF2B5EF4-FFF2-40B4-BE49-F238E27FC236}">
                <a16:creationId xmlns:a16="http://schemas.microsoft.com/office/drawing/2014/main" id="{8E664124-1E4B-4E27-9AE6-CBF35C8F5224}"/>
              </a:ext>
            </a:extLst>
          </p:cNvPr>
          <p:cNvPicPr>
            <a:picLocks noChangeAspect="1"/>
          </p:cNvPicPr>
          <p:nvPr/>
        </p:nvPicPr>
        <p:blipFill>
          <a:blip r:embed="rId2"/>
          <a:stretch>
            <a:fillRect/>
          </a:stretch>
        </p:blipFill>
        <p:spPr>
          <a:xfrm>
            <a:off x="2465149" y="2574022"/>
            <a:ext cx="720941" cy="673367"/>
          </a:xfrm>
          <a:prstGeom prst="rect">
            <a:avLst/>
          </a:prstGeom>
        </p:spPr>
      </p:pic>
      <p:sp>
        <p:nvSpPr>
          <p:cNvPr id="43" name="Rectangle 42">
            <a:extLst>
              <a:ext uri="{FF2B5EF4-FFF2-40B4-BE49-F238E27FC236}">
                <a16:creationId xmlns:a16="http://schemas.microsoft.com/office/drawing/2014/main" id="{5549153C-B100-421C-9509-F1C5F7673D14}"/>
              </a:ext>
            </a:extLst>
          </p:cNvPr>
          <p:cNvSpPr/>
          <p:nvPr/>
        </p:nvSpPr>
        <p:spPr>
          <a:xfrm>
            <a:off x="3584757" y="2413951"/>
            <a:ext cx="922015" cy="861172"/>
          </a:xfrm>
          <a:prstGeom prst="rect">
            <a:avLst/>
          </a:prstGeom>
          <a:solidFill>
            <a:srgbClr val="FFFB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a:extLst>
              <a:ext uri="{FF2B5EF4-FFF2-40B4-BE49-F238E27FC236}">
                <a16:creationId xmlns:a16="http://schemas.microsoft.com/office/drawing/2014/main" id="{22044D42-7787-465D-9ECD-E58559449D6A}"/>
              </a:ext>
            </a:extLst>
          </p:cNvPr>
          <p:cNvSpPr/>
          <p:nvPr/>
        </p:nvSpPr>
        <p:spPr>
          <a:xfrm>
            <a:off x="4919408" y="2413951"/>
            <a:ext cx="922015" cy="861172"/>
          </a:xfrm>
          <a:prstGeom prst="rect">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AA7CDA14-6F1A-4931-BB1A-660A2829C785}"/>
              </a:ext>
            </a:extLst>
          </p:cNvPr>
          <p:cNvSpPr/>
          <p:nvPr/>
        </p:nvSpPr>
        <p:spPr>
          <a:xfrm>
            <a:off x="6199961" y="2413951"/>
            <a:ext cx="922015" cy="861172"/>
          </a:xfrm>
          <a:prstGeom prst="rect">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a:extLst>
              <a:ext uri="{FF2B5EF4-FFF2-40B4-BE49-F238E27FC236}">
                <a16:creationId xmlns:a16="http://schemas.microsoft.com/office/drawing/2014/main" id="{AF8DA97C-4FC9-4B84-A5A2-BCEAB2E8962D}"/>
              </a:ext>
            </a:extLst>
          </p:cNvPr>
          <p:cNvSpPr/>
          <p:nvPr/>
        </p:nvSpPr>
        <p:spPr>
          <a:xfrm>
            <a:off x="7433479" y="2413951"/>
            <a:ext cx="922015" cy="86117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46">
            <a:extLst>
              <a:ext uri="{FF2B5EF4-FFF2-40B4-BE49-F238E27FC236}">
                <a16:creationId xmlns:a16="http://schemas.microsoft.com/office/drawing/2014/main" id="{FDF53CF3-3716-4C86-83AB-DF3AA7CD10B7}"/>
              </a:ext>
            </a:extLst>
          </p:cNvPr>
          <p:cNvSpPr/>
          <p:nvPr/>
        </p:nvSpPr>
        <p:spPr>
          <a:xfrm>
            <a:off x="8714032" y="2413951"/>
            <a:ext cx="922015" cy="861172"/>
          </a:xfrm>
          <a:prstGeom prst="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a:extLst>
              <a:ext uri="{FF2B5EF4-FFF2-40B4-BE49-F238E27FC236}">
                <a16:creationId xmlns:a16="http://schemas.microsoft.com/office/drawing/2014/main" id="{A63D34FE-17BD-4C0E-A5B4-B62AA754A14D}"/>
              </a:ext>
            </a:extLst>
          </p:cNvPr>
          <p:cNvSpPr/>
          <p:nvPr/>
        </p:nvSpPr>
        <p:spPr>
          <a:xfrm>
            <a:off x="7433479" y="1247829"/>
            <a:ext cx="922015" cy="8611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TextBox 18">
            <a:extLst>
              <a:ext uri="{FF2B5EF4-FFF2-40B4-BE49-F238E27FC236}">
                <a16:creationId xmlns:a16="http://schemas.microsoft.com/office/drawing/2014/main" id="{80F23A66-5F6A-4AB1-BA74-F042EDD5BD7F}"/>
              </a:ext>
            </a:extLst>
          </p:cNvPr>
          <p:cNvSpPr txBox="1"/>
          <p:nvPr/>
        </p:nvSpPr>
        <p:spPr>
          <a:xfrm>
            <a:off x="7340130" y="958205"/>
            <a:ext cx="2650602" cy="130805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chemeClr val="tx2"/>
                </a:solidFill>
              </a:rPr>
              <a:t>Global Timing Unit (GTU)</a:t>
            </a:r>
          </a:p>
          <a:p>
            <a:endParaRPr lang="en-US" sz="1100" dirty="0"/>
          </a:p>
          <a:p>
            <a:r>
              <a:rPr lang="en-US" sz="1100" dirty="0"/>
              <a:t>	    -Interfaces to Collider, 	     Run Control &amp; DAM</a:t>
            </a:r>
          </a:p>
          <a:p>
            <a:r>
              <a:rPr lang="en-US" sz="1100" dirty="0"/>
              <a:t>	    -Config &amp; Control</a:t>
            </a:r>
          </a:p>
          <a:p>
            <a:r>
              <a:rPr lang="en-US" sz="1100" dirty="0"/>
              <a:t>	    -Clock &amp; Timing</a:t>
            </a:r>
          </a:p>
          <a:p>
            <a:endParaRPr lang="en-US" sz="1200" dirty="0"/>
          </a:p>
        </p:txBody>
      </p:sp>
      <p:sp>
        <p:nvSpPr>
          <p:cNvPr id="50" name="Rectangle: Rounded Corners 19">
            <a:extLst>
              <a:ext uri="{FF2B5EF4-FFF2-40B4-BE49-F238E27FC236}">
                <a16:creationId xmlns:a16="http://schemas.microsoft.com/office/drawing/2014/main" id="{3AC2F7A1-2508-4811-8CF9-B832BD767178}"/>
              </a:ext>
            </a:extLst>
          </p:cNvPr>
          <p:cNvSpPr/>
          <p:nvPr/>
        </p:nvSpPr>
        <p:spPr>
          <a:xfrm>
            <a:off x="2217832" y="2261540"/>
            <a:ext cx="2468880" cy="1151233"/>
          </a:xfrm>
          <a:prstGeom prst="roundRect">
            <a:avLst/>
          </a:prstGeom>
          <a:noFill/>
          <a:ln>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2"/>
              </a:solidFill>
              <a:highlight>
                <a:srgbClr val="0000FF"/>
              </a:highlight>
            </a:endParaRPr>
          </a:p>
        </p:txBody>
      </p:sp>
      <p:sp>
        <p:nvSpPr>
          <p:cNvPr id="51" name="TextBox 20">
            <a:extLst>
              <a:ext uri="{FF2B5EF4-FFF2-40B4-BE49-F238E27FC236}">
                <a16:creationId xmlns:a16="http://schemas.microsoft.com/office/drawing/2014/main" id="{04C16912-AB4A-4F3B-8D4D-C5DB1AAA320D}"/>
              </a:ext>
            </a:extLst>
          </p:cNvPr>
          <p:cNvSpPr txBox="1"/>
          <p:nvPr/>
        </p:nvSpPr>
        <p:spPr>
          <a:xfrm>
            <a:off x="2994463" y="1963315"/>
            <a:ext cx="114004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t>On Detector</a:t>
            </a:r>
          </a:p>
          <a:p>
            <a:endParaRPr lang="en-US" sz="1100"/>
          </a:p>
        </p:txBody>
      </p:sp>
      <p:sp>
        <p:nvSpPr>
          <p:cNvPr id="52" name="Freeform: Shape 21">
            <a:extLst>
              <a:ext uri="{FF2B5EF4-FFF2-40B4-BE49-F238E27FC236}">
                <a16:creationId xmlns:a16="http://schemas.microsoft.com/office/drawing/2014/main" id="{CA19D5DC-A15A-4070-8257-5B5AFDB8C138}"/>
              </a:ext>
            </a:extLst>
          </p:cNvPr>
          <p:cNvSpPr/>
          <p:nvPr/>
        </p:nvSpPr>
        <p:spPr>
          <a:xfrm>
            <a:off x="3114534" y="2657258"/>
            <a:ext cx="870155" cy="238463"/>
          </a:xfrm>
          <a:custGeom>
            <a:avLst/>
            <a:gdLst>
              <a:gd name="connsiteX0" fmla="*/ 0 w 870155"/>
              <a:gd name="connsiteY0" fmla="*/ 135224 h 238463"/>
              <a:gd name="connsiteX1" fmla="*/ 265471 w 870155"/>
              <a:gd name="connsiteY1" fmla="*/ 2489 h 238463"/>
              <a:gd name="connsiteX2" fmla="*/ 870155 w 870155"/>
              <a:gd name="connsiteY2" fmla="*/ 238463 h 238463"/>
            </a:gdLst>
            <a:ahLst/>
            <a:cxnLst>
              <a:cxn ang="0">
                <a:pos x="connsiteX0" y="connsiteY0"/>
              </a:cxn>
              <a:cxn ang="0">
                <a:pos x="connsiteX1" y="connsiteY1"/>
              </a:cxn>
              <a:cxn ang="0">
                <a:pos x="connsiteX2" y="connsiteY2"/>
              </a:cxn>
            </a:cxnLst>
            <a:rect l="l" t="t" r="r" b="b"/>
            <a:pathLst>
              <a:path w="870155" h="238463">
                <a:moveTo>
                  <a:pt x="0" y="135224"/>
                </a:moveTo>
                <a:cubicBezTo>
                  <a:pt x="60222" y="60253"/>
                  <a:pt x="120445" y="-14717"/>
                  <a:pt x="265471" y="2489"/>
                </a:cubicBezTo>
                <a:cubicBezTo>
                  <a:pt x="410497" y="19695"/>
                  <a:pt x="640326" y="129079"/>
                  <a:pt x="870155" y="238463"/>
                </a:cubicBezTo>
              </a:path>
            </a:pathLst>
          </a:custGeom>
          <a:noFill/>
          <a:ln>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2"/>
              </a:solidFill>
              <a:highlight>
                <a:srgbClr val="0000FF"/>
              </a:highlight>
            </a:endParaRPr>
          </a:p>
        </p:txBody>
      </p:sp>
      <p:cxnSp>
        <p:nvCxnSpPr>
          <p:cNvPr id="53" name="Straight Arrow Connector 52">
            <a:extLst>
              <a:ext uri="{FF2B5EF4-FFF2-40B4-BE49-F238E27FC236}">
                <a16:creationId xmlns:a16="http://schemas.microsoft.com/office/drawing/2014/main" id="{1354DDBB-792B-4D7E-9A03-069FE7B11C63}"/>
              </a:ext>
            </a:extLst>
          </p:cNvPr>
          <p:cNvCxnSpPr/>
          <p:nvPr/>
        </p:nvCxnSpPr>
        <p:spPr>
          <a:xfrm>
            <a:off x="5841423" y="2657258"/>
            <a:ext cx="35853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3D7AF0F-E07C-4B62-A779-1443AD4DB4CD}"/>
              </a:ext>
            </a:extLst>
          </p:cNvPr>
          <p:cNvCxnSpPr/>
          <p:nvPr/>
        </p:nvCxnSpPr>
        <p:spPr>
          <a:xfrm flipH="1">
            <a:off x="5841423" y="3008546"/>
            <a:ext cx="35853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5D56FB0-D8FF-4DAB-BA33-10AE15657E91}"/>
              </a:ext>
            </a:extLst>
          </p:cNvPr>
          <p:cNvCxnSpPr/>
          <p:nvPr/>
        </p:nvCxnSpPr>
        <p:spPr>
          <a:xfrm>
            <a:off x="7121976" y="2657074"/>
            <a:ext cx="31150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B69FE4D-8946-4C37-BFCA-2BA2E9312373}"/>
              </a:ext>
            </a:extLst>
          </p:cNvPr>
          <p:cNvCxnSpPr/>
          <p:nvPr/>
        </p:nvCxnSpPr>
        <p:spPr>
          <a:xfrm flipH="1">
            <a:off x="7121976" y="3008546"/>
            <a:ext cx="31150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6AB085B-9067-4D2E-B127-1C32ECE5C626}"/>
              </a:ext>
            </a:extLst>
          </p:cNvPr>
          <p:cNvCxnSpPr/>
          <p:nvPr/>
        </p:nvCxnSpPr>
        <p:spPr>
          <a:xfrm>
            <a:off x="8355494" y="2657074"/>
            <a:ext cx="35853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7EFEE6F-58DD-4B26-851C-5A3B56474E78}"/>
              </a:ext>
            </a:extLst>
          </p:cNvPr>
          <p:cNvCxnSpPr/>
          <p:nvPr/>
        </p:nvCxnSpPr>
        <p:spPr>
          <a:xfrm flipH="1">
            <a:off x="8355494" y="3008546"/>
            <a:ext cx="35853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E82DC30-28BC-4C2C-9797-529D5CC0DC3C}"/>
              </a:ext>
            </a:extLst>
          </p:cNvPr>
          <p:cNvCxnSpPr/>
          <p:nvPr/>
        </p:nvCxnSpPr>
        <p:spPr>
          <a:xfrm flipV="1">
            <a:off x="7704232" y="2109001"/>
            <a:ext cx="0" cy="3049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A269D87-B6A6-4582-AD50-B9AB80600105}"/>
              </a:ext>
            </a:extLst>
          </p:cNvPr>
          <p:cNvCxnSpPr/>
          <p:nvPr/>
        </p:nvCxnSpPr>
        <p:spPr>
          <a:xfrm>
            <a:off x="8106334" y="2109001"/>
            <a:ext cx="0" cy="3049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46">
            <a:extLst>
              <a:ext uri="{FF2B5EF4-FFF2-40B4-BE49-F238E27FC236}">
                <a16:creationId xmlns:a16="http://schemas.microsoft.com/office/drawing/2014/main" id="{D59763EC-8EBE-4F46-958A-F5C07B810D44}"/>
              </a:ext>
            </a:extLst>
          </p:cNvPr>
          <p:cNvSpPr txBox="1"/>
          <p:nvPr/>
        </p:nvSpPr>
        <p:spPr>
          <a:xfrm>
            <a:off x="3168090" y="2436009"/>
            <a:ext cx="718427"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t>SMT BGA</a:t>
            </a:r>
          </a:p>
          <a:p>
            <a:endParaRPr lang="en-US" sz="1100"/>
          </a:p>
        </p:txBody>
      </p:sp>
      <p:cxnSp>
        <p:nvCxnSpPr>
          <p:cNvPr id="62" name="Straight Arrow Connector 61">
            <a:extLst>
              <a:ext uri="{FF2B5EF4-FFF2-40B4-BE49-F238E27FC236}">
                <a16:creationId xmlns:a16="http://schemas.microsoft.com/office/drawing/2014/main" id="{1354DDBB-792B-4D7E-9A03-069FE7B11C63}"/>
              </a:ext>
            </a:extLst>
          </p:cNvPr>
          <p:cNvCxnSpPr/>
          <p:nvPr/>
        </p:nvCxnSpPr>
        <p:spPr>
          <a:xfrm>
            <a:off x="4506772" y="2657258"/>
            <a:ext cx="41263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3D7AF0F-E07C-4B62-A779-1443AD4DB4CD}"/>
              </a:ext>
            </a:extLst>
          </p:cNvPr>
          <p:cNvCxnSpPr/>
          <p:nvPr/>
        </p:nvCxnSpPr>
        <p:spPr>
          <a:xfrm flipH="1">
            <a:off x="4506772" y="3008546"/>
            <a:ext cx="41263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Rounded Corners 4">
            <a:extLst>
              <a:ext uri="{FF2B5EF4-FFF2-40B4-BE49-F238E27FC236}">
                <a16:creationId xmlns:a16="http://schemas.microsoft.com/office/drawing/2014/main" id="{919B8470-16A3-42C3-B8F6-4B93B7D27E58}"/>
              </a:ext>
            </a:extLst>
          </p:cNvPr>
          <p:cNvSpPr/>
          <p:nvPr/>
        </p:nvSpPr>
        <p:spPr>
          <a:xfrm>
            <a:off x="6047587" y="899269"/>
            <a:ext cx="4077877" cy="3035208"/>
          </a:xfrm>
          <a:prstGeom prst="roundRect">
            <a:avLst/>
          </a:prstGeom>
          <a:noFill/>
          <a:ln w="254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itle 7">
            <a:extLst>
              <a:ext uri="{FF2B5EF4-FFF2-40B4-BE49-F238E27FC236}">
                <a16:creationId xmlns:a16="http://schemas.microsoft.com/office/drawing/2014/main" id="{7A881E45-ECDE-9DDF-A242-3D6DED38C103}"/>
              </a:ext>
            </a:extLst>
          </p:cNvPr>
          <p:cNvSpPr>
            <a:spLocks noGrp="1"/>
          </p:cNvSpPr>
          <p:nvPr>
            <p:ph type="title"/>
          </p:nvPr>
        </p:nvSpPr>
        <p:spPr/>
        <p:txBody>
          <a:bodyPr/>
          <a:lstStyle/>
          <a:p>
            <a:r>
              <a:rPr lang="en-US" err="1"/>
              <a:t>ePIC</a:t>
            </a:r>
            <a:r>
              <a:rPr lang="en-US"/>
              <a:t> Readout Chain</a:t>
            </a:r>
          </a:p>
        </p:txBody>
      </p:sp>
      <p:sp>
        <p:nvSpPr>
          <p:cNvPr id="3" name="TextBox 2">
            <a:extLst>
              <a:ext uri="{FF2B5EF4-FFF2-40B4-BE49-F238E27FC236}">
                <a16:creationId xmlns:a16="http://schemas.microsoft.com/office/drawing/2014/main" id="{E8BE2E0D-2C06-1EE4-FDE0-2BAAABA659EB}"/>
              </a:ext>
            </a:extLst>
          </p:cNvPr>
          <p:cNvSpPr txBox="1"/>
          <p:nvPr/>
        </p:nvSpPr>
        <p:spPr>
          <a:xfrm>
            <a:off x="10084081" y="1302987"/>
            <a:ext cx="1489510" cy="523220"/>
          </a:xfrm>
          <a:prstGeom prst="rect">
            <a:avLst/>
          </a:prstGeom>
          <a:noFill/>
        </p:spPr>
        <p:txBody>
          <a:bodyPr wrap="none" rtlCol="0">
            <a:spAutoFit/>
          </a:bodyPr>
          <a:lstStyle/>
          <a:p>
            <a:r>
              <a:rPr lang="en-US" sz="1400" dirty="0">
                <a:solidFill>
                  <a:srgbClr val="FF0000"/>
                </a:solidFill>
              </a:rPr>
              <a:t>DAQ/Computing</a:t>
            </a:r>
          </a:p>
          <a:p>
            <a:r>
              <a:rPr lang="en-US" sz="1400" dirty="0">
                <a:solidFill>
                  <a:srgbClr val="FF0000"/>
                </a:solidFill>
              </a:rPr>
              <a:t>WBS Focus</a:t>
            </a:r>
          </a:p>
        </p:txBody>
      </p:sp>
      <p:cxnSp>
        <p:nvCxnSpPr>
          <p:cNvPr id="4" name="Straight Arrow Connector 3">
            <a:extLst>
              <a:ext uri="{FF2B5EF4-FFF2-40B4-BE49-F238E27FC236}">
                <a16:creationId xmlns:a16="http://schemas.microsoft.com/office/drawing/2014/main" id="{D5644A17-EC51-F86D-E96A-E4B58A32D796}"/>
              </a:ext>
            </a:extLst>
          </p:cNvPr>
          <p:cNvCxnSpPr>
            <a:cxnSpLocks/>
          </p:cNvCxnSpPr>
          <p:nvPr/>
        </p:nvCxnSpPr>
        <p:spPr>
          <a:xfrm>
            <a:off x="9636047" y="2657074"/>
            <a:ext cx="8582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0C65960-5206-17E9-1EF4-A2819FB76FA6}"/>
              </a:ext>
            </a:extLst>
          </p:cNvPr>
          <p:cNvCxnSpPr>
            <a:cxnSpLocks/>
          </p:cNvCxnSpPr>
          <p:nvPr/>
        </p:nvCxnSpPr>
        <p:spPr>
          <a:xfrm flipH="1">
            <a:off x="9636047" y="3008546"/>
            <a:ext cx="85828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9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A407FF-AD91-264D-B3D5-282123F30F50}"/>
              </a:ext>
            </a:extLst>
          </p:cNvPr>
          <p:cNvSpPr/>
          <p:nvPr/>
        </p:nvSpPr>
        <p:spPr>
          <a:xfrm>
            <a:off x="904500" y="829477"/>
            <a:ext cx="8797066" cy="2698504"/>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29">
            <a:extLst>
              <a:ext uri="{FF2B5EF4-FFF2-40B4-BE49-F238E27FC236}">
                <a16:creationId xmlns:a16="http://schemas.microsoft.com/office/drawing/2014/main" id="{66338B53-7DFF-517B-10A9-443C1F18EC11}"/>
              </a:ext>
            </a:extLst>
          </p:cNvPr>
          <p:cNvSpPr>
            <a:spLocks noGrp="1"/>
          </p:cNvSpPr>
          <p:nvPr>
            <p:ph type="title"/>
          </p:nvPr>
        </p:nvSpPr>
        <p:spPr/>
        <p:txBody>
          <a:bodyPr>
            <a:normAutofit/>
          </a:bodyPr>
          <a:lstStyle/>
          <a:p>
            <a:r>
              <a:rPr lang="en-US" sz="3200" dirty="0"/>
              <a:t>Summary of </a:t>
            </a:r>
            <a:r>
              <a:rPr lang="en-US" sz="3200" dirty="0" err="1"/>
              <a:t>ePIC</a:t>
            </a:r>
            <a:r>
              <a:rPr lang="en-US" sz="3200" dirty="0"/>
              <a:t> Channel Counts and Data Flow</a:t>
            </a:r>
          </a:p>
        </p:txBody>
      </p:sp>
      <p:sp>
        <p:nvSpPr>
          <p:cNvPr id="27" name="Rectangle 26">
            <a:extLst>
              <a:ext uri="{FF2B5EF4-FFF2-40B4-BE49-F238E27FC236}">
                <a16:creationId xmlns:a16="http://schemas.microsoft.com/office/drawing/2014/main" id="{91352D0D-746F-0AC4-4BA2-773B67C8A7AA}"/>
              </a:ext>
            </a:extLst>
          </p:cNvPr>
          <p:cNvSpPr/>
          <p:nvPr/>
        </p:nvSpPr>
        <p:spPr>
          <a:xfrm>
            <a:off x="904500" y="3527981"/>
            <a:ext cx="8786590" cy="2698503"/>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689CABE-BCC0-E4D5-DA48-C2F1B1A8B7B9}"/>
              </a:ext>
            </a:extLst>
          </p:cNvPr>
          <p:cNvCxnSpPr>
            <a:cxnSpLocks/>
          </p:cNvCxnSpPr>
          <p:nvPr/>
        </p:nvCxnSpPr>
        <p:spPr>
          <a:xfrm flipH="1">
            <a:off x="5114954" y="3824730"/>
            <a:ext cx="612056" cy="20376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0339684-2B38-46A7-51B2-5000810D31BC}"/>
              </a:ext>
            </a:extLst>
          </p:cNvPr>
          <p:cNvSpPr/>
          <p:nvPr/>
        </p:nvSpPr>
        <p:spPr>
          <a:xfrm>
            <a:off x="3471826" y="4013438"/>
            <a:ext cx="536713"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FEB</a:t>
            </a:r>
          </a:p>
        </p:txBody>
      </p:sp>
      <p:sp>
        <p:nvSpPr>
          <p:cNvPr id="31" name="Rectangle 30">
            <a:extLst>
              <a:ext uri="{FF2B5EF4-FFF2-40B4-BE49-F238E27FC236}">
                <a16:creationId xmlns:a16="http://schemas.microsoft.com/office/drawing/2014/main" id="{2C5C9F9E-8BC3-65C0-5099-6EFC4DF047D7}"/>
              </a:ext>
            </a:extLst>
          </p:cNvPr>
          <p:cNvSpPr/>
          <p:nvPr/>
        </p:nvSpPr>
        <p:spPr>
          <a:xfrm>
            <a:off x="4590585" y="3995154"/>
            <a:ext cx="536713"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RDO</a:t>
            </a:r>
          </a:p>
        </p:txBody>
      </p:sp>
      <p:sp>
        <p:nvSpPr>
          <p:cNvPr id="32" name="Rectangle 31">
            <a:extLst>
              <a:ext uri="{FF2B5EF4-FFF2-40B4-BE49-F238E27FC236}">
                <a16:creationId xmlns:a16="http://schemas.microsoft.com/office/drawing/2014/main" id="{94B7DEC3-34DE-40D0-024D-FD5D77157E0D}"/>
              </a:ext>
            </a:extLst>
          </p:cNvPr>
          <p:cNvSpPr/>
          <p:nvPr/>
        </p:nvSpPr>
        <p:spPr>
          <a:xfrm>
            <a:off x="7039723" y="3995155"/>
            <a:ext cx="1144379"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Readout Computer</a:t>
            </a:r>
          </a:p>
        </p:txBody>
      </p:sp>
      <p:sp>
        <p:nvSpPr>
          <p:cNvPr id="33" name="Rectangle 32">
            <a:extLst>
              <a:ext uri="{FF2B5EF4-FFF2-40B4-BE49-F238E27FC236}">
                <a16:creationId xmlns:a16="http://schemas.microsoft.com/office/drawing/2014/main" id="{7259BCBD-8453-08C0-5ADD-DFD3D8440E75}"/>
              </a:ext>
            </a:extLst>
          </p:cNvPr>
          <p:cNvSpPr/>
          <p:nvPr/>
        </p:nvSpPr>
        <p:spPr>
          <a:xfrm>
            <a:off x="2472530" y="4009049"/>
            <a:ext cx="817492"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Detector</a:t>
            </a:r>
          </a:p>
        </p:txBody>
      </p:sp>
      <p:cxnSp>
        <p:nvCxnSpPr>
          <p:cNvPr id="34" name="Straight Connector 33">
            <a:extLst>
              <a:ext uri="{FF2B5EF4-FFF2-40B4-BE49-F238E27FC236}">
                <a16:creationId xmlns:a16="http://schemas.microsoft.com/office/drawing/2014/main" id="{4E43BDB3-E936-0FE4-5912-EAA6F75BCFE9}"/>
              </a:ext>
            </a:extLst>
          </p:cNvPr>
          <p:cNvCxnSpPr>
            <a:cxnSpLocks/>
          </p:cNvCxnSpPr>
          <p:nvPr/>
        </p:nvCxnSpPr>
        <p:spPr>
          <a:xfrm flipV="1">
            <a:off x="3246909" y="3773930"/>
            <a:ext cx="224917" cy="86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6E9C1C-C12F-42BA-2668-71004B78384C}"/>
              </a:ext>
            </a:extLst>
          </p:cNvPr>
          <p:cNvCxnSpPr>
            <a:cxnSpLocks/>
          </p:cNvCxnSpPr>
          <p:nvPr/>
        </p:nvCxnSpPr>
        <p:spPr>
          <a:xfrm flipV="1">
            <a:off x="4112830" y="3773931"/>
            <a:ext cx="477755" cy="134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E27449-4DD9-DD6A-43AB-2F390416B1E2}"/>
              </a:ext>
            </a:extLst>
          </p:cNvPr>
          <p:cNvCxnSpPr>
            <a:cxnSpLocks/>
          </p:cNvCxnSpPr>
          <p:nvPr/>
        </p:nvCxnSpPr>
        <p:spPr>
          <a:xfrm flipV="1">
            <a:off x="8464340" y="3894579"/>
            <a:ext cx="306057" cy="145415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9D62E5D-E64F-A1CF-D3B7-DB683F440040}"/>
              </a:ext>
            </a:extLst>
          </p:cNvPr>
          <p:cNvSpPr/>
          <p:nvPr/>
        </p:nvSpPr>
        <p:spPr>
          <a:xfrm>
            <a:off x="5811034" y="3995155"/>
            <a:ext cx="536713"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DAM</a:t>
            </a:r>
          </a:p>
        </p:txBody>
      </p:sp>
      <p:sp>
        <p:nvSpPr>
          <p:cNvPr id="39" name="Arrow: Right 14">
            <a:extLst>
              <a:ext uri="{FF2B5EF4-FFF2-40B4-BE49-F238E27FC236}">
                <a16:creationId xmlns:a16="http://schemas.microsoft.com/office/drawing/2014/main" id="{328B4A7C-0E4B-AC2D-65E2-51D16331EDFA}"/>
              </a:ext>
            </a:extLst>
          </p:cNvPr>
          <p:cNvSpPr/>
          <p:nvPr/>
        </p:nvSpPr>
        <p:spPr>
          <a:xfrm>
            <a:off x="6372752" y="4127584"/>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9E1F9D73-6E97-09B1-8503-5336941AD9BD}"/>
              </a:ext>
            </a:extLst>
          </p:cNvPr>
          <p:cNvSpPr txBox="1"/>
          <p:nvPr/>
        </p:nvSpPr>
        <p:spPr>
          <a:xfrm>
            <a:off x="6368418" y="3985975"/>
            <a:ext cx="545342" cy="230832"/>
          </a:xfrm>
          <a:prstGeom prst="rect">
            <a:avLst/>
          </a:prstGeom>
          <a:noFill/>
        </p:spPr>
        <p:txBody>
          <a:bodyPr wrap="none" rtlCol="0">
            <a:spAutoFit/>
          </a:bodyPr>
          <a:lstStyle/>
          <a:p>
            <a:r>
              <a:rPr lang="en-US" sz="900" b="1" dirty="0"/>
              <a:t>PCI/Eth</a:t>
            </a:r>
          </a:p>
        </p:txBody>
      </p:sp>
      <p:sp>
        <p:nvSpPr>
          <p:cNvPr id="41" name="Arrow: Right 16">
            <a:extLst>
              <a:ext uri="{FF2B5EF4-FFF2-40B4-BE49-F238E27FC236}">
                <a16:creationId xmlns:a16="http://schemas.microsoft.com/office/drawing/2014/main" id="{DB51E29B-CDD5-9E1C-3CEC-6514DC8470BC}"/>
              </a:ext>
            </a:extLst>
          </p:cNvPr>
          <p:cNvSpPr/>
          <p:nvPr/>
        </p:nvSpPr>
        <p:spPr>
          <a:xfrm>
            <a:off x="5148184" y="4127584"/>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DB48A7-C0E4-56B2-EFEA-AA5E2F94DD92}"/>
              </a:ext>
            </a:extLst>
          </p:cNvPr>
          <p:cNvSpPr txBox="1"/>
          <p:nvPr/>
        </p:nvSpPr>
        <p:spPr>
          <a:xfrm>
            <a:off x="5206909" y="3985975"/>
            <a:ext cx="428322" cy="230832"/>
          </a:xfrm>
          <a:prstGeom prst="rect">
            <a:avLst/>
          </a:prstGeom>
          <a:noFill/>
        </p:spPr>
        <p:txBody>
          <a:bodyPr wrap="none" rtlCol="0">
            <a:spAutoFit/>
          </a:bodyPr>
          <a:lstStyle/>
          <a:p>
            <a:r>
              <a:rPr lang="en-US" sz="900" b="1"/>
              <a:t>Fiber</a:t>
            </a:r>
          </a:p>
        </p:txBody>
      </p:sp>
      <p:sp>
        <p:nvSpPr>
          <p:cNvPr id="43" name="Arrow: Right 18">
            <a:extLst>
              <a:ext uri="{FF2B5EF4-FFF2-40B4-BE49-F238E27FC236}">
                <a16:creationId xmlns:a16="http://schemas.microsoft.com/office/drawing/2014/main" id="{DCB478E1-07EF-5053-0212-C3147CAE3A96}"/>
              </a:ext>
            </a:extLst>
          </p:cNvPr>
          <p:cNvSpPr/>
          <p:nvPr/>
        </p:nvSpPr>
        <p:spPr>
          <a:xfrm>
            <a:off x="4029551" y="4121934"/>
            <a:ext cx="540146"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a:extLst>
              <a:ext uri="{FF2B5EF4-FFF2-40B4-BE49-F238E27FC236}">
                <a16:creationId xmlns:a16="http://schemas.microsoft.com/office/drawing/2014/main" id="{18BF72FE-0427-50C3-159C-5260278E763F}"/>
              </a:ext>
            </a:extLst>
          </p:cNvPr>
          <p:cNvSpPr txBox="1"/>
          <p:nvPr/>
        </p:nvSpPr>
        <p:spPr>
          <a:xfrm>
            <a:off x="3966043" y="3966881"/>
            <a:ext cx="532518" cy="230832"/>
          </a:xfrm>
          <a:prstGeom prst="rect">
            <a:avLst/>
          </a:prstGeom>
          <a:noFill/>
        </p:spPr>
        <p:txBody>
          <a:bodyPr wrap="none" rtlCol="0">
            <a:spAutoFit/>
          </a:bodyPr>
          <a:lstStyle/>
          <a:p>
            <a:r>
              <a:rPr lang="en-US" sz="900" b="1" dirty="0"/>
              <a:t>Copper</a:t>
            </a:r>
          </a:p>
        </p:txBody>
      </p:sp>
      <p:graphicFrame>
        <p:nvGraphicFramePr>
          <p:cNvPr id="45" name="Table 48">
            <a:extLst>
              <a:ext uri="{FF2B5EF4-FFF2-40B4-BE49-F238E27FC236}">
                <a16:creationId xmlns:a16="http://schemas.microsoft.com/office/drawing/2014/main" id="{6DD3A96E-EE70-1F49-6315-7E9524D7F3AF}"/>
              </a:ext>
            </a:extLst>
          </p:cNvPr>
          <p:cNvGraphicFramePr>
            <a:graphicFrameLocks noGrp="1"/>
          </p:cNvGraphicFramePr>
          <p:nvPr>
            <p:extLst>
              <p:ext uri="{D42A27DB-BD31-4B8C-83A1-F6EECF244321}">
                <p14:modId xmlns:p14="http://schemas.microsoft.com/office/powerpoint/2010/main" val="2637495214"/>
              </p:ext>
            </p:extLst>
          </p:nvPr>
        </p:nvGraphicFramePr>
        <p:xfrm>
          <a:off x="981104" y="4531244"/>
          <a:ext cx="2223193" cy="205740"/>
        </p:xfrm>
        <a:graphic>
          <a:graphicData uri="http://schemas.openxmlformats.org/drawingml/2006/table">
            <a:tbl>
              <a:tblPr firstRow="1" bandRow="1">
                <a:tableStyleId>{5C22544A-7EE6-4342-B048-85BDC9FD1C3A}</a:tableStyleId>
              </a:tblPr>
              <a:tblGrid>
                <a:gridCol w="1088189">
                  <a:extLst>
                    <a:ext uri="{9D8B030D-6E8A-4147-A177-3AD203B41FA5}">
                      <a16:colId xmlns:a16="http://schemas.microsoft.com/office/drawing/2014/main" val="3877741135"/>
                    </a:ext>
                  </a:extLst>
                </a:gridCol>
                <a:gridCol w="1135004">
                  <a:extLst>
                    <a:ext uri="{9D8B030D-6E8A-4147-A177-3AD203B41FA5}">
                      <a16:colId xmlns:a16="http://schemas.microsoft.com/office/drawing/2014/main" val="3720784282"/>
                    </a:ext>
                  </a:extLst>
                </a:gridCol>
              </a:tblGrid>
              <a:tr h="182880">
                <a:tc>
                  <a:txBody>
                    <a:bodyPr/>
                    <a:lstStyle/>
                    <a:p>
                      <a:r>
                        <a:rPr lang="en-US" sz="900" b="0" dirty="0">
                          <a:solidFill>
                            <a:sysClr val="windowText" lastClr="000000"/>
                          </a:solidFill>
                        </a:rPr>
                        <a:t>100% Occupancy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900" b="0" dirty="0">
                          <a:solidFill>
                            <a:sysClr val="windowText" lastClr="000000"/>
                          </a:solidFill>
                        </a:rPr>
                        <a:t>27.5-1760 Pb/sec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bl>
          </a:graphicData>
        </a:graphic>
      </p:graphicFrame>
      <p:graphicFrame>
        <p:nvGraphicFramePr>
          <p:cNvPr id="46" name="Table 45">
            <a:extLst>
              <a:ext uri="{FF2B5EF4-FFF2-40B4-BE49-F238E27FC236}">
                <a16:creationId xmlns:a16="http://schemas.microsoft.com/office/drawing/2014/main" id="{E8E23271-DD28-449E-4A17-2CE05B130FF6}"/>
              </a:ext>
            </a:extLst>
          </p:cNvPr>
          <p:cNvGraphicFramePr>
            <a:graphicFrameLocks noGrp="1"/>
          </p:cNvGraphicFramePr>
          <p:nvPr>
            <p:extLst>
              <p:ext uri="{D42A27DB-BD31-4B8C-83A1-F6EECF244321}">
                <p14:modId xmlns:p14="http://schemas.microsoft.com/office/powerpoint/2010/main" val="2020052837"/>
              </p:ext>
            </p:extLst>
          </p:nvPr>
        </p:nvGraphicFramePr>
        <p:xfrm>
          <a:off x="1150874" y="4923399"/>
          <a:ext cx="2921003" cy="617220"/>
        </p:xfrm>
        <a:graphic>
          <a:graphicData uri="http://schemas.openxmlformats.org/drawingml/2006/table">
            <a:tbl>
              <a:tblPr firstRow="1" bandRow="1">
                <a:tableStyleId>{5C22544A-7EE6-4342-B048-85BDC9FD1C3A}</a:tableStyleId>
              </a:tblPr>
              <a:tblGrid>
                <a:gridCol w="1943518">
                  <a:extLst>
                    <a:ext uri="{9D8B030D-6E8A-4147-A177-3AD203B41FA5}">
                      <a16:colId xmlns:a16="http://schemas.microsoft.com/office/drawing/2014/main" val="3877741135"/>
                    </a:ext>
                  </a:extLst>
                </a:gridCol>
                <a:gridCol w="977485">
                  <a:extLst>
                    <a:ext uri="{9D8B030D-6E8A-4147-A177-3AD203B41FA5}">
                      <a16:colId xmlns:a16="http://schemas.microsoft.com/office/drawing/2014/main" val="3720784282"/>
                    </a:ext>
                  </a:extLst>
                </a:gridCol>
              </a:tblGrid>
              <a:tr h="182880">
                <a:tc>
                  <a:txBody>
                    <a:bodyPr/>
                    <a:lstStyle/>
                    <a:p>
                      <a:r>
                        <a:rPr lang="en-US" sz="9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900" b="0" dirty="0">
                          <a:solidFill>
                            <a:sysClr val="windowText" lastClr="000000"/>
                          </a:solidFill>
                        </a:rPr>
                        <a:t>2.3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9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solidFill>
                            <a:sysClr val="windowText" lastClr="000000"/>
                          </a:solidFill>
                        </a:rPr>
                        <a:t>1.9 Tb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3276082"/>
                  </a:ext>
                </a:extLst>
              </a:tr>
              <a:tr h="182880">
                <a:tc>
                  <a:txBody>
                    <a:bodyPr/>
                    <a:lstStyle/>
                    <a:p>
                      <a:r>
                        <a:rPr lang="en-US" sz="900" b="0" dirty="0">
                          <a:solidFill>
                            <a:sysClr val="windowText" lastClr="000000"/>
                          </a:solidFill>
                        </a:rPr>
                        <a:t>Signal from Physics + Background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solidFill>
                            <a:sysClr val="windowText" lastClr="000000"/>
                          </a:solidFill>
                        </a:rPr>
                        <a:t>400 Gb /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7577381"/>
                  </a:ext>
                </a:extLst>
              </a:tr>
            </a:tbl>
          </a:graphicData>
        </a:graphic>
      </p:graphicFrame>
      <p:graphicFrame>
        <p:nvGraphicFramePr>
          <p:cNvPr id="47" name="Table 46">
            <a:extLst>
              <a:ext uri="{FF2B5EF4-FFF2-40B4-BE49-F238E27FC236}">
                <a16:creationId xmlns:a16="http://schemas.microsoft.com/office/drawing/2014/main" id="{F0E85DB8-A3A5-1DEC-F567-1E91D6044655}"/>
              </a:ext>
            </a:extLst>
          </p:cNvPr>
          <p:cNvGraphicFramePr>
            <a:graphicFrameLocks noGrp="1"/>
          </p:cNvGraphicFramePr>
          <p:nvPr>
            <p:extLst>
              <p:ext uri="{D42A27DB-BD31-4B8C-83A1-F6EECF244321}">
                <p14:modId xmlns:p14="http://schemas.microsoft.com/office/powerpoint/2010/main" val="2167939359"/>
              </p:ext>
            </p:extLst>
          </p:nvPr>
        </p:nvGraphicFramePr>
        <p:xfrm>
          <a:off x="3139524" y="5711755"/>
          <a:ext cx="1896485" cy="44196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82880">
                <a:tc>
                  <a:txBody>
                    <a:bodyPr/>
                    <a:lstStyle/>
                    <a:p>
                      <a:r>
                        <a:rPr lang="en-US" sz="10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000" b="0">
                          <a:solidFill>
                            <a:sysClr val="windowText" lastClr="000000"/>
                          </a:solidFill>
                        </a:rPr>
                        <a:t>2.0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1000" b="0">
                          <a:solidFill>
                            <a:sysClr val="windowText" lastClr="000000"/>
                          </a:solidFill>
                        </a:rPr>
                        <a:t>Per RDO (Avg)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1000" b="0" dirty="0">
                          <a:solidFill>
                            <a:sysClr val="windowText" lastClr="000000"/>
                          </a:solidFill>
                        </a:rPr>
                        <a:t>0.7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bl>
          </a:graphicData>
        </a:graphic>
      </p:graphicFrame>
      <p:sp>
        <p:nvSpPr>
          <p:cNvPr id="48" name="Arrow: Right 23">
            <a:extLst>
              <a:ext uri="{FF2B5EF4-FFF2-40B4-BE49-F238E27FC236}">
                <a16:creationId xmlns:a16="http://schemas.microsoft.com/office/drawing/2014/main" id="{69D4DBD2-D7B9-76B3-2CE4-74A0EDFF9CB2}"/>
              </a:ext>
            </a:extLst>
          </p:cNvPr>
          <p:cNvSpPr/>
          <p:nvPr/>
        </p:nvSpPr>
        <p:spPr>
          <a:xfrm>
            <a:off x="8212331" y="4116945"/>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TextBox 48">
            <a:extLst>
              <a:ext uri="{FF2B5EF4-FFF2-40B4-BE49-F238E27FC236}">
                <a16:creationId xmlns:a16="http://schemas.microsoft.com/office/drawing/2014/main" id="{06A199A9-5865-3B4D-28F7-DB05D85D84BD}"/>
              </a:ext>
            </a:extLst>
          </p:cNvPr>
          <p:cNvSpPr txBox="1"/>
          <p:nvPr/>
        </p:nvSpPr>
        <p:spPr>
          <a:xfrm>
            <a:off x="8271056" y="3975337"/>
            <a:ext cx="340158" cy="230832"/>
          </a:xfrm>
          <a:prstGeom prst="rect">
            <a:avLst/>
          </a:prstGeom>
          <a:noFill/>
        </p:spPr>
        <p:txBody>
          <a:bodyPr wrap="none" rtlCol="0">
            <a:spAutoFit/>
          </a:bodyPr>
          <a:lstStyle/>
          <a:p>
            <a:r>
              <a:rPr lang="en-US" sz="900" b="1"/>
              <a:t>Eth</a:t>
            </a:r>
          </a:p>
        </p:txBody>
      </p:sp>
      <p:graphicFrame>
        <p:nvGraphicFramePr>
          <p:cNvPr id="50" name="Table 49">
            <a:extLst>
              <a:ext uri="{FF2B5EF4-FFF2-40B4-BE49-F238E27FC236}">
                <a16:creationId xmlns:a16="http://schemas.microsoft.com/office/drawing/2014/main" id="{54501B42-10FD-AD0D-EAD8-068223DC82DC}"/>
              </a:ext>
            </a:extLst>
          </p:cNvPr>
          <p:cNvGraphicFramePr>
            <a:graphicFrameLocks noGrp="1"/>
          </p:cNvGraphicFramePr>
          <p:nvPr>
            <p:extLst>
              <p:ext uri="{D42A27DB-BD31-4B8C-83A1-F6EECF244321}">
                <p14:modId xmlns:p14="http://schemas.microsoft.com/office/powerpoint/2010/main" val="1521780864"/>
              </p:ext>
            </p:extLst>
          </p:nvPr>
        </p:nvGraphicFramePr>
        <p:xfrm>
          <a:off x="6431478" y="4715533"/>
          <a:ext cx="1960134" cy="1234440"/>
        </p:xfrm>
        <a:graphic>
          <a:graphicData uri="http://schemas.openxmlformats.org/drawingml/2006/table">
            <a:tbl>
              <a:tblPr firstRow="1" bandRow="1">
                <a:tableStyleId>{5C22544A-7EE6-4342-B048-85BDC9FD1C3A}</a:tableStyleId>
              </a:tblPr>
              <a:tblGrid>
                <a:gridCol w="1076919">
                  <a:extLst>
                    <a:ext uri="{9D8B030D-6E8A-4147-A177-3AD203B41FA5}">
                      <a16:colId xmlns:a16="http://schemas.microsoft.com/office/drawing/2014/main" val="3877741135"/>
                    </a:ext>
                  </a:extLst>
                </a:gridCol>
                <a:gridCol w="883215">
                  <a:extLst>
                    <a:ext uri="{9D8B030D-6E8A-4147-A177-3AD203B41FA5}">
                      <a16:colId xmlns:a16="http://schemas.microsoft.com/office/drawing/2014/main" val="3720784282"/>
                    </a:ext>
                  </a:extLst>
                </a:gridCol>
              </a:tblGrid>
              <a:tr h="148301">
                <a:tc>
                  <a:txBody>
                    <a:bodyPr/>
                    <a:lstStyle/>
                    <a:p>
                      <a:r>
                        <a:rPr lang="en-US" sz="900" b="1"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900" b="1" dirty="0">
                          <a:solidFill>
                            <a:sysClr val="windowText" lastClr="000000"/>
                          </a:solidFill>
                        </a:rPr>
                        <a:t>134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900" b="0" dirty="0">
                          <a:solidFill>
                            <a:sysClr val="windowText" lastClr="000000"/>
                          </a:solidFill>
                        </a:rPr>
                        <a:t>Collision Signal</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a:solidFill>
                            <a:sysClr val="windowText" lastClr="000000"/>
                          </a:solidFill>
                        </a:rPr>
                        <a:t>40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r h="182880">
                <a:tc>
                  <a:txBody>
                    <a:bodyPr/>
                    <a:lstStyle/>
                    <a:p>
                      <a:r>
                        <a:rPr lang="en-US" sz="900" b="0" dirty="0">
                          <a:solidFill>
                            <a:sysClr val="windowText" lastClr="000000"/>
                          </a:solidFill>
                        </a:rPr>
                        <a:t>Synchrotron Rad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solidFill>
                            <a:sysClr val="windowText" lastClr="000000"/>
                          </a:solidFill>
                        </a:rPr>
                        <a:t>.01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7613994"/>
                  </a:ext>
                </a:extLst>
              </a:tr>
              <a:tr h="182880">
                <a:tc>
                  <a:txBody>
                    <a:bodyPr/>
                    <a:lstStyle/>
                    <a:p>
                      <a:r>
                        <a:rPr lang="en-US" sz="900" b="0">
                          <a:solidFill>
                            <a:sysClr val="windowText" lastClr="000000"/>
                          </a:solidFill>
                        </a:rPr>
                        <a:t>Electron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t>57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6652967"/>
                  </a:ext>
                </a:extLst>
              </a:tr>
              <a:tr h="182880">
                <a:tc>
                  <a:txBody>
                    <a:bodyPr/>
                    <a:lstStyle/>
                    <a:p>
                      <a:r>
                        <a:rPr lang="en-US" sz="900" b="0">
                          <a:solidFill>
                            <a:sysClr val="windowText" lastClr="000000"/>
                          </a:solidFill>
                        </a:rPr>
                        <a:t>Hadron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t>  4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5341044"/>
                  </a:ext>
                </a:extLst>
              </a:tr>
              <a:tr h="182880">
                <a:tc>
                  <a:txBody>
                    <a:bodyPr/>
                    <a:lstStyle/>
                    <a:p>
                      <a:r>
                        <a:rPr lang="en-US" sz="900" b="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solidFill>
                            <a:sysClr val="windowText" lastClr="000000"/>
                          </a:solidFill>
                        </a:rPr>
                        <a:t>33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3220783"/>
                  </a:ext>
                </a:extLst>
              </a:tr>
            </a:tbl>
          </a:graphicData>
        </a:graphic>
      </p:graphicFrame>
      <p:sp>
        <p:nvSpPr>
          <p:cNvPr id="51" name="TextBox 50">
            <a:extLst>
              <a:ext uri="{FF2B5EF4-FFF2-40B4-BE49-F238E27FC236}">
                <a16:creationId xmlns:a16="http://schemas.microsoft.com/office/drawing/2014/main" id="{1BB506FB-203E-97C9-5F9D-8CEDA1BF0E1C}"/>
              </a:ext>
            </a:extLst>
          </p:cNvPr>
          <p:cNvSpPr txBox="1"/>
          <p:nvPr/>
        </p:nvSpPr>
        <p:spPr>
          <a:xfrm>
            <a:off x="902740" y="3527980"/>
            <a:ext cx="2398413" cy="338554"/>
          </a:xfrm>
          <a:prstGeom prst="rect">
            <a:avLst/>
          </a:prstGeom>
          <a:noFill/>
        </p:spPr>
        <p:txBody>
          <a:bodyPr wrap="none" rtlCol="0">
            <a:spAutoFit/>
          </a:bodyPr>
          <a:lstStyle/>
          <a:p>
            <a:r>
              <a:rPr lang="en-US" sz="1600" b="1" dirty="0"/>
              <a:t>Summary of Data Flow</a:t>
            </a:r>
          </a:p>
        </p:txBody>
      </p:sp>
      <p:pic>
        <p:nvPicPr>
          <p:cNvPr id="59" name="Picture 58">
            <a:extLst>
              <a:ext uri="{FF2B5EF4-FFF2-40B4-BE49-F238E27FC236}">
                <a16:creationId xmlns:a16="http://schemas.microsoft.com/office/drawing/2014/main" id="{28A41C2A-A875-27CD-880C-665CE7FDFC4E}"/>
              </a:ext>
            </a:extLst>
          </p:cNvPr>
          <p:cNvPicPr>
            <a:picLocks noChangeAspect="1"/>
          </p:cNvPicPr>
          <p:nvPr/>
        </p:nvPicPr>
        <p:blipFill>
          <a:blip r:embed="rId2"/>
          <a:stretch>
            <a:fillRect/>
          </a:stretch>
        </p:blipFill>
        <p:spPr>
          <a:xfrm>
            <a:off x="902740" y="861006"/>
            <a:ext cx="8805806" cy="2631186"/>
          </a:xfrm>
          <a:prstGeom prst="rect">
            <a:avLst/>
          </a:prstGeom>
        </p:spPr>
      </p:pic>
      <p:sp>
        <p:nvSpPr>
          <p:cNvPr id="62" name="TextBox 61">
            <a:extLst>
              <a:ext uri="{FF2B5EF4-FFF2-40B4-BE49-F238E27FC236}">
                <a16:creationId xmlns:a16="http://schemas.microsoft.com/office/drawing/2014/main" id="{F3887F72-79DB-C2CA-C37E-651B7ACC3CE7}"/>
              </a:ext>
            </a:extLst>
          </p:cNvPr>
          <p:cNvSpPr txBox="1"/>
          <p:nvPr/>
        </p:nvSpPr>
        <p:spPr>
          <a:xfrm>
            <a:off x="9784410" y="930447"/>
            <a:ext cx="2360698" cy="646331"/>
          </a:xfrm>
          <a:prstGeom prst="rect">
            <a:avLst/>
          </a:prstGeom>
          <a:noFill/>
        </p:spPr>
        <p:txBody>
          <a:bodyPr wrap="square">
            <a:spAutoFit/>
          </a:bodyPr>
          <a:lstStyle/>
          <a:p>
            <a:r>
              <a:rPr lang="en-US" sz="1800" b="1" dirty="0" err="1"/>
              <a:t>ePIC</a:t>
            </a:r>
            <a:r>
              <a:rPr lang="en-US" sz="1800" b="1" dirty="0"/>
              <a:t> Detector </a:t>
            </a:r>
          </a:p>
          <a:p>
            <a:r>
              <a:rPr lang="en-US" sz="1800" dirty="0"/>
              <a:t>24 total sub-systems</a:t>
            </a:r>
          </a:p>
        </p:txBody>
      </p:sp>
      <p:sp>
        <p:nvSpPr>
          <p:cNvPr id="63" name="Oval 62">
            <a:extLst>
              <a:ext uri="{FF2B5EF4-FFF2-40B4-BE49-F238E27FC236}">
                <a16:creationId xmlns:a16="http://schemas.microsoft.com/office/drawing/2014/main" id="{220E1707-1E03-45CC-2C8D-7EDE3F77BB69}"/>
              </a:ext>
            </a:extLst>
          </p:cNvPr>
          <p:cNvSpPr/>
          <p:nvPr/>
        </p:nvSpPr>
        <p:spPr>
          <a:xfrm>
            <a:off x="8212331" y="3108960"/>
            <a:ext cx="1374431" cy="41902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70A3D363-B77E-121D-EBEA-3E9863F632A3}"/>
              </a:ext>
            </a:extLst>
          </p:cNvPr>
          <p:cNvSpPr txBox="1"/>
          <p:nvPr/>
        </p:nvSpPr>
        <p:spPr>
          <a:xfrm>
            <a:off x="9795381" y="1771792"/>
            <a:ext cx="2327363" cy="2677656"/>
          </a:xfrm>
          <a:prstGeom prst="rect">
            <a:avLst/>
          </a:prstGeom>
          <a:solidFill>
            <a:schemeClr val="bg1">
              <a:lumMod val="75000"/>
            </a:schemeClr>
          </a:solidFill>
        </p:spPr>
        <p:txBody>
          <a:bodyPr wrap="square" rtlCol="0">
            <a:spAutoFit/>
          </a:bodyPr>
          <a:lstStyle/>
          <a:p>
            <a:r>
              <a:rPr lang="en-US" sz="1200" b="1" dirty="0"/>
              <a:t>General Strategy</a:t>
            </a:r>
          </a:p>
          <a:p>
            <a:pPr marL="398463" lvl="1" indent="-169863">
              <a:buFont typeface="Arial" panose="020B0604020202020204" pitchFamily="34" charset="0"/>
              <a:buChar char="•"/>
            </a:pPr>
            <a:r>
              <a:rPr lang="en-US" sz="1200" dirty="0"/>
              <a:t>Supply enough bandwidth to account for maximum data volume to the DAM boards</a:t>
            </a:r>
          </a:p>
          <a:p>
            <a:pPr marL="228600" lvl="1"/>
            <a:endParaRPr lang="en-US" sz="1200" dirty="0"/>
          </a:p>
          <a:p>
            <a:pPr marL="398463" lvl="1" indent="-169863">
              <a:buFont typeface="Arial" panose="020B0604020202020204" pitchFamily="34" charset="0"/>
              <a:buChar char="•"/>
            </a:pPr>
            <a:r>
              <a:rPr lang="en-US" sz="1200" dirty="0"/>
              <a:t>Apply cross-detector correlation filters with other sub-systems in the Online Farm and Readout computers including AI/ML techniques to reduce recorded data volume</a:t>
            </a:r>
          </a:p>
        </p:txBody>
      </p:sp>
      <p:cxnSp>
        <p:nvCxnSpPr>
          <p:cNvPr id="66" name="Straight Connector 65">
            <a:extLst>
              <a:ext uri="{FF2B5EF4-FFF2-40B4-BE49-F238E27FC236}">
                <a16:creationId xmlns:a16="http://schemas.microsoft.com/office/drawing/2014/main" id="{B846A565-127F-BE10-24CB-A9F3C259431D}"/>
              </a:ext>
            </a:extLst>
          </p:cNvPr>
          <p:cNvCxnSpPr>
            <a:stCxn id="63" idx="7"/>
          </p:cNvCxnSpPr>
          <p:nvPr/>
        </p:nvCxnSpPr>
        <p:spPr>
          <a:xfrm flipV="1">
            <a:off x="9385481" y="2791326"/>
            <a:ext cx="427356" cy="3789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75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A407FF-AD91-264D-B3D5-282123F30F50}"/>
              </a:ext>
            </a:extLst>
          </p:cNvPr>
          <p:cNvSpPr/>
          <p:nvPr/>
        </p:nvSpPr>
        <p:spPr>
          <a:xfrm>
            <a:off x="904500" y="829477"/>
            <a:ext cx="8797066" cy="2698504"/>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29">
            <a:extLst>
              <a:ext uri="{FF2B5EF4-FFF2-40B4-BE49-F238E27FC236}">
                <a16:creationId xmlns:a16="http://schemas.microsoft.com/office/drawing/2014/main" id="{66338B53-7DFF-517B-10A9-443C1F18EC11}"/>
              </a:ext>
            </a:extLst>
          </p:cNvPr>
          <p:cNvSpPr>
            <a:spLocks noGrp="1"/>
          </p:cNvSpPr>
          <p:nvPr>
            <p:ph type="title"/>
          </p:nvPr>
        </p:nvSpPr>
        <p:spPr/>
        <p:txBody>
          <a:bodyPr>
            <a:normAutofit/>
          </a:bodyPr>
          <a:lstStyle/>
          <a:p>
            <a:r>
              <a:rPr lang="en-US" sz="3200" dirty="0"/>
              <a:t>Summary of </a:t>
            </a:r>
            <a:r>
              <a:rPr lang="en-US" sz="3200" dirty="0" err="1"/>
              <a:t>ePIC</a:t>
            </a:r>
            <a:r>
              <a:rPr lang="en-US" sz="3200" dirty="0"/>
              <a:t> Channel Counts and Data Flow</a:t>
            </a:r>
          </a:p>
        </p:txBody>
      </p:sp>
      <p:sp>
        <p:nvSpPr>
          <p:cNvPr id="27" name="Rectangle 26">
            <a:extLst>
              <a:ext uri="{FF2B5EF4-FFF2-40B4-BE49-F238E27FC236}">
                <a16:creationId xmlns:a16="http://schemas.microsoft.com/office/drawing/2014/main" id="{91352D0D-746F-0AC4-4BA2-773B67C8A7AA}"/>
              </a:ext>
            </a:extLst>
          </p:cNvPr>
          <p:cNvSpPr/>
          <p:nvPr/>
        </p:nvSpPr>
        <p:spPr>
          <a:xfrm>
            <a:off x="904500" y="3527981"/>
            <a:ext cx="8786590" cy="2698503"/>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7689CABE-BCC0-E4D5-DA48-C2F1B1A8B7B9}"/>
              </a:ext>
            </a:extLst>
          </p:cNvPr>
          <p:cNvCxnSpPr>
            <a:cxnSpLocks/>
          </p:cNvCxnSpPr>
          <p:nvPr/>
        </p:nvCxnSpPr>
        <p:spPr>
          <a:xfrm flipH="1">
            <a:off x="5114954" y="3824730"/>
            <a:ext cx="612056" cy="20376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0339684-2B38-46A7-51B2-5000810D31BC}"/>
              </a:ext>
            </a:extLst>
          </p:cNvPr>
          <p:cNvSpPr/>
          <p:nvPr/>
        </p:nvSpPr>
        <p:spPr>
          <a:xfrm>
            <a:off x="3471826" y="4013438"/>
            <a:ext cx="536713"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FEB</a:t>
            </a:r>
          </a:p>
        </p:txBody>
      </p:sp>
      <p:sp>
        <p:nvSpPr>
          <p:cNvPr id="31" name="Rectangle 30">
            <a:extLst>
              <a:ext uri="{FF2B5EF4-FFF2-40B4-BE49-F238E27FC236}">
                <a16:creationId xmlns:a16="http://schemas.microsoft.com/office/drawing/2014/main" id="{2C5C9F9E-8BC3-65C0-5099-6EFC4DF047D7}"/>
              </a:ext>
            </a:extLst>
          </p:cNvPr>
          <p:cNvSpPr/>
          <p:nvPr/>
        </p:nvSpPr>
        <p:spPr>
          <a:xfrm>
            <a:off x="4590585" y="3995154"/>
            <a:ext cx="536713"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RDO</a:t>
            </a:r>
          </a:p>
        </p:txBody>
      </p:sp>
      <p:sp>
        <p:nvSpPr>
          <p:cNvPr id="32" name="Rectangle 31">
            <a:extLst>
              <a:ext uri="{FF2B5EF4-FFF2-40B4-BE49-F238E27FC236}">
                <a16:creationId xmlns:a16="http://schemas.microsoft.com/office/drawing/2014/main" id="{94B7DEC3-34DE-40D0-024D-FD5D77157E0D}"/>
              </a:ext>
            </a:extLst>
          </p:cNvPr>
          <p:cNvSpPr/>
          <p:nvPr/>
        </p:nvSpPr>
        <p:spPr>
          <a:xfrm>
            <a:off x="7039723" y="3995155"/>
            <a:ext cx="1144379"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Readout Computer</a:t>
            </a:r>
          </a:p>
        </p:txBody>
      </p:sp>
      <p:sp>
        <p:nvSpPr>
          <p:cNvPr id="33" name="Rectangle 32">
            <a:extLst>
              <a:ext uri="{FF2B5EF4-FFF2-40B4-BE49-F238E27FC236}">
                <a16:creationId xmlns:a16="http://schemas.microsoft.com/office/drawing/2014/main" id="{7259BCBD-8453-08C0-5ADD-DFD3D8440E75}"/>
              </a:ext>
            </a:extLst>
          </p:cNvPr>
          <p:cNvSpPr/>
          <p:nvPr/>
        </p:nvSpPr>
        <p:spPr>
          <a:xfrm>
            <a:off x="2472530" y="4009049"/>
            <a:ext cx="817492"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Detector</a:t>
            </a:r>
          </a:p>
        </p:txBody>
      </p:sp>
      <p:cxnSp>
        <p:nvCxnSpPr>
          <p:cNvPr id="34" name="Straight Connector 33">
            <a:extLst>
              <a:ext uri="{FF2B5EF4-FFF2-40B4-BE49-F238E27FC236}">
                <a16:creationId xmlns:a16="http://schemas.microsoft.com/office/drawing/2014/main" id="{4E43BDB3-E936-0FE4-5912-EAA6F75BCFE9}"/>
              </a:ext>
            </a:extLst>
          </p:cNvPr>
          <p:cNvCxnSpPr>
            <a:cxnSpLocks/>
          </p:cNvCxnSpPr>
          <p:nvPr/>
        </p:nvCxnSpPr>
        <p:spPr>
          <a:xfrm flipV="1">
            <a:off x="3246909" y="3773930"/>
            <a:ext cx="224917" cy="86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36E9C1C-C12F-42BA-2668-71004B78384C}"/>
              </a:ext>
            </a:extLst>
          </p:cNvPr>
          <p:cNvCxnSpPr>
            <a:cxnSpLocks/>
          </p:cNvCxnSpPr>
          <p:nvPr/>
        </p:nvCxnSpPr>
        <p:spPr>
          <a:xfrm flipV="1">
            <a:off x="4112830" y="3773931"/>
            <a:ext cx="477755" cy="134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E27449-4DD9-DD6A-43AB-2F390416B1E2}"/>
              </a:ext>
            </a:extLst>
          </p:cNvPr>
          <p:cNvCxnSpPr>
            <a:cxnSpLocks/>
          </p:cNvCxnSpPr>
          <p:nvPr/>
        </p:nvCxnSpPr>
        <p:spPr>
          <a:xfrm flipV="1">
            <a:off x="8464340" y="3894579"/>
            <a:ext cx="306057" cy="145415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9D62E5D-E64F-A1CF-D3B7-DB683F440040}"/>
              </a:ext>
            </a:extLst>
          </p:cNvPr>
          <p:cNvSpPr/>
          <p:nvPr/>
        </p:nvSpPr>
        <p:spPr>
          <a:xfrm>
            <a:off x="5811034" y="3995155"/>
            <a:ext cx="536713" cy="380171"/>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t>DAM</a:t>
            </a:r>
          </a:p>
        </p:txBody>
      </p:sp>
      <p:sp>
        <p:nvSpPr>
          <p:cNvPr id="39" name="Arrow: Right 14">
            <a:extLst>
              <a:ext uri="{FF2B5EF4-FFF2-40B4-BE49-F238E27FC236}">
                <a16:creationId xmlns:a16="http://schemas.microsoft.com/office/drawing/2014/main" id="{328B4A7C-0E4B-AC2D-65E2-51D16331EDFA}"/>
              </a:ext>
            </a:extLst>
          </p:cNvPr>
          <p:cNvSpPr/>
          <p:nvPr/>
        </p:nvSpPr>
        <p:spPr>
          <a:xfrm>
            <a:off x="6372752" y="4127584"/>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9E1F9D73-6E97-09B1-8503-5336941AD9BD}"/>
              </a:ext>
            </a:extLst>
          </p:cNvPr>
          <p:cNvSpPr txBox="1"/>
          <p:nvPr/>
        </p:nvSpPr>
        <p:spPr>
          <a:xfrm>
            <a:off x="6368418" y="3985975"/>
            <a:ext cx="545342" cy="230832"/>
          </a:xfrm>
          <a:prstGeom prst="rect">
            <a:avLst/>
          </a:prstGeom>
          <a:noFill/>
        </p:spPr>
        <p:txBody>
          <a:bodyPr wrap="none" rtlCol="0">
            <a:spAutoFit/>
          </a:bodyPr>
          <a:lstStyle/>
          <a:p>
            <a:r>
              <a:rPr lang="en-US" sz="900" b="1" dirty="0"/>
              <a:t>PCI/Eth</a:t>
            </a:r>
          </a:p>
        </p:txBody>
      </p:sp>
      <p:sp>
        <p:nvSpPr>
          <p:cNvPr id="41" name="Arrow: Right 16">
            <a:extLst>
              <a:ext uri="{FF2B5EF4-FFF2-40B4-BE49-F238E27FC236}">
                <a16:creationId xmlns:a16="http://schemas.microsoft.com/office/drawing/2014/main" id="{DB51E29B-CDD5-9E1C-3CEC-6514DC8470BC}"/>
              </a:ext>
            </a:extLst>
          </p:cNvPr>
          <p:cNvSpPr/>
          <p:nvPr/>
        </p:nvSpPr>
        <p:spPr>
          <a:xfrm>
            <a:off x="5148184" y="4127584"/>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DB48A7-C0E4-56B2-EFEA-AA5E2F94DD92}"/>
              </a:ext>
            </a:extLst>
          </p:cNvPr>
          <p:cNvSpPr txBox="1"/>
          <p:nvPr/>
        </p:nvSpPr>
        <p:spPr>
          <a:xfrm>
            <a:off x="5206909" y="3985975"/>
            <a:ext cx="428322" cy="230832"/>
          </a:xfrm>
          <a:prstGeom prst="rect">
            <a:avLst/>
          </a:prstGeom>
          <a:noFill/>
        </p:spPr>
        <p:txBody>
          <a:bodyPr wrap="none" rtlCol="0">
            <a:spAutoFit/>
          </a:bodyPr>
          <a:lstStyle/>
          <a:p>
            <a:r>
              <a:rPr lang="en-US" sz="900" b="1"/>
              <a:t>Fiber</a:t>
            </a:r>
          </a:p>
        </p:txBody>
      </p:sp>
      <p:sp>
        <p:nvSpPr>
          <p:cNvPr id="43" name="Arrow: Right 18">
            <a:extLst>
              <a:ext uri="{FF2B5EF4-FFF2-40B4-BE49-F238E27FC236}">
                <a16:creationId xmlns:a16="http://schemas.microsoft.com/office/drawing/2014/main" id="{DCB478E1-07EF-5053-0212-C3147CAE3A96}"/>
              </a:ext>
            </a:extLst>
          </p:cNvPr>
          <p:cNvSpPr/>
          <p:nvPr/>
        </p:nvSpPr>
        <p:spPr>
          <a:xfrm>
            <a:off x="4029551" y="4121934"/>
            <a:ext cx="540146"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a:extLst>
              <a:ext uri="{FF2B5EF4-FFF2-40B4-BE49-F238E27FC236}">
                <a16:creationId xmlns:a16="http://schemas.microsoft.com/office/drawing/2014/main" id="{18BF72FE-0427-50C3-159C-5260278E763F}"/>
              </a:ext>
            </a:extLst>
          </p:cNvPr>
          <p:cNvSpPr txBox="1"/>
          <p:nvPr/>
        </p:nvSpPr>
        <p:spPr>
          <a:xfrm>
            <a:off x="3966043" y="3966881"/>
            <a:ext cx="532518" cy="230832"/>
          </a:xfrm>
          <a:prstGeom prst="rect">
            <a:avLst/>
          </a:prstGeom>
          <a:noFill/>
        </p:spPr>
        <p:txBody>
          <a:bodyPr wrap="none" rtlCol="0">
            <a:spAutoFit/>
          </a:bodyPr>
          <a:lstStyle/>
          <a:p>
            <a:r>
              <a:rPr lang="en-US" sz="900" b="1" dirty="0"/>
              <a:t>Copper</a:t>
            </a:r>
          </a:p>
        </p:txBody>
      </p:sp>
      <p:graphicFrame>
        <p:nvGraphicFramePr>
          <p:cNvPr id="45" name="Table 48">
            <a:extLst>
              <a:ext uri="{FF2B5EF4-FFF2-40B4-BE49-F238E27FC236}">
                <a16:creationId xmlns:a16="http://schemas.microsoft.com/office/drawing/2014/main" id="{6DD3A96E-EE70-1F49-6315-7E9524D7F3AF}"/>
              </a:ext>
            </a:extLst>
          </p:cNvPr>
          <p:cNvGraphicFramePr>
            <a:graphicFrameLocks noGrp="1"/>
          </p:cNvGraphicFramePr>
          <p:nvPr/>
        </p:nvGraphicFramePr>
        <p:xfrm>
          <a:off x="981104" y="4531244"/>
          <a:ext cx="2223193" cy="205740"/>
        </p:xfrm>
        <a:graphic>
          <a:graphicData uri="http://schemas.openxmlformats.org/drawingml/2006/table">
            <a:tbl>
              <a:tblPr firstRow="1" bandRow="1">
                <a:tableStyleId>{5C22544A-7EE6-4342-B048-85BDC9FD1C3A}</a:tableStyleId>
              </a:tblPr>
              <a:tblGrid>
                <a:gridCol w="1088189">
                  <a:extLst>
                    <a:ext uri="{9D8B030D-6E8A-4147-A177-3AD203B41FA5}">
                      <a16:colId xmlns:a16="http://schemas.microsoft.com/office/drawing/2014/main" val="3877741135"/>
                    </a:ext>
                  </a:extLst>
                </a:gridCol>
                <a:gridCol w="1135004">
                  <a:extLst>
                    <a:ext uri="{9D8B030D-6E8A-4147-A177-3AD203B41FA5}">
                      <a16:colId xmlns:a16="http://schemas.microsoft.com/office/drawing/2014/main" val="3720784282"/>
                    </a:ext>
                  </a:extLst>
                </a:gridCol>
              </a:tblGrid>
              <a:tr h="182880">
                <a:tc>
                  <a:txBody>
                    <a:bodyPr/>
                    <a:lstStyle/>
                    <a:p>
                      <a:r>
                        <a:rPr lang="en-US" sz="900" b="0" dirty="0">
                          <a:solidFill>
                            <a:sysClr val="windowText" lastClr="000000"/>
                          </a:solidFill>
                        </a:rPr>
                        <a:t>100% Occupancy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900" b="0" dirty="0">
                          <a:solidFill>
                            <a:sysClr val="windowText" lastClr="000000"/>
                          </a:solidFill>
                        </a:rPr>
                        <a:t>27.5-1760 Pb/sec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bl>
          </a:graphicData>
        </a:graphic>
      </p:graphicFrame>
      <p:graphicFrame>
        <p:nvGraphicFramePr>
          <p:cNvPr id="46" name="Table 45">
            <a:extLst>
              <a:ext uri="{FF2B5EF4-FFF2-40B4-BE49-F238E27FC236}">
                <a16:creationId xmlns:a16="http://schemas.microsoft.com/office/drawing/2014/main" id="{E8E23271-DD28-449E-4A17-2CE05B130FF6}"/>
              </a:ext>
            </a:extLst>
          </p:cNvPr>
          <p:cNvGraphicFramePr>
            <a:graphicFrameLocks noGrp="1"/>
          </p:cNvGraphicFramePr>
          <p:nvPr>
            <p:extLst>
              <p:ext uri="{D42A27DB-BD31-4B8C-83A1-F6EECF244321}">
                <p14:modId xmlns:p14="http://schemas.microsoft.com/office/powerpoint/2010/main" val="559595836"/>
              </p:ext>
            </p:extLst>
          </p:nvPr>
        </p:nvGraphicFramePr>
        <p:xfrm>
          <a:off x="1150874" y="4923399"/>
          <a:ext cx="2921003" cy="617220"/>
        </p:xfrm>
        <a:graphic>
          <a:graphicData uri="http://schemas.openxmlformats.org/drawingml/2006/table">
            <a:tbl>
              <a:tblPr firstRow="1" bandRow="1">
                <a:tableStyleId>{5C22544A-7EE6-4342-B048-85BDC9FD1C3A}</a:tableStyleId>
              </a:tblPr>
              <a:tblGrid>
                <a:gridCol w="1943518">
                  <a:extLst>
                    <a:ext uri="{9D8B030D-6E8A-4147-A177-3AD203B41FA5}">
                      <a16:colId xmlns:a16="http://schemas.microsoft.com/office/drawing/2014/main" val="3877741135"/>
                    </a:ext>
                  </a:extLst>
                </a:gridCol>
                <a:gridCol w="977485">
                  <a:extLst>
                    <a:ext uri="{9D8B030D-6E8A-4147-A177-3AD203B41FA5}">
                      <a16:colId xmlns:a16="http://schemas.microsoft.com/office/drawing/2014/main" val="3720784282"/>
                    </a:ext>
                  </a:extLst>
                </a:gridCol>
              </a:tblGrid>
              <a:tr h="182880">
                <a:tc>
                  <a:txBody>
                    <a:bodyPr/>
                    <a:lstStyle/>
                    <a:p>
                      <a:r>
                        <a:rPr lang="en-US" sz="9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900" b="0" dirty="0">
                          <a:solidFill>
                            <a:sysClr val="windowText" lastClr="000000"/>
                          </a:solidFill>
                        </a:rPr>
                        <a:t>2.3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9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a:solidFill>
                            <a:sysClr val="windowText" lastClr="000000"/>
                          </a:solidFill>
                        </a:rPr>
                        <a:t>1.6 Tb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3276082"/>
                  </a:ext>
                </a:extLst>
              </a:tr>
              <a:tr h="182880">
                <a:tc>
                  <a:txBody>
                    <a:bodyPr/>
                    <a:lstStyle/>
                    <a:p>
                      <a:r>
                        <a:rPr lang="en-US" sz="900" b="0" dirty="0">
                          <a:solidFill>
                            <a:sysClr val="windowText" lastClr="000000"/>
                          </a:solidFill>
                        </a:rPr>
                        <a:t>Signal from Physics + Background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solidFill>
                            <a:sysClr val="windowText" lastClr="000000"/>
                          </a:solidFill>
                        </a:rPr>
                        <a:t>400 Gb /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7577381"/>
                  </a:ext>
                </a:extLst>
              </a:tr>
            </a:tbl>
          </a:graphicData>
        </a:graphic>
      </p:graphicFrame>
      <p:graphicFrame>
        <p:nvGraphicFramePr>
          <p:cNvPr id="47" name="Table 46">
            <a:extLst>
              <a:ext uri="{FF2B5EF4-FFF2-40B4-BE49-F238E27FC236}">
                <a16:creationId xmlns:a16="http://schemas.microsoft.com/office/drawing/2014/main" id="{F0E85DB8-A3A5-1DEC-F567-1E91D6044655}"/>
              </a:ext>
            </a:extLst>
          </p:cNvPr>
          <p:cNvGraphicFramePr>
            <a:graphicFrameLocks noGrp="1"/>
          </p:cNvGraphicFramePr>
          <p:nvPr/>
        </p:nvGraphicFramePr>
        <p:xfrm>
          <a:off x="3139524" y="5711755"/>
          <a:ext cx="1896485" cy="44196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82880">
                <a:tc>
                  <a:txBody>
                    <a:bodyPr/>
                    <a:lstStyle/>
                    <a:p>
                      <a:r>
                        <a:rPr lang="en-US" sz="10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000" b="0">
                          <a:solidFill>
                            <a:sysClr val="windowText" lastClr="000000"/>
                          </a:solidFill>
                        </a:rPr>
                        <a:t>2.0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1000" b="0">
                          <a:solidFill>
                            <a:sysClr val="windowText" lastClr="000000"/>
                          </a:solidFill>
                        </a:rPr>
                        <a:t>Per RDO (Avg)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1000" b="0" dirty="0">
                          <a:solidFill>
                            <a:sysClr val="windowText" lastClr="000000"/>
                          </a:solidFill>
                        </a:rPr>
                        <a:t>0.7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bl>
          </a:graphicData>
        </a:graphic>
      </p:graphicFrame>
      <p:sp>
        <p:nvSpPr>
          <p:cNvPr id="48" name="Arrow: Right 23">
            <a:extLst>
              <a:ext uri="{FF2B5EF4-FFF2-40B4-BE49-F238E27FC236}">
                <a16:creationId xmlns:a16="http://schemas.microsoft.com/office/drawing/2014/main" id="{69D4DBD2-D7B9-76B3-2CE4-74A0EDFF9CB2}"/>
              </a:ext>
            </a:extLst>
          </p:cNvPr>
          <p:cNvSpPr/>
          <p:nvPr/>
        </p:nvSpPr>
        <p:spPr>
          <a:xfrm>
            <a:off x="8212331" y="4116945"/>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TextBox 48">
            <a:extLst>
              <a:ext uri="{FF2B5EF4-FFF2-40B4-BE49-F238E27FC236}">
                <a16:creationId xmlns:a16="http://schemas.microsoft.com/office/drawing/2014/main" id="{06A199A9-5865-3B4D-28F7-DB05D85D84BD}"/>
              </a:ext>
            </a:extLst>
          </p:cNvPr>
          <p:cNvSpPr txBox="1"/>
          <p:nvPr/>
        </p:nvSpPr>
        <p:spPr>
          <a:xfrm>
            <a:off x="8271056" y="3975337"/>
            <a:ext cx="340158" cy="230832"/>
          </a:xfrm>
          <a:prstGeom prst="rect">
            <a:avLst/>
          </a:prstGeom>
          <a:noFill/>
        </p:spPr>
        <p:txBody>
          <a:bodyPr wrap="none" rtlCol="0">
            <a:spAutoFit/>
          </a:bodyPr>
          <a:lstStyle/>
          <a:p>
            <a:r>
              <a:rPr lang="en-US" sz="900" b="1"/>
              <a:t>Eth</a:t>
            </a:r>
          </a:p>
        </p:txBody>
      </p:sp>
      <p:graphicFrame>
        <p:nvGraphicFramePr>
          <p:cNvPr id="50" name="Table 49">
            <a:extLst>
              <a:ext uri="{FF2B5EF4-FFF2-40B4-BE49-F238E27FC236}">
                <a16:creationId xmlns:a16="http://schemas.microsoft.com/office/drawing/2014/main" id="{54501B42-10FD-AD0D-EAD8-068223DC82DC}"/>
              </a:ext>
            </a:extLst>
          </p:cNvPr>
          <p:cNvGraphicFramePr>
            <a:graphicFrameLocks noGrp="1"/>
          </p:cNvGraphicFramePr>
          <p:nvPr/>
        </p:nvGraphicFramePr>
        <p:xfrm>
          <a:off x="6431478" y="4715533"/>
          <a:ext cx="1960134" cy="1234440"/>
        </p:xfrm>
        <a:graphic>
          <a:graphicData uri="http://schemas.openxmlformats.org/drawingml/2006/table">
            <a:tbl>
              <a:tblPr firstRow="1" bandRow="1">
                <a:tableStyleId>{5C22544A-7EE6-4342-B048-85BDC9FD1C3A}</a:tableStyleId>
              </a:tblPr>
              <a:tblGrid>
                <a:gridCol w="1076919">
                  <a:extLst>
                    <a:ext uri="{9D8B030D-6E8A-4147-A177-3AD203B41FA5}">
                      <a16:colId xmlns:a16="http://schemas.microsoft.com/office/drawing/2014/main" val="3877741135"/>
                    </a:ext>
                  </a:extLst>
                </a:gridCol>
                <a:gridCol w="883215">
                  <a:extLst>
                    <a:ext uri="{9D8B030D-6E8A-4147-A177-3AD203B41FA5}">
                      <a16:colId xmlns:a16="http://schemas.microsoft.com/office/drawing/2014/main" val="3720784282"/>
                    </a:ext>
                  </a:extLst>
                </a:gridCol>
              </a:tblGrid>
              <a:tr h="148301">
                <a:tc>
                  <a:txBody>
                    <a:bodyPr/>
                    <a:lstStyle/>
                    <a:p>
                      <a:r>
                        <a:rPr lang="en-US" sz="900" b="1"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900" b="1" dirty="0">
                          <a:solidFill>
                            <a:sysClr val="windowText" lastClr="000000"/>
                          </a:solidFill>
                        </a:rPr>
                        <a:t>134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900" b="0" dirty="0">
                          <a:solidFill>
                            <a:sysClr val="windowText" lastClr="000000"/>
                          </a:solidFill>
                        </a:rPr>
                        <a:t>Collision Signal</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a:solidFill>
                            <a:sysClr val="windowText" lastClr="000000"/>
                          </a:solidFill>
                        </a:rPr>
                        <a:t>40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r h="182880">
                <a:tc>
                  <a:txBody>
                    <a:bodyPr/>
                    <a:lstStyle/>
                    <a:p>
                      <a:r>
                        <a:rPr lang="en-US" sz="900" b="0" dirty="0">
                          <a:solidFill>
                            <a:sysClr val="windowText" lastClr="000000"/>
                          </a:solidFill>
                        </a:rPr>
                        <a:t>Synchrotron Rad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solidFill>
                            <a:sysClr val="windowText" lastClr="000000"/>
                          </a:solidFill>
                        </a:rPr>
                        <a:t>.01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7613994"/>
                  </a:ext>
                </a:extLst>
              </a:tr>
              <a:tr h="182880">
                <a:tc>
                  <a:txBody>
                    <a:bodyPr/>
                    <a:lstStyle/>
                    <a:p>
                      <a:r>
                        <a:rPr lang="en-US" sz="900" b="0">
                          <a:solidFill>
                            <a:sysClr val="windowText" lastClr="000000"/>
                          </a:solidFill>
                        </a:rPr>
                        <a:t>Electron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t>57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6652967"/>
                  </a:ext>
                </a:extLst>
              </a:tr>
              <a:tr h="182880">
                <a:tc>
                  <a:txBody>
                    <a:bodyPr/>
                    <a:lstStyle/>
                    <a:p>
                      <a:r>
                        <a:rPr lang="en-US" sz="900" b="0">
                          <a:solidFill>
                            <a:sysClr val="windowText" lastClr="000000"/>
                          </a:solidFill>
                        </a:rPr>
                        <a:t>Hadron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t>  4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5341044"/>
                  </a:ext>
                </a:extLst>
              </a:tr>
              <a:tr h="182880">
                <a:tc>
                  <a:txBody>
                    <a:bodyPr/>
                    <a:lstStyle/>
                    <a:p>
                      <a:r>
                        <a:rPr lang="en-US" sz="900" b="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900" b="0" dirty="0">
                          <a:solidFill>
                            <a:sysClr val="windowText" lastClr="000000"/>
                          </a:solidFill>
                        </a:rPr>
                        <a:t>33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3220783"/>
                  </a:ext>
                </a:extLst>
              </a:tr>
            </a:tbl>
          </a:graphicData>
        </a:graphic>
      </p:graphicFrame>
      <p:sp>
        <p:nvSpPr>
          <p:cNvPr id="51" name="TextBox 50">
            <a:extLst>
              <a:ext uri="{FF2B5EF4-FFF2-40B4-BE49-F238E27FC236}">
                <a16:creationId xmlns:a16="http://schemas.microsoft.com/office/drawing/2014/main" id="{1BB506FB-203E-97C9-5F9D-8CEDA1BF0E1C}"/>
              </a:ext>
            </a:extLst>
          </p:cNvPr>
          <p:cNvSpPr txBox="1"/>
          <p:nvPr/>
        </p:nvSpPr>
        <p:spPr>
          <a:xfrm>
            <a:off x="902740" y="3527980"/>
            <a:ext cx="2398413" cy="338554"/>
          </a:xfrm>
          <a:prstGeom prst="rect">
            <a:avLst/>
          </a:prstGeom>
          <a:noFill/>
        </p:spPr>
        <p:txBody>
          <a:bodyPr wrap="none" rtlCol="0">
            <a:spAutoFit/>
          </a:bodyPr>
          <a:lstStyle/>
          <a:p>
            <a:r>
              <a:rPr lang="en-US" sz="1600" b="1" dirty="0"/>
              <a:t>Summary of Data Flow</a:t>
            </a:r>
          </a:p>
        </p:txBody>
      </p:sp>
      <p:pic>
        <p:nvPicPr>
          <p:cNvPr id="59" name="Picture 58">
            <a:extLst>
              <a:ext uri="{FF2B5EF4-FFF2-40B4-BE49-F238E27FC236}">
                <a16:creationId xmlns:a16="http://schemas.microsoft.com/office/drawing/2014/main" id="{28A41C2A-A875-27CD-880C-665CE7FDFC4E}"/>
              </a:ext>
            </a:extLst>
          </p:cNvPr>
          <p:cNvPicPr>
            <a:picLocks noChangeAspect="1"/>
          </p:cNvPicPr>
          <p:nvPr/>
        </p:nvPicPr>
        <p:blipFill>
          <a:blip r:embed="rId2"/>
          <a:stretch>
            <a:fillRect/>
          </a:stretch>
        </p:blipFill>
        <p:spPr>
          <a:xfrm>
            <a:off x="902740" y="861006"/>
            <a:ext cx="8805806" cy="2631186"/>
          </a:xfrm>
          <a:prstGeom prst="rect">
            <a:avLst/>
          </a:prstGeom>
        </p:spPr>
      </p:pic>
      <p:sp>
        <p:nvSpPr>
          <p:cNvPr id="2" name="TextBox 1">
            <a:extLst>
              <a:ext uri="{FF2B5EF4-FFF2-40B4-BE49-F238E27FC236}">
                <a16:creationId xmlns:a16="http://schemas.microsoft.com/office/drawing/2014/main" id="{0FD098FD-1CF9-3F48-0A8F-C16E115864C0}"/>
              </a:ext>
            </a:extLst>
          </p:cNvPr>
          <p:cNvSpPr txBox="1"/>
          <p:nvPr/>
        </p:nvSpPr>
        <p:spPr>
          <a:xfrm>
            <a:off x="9789737" y="4101391"/>
            <a:ext cx="2299842" cy="2092881"/>
          </a:xfrm>
          <a:prstGeom prst="rect">
            <a:avLst/>
          </a:prstGeom>
          <a:solidFill>
            <a:schemeClr val="bg1">
              <a:lumMod val="75000"/>
            </a:schemeClr>
          </a:solidFill>
        </p:spPr>
        <p:txBody>
          <a:bodyPr wrap="square" rtlCol="0">
            <a:spAutoFit/>
          </a:bodyPr>
          <a:lstStyle/>
          <a:p>
            <a:r>
              <a:rPr lang="en-US" sz="1600" dirty="0"/>
              <a:t>After online processing we expect roughly equal contributions from:</a:t>
            </a:r>
          </a:p>
          <a:p>
            <a:endParaRPr lang="en-US" sz="1600" dirty="0"/>
          </a:p>
          <a:p>
            <a:r>
              <a:rPr lang="en-US" sz="1600" dirty="0"/>
              <a:t>- Collision hits </a:t>
            </a:r>
          </a:p>
          <a:p>
            <a:r>
              <a:rPr lang="en-US" sz="1600" dirty="0"/>
              <a:t>- Beam Background</a:t>
            </a:r>
          </a:p>
          <a:p>
            <a:r>
              <a:rPr lang="en-US" sz="1600" dirty="0"/>
              <a:t>- Noise</a:t>
            </a:r>
            <a:endParaRPr lang="en-US" dirty="0"/>
          </a:p>
        </p:txBody>
      </p:sp>
      <p:sp>
        <p:nvSpPr>
          <p:cNvPr id="4" name="Oval 3">
            <a:extLst>
              <a:ext uri="{FF2B5EF4-FFF2-40B4-BE49-F238E27FC236}">
                <a16:creationId xmlns:a16="http://schemas.microsoft.com/office/drawing/2014/main" id="{F8C771CA-F839-E8D3-D511-7840895ED46C}"/>
              </a:ext>
            </a:extLst>
          </p:cNvPr>
          <p:cNvSpPr/>
          <p:nvPr/>
        </p:nvSpPr>
        <p:spPr>
          <a:xfrm>
            <a:off x="7370358" y="4461524"/>
            <a:ext cx="1072853" cy="17149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822ACEB-46A5-4C22-0E5B-28381D8958C8}"/>
              </a:ext>
            </a:extLst>
          </p:cNvPr>
          <p:cNvCxnSpPr>
            <a:cxnSpLocks/>
          </p:cNvCxnSpPr>
          <p:nvPr/>
        </p:nvCxnSpPr>
        <p:spPr>
          <a:xfrm flipV="1">
            <a:off x="8380678" y="4877232"/>
            <a:ext cx="1436375" cy="11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88DF0A-73B1-8410-6E80-3F049F6E70AE}"/>
              </a:ext>
            </a:extLst>
          </p:cNvPr>
          <p:cNvSpPr txBox="1"/>
          <p:nvPr/>
        </p:nvSpPr>
        <p:spPr>
          <a:xfrm>
            <a:off x="9784410" y="930447"/>
            <a:ext cx="2360698" cy="646331"/>
          </a:xfrm>
          <a:prstGeom prst="rect">
            <a:avLst/>
          </a:prstGeom>
          <a:noFill/>
        </p:spPr>
        <p:txBody>
          <a:bodyPr wrap="square">
            <a:spAutoFit/>
          </a:bodyPr>
          <a:lstStyle/>
          <a:p>
            <a:r>
              <a:rPr lang="en-US" sz="1800" b="1" dirty="0" err="1"/>
              <a:t>ePIC</a:t>
            </a:r>
            <a:r>
              <a:rPr lang="en-US" sz="1800" b="1" dirty="0"/>
              <a:t> Detector </a:t>
            </a:r>
          </a:p>
          <a:p>
            <a:r>
              <a:rPr lang="en-US" sz="1800" dirty="0"/>
              <a:t>24 total sub-systems</a:t>
            </a:r>
          </a:p>
        </p:txBody>
      </p:sp>
    </p:spTree>
    <p:extLst>
      <p:ext uri="{BB962C8B-B14F-4D97-AF65-F5344CB8AC3E}">
        <p14:creationId xmlns:p14="http://schemas.microsoft.com/office/powerpoint/2010/main" val="45557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E4C01-AC7C-8FC7-A0AD-BB1625A1D731}"/>
              </a:ext>
            </a:extLst>
          </p:cNvPr>
          <p:cNvSpPr>
            <a:spLocks noGrp="1"/>
          </p:cNvSpPr>
          <p:nvPr>
            <p:ph type="title"/>
          </p:nvPr>
        </p:nvSpPr>
        <p:spPr>
          <a:xfrm>
            <a:off x="461963" y="38872"/>
            <a:ext cx="11499234" cy="814866"/>
          </a:xfrm>
        </p:spPr>
        <p:txBody>
          <a:bodyPr>
            <a:normAutofit/>
          </a:bodyPr>
          <a:lstStyle/>
          <a:p>
            <a:r>
              <a:rPr lang="en-US" sz="3200" dirty="0"/>
              <a:t>Far-Forward/Far-Backward Specifics</a:t>
            </a:r>
          </a:p>
        </p:txBody>
      </p:sp>
      <p:pic>
        <p:nvPicPr>
          <p:cNvPr id="5" name="Picture 4" descr="Graphical user interface&#10;&#10;Description automatically generated">
            <a:extLst>
              <a:ext uri="{FF2B5EF4-FFF2-40B4-BE49-F238E27FC236}">
                <a16:creationId xmlns:a16="http://schemas.microsoft.com/office/drawing/2014/main" id="{DB7AE85F-93A6-7475-F275-8CB64825CD54}"/>
              </a:ext>
            </a:extLst>
          </p:cNvPr>
          <p:cNvPicPr>
            <a:picLocks noChangeAspect="1"/>
          </p:cNvPicPr>
          <p:nvPr/>
        </p:nvPicPr>
        <p:blipFill rotWithShape="1">
          <a:blip r:embed="rId2"/>
          <a:srcRect l="3779" t="12669" r="15590" b="3104"/>
          <a:stretch/>
        </p:blipFill>
        <p:spPr>
          <a:xfrm>
            <a:off x="337051" y="3373685"/>
            <a:ext cx="11749058" cy="2879896"/>
          </a:xfrm>
          <a:prstGeom prst="rect">
            <a:avLst/>
          </a:prstGeom>
        </p:spPr>
      </p:pic>
      <p:pic>
        <p:nvPicPr>
          <p:cNvPr id="6" name="Picture 5" descr="A picture containing printer, stationary, writing implement&#10;&#10;Description automatically generated">
            <a:extLst>
              <a:ext uri="{FF2B5EF4-FFF2-40B4-BE49-F238E27FC236}">
                <a16:creationId xmlns:a16="http://schemas.microsoft.com/office/drawing/2014/main" id="{8C18C9B5-C6DA-76A7-8F42-143029890844}"/>
              </a:ext>
            </a:extLst>
          </p:cNvPr>
          <p:cNvPicPr>
            <a:picLocks noChangeAspect="1"/>
          </p:cNvPicPr>
          <p:nvPr/>
        </p:nvPicPr>
        <p:blipFill rotWithShape="1">
          <a:blip r:embed="rId3"/>
          <a:srcRect l="4489" t="5000" r="4960" b="2512"/>
          <a:stretch/>
        </p:blipFill>
        <p:spPr>
          <a:xfrm>
            <a:off x="6847375" y="4029342"/>
            <a:ext cx="1027660" cy="594792"/>
          </a:xfrm>
          <a:prstGeom prst="rect">
            <a:avLst/>
          </a:prstGeom>
        </p:spPr>
      </p:pic>
      <p:sp>
        <p:nvSpPr>
          <p:cNvPr id="13" name="TextBox 12">
            <a:extLst>
              <a:ext uri="{FF2B5EF4-FFF2-40B4-BE49-F238E27FC236}">
                <a16:creationId xmlns:a16="http://schemas.microsoft.com/office/drawing/2014/main" id="{D6F51152-F574-3405-EC05-CD126B95FDE0}"/>
              </a:ext>
            </a:extLst>
          </p:cNvPr>
          <p:cNvSpPr txBox="1"/>
          <p:nvPr/>
        </p:nvSpPr>
        <p:spPr>
          <a:xfrm>
            <a:off x="8679410" y="5640840"/>
            <a:ext cx="1737367" cy="280295"/>
          </a:xfrm>
          <a:prstGeom prst="rect">
            <a:avLst/>
          </a:prstGeom>
          <a:noFill/>
          <a:ln>
            <a:solidFill>
              <a:srgbClr val="0000FF"/>
            </a:solidFill>
          </a:ln>
        </p:spPr>
        <p:txBody>
          <a:bodyPr wrap="square" rtlCol="0">
            <a:spAutoFit/>
          </a:bodyPr>
          <a:lstStyle/>
          <a:p>
            <a:pPr>
              <a:defRPr/>
            </a:pPr>
            <a:r>
              <a:rPr lang="en-US" sz="1200" b="1" dirty="0">
                <a:solidFill>
                  <a:prstClr val="black"/>
                </a:solidFill>
                <a:latin typeface="Arial" panose="020B0604020202020204"/>
              </a:rPr>
              <a:t>e: 5 GeV to 18 GeV</a:t>
            </a:r>
          </a:p>
        </p:txBody>
      </p:sp>
      <p:sp>
        <p:nvSpPr>
          <p:cNvPr id="14" name="TextBox 13">
            <a:extLst>
              <a:ext uri="{FF2B5EF4-FFF2-40B4-BE49-F238E27FC236}">
                <a16:creationId xmlns:a16="http://schemas.microsoft.com/office/drawing/2014/main" id="{7551054E-78A3-064E-166B-45CBBEF6D4A2}"/>
              </a:ext>
            </a:extLst>
          </p:cNvPr>
          <p:cNvSpPr txBox="1"/>
          <p:nvPr/>
        </p:nvSpPr>
        <p:spPr>
          <a:xfrm>
            <a:off x="3680806" y="5596629"/>
            <a:ext cx="2304181" cy="280295"/>
          </a:xfrm>
          <a:prstGeom prst="rect">
            <a:avLst/>
          </a:prstGeom>
          <a:noFill/>
          <a:ln>
            <a:solidFill>
              <a:srgbClr val="0000FF"/>
            </a:solidFill>
          </a:ln>
        </p:spPr>
        <p:txBody>
          <a:bodyPr wrap="square" rtlCol="0">
            <a:spAutoFit/>
          </a:bodyPr>
          <a:lstStyle/>
          <a:p>
            <a:pPr>
              <a:defRPr/>
            </a:pPr>
            <a:r>
              <a:rPr lang="en-US" sz="1200" b="1" dirty="0">
                <a:solidFill>
                  <a:prstClr val="black"/>
                </a:solidFill>
                <a:latin typeface="Arial" panose="020B0604020202020204"/>
              </a:rPr>
              <a:t>p: 41 GeV, 100 to 275 GeV</a:t>
            </a:r>
          </a:p>
        </p:txBody>
      </p:sp>
      <p:grpSp>
        <p:nvGrpSpPr>
          <p:cNvPr id="15" name="Group 14">
            <a:extLst>
              <a:ext uri="{FF2B5EF4-FFF2-40B4-BE49-F238E27FC236}">
                <a16:creationId xmlns:a16="http://schemas.microsoft.com/office/drawing/2014/main" id="{1E71CB1E-98C1-B0D0-750F-FF2347C9CDE0}"/>
              </a:ext>
            </a:extLst>
          </p:cNvPr>
          <p:cNvGrpSpPr/>
          <p:nvPr/>
        </p:nvGrpSpPr>
        <p:grpSpPr>
          <a:xfrm>
            <a:off x="5336755" y="5205055"/>
            <a:ext cx="3889365" cy="475962"/>
            <a:chOff x="2850767" y="5975807"/>
            <a:chExt cx="3478041" cy="369332"/>
          </a:xfrm>
        </p:grpSpPr>
        <p:cxnSp>
          <p:nvCxnSpPr>
            <p:cNvPr id="16" name="Straight Arrow Connector 15">
              <a:extLst>
                <a:ext uri="{FF2B5EF4-FFF2-40B4-BE49-F238E27FC236}">
                  <a16:creationId xmlns:a16="http://schemas.microsoft.com/office/drawing/2014/main" id="{E5DA141A-2589-6496-4FB8-5B0D02EDB9B7}"/>
                </a:ext>
              </a:extLst>
            </p:cNvPr>
            <p:cNvCxnSpPr/>
            <p:nvPr/>
          </p:nvCxnSpPr>
          <p:spPr>
            <a:xfrm>
              <a:off x="2926540" y="6022053"/>
              <a:ext cx="12348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24D434-DD0C-7340-1B80-9302A1588FEA}"/>
                </a:ext>
              </a:extLst>
            </p:cNvPr>
            <p:cNvCxnSpPr>
              <a:cxnSpLocks/>
            </p:cNvCxnSpPr>
            <p:nvPr/>
          </p:nvCxnSpPr>
          <p:spPr>
            <a:xfrm flipH="1">
              <a:off x="4915600" y="6021519"/>
              <a:ext cx="1347627" cy="13447"/>
            </a:xfrm>
            <a:prstGeom prst="straightConnector1">
              <a:avLst/>
            </a:prstGeom>
            <a:ln w="28575">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CB05F02-7DA4-7C92-77B2-88D3189E4DB6}"/>
                </a:ext>
              </a:extLst>
            </p:cNvPr>
            <p:cNvSpPr txBox="1"/>
            <p:nvPr/>
          </p:nvSpPr>
          <p:spPr>
            <a:xfrm>
              <a:off x="2850767" y="5975807"/>
              <a:ext cx="1159356" cy="369332"/>
            </a:xfrm>
            <a:prstGeom prst="rect">
              <a:avLst/>
            </a:prstGeom>
            <a:noFill/>
          </p:spPr>
          <p:txBody>
            <a:bodyPr wrap="none" rtlCol="0">
              <a:spAutoFit/>
            </a:bodyPr>
            <a:lstStyle/>
            <a:p>
              <a:pPr>
                <a:defRPr/>
              </a:pPr>
              <a:r>
                <a:rPr lang="en-US" dirty="0">
                  <a:solidFill>
                    <a:prstClr val="black"/>
                  </a:solidFill>
                  <a:latin typeface="Arial" panose="020B0604020202020204"/>
                </a:rPr>
                <a:t>p/A beam</a:t>
              </a:r>
            </a:p>
          </p:txBody>
        </p:sp>
        <p:sp>
          <p:nvSpPr>
            <p:cNvPr id="19" name="TextBox 18">
              <a:extLst>
                <a:ext uri="{FF2B5EF4-FFF2-40B4-BE49-F238E27FC236}">
                  <a16:creationId xmlns:a16="http://schemas.microsoft.com/office/drawing/2014/main" id="{8D7657B8-913C-379B-51C8-CF59F7E6B754}"/>
                </a:ext>
              </a:extLst>
            </p:cNvPr>
            <p:cNvSpPr txBox="1"/>
            <p:nvPr/>
          </p:nvSpPr>
          <p:spPr>
            <a:xfrm>
              <a:off x="5360925" y="6008922"/>
              <a:ext cx="967883" cy="286590"/>
            </a:xfrm>
            <a:prstGeom prst="rect">
              <a:avLst/>
            </a:prstGeom>
            <a:noFill/>
          </p:spPr>
          <p:txBody>
            <a:bodyPr wrap="none" rtlCol="0">
              <a:spAutoFit/>
            </a:bodyPr>
            <a:lstStyle/>
            <a:p>
              <a:pPr>
                <a:defRPr/>
              </a:pPr>
              <a:r>
                <a:rPr lang="en-US" dirty="0">
                  <a:solidFill>
                    <a:prstClr val="black"/>
                  </a:solidFill>
                  <a:latin typeface="Arial" panose="020B0604020202020204"/>
                </a:rPr>
                <a:t>  e beam</a:t>
              </a:r>
            </a:p>
          </p:txBody>
        </p:sp>
      </p:grpSp>
      <p:cxnSp>
        <p:nvCxnSpPr>
          <p:cNvPr id="20" name="Straight Arrow Connector 19">
            <a:extLst>
              <a:ext uri="{FF2B5EF4-FFF2-40B4-BE49-F238E27FC236}">
                <a16:creationId xmlns:a16="http://schemas.microsoft.com/office/drawing/2014/main" id="{442333DA-31E3-8961-F2EB-55DA8BE7241B}"/>
              </a:ext>
            </a:extLst>
          </p:cNvPr>
          <p:cNvCxnSpPr>
            <a:cxnSpLocks/>
          </p:cNvCxnSpPr>
          <p:nvPr/>
        </p:nvCxnSpPr>
        <p:spPr>
          <a:xfrm>
            <a:off x="3850972" y="4083278"/>
            <a:ext cx="452856" cy="70234"/>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1509A0D-F41A-B6CD-85A8-C8009BBFBB26}"/>
              </a:ext>
            </a:extLst>
          </p:cNvPr>
          <p:cNvCxnSpPr>
            <a:cxnSpLocks/>
          </p:cNvCxnSpPr>
          <p:nvPr/>
        </p:nvCxnSpPr>
        <p:spPr>
          <a:xfrm>
            <a:off x="3579441" y="4588255"/>
            <a:ext cx="473135" cy="358311"/>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1765361-C7EB-B3D2-A82F-E97326ADCEAE}"/>
              </a:ext>
            </a:extLst>
          </p:cNvPr>
          <p:cNvCxnSpPr>
            <a:cxnSpLocks/>
          </p:cNvCxnSpPr>
          <p:nvPr/>
        </p:nvCxnSpPr>
        <p:spPr>
          <a:xfrm flipH="1">
            <a:off x="4533217" y="4588255"/>
            <a:ext cx="145752" cy="291155"/>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E9B3265-E65F-DB1C-4A02-A4A68FF90DAD}"/>
              </a:ext>
            </a:extLst>
          </p:cNvPr>
          <p:cNvSpPr txBox="1"/>
          <p:nvPr/>
        </p:nvSpPr>
        <p:spPr>
          <a:xfrm>
            <a:off x="3749585" y="4877389"/>
            <a:ext cx="991654" cy="342583"/>
          </a:xfrm>
          <a:prstGeom prst="rect">
            <a:avLst/>
          </a:prstGeom>
          <a:solidFill>
            <a:srgbClr val="FF9300"/>
          </a:solidFill>
          <a:ln w="9525">
            <a:solidFill>
              <a:schemeClr val="bg2">
                <a:lumMod val="10000"/>
                <a:alpha val="63000"/>
              </a:schemeClr>
            </a:solidFill>
          </a:ln>
        </p:spPr>
        <p:txBody>
          <a:bodyPr wrap="square" rtlCol="0">
            <a:spAutoFit/>
          </a:bodyPr>
          <a:lstStyle/>
          <a:p>
            <a:pPr algn="ctr">
              <a:defRPr/>
            </a:pPr>
            <a:r>
              <a:rPr lang="en-US" sz="800" dirty="0">
                <a:solidFill>
                  <a:srgbClr val="FFFFFF"/>
                </a:solidFill>
                <a:latin typeface="Arial" panose="020B0604020202020204" pitchFamily="34" charset="0"/>
                <a:cs typeface="Arial" panose="020B0604020202020204" pitchFamily="34" charset="0"/>
              </a:rPr>
              <a:t>low Q</a:t>
            </a:r>
            <a:r>
              <a:rPr lang="en-US" sz="800" baseline="30000" dirty="0">
                <a:solidFill>
                  <a:srgbClr val="FFFFFF"/>
                </a:solidFill>
                <a:latin typeface="Arial" panose="020B0604020202020204" pitchFamily="34" charset="0"/>
                <a:cs typeface="Arial" panose="020B0604020202020204" pitchFamily="34" charset="0"/>
              </a:rPr>
              <a:t>2 </a:t>
            </a:r>
            <a:r>
              <a:rPr lang="en-US" sz="800" dirty="0">
                <a:solidFill>
                  <a:srgbClr val="FFFFFF"/>
                </a:solidFill>
                <a:latin typeface="Arial" panose="020B0604020202020204" pitchFamily="34" charset="0"/>
                <a:cs typeface="Arial" panose="020B0604020202020204" pitchFamily="34" charset="0"/>
              </a:rPr>
              <a:t>electron-tagger</a:t>
            </a:r>
          </a:p>
        </p:txBody>
      </p:sp>
      <p:cxnSp>
        <p:nvCxnSpPr>
          <p:cNvPr id="25" name="Straight Arrow Connector 24">
            <a:extLst>
              <a:ext uri="{FF2B5EF4-FFF2-40B4-BE49-F238E27FC236}">
                <a16:creationId xmlns:a16="http://schemas.microsoft.com/office/drawing/2014/main" id="{652FDC74-C504-5B1B-E62B-52FA718E29ED}"/>
              </a:ext>
            </a:extLst>
          </p:cNvPr>
          <p:cNvCxnSpPr>
            <a:cxnSpLocks/>
          </p:cNvCxnSpPr>
          <p:nvPr/>
        </p:nvCxnSpPr>
        <p:spPr>
          <a:xfrm>
            <a:off x="596386" y="4515462"/>
            <a:ext cx="857696" cy="379924"/>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CA2E66-4C46-3406-4AA0-4FEAD7329D20}"/>
              </a:ext>
            </a:extLst>
          </p:cNvPr>
          <p:cNvSpPr txBox="1"/>
          <p:nvPr/>
        </p:nvSpPr>
        <p:spPr>
          <a:xfrm>
            <a:off x="1062100" y="4886282"/>
            <a:ext cx="991654" cy="342583"/>
          </a:xfrm>
          <a:prstGeom prst="rect">
            <a:avLst/>
          </a:prstGeom>
          <a:solidFill>
            <a:srgbClr val="FF9300"/>
          </a:solidFill>
          <a:ln w="9525">
            <a:solidFill>
              <a:schemeClr val="bg2">
                <a:lumMod val="10000"/>
                <a:alpha val="63000"/>
              </a:schemeClr>
            </a:solidFill>
          </a:ln>
        </p:spPr>
        <p:txBody>
          <a:bodyPr wrap="square" rtlCol="0">
            <a:spAutoFit/>
          </a:bodyPr>
          <a:lstStyle/>
          <a:p>
            <a:pPr algn="ctr">
              <a:defRPr/>
            </a:pPr>
            <a:r>
              <a:rPr lang="en-US" sz="800" dirty="0">
                <a:solidFill>
                  <a:srgbClr val="FFFFFF"/>
                </a:solidFill>
                <a:latin typeface="Arial" panose="020B0604020202020204" pitchFamily="34" charset="0"/>
                <a:cs typeface="Arial" panose="020B0604020202020204" pitchFamily="34" charset="0"/>
              </a:rPr>
              <a:t>Luminosity</a:t>
            </a:r>
          </a:p>
          <a:p>
            <a:pPr algn="ctr">
              <a:defRPr/>
            </a:pPr>
            <a:r>
              <a:rPr lang="en-US" sz="800" dirty="0">
                <a:solidFill>
                  <a:srgbClr val="FFFFFF"/>
                </a:solidFill>
                <a:latin typeface="Arial" panose="020B0604020202020204" pitchFamily="34" charset="0"/>
                <a:cs typeface="Arial" panose="020B0604020202020204" pitchFamily="34" charset="0"/>
              </a:rPr>
              <a:t>Monitors</a:t>
            </a:r>
          </a:p>
        </p:txBody>
      </p:sp>
      <p:cxnSp>
        <p:nvCxnSpPr>
          <p:cNvPr id="27" name="Straight Arrow Connector 26">
            <a:extLst>
              <a:ext uri="{FF2B5EF4-FFF2-40B4-BE49-F238E27FC236}">
                <a16:creationId xmlns:a16="http://schemas.microsoft.com/office/drawing/2014/main" id="{CE38B493-0F6A-26C8-CBED-AFCFF93B5516}"/>
              </a:ext>
            </a:extLst>
          </p:cNvPr>
          <p:cNvCxnSpPr>
            <a:cxnSpLocks/>
          </p:cNvCxnSpPr>
          <p:nvPr/>
        </p:nvCxnSpPr>
        <p:spPr>
          <a:xfrm>
            <a:off x="11265518" y="4547842"/>
            <a:ext cx="263079" cy="388838"/>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BB169EA-66C5-768C-F8FC-3C0E03967549}"/>
              </a:ext>
            </a:extLst>
          </p:cNvPr>
          <p:cNvSpPr txBox="1"/>
          <p:nvPr/>
        </p:nvSpPr>
        <p:spPr>
          <a:xfrm>
            <a:off x="11015312" y="4846403"/>
            <a:ext cx="991654" cy="342583"/>
          </a:xfrm>
          <a:prstGeom prst="rect">
            <a:avLst/>
          </a:prstGeom>
          <a:solidFill>
            <a:srgbClr val="FF9300"/>
          </a:solidFill>
          <a:ln w="9525">
            <a:solidFill>
              <a:schemeClr val="bg2">
                <a:lumMod val="10000"/>
                <a:alpha val="63000"/>
              </a:schemeClr>
            </a:solidFill>
          </a:ln>
        </p:spPr>
        <p:txBody>
          <a:bodyPr wrap="square" rtlCol="0">
            <a:spAutoFit/>
          </a:bodyPr>
          <a:lstStyle/>
          <a:p>
            <a:pPr algn="ctr">
              <a:defRPr/>
            </a:pPr>
            <a:r>
              <a:rPr lang="en-US" sz="800" dirty="0">
                <a:solidFill>
                  <a:srgbClr val="FFFFFF"/>
                </a:solidFill>
                <a:latin typeface="Arial" panose="020B0604020202020204" pitchFamily="34" charset="0"/>
                <a:cs typeface="Arial" panose="020B0604020202020204" pitchFamily="34" charset="0"/>
              </a:rPr>
              <a:t>Zero-Degree</a:t>
            </a:r>
          </a:p>
          <a:p>
            <a:pPr algn="ctr">
              <a:defRPr/>
            </a:pPr>
            <a:r>
              <a:rPr lang="en-US" sz="800" dirty="0">
                <a:solidFill>
                  <a:srgbClr val="FFFFFF"/>
                </a:solidFill>
                <a:latin typeface="Arial" panose="020B0604020202020204" pitchFamily="34" charset="0"/>
                <a:cs typeface="Arial" panose="020B0604020202020204" pitchFamily="34" charset="0"/>
              </a:rPr>
              <a:t>Calorimeter</a:t>
            </a:r>
          </a:p>
        </p:txBody>
      </p:sp>
      <p:cxnSp>
        <p:nvCxnSpPr>
          <p:cNvPr id="29" name="Straight Arrow Connector 28">
            <a:extLst>
              <a:ext uri="{FF2B5EF4-FFF2-40B4-BE49-F238E27FC236}">
                <a16:creationId xmlns:a16="http://schemas.microsoft.com/office/drawing/2014/main" id="{52E868B0-F32E-5C5E-7CB2-448E13C08494}"/>
              </a:ext>
            </a:extLst>
          </p:cNvPr>
          <p:cNvCxnSpPr>
            <a:cxnSpLocks/>
          </p:cNvCxnSpPr>
          <p:nvPr/>
        </p:nvCxnSpPr>
        <p:spPr>
          <a:xfrm>
            <a:off x="10370994" y="4561845"/>
            <a:ext cx="263079" cy="388838"/>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0D02710-DC5B-F71B-6B14-CA02EE18F1FF}"/>
              </a:ext>
            </a:extLst>
          </p:cNvPr>
          <p:cNvSpPr txBox="1"/>
          <p:nvPr/>
        </p:nvSpPr>
        <p:spPr>
          <a:xfrm>
            <a:off x="10202896" y="4854719"/>
            <a:ext cx="601321" cy="342583"/>
          </a:xfrm>
          <a:prstGeom prst="rect">
            <a:avLst/>
          </a:prstGeom>
          <a:solidFill>
            <a:srgbClr val="FF9300"/>
          </a:solidFill>
          <a:ln w="9525">
            <a:solidFill>
              <a:schemeClr val="bg2">
                <a:lumMod val="10000"/>
                <a:alpha val="63000"/>
              </a:schemeClr>
            </a:solidFill>
          </a:ln>
        </p:spPr>
        <p:txBody>
          <a:bodyPr wrap="square" rtlCol="0">
            <a:spAutoFit/>
          </a:bodyPr>
          <a:lstStyle/>
          <a:p>
            <a:pPr algn="ctr">
              <a:defRPr/>
            </a:pPr>
            <a:r>
              <a:rPr lang="en-US" sz="800" dirty="0">
                <a:solidFill>
                  <a:srgbClr val="FFFFFF"/>
                </a:solidFill>
                <a:latin typeface="Arial" panose="020B0604020202020204" pitchFamily="34" charset="0"/>
                <a:cs typeface="Arial" panose="020B0604020202020204" pitchFamily="34" charset="0"/>
              </a:rPr>
              <a:t>Roman</a:t>
            </a:r>
          </a:p>
          <a:p>
            <a:pPr algn="ctr">
              <a:defRPr/>
            </a:pPr>
            <a:r>
              <a:rPr lang="en-US" sz="800" dirty="0">
                <a:solidFill>
                  <a:srgbClr val="FFFFFF"/>
                </a:solidFill>
                <a:latin typeface="Arial" panose="020B0604020202020204" pitchFamily="34" charset="0"/>
                <a:cs typeface="Arial" panose="020B0604020202020204" pitchFamily="34" charset="0"/>
              </a:rPr>
              <a:t>Pots</a:t>
            </a:r>
          </a:p>
        </p:txBody>
      </p:sp>
      <p:cxnSp>
        <p:nvCxnSpPr>
          <p:cNvPr id="31" name="Straight Arrow Connector 30">
            <a:extLst>
              <a:ext uri="{FF2B5EF4-FFF2-40B4-BE49-F238E27FC236}">
                <a16:creationId xmlns:a16="http://schemas.microsoft.com/office/drawing/2014/main" id="{603721F9-5EE9-3D7B-33E9-E5D0A696AFE4}"/>
              </a:ext>
            </a:extLst>
          </p:cNvPr>
          <p:cNvCxnSpPr>
            <a:cxnSpLocks/>
          </p:cNvCxnSpPr>
          <p:nvPr/>
        </p:nvCxnSpPr>
        <p:spPr>
          <a:xfrm flipH="1">
            <a:off x="9607095" y="4547842"/>
            <a:ext cx="298185" cy="302499"/>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B77A1A4-5F83-24B0-DBA4-382F770A8210}"/>
              </a:ext>
            </a:extLst>
          </p:cNvPr>
          <p:cNvSpPr txBox="1"/>
          <p:nvPr/>
        </p:nvSpPr>
        <p:spPr>
          <a:xfrm>
            <a:off x="9085245" y="4861037"/>
            <a:ext cx="951366" cy="342583"/>
          </a:xfrm>
          <a:prstGeom prst="rect">
            <a:avLst/>
          </a:prstGeom>
          <a:solidFill>
            <a:srgbClr val="FF9300"/>
          </a:solidFill>
          <a:ln w="9525">
            <a:solidFill>
              <a:schemeClr val="bg2">
                <a:lumMod val="10000"/>
                <a:alpha val="63000"/>
              </a:schemeClr>
            </a:solidFill>
          </a:ln>
        </p:spPr>
        <p:txBody>
          <a:bodyPr wrap="square" rtlCol="0">
            <a:spAutoFit/>
          </a:bodyPr>
          <a:lstStyle/>
          <a:p>
            <a:pPr algn="ctr">
              <a:defRPr/>
            </a:pPr>
            <a:r>
              <a:rPr lang="en-US" sz="800" dirty="0">
                <a:solidFill>
                  <a:srgbClr val="FFFFFF"/>
                </a:solidFill>
                <a:latin typeface="Arial" panose="020B0604020202020204" pitchFamily="34" charset="0"/>
                <a:cs typeface="Arial" panose="020B0604020202020204" pitchFamily="34" charset="0"/>
              </a:rPr>
              <a:t>off-Momentum</a:t>
            </a:r>
          </a:p>
          <a:p>
            <a:pPr algn="ctr">
              <a:defRPr/>
            </a:pPr>
            <a:r>
              <a:rPr lang="en-US" sz="800" dirty="0">
                <a:solidFill>
                  <a:srgbClr val="FFFFFF"/>
                </a:solidFill>
                <a:latin typeface="Arial" panose="020B0604020202020204" pitchFamily="34" charset="0"/>
                <a:cs typeface="Arial" panose="020B0604020202020204" pitchFamily="34" charset="0"/>
              </a:rPr>
              <a:t>taggers</a:t>
            </a:r>
          </a:p>
        </p:txBody>
      </p:sp>
      <p:cxnSp>
        <p:nvCxnSpPr>
          <p:cNvPr id="92" name="Straight Arrow Connector 91">
            <a:extLst>
              <a:ext uri="{FF2B5EF4-FFF2-40B4-BE49-F238E27FC236}">
                <a16:creationId xmlns:a16="http://schemas.microsoft.com/office/drawing/2014/main" id="{AA7609A2-F973-A6C3-2FF0-7EE76BB33C55}"/>
              </a:ext>
            </a:extLst>
          </p:cNvPr>
          <p:cNvCxnSpPr>
            <a:cxnSpLocks/>
          </p:cNvCxnSpPr>
          <p:nvPr/>
        </p:nvCxnSpPr>
        <p:spPr>
          <a:xfrm>
            <a:off x="1215854" y="4465812"/>
            <a:ext cx="191722" cy="42047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F001526-3F15-EA88-6F4E-9404D9A8C105}"/>
              </a:ext>
            </a:extLst>
          </p:cNvPr>
          <p:cNvSpPr txBox="1"/>
          <p:nvPr/>
        </p:nvSpPr>
        <p:spPr>
          <a:xfrm>
            <a:off x="10252233" y="1183064"/>
            <a:ext cx="1932786" cy="2893100"/>
          </a:xfrm>
          <a:prstGeom prst="rect">
            <a:avLst/>
          </a:prstGeom>
          <a:noFill/>
        </p:spPr>
        <p:txBody>
          <a:bodyPr wrap="square" rtlCol="0">
            <a:spAutoFit/>
          </a:bodyPr>
          <a:lstStyle/>
          <a:p>
            <a:endParaRPr lang="en-US" sz="1400" dirty="0"/>
          </a:p>
          <a:p>
            <a:r>
              <a:rPr lang="en-US" sz="1400" dirty="0"/>
              <a:t>Most FF/FB FEB/ASIC choices are </a:t>
            </a:r>
            <a:r>
              <a:rPr lang="en-US" sz="1200" dirty="0"/>
              <a:t>consistent</a:t>
            </a:r>
            <a:r>
              <a:rPr lang="en-US" sz="1400" dirty="0"/>
              <a:t> with other detector sub-systems.</a:t>
            </a:r>
          </a:p>
          <a:p>
            <a:endParaRPr lang="en-US" sz="1400" dirty="0"/>
          </a:p>
          <a:p>
            <a:r>
              <a:rPr lang="en-US" sz="1400" dirty="0"/>
              <a:t>Requires specialized RDOs</a:t>
            </a:r>
          </a:p>
          <a:p>
            <a:endParaRPr lang="en-US" sz="1400" dirty="0"/>
          </a:p>
          <a:p>
            <a:r>
              <a:rPr lang="en-US" sz="1400" dirty="0"/>
              <a:t>Still finalizing readout options for some detectors</a:t>
            </a:r>
          </a:p>
        </p:txBody>
      </p:sp>
      <p:pic>
        <p:nvPicPr>
          <p:cNvPr id="100" name="Picture 99">
            <a:extLst>
              <a:ext uri="{FF2B5EF4-FFF2-40B4-BE49-F238E27FC236}">
                <a16:creationId xmlns:a16="http://schemas.microsoft.com/office/drawing/2014/main" id="{C8E56D06-89E2-A291-021E-8632431AD513}"/>
              </a:ext>
            </a:extLst>
          </p:cNvPr>
          <p:cNvPicPr>
            <a:picLocks noChangeAspect="1"/>
          </p:cNvPicPr>
          <p:nvPr/>
        </p:nvPicPr>
        <p:blipFill>
          <a:blip r:embed="rId4"/>
          <a:stretch>
            <a:fillRect/>
          </a:stretch>
        </p:blipFill>
        <p:spPr>
          <a:xfrm>
            <a:off x="314883" y="828176"/>
            <a:ext cx="9909708" cy="2841298"/>
          </a:xfrm>
          <a:prstGeom prst="rect">
            <a:avLst/>
          </a:prstGeom>
        </p:spPr>
      </p:pic>
      <p:sp>
        <p:nvSpPr>
          <p:cNvPr id="102" name="Right Brace 101">
            <a:extLst>
              <a:ext uri="{FF2B5EF4-FFF2-40B4-BE49-F238E27FC236}">
                <a16:creationId xmlns:a16="http://schemas.microsoft.com/office/drawing/2014/main" id="{74A7D81A-2C43-6B13-699C-453D6606C454}"/>
              </a:ext>
            </a:extLst>
          </p:cNvPr>
          <p:cNvSpPr/>
          <p:nvPr/>
        </p:nvSpPr>
        <p:spPr>
          <a:xfrm>
            <a:off x="10017902" y="2711664"/>
            <a:ext cx="304800" cy="288985"/>
          </a:xfrm>
          <a:prstGeom prst="rightBrace">
            <a:avLst>
              <a:gd name="adj1" fmla="val 1059"/>
              <a:gd name="adj2" fmla="val 5064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03" name="TextBox 102">
            <a:extLst>
              <a:ext uri="{FF2B5EF4-FFF2-40B4-BE49-F238E27FC236}">
                <a16:creationId xmlns:a16="http://schemas.microsoft.com/office/drawing/2014/main" id="{B493111C-55C0-DAF2-F78F-34DD1F3AAD73}"/>
              </a:ext>
            </a:extLst>
          </p:cNvPr>
          <p:cNvSpPr txBox="1"/>
          <p:nvPr/>
        </p:nvSpPr>
        <p:spPr>
          <a:xfrm>
            <a:off x="8449370" y="4864601"/>
            <a:ext cx="388627" cy="215444"/>
          </a:xfrm>
          <a:prstGeom prst="rect">
            <a:avLst/>
          </a:prstGeom>
          <a:solidFill>
            <a:srgbClr val="FF9300"/>
          </a:solidFill>
          <a:ln w="9525">
            <a:solidFill>
              <a:schemeClr val="bg2">
                <a:lumMod val="10000"/>
                <a:alpha val="63000"/>
              </a:schemeClr>
            </a:solidFill>
          </a:ln>
        </p:spPr>
        <p:txBody>
          <a:bodyPr wrap="square" rtlCol="0">
            <a:spAutoFit/>
          </a:bodyPr>
          <a:lstStyle/>
          <a:p>
            <a:pPr algn="ctr">
              <a:defRPr/>
            </a:pPr>
            <a:r>
              <a:rPr lang="en-US" sz="800" dirty="0">
                <a:solidFill>
                  <a:srgbClr val="FFFFFF"/>
                </a:solidFill>
                <a:latin typeface="Arial" panose="020B0604020202020204" pitchFamily="34" charset="0"/>
                <a:cs typeface="Arial" panose="020B0604020202020204" pitchFamily="34" charset="0"/>
              </a:rPr>
              <a:t>B0</a:t>
            </a:r>
          </a:p>
        </p:txBody>
      </p:sp>
      <p:cxnSp>
        <p:nvCxnSpPr>
          <p:cNvPr id="104" name="Straight Arrow Connector 103">
            <a:extLst>
              <a:ext uri="{FF2B5EF4-FFF2-40B4-BE49-F238E27FC236}">
                <a16:creationId xmlns:a16="http://schemas.microsoft.com/office/drawing/2014/main" id="{2163C376-5E34-8115-D2AB-DA88DD53F920}"/>
              </a:ext>
            </a:extLst>
          </p:cNvPr>
          <p:cNvCxnSpPr>
            <a:cxnSpLocks/>
          </p:cNvCxnSpPr>
          <p:nvPr/>
        </p:nvCxnSpPr>
        <p:spPr>
          <a:xfrm>
            <a:off x="8037483" y="4475763"/>
            <a:ext cx="468997" cy="388838"/>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279D72DF-5BAB-CF9B-F52D-6AC7195124CD}"/>
              </a:ext>
            </a:extLst>
          </p:cNvPr>
          <p:cNvSpPr txBox="1"/>
          <p:nvPr/>
        </p:nvSpPr>
        <p:spPr>
          <a:xfrm>
            <a:off x="2827561" y="792567"/>
            <a:ext cx="1128835" cy="246221"/>
          </a:xfrm>
          <a:prstGeom prst="rect">
            <a:avLst/>
          </a:prstGeom>
          <a:noFill/>
        </p:spPr>
        <p:txBody>
          <a:bodyPr wrap="none" rtlCol="0">
            <a:spAutoFit/>
          </a:bodyPr>
          <a:lstStyle/>
          <a:p>
            <a:r>
              <a:rPr lang="en-US" sz="1000" dirty="0"/>
              <a:t>Detector System</a:t>
            </a:r>
          </a:p>
        </p:txBody>
      </p:sp>
      <p:sp>
        <p:nvSpPr>
          <p:cNvPr id="107" name="TextBox 106">
            <a:extLst>
              <a:ext uri="{FF2B5EF4-FFF2-40B4-BE49-F238E27FC236}">
                <a16:creationId xmlns:a16="http://schemas.microsoft.com/office/drawing/2014/main" id="{A65985DD-3552-3D75-3EDF-BD881F8F610F}"/>
              </a:ext>
            </a:extLst>
          </p:cNvPr>
          <p:cNvSpPr txBox="1"/>
          <p:nvPr/>
        </p:nvSpPr>
        <p:spPr>
          <a:xfrm>
            <a:off x="4908099" y="795845"/>
            <a:ext cx="723275" cy="246221"/>
          </a:xfrm>
          <a:prstGeom prst="rect">
            <a:avLst/>
          </a:prstGeom>
          <a:noFill/>
        </p:spPr>
        <p:txBody>
          <a:bodyPr wrap="none" rtlCol="0">
            <a:spAutoFit/>
          </a:bodyPr>
          <a:lstStyle/>
          <a:p>
            <a:r>
              <a:rPr lang="en-US" sz="1000" dirty="0"/>
              <a:t>Channels</a:t>
            </a:r>
          </a:p>
        </p:txBody>
      </p:sp>
      <p:sp>
        <p:nvSpPr>
          <p:cNvPr id="108" name="TextBox 107">
            <a:extLst>
              <a:ext uri="{FF2B5EF4-FFF2-40B4-BE49-F238E27FC236}">
                <a16:creationId xmlns:a16="http://schemas.microsoft.com/office/drawing/2014/main" id="{35F90F1C-F943-4AA4-F913-0E6E9AD2492A}"/>
              </a:ext>
            </a:extLst>
          </p:cNvPr>
          <p:cNvSpPr txBox="1"/>
          <p:nvPr/>
        </p:nvSpPr>
        <p:spPr>
          <a:xfrm>
            <a:off x="7072846" y="808774"/>
            <a:ext cx="1104790" cy="246221"/>
          </a:xfrm>
          <a:prstGeom prst="rect">
            <a:avLst/>
          </a:prstGeom>
          <a:noFill/>
        </p:spPr>
        <p:txBody>
          <a:bodyPr wrap="none" rtlCol="0">
            <a:spAutoFit/>
          </a:bodyPr>
          <a:lstStyle/>
          <a:p>
            <a:r>
              <a:rPr lang="en-US" sz="1000" dirty="0"/>
              <a:t>Sensor Readout</a:t>
            </a:r>
          </a:p>
        </p:txBody>
      </p:sp>
      <p:sp>
        <p:nvSpPr>
          <p:cNvPr id="109" name="TextBox 108">
            <a:extLst>
              <a:ext uri="{FF2B5EF4-FFF2-40B4-BE49-F238E27FC236}">
                <a16:creationId xmlns:a16="http://schemas.microsoft.com/office/drawing/2014/main" id="{21A6BC2B-C6E7-3AF8-7C49-F7B4E7C468A9}"/>
              </a:ext>
            </a:extLst>
          </p:cNvPr>
          <p:cNvSpPr txBox="1"/>
          <p:nvPr/>
        </p:nvSpPr>
        <p:spPr>
          <a:xfrm>
            <a:off x="8755348" y="804399"/>
            <a:ext cx="981359" cy="246221"/>
          </a:xfrm>
          <a:prstGeom prst="rect">
            <a:avLst/>
          </a:prstGeom>
          <a:noFill/>
        </p:spPr>
        <p:txBody>
          <a:bodyPr wrap="none" rtlCol="0">
            <a:spAutoFit/>
          </a:bodyPr>
          <a:lstStyle/>
          <a:p>
            <a:r>
              <a:rPr lang="en-US" sz="1000" dirty="0"/>
              <a:t>ASIC/Digitizer</a:t>
            </a:r>
          </a:p>
        </p:txBody>
      </p:sp>
    </p:spTree>
    <p:extLst>
      <p:ext uri="{BB962C8B-B14F-4D97-AF65-F5344CB8AC3E}">
        <p14:creationId xmlns:p14="http://schemas.microsoft.com/office/powerpoint/2010/main" val="1672344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E4C01-AC7C-8FC7-A0AD-BB1625A1D731}"/>
              </a:ext>
            </a:extLst>
          </p:cNvPr>
          <p:cNvSpPr>
            <a:spLocks noGrp="1"/>
          </p:cNvSpPr>
          <p:nvPr>
            <p:ph type="title"/>
          </p:nvPr>
        </p:nvSpPr>
        <p:spPr>
          <a:xfrm>
            <a:off x="461963" y="38872"/>
            <a:ext cx="11499234" cy="814866"/>
          </a:xfrm>
        </p:spPr>
        <p:txBody>
          <a:bodyPr>
            <a:normAutofit/>
          </a:bodyPr>
          <a:lstStyle/>
          <a:p>
            <a:r>
              <a:rPr lang="en-US" sz="3200" dirty="0"/>
              <a:t>Far-Forward/Far-Backward Specifics </a:t>
            </a:r>
            <a:r>
              <a:rPr lang="en-US" sz="3200" dirty="0" err="1"/>
              <a:t>Cont</a:t>
            </a:r>
            <a:r>
              <a:rPr lang="en-US" sz="3200" dirty="0"/>
              <a:t>…</a:t>
            </a:r>
          </a:p>
        </p:txBody>
      </p:sp>
      <p:sp>
        <p:nvSpPr>
          <p:cNvPr id="2" name="TextBox 1">
            <a:extLst>
              <a:ext uri="{FF2B5EF4-FFF2-40B4-BE49-F238E27FC236}">
                <a16:creationId xmlns:a16="http://schemas.microsoft.com/office/drawing/2014/main" id="{0D2F4097-843F-B4EC-1099-7B7C1CD1C902}"/>
              </a:ext>
            </a:extLst>
          </p:cNvPr>
          <p:cNvSpPr txBox="1"/>
          <p:nvPr/>
        </p:nvSpPr>
        <p:spPr>
          <a:xfrm>
            <a:off x="461963" y="4752787"/>
            <a:ext cx="9249508" cy="1754326"/>
          </a:xfrm>
          <a:prstGeom prst="rect">
            <a:avLst/>
          </a:prstGeom>
          <a:noFill/>
        </p:spPr>
        <p:txBody>
          <a:bodyPr wrap="square" rtlCol="0">
            <a:spAutoFit/>
          </a:bodyPr>
          <a:lstStyle/>
          <a:p>
            <a:r>
              <a:rPr lang="en-US" dirty="0"/>
              <a:t>DAQ Considerations</a:t>
            </a:r>
          </a:p>
          <a:p>
            <a:pPr marL="285750" indent="-285750">
              <a:buFont typeface="Arial" panose="020B0604020202020204" pitchFamily="34" charset="0"/>
              <a:buChar char="•"/>
            </a:pPr>
            <a:r>
              <a:rPr lang="en-US" dirty="0"/>
              <a:t>Timing for most FF/FB systems important (e.g. AC-LGADs,)</a:t>
            </a:r>
          </a:p>
          <a:p>
            <a:pPr marL="285750" indent="-285750">
              <a:buFont typeface="Arial" panose="020B0604020202020204" pitchFamily="34" charset="0"/>
              <a:buChar char="•"/>
            </a:pPr>
            <a:r>
              <a:rPr lang="en-US" dirty="0"/>
              <a:t>Low Q2 tracker will require Physics software filtering</a:t>
            </a:r>
          </a:p>
          <a:p>
            <a:pPr marL="285750" indent="-285750">
              <a:buFont typeface="Arial" panose="020B0604020202020204" pitchFamily="34" charset="0"/>
              <a:buChar char="•"/>
            </a:pPr>
            <a:r>
              <a:rPr lang="en-US" dirty="0" err="1"/>
              <a:t>Lumi</a:t>
            </a:r>
            <a:r>
              <a:rPr lang="en-US" dirty="0"/>
              <a:t> Direct Photon counter will require filtering </a:t>
            </a:r>
            <a:r>
              <a:rPr lang="en-US"/>
              <a:t>and data </a:t>
            </a:r>
            <a:r>
              <a:rPr lang="en-US" dirty="0"/>
              <a:t>summarization</a:t>
            </a:r>
          </a:p>
          <a:p>
            <a:pPr marL="285750" indent="-285750">
              <a:buFont typeface="Arial" panose="020B0604020202020204" pitchFamily="34" charset="0"/>
              <a:buChar char="•"/>
            </a:pPr>
            <a:r>
              <a:rPr lang="en-US" dirty="0"/>
              <a:t>Pair Spectrometers – data rates are “tunable” based on interactions (e-p or e-A) </a:t>
            </a:r>
          </a:p>
          <a:p>
            <a:pPr marL="285750"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B80BDB3D-AC80-4CF6-FFFA-9E93D1C45E81}"/>
              </a:ext>
            </a:extLst>
          </p:cNvPr>
          <p:cNvPicPr>
            <a:picLocks noChangeAspect="1"/>
          </p:cNvPicPr>
          <p:nvPr/>
        </p:nvPicPr>
        <p:blipFill>
          <a:blip r:embed="rId2"/>
          <a:stretch>
            <a:fillRect/>
          </a:stretch>
        </p:blipFill>
        <p:spPr>
          <a:xfrm>
            <a:off x="461963" y="885644"/>
            <a:ext cx="9692690" cy="3835237"/>
          </a:xfrm>
          <a:prstGeom prst="rect">
            <a:avLst/>
          </a:prstGeom>
        </p:spPr>
      </p:pic>
      <p:sp>
        <p:nvSpPr>
          <p:cNvPr id="12" name="TextBox 11">
            <a:extLst>
              <a:ext uri="{FF2B5EF4-FFF2-40B4-BE49-F238E27FC236}">
                <a16:creationId xmlns:a16="http://schemas.microsoft.com/office/drawing/2014/main" id="{DCD9CB07-572A-CB46-27F7-BF53CD1BFF15}"/>
              </a:ext>
            </a:extLst>
          </p:cNvPr>
          <p:cNvSpPr txBox="1"/>
          <p:nvPr/>
        </p:nvSpPr>
        <p:spPr>
          <a:xfrm>
            <a:off x="1232037" y="875897"/>
            <a:ext cx="1508746" cy="307777"/>
          </a:xfrm>
          <a:prstGeom prst="rect">
            <a:avLst/>
          </a:prstGeom>
          <a:noFill/>
        </p:spPr>
        <p:txBody>
          <a:bodyPr wrap="none" rtlCol="0">
            <a:spAutoFit/>
          </a:bodyPr>
          <a:lstStyle/>
          <a:p>
            <a:r>
              <a:rPr lang="en-US" sz="1400" dirty="0"/>
              <a:t>Detector System</a:t>
            </a:r>
          </a:p>
        </p:txBody>
      </p:sp>
      <p:sp>
        <p:nvSpPr>
          <p:cNvPr id="21" name="TextBox 20">
            <a:extLst>
              <a:ext uri="{FF2B5EF4-FFF2-40B4-BE49-F238E27FC236}">
                <a16:creationId xmlns:a16="http://schemas.microsoft.com/office/drawing/2014/main" id="{9DA4D64F-0435-0DC9-C6E3-688585303548}"/>
              </a:ext>
            </a:extLst>
          </p:cNvPr>
          <p:cNvSpPr txBox="1"/>
          <p:nvPr/>
        </p:nvSpPr>
        <p:spPr>
          <a:xfrm>
            <a:off x="442760" y="1109816"/>
            <a:ext cx="1021433" cy="276999"/>
          </a:xfrm>
          <a:prstGeom prst="rect">
            <a:avLst/>
          </a:prstGeom>
          <a:noFill/>
        </p:spPr>
        <p:txBody>
          <a:bodyPr wrap="none" rtlCol="0">
            <a:spAutoFit/>
          </a:bodyPr>
          <a:lstStyle/>
          <a:p>
            <a:r>
              <a:rPr lang="en-US" sz="1200" dirty="0"/>
              <a:t>Far Forward</a:t>
            </a:r>
          </a:p>
        </p:txBody>
      </p:sp>
      <p:sp>
        <p:nvSpPr>
          <p:cNvPr id="33" name="TextBox 32">
            <a:extLst>
              <a:ext uri="{FF2B5EF4-FFF2-40B4-BE49-F238E27FC236}">
                <a16:creationId xmlns:a16="http://schemas.microsoft.com/office/drawing/2014/main" id="{7D9065C2-EE89-BA21-7DC6-495D53EFDCE9}"/>
              </a:ext>
            </a:extLst>
          </p:cNvPr>
          <p:cNvSpPr txBox="1"/>
          <p:nvPr/>
        </p:nvSpPr>
        <p:spPr>
          <a:xfrm>
            <a:off x="461963" y="3290500"/>
            <a:ext cx="1132041" cy="276999"/>
          </a:xfrm>
          <a:prstGeom prst="rect">
            <a:avLst/>
          </a:prstGeom>
          <a:noFill/>
        </p:spPr>
        <p:txBody>
          <a:bodyPr wrap="none" rtlCol="0">
            <a:spAutoFit/>
          </a:bodyPr>
          <a:lstStyle/>
          <a:p>
            <a:r>
              <a:rPr lang="en-US" sz="1200" dirty="0"/>
              <a:t>Far Backward</a:t>
            </a:r>
          </a:p>
        </p:txBody>
      </p:sp>
      <p:sp>
        <p:nvSpPr>
          <p:cNvPr id="34" name="TextBox 33">
            <a:extLst>
              <a:ext uri="{FF2B5EF4-FFF2-40B4-BE49-F238E27FC236}">
                <a16:creationId xmlns:a16="http://schemas.microsoft.com/office/drawing/2014/main" id="{7ADE40B2-055A-B100-783E-733294552134}"/>
              </a:ext>
            </a:extLst>
          </p:cNvPr>
          <p:cNvSpPr txBox="1"/>
          <p:nvPr/>
        </p:nvSpPr>
        <p:spPr>
          <a:xfrm>
            <a:off x="10430780" y="1614243"/>
            <a:ext cx="1530417" cy="3139321"/>
          </a:xfrm>
          <a:prstGeom prst="rect">
            <a:avLst/>
          </a:prstGeom>
          <a:noFill/>
        </p:spPr>
        <p:txBody>
          <a:bodyPr wrap="square" rtlCol="0">
            <a:spAutoFit/>
          </a:bodyPr>
          <a:lstStyle/>
          <a:p>
            <a:pPr algn="ctr"/>
            <a:r>
              <a:rPr lang="en-US" b="1" dirty="0">
                <a:solidFill>
                  <a:srgbClr val="0070C0"/>
                </a:solidFill>
              </a:rPr>
              <a:t>FF/FB Systems</a:t>
            </a:r>
          </a:p>
          <a:p>
            <a:endParaRPr lang="en-US" dirty="0"/>
          </a:p>
          <a:p>
            <a:r>
              <a:rPr lang="en-US" dirty="0"/>
              <a:t>~ 16% of DAQ resources</a:t>
            </a:r>
          </a:p>
          <a:p>
            <a:endParaRPr lang="en-US" dirty="0"/>
          </a:p>
          <a:p>
            <a:r>
              <a:rPr lang="en-US" dirty="0"/>
              <a:t>~ 32% of total accepted rate</a:t>
            </a:r>
          </a:p>
        </p:txBody>
      </p:sp>
    </p:spTree>
    <p:extLst>
      <p:ext uri="{BB962C8B-B14F-4D97-AF65-F5344CB8AC3E}">
        <p14:creationId xmlns:p14="http://schemas.microsoft.com/office/powerpoint/2010/main" val="3693703363"/>
      </p:ext>
    </p:extLst>
  </p:cSld>
  <p:clrMapOvr>
    <a:masterClrMapping/>
  </p:clrMapOvr>
</p:sld>
</file>

<file path=ppt/theme/theme1.xml><?xml version="1.0" encoding="utf-8"?>
<a:theme xmlns:a="http://schemas.openxmlformats.org/drawingml/2006/main" name="1_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esenter xmlns="24381555-88d6-4549-bc87-fd5408738364">
      <UserInfo>
        <DisplayName/>
        <AccountId xsi:nil="true"/>
        <AccountType/>
      </UserInfo>
    </Presenter>
    <StartDate xmlns="24381555-88d6-4549-bc87-fd5408738364" xsi:nil="true"/>
    <Location xmlns="24381555-88d6-4549-bc87-fd5408738364" xsi:nil="true"/>
    <_x0023_ xmlns="24381555-88d6-4549-bc87-fd5408738364">10</_x0023_>
    <EndDate xmlns="24381555-88d6-4549-bc87-fd54087383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665DE99732194AAC2BA7C7CC0A5D9A" ma:contentTypeVersion="10" ma:contentTypeDescription="Create a new document." ma:contentTypeScope="" ma:versionID="d8722ea358e651b5173720f37fb5fb1a">
  <xsd:schema xmlns:xsd="http://www.w3.org/2001/XMLSchema" xmlns:xs="http://www.w3.org/2001/XMLSchema" xmlns:p="http://schemas.microsoft.com/office/2006/metadata/properties" xmlns:ns2="24381555-88d6-4549-bc87-fd5408738364" targetNamespace="http://schemas.microsoft.com/office/2006/metadata/properties" ma:root="true" ma:fieldsID="b0e84d0c7c176bce5d5a6cd055143cd0" ns2:_="">
    <xsd:import namespace="24381555-88d6-4549-bc87-fd5408738364"/>
    <xsd:element name="properties">
      <xsd:complexType>
        <xsd:sequence>
          <xsd:element name="documentManagement">
            <xsd:complexType>
              <xsd:all>
                <xsd:element ref="ns2:StartDate" minOccurs="0"/>
                <xsd:element ref="ns2:EndDate" minOccurs="0"/>
                <xsd:element ref="ns2:Presenter" minOccurs="0"/>
                <xsd:element ref="ns2:Location" minOccurs="0"/>
                <xsd:element ref="ns2:_x0023_" minOccurs="0"/>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81555-88d6-4549-bc87-fd5408738364" elementFormDefault="qualified">
    <xsd:import namespace="http://schemas.microsoft.com/office/2006/documentManagement/types"/>
    <xsd:import namespace="http://schemas.microsoft.com/office/infopath/2007/PartnerControls"/>
    <xsd:element name="StartDate" ma:index="8" nillable="true" ma:displayName="Start Date" ma:format="DateTime" ma:internalName="StartDate">
      <xsd:simpleType>
        <xsd:restriction base="dms:DateTime"/>
      </xsd:simpleType>
    </xsd:element>
    <xsd:element name="EndDate" ma:index="9" nillable="true" ma:displayName="End Date" ma:format="DateTime" ma:internalName="EndDate">
      <xsd:simpleType>
        <xsd:restriction base="dms:DateTime"/>
      </xsd:simpleType>
    </xsd:element>
    <xsd:element name="Presenter" ma:index="10" nillable="true" ma:displayName="Presenter" ma:list="UserInfo" ma:SearchPeopleOnly="false" ma:SharePointGroup="0" ma:internalName="Present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11" nillable="true" ma:displayName="Location" ma:internalName="Location">
      <xsd:simpleType>
        <xsd:restriction base="dms:Text">
          <xsd:maxLength value="255"/>
        </xsd:restriction>
      </xsd:simpleType>
    </xsd:element>
    <xsd:element name="_x0023_" ma:index="12" nillable="true" ma:displayName="#" ma:format="Dropdown" ma:internalName="_x0023_" ma:percentage="FALSE">
      <xsd:simpleType>
        <xsd:restriction base="dms:Number"/>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637A3-DEB1-4C7D-9F81-D2184D65C3B4}">
  <ds:schemaRefs>
    <ds:schemaRef ds:uri="24381555-88d6-4549-bc87-fd5408738364"/>
    <ds:schemaRef ds:uri="3243247e-8d7f-4cff-a9ba-5f4d23375e99"/>
    <ds:schemaRef ds:uri="50e8a399-bf5a-4ab5-aaed-678af10ca5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3.xml><?xml version="1.0" encoding="utf-8"?>
<ds:datastoreItem xmlns:ds="http://schemas.openxmlformats.org/officeDocument/2006/customXml" ds:itemID="{DE6C6A8F-463D-4001-BE1B-D47197EA7D96}">
  <ds:schemaRefs>
    <ds:schemaRef ds:uri="24381555-88d6-4549-bc87-fd54087383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32194</TotalTime>
  <Words>2955</Words>
  <Application>Microsoft Macintosh PowerPoint</Application>
  <PresentationFormat>Widescreen</PresentationFormat>
  <Paragraphs>710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1_BNL</vt:lpstr>
      <vt:lpstr>Data Acquisition (DAQ)/Computing WBS 6.10.09</vt:lpstr>
      <vt:lpstr>Outline</vt:lpstr>
      <vt:lpstr>Streaming Readout</vt:lpstr>
      <vt:lpstr>EIC Streaming DAQ/Computing Architecture</vt:lpstr>
      <vt:lpstr>ePIC Readout Chain</vt:lpstr>
      <vt:lpstr>Summary of ePIC Channel Counts and Data Flow</vt:lpstr>
      <vt:lpstr>Summary of ePIC Channel Counts and Data Flow</vt:lpstr>
      <vt:lpstr>Far-Forward/Far-Backward Specifics</vt:lpstr>
      <vt:lpstr>Far-Forward/Far-Backward Specifics Cont…</vt:lpstr>
      <vt:lpstr>System Component Status</vt:lpstr>
      <vt:lpstr>DAQ/Computing tasks in 2024</vt:lpstr>
      <vt:lpstr>DAQ Computing - Streams</vt:lpstr>
      <vt:lpstr>DAQ/Online Schedule</vt:lpstr>
      <vt:lpstr>Summary</vt:lpstr>
      <vt:lpstr>Back-up</vt:lpstr>
      <vt:lpstr>EIC SRO Community</vt:lpstr>
      <vt:lpstr>PowerPoint Presentation</vt:lpstr>
      <vt:lpstr>ES&amp;H Considerations</vt:lpstr>
      <vt:lpstr>Slow Controls Integration</vt:lpstr>
      <vt:lpstr>Detailed DAQ Schedule</vt:lpstr>
      <vt:lpstr>Boundary between Online and Offline</vt:lpstr>
      <vt:lpstr>ePIC Software &amp; Computing Review Summary</vt:lpstr>
    </vt:vector>
  </TitlesOfParts>
  <Manager/>
  <Company>Brookhaven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Thelen, Mary Ellen</dc:creator>
  <cp:keywords/>
  <dc:description/>
  <cp:lastModifiedBy>Microsoft Office User</cp:lastModifiedBy>
  <cp:revision>145</cp:revision>
  <dcterms:created xsi:type="dcterms:W3CDTF">2023-09-12T20:39:44Z</dcterms:created>
  <dcterms:modified xsi:type="dcterms:W3CDTF">2024-02-02T02:10:15Z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0x01010057665DE99732194AAC2BA7C7CC0A5D9A</vt:lpwstr>
  </property>
  <property fmtid="{D5CDD505-2E9C-101B-9397-08002B2CF9AE}" pid="3" name="MediaServiceImageTags">
    <vt:lpwstr/>
  </property>
</Properties>
</file>