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9.png" ContentType="image/png"/>
  <Override PartName="/ppt/media/image28.png" ContentType="image/png"/>
  <Override PartName="/ppt/media/image27.png" ContentType="image/png"/>
  <Override PartName="/ppt/media/image19.png" ContentType="image/png"/>
  <Override PartName="/ppt/media/image36.png" ContentType="image/png"/>
  <Override PartName="/ppt/media/image26.png" ContentType="image/png"/>
  <Override PartName="/ppt/media/image18.png" ContentType="image/png"/>
  <Override PartName="/ppt/media/image35.png" ContentType="image/png"/>
  <Override PartName="/ppt/media/image25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21.png" ContentType="image/png"/>
  <Override PartName="/ppt/media/image8.png" ContentType="image/png"/>
  <Override PartName="/ppt/media/image13.png" ContentType="image/png"/>
  <Override PartName="/ppt/media/image30.png" ContentType="image/png"/>
  <Override PartName="/ppt/media/image22.png" ContentType="image/png"/>
  <Override PartName="/ppt/media/image10.png" ContentType="image/png"/>
  <Override PartName="/ppt/media/image9.png" ContentType="image/png"/>
  <Override PartName="/ppt/media/image37.png" ContentType="image/png"/>
  <Override PartName="/ppt/media/image20.png" ContentType="image/png"/>
  <Override PartName="/ppt/media/image5.jpeg" ContentType="image/jpeg"/>
  <Override PartName="/ppt/media/image12.png" ContentType="image/png"/>
  <Override PartName="/ppt/media/image38.png" ContentType="image/png"/>
  <Override PartName="/ppt/media/image3.png" ContentType="image/png"/>
  <Override PartName="/ppt/media/image2.png" ContentType="image/png"/>
  <Override PartName="/ppt/media/image1.jpeg" ContentType="image/jpeg"/>
  <Override PartName="/ppt/media/image14.png" ContentType="image/png"/>
  <Override PartName="/ppt/media/image31.png" ContentType="image/png"/>
  <Override PartName="/ppt/media/image23.png" ContentType="image/png"/>
  <Override PartName="/ppt/media/image15.png" ContentType="image/png"/>
  <Override PartName="/ppt/media/image32.png" ContentType="image/png"/>
  <Override PartName="/ppt/media/image24.png" ContentType="image/png"/>
  <Override PartName="/ppt/media/image16.png" ContentType="image/png"/>
  <Override PartName="/ppt/media/image33.png" ContentType="image/png"/>
  <Override PartName="/ppt/media/image17.png" ContentType="image/png"/>
  <Override PartName="/ppt/media/image34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61160" y="974520"/>
            <a:ext cx="11500200" cy="360"/>
          </a:xfrm>
          <a:prstGeom prst="line">
            <a:avLst/>
          </a:prstGeom>
          <a:ln w="25560">
            <a:solidFill>
              <a:srgbClr val="6d71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CustomShape 2" hidden="1"/>
          <p:cNvSpPr/>
          <p:nvPr/>
        </p:nvSpPr>
        <p:spPr>
          <a:xfrm>
            <a:off x="411480" y="6490080"/>
            <a:ext cx="10947600" cy="302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EIC CD-3A Review, November 14-16, 2023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3" hidden="1"/>
          <p:cNvSpPr/>
          <p:nvPr/>
        </p:nvSpPr>
        <p:spPr>
          <a:xfrm>
            <a:off x="4379400" y="6490080"/>
            <a:ext cx="3660840" cy="302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Y. Furletova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5" descr="Picture 5"/>
          <p:cNvPicPr/>
          <p:nvPr/>
        </p:nvPicPr>
        <p:blipFill>
          <a:blip r:embed="rId3"/>
          <a:stretch/>
        </p:blipFill>
        <p:spPr>
          <a:xfrm>
            <a:off x="10026360" y="472680"/>
            <a:ext cx="1628280" cy="453240"/>
          </a:xfrm>
          <a:prstGeom prst="rect">
            <a:avLst/>
          </a:prstGeom>
          <a:ln w="12600">
            <a:noFill/>
          </a:ln>
        </p:spPr>
      </p:pic>
      <p:pic>
        <p:nvPicPr>
          <p:cNvPr id="4" name="Picture 7" descr="Picture 7"/>
          <p:cNvPicPr/>
          <p:nvPr/>
        </p:nvPicPr>
        <p:blipFill>
          <a:blip r:embed="rId4"/>
          <a:stretch/>
        </p:blipFill>
        <p:spPr>
          <a:xfrm>
            <a:off x="7566120" y="472680"/>
            <a:ext cx="1783440" cy="453240"/>
          </a:xfrm>
          <a:prstGeom prst="rect">
            <a:avLst/>
          </a:prstGeom>
          <a:ln w="12600">
            <a:noFill/>
          </a:ln>
        </p:spPr>
      </p:pic>
      <p:pic>
        <p:nvPicPr>
          <p:cNvPr id="5" name="Picture 9" descr="Picture 9"/>
          <p:cNvPicPr/>
          <p:nvPr/>
        </p:nvPicPr>
        <p:blipFill>
          <a:blip r:embed="rId5"/>
          <a:stretch/>
        </p:blipFill>
        <p:spPr>
          <a:xfrm>
            <a:off x="5067720" y="472680"/>
            <a:ext cx="1821600" cy="453240"/>
          </a:xfrm>
          <a:prstGeom prst="rect">
            <a:avLst/>
          </a:prstGeom>
          <a:ln w="1260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"/>
          <p:cNvSpPr/>
          <p:nvPr/>
        </p:nvSpPr>
        <p:spPr>
          <a:xfrm>
            <a:off x="462240" y="825120"/>
            <a:ext cx="11500200" cy="360"/>
          </a:xfrm>
          <a:prstGeom prst="line">
            <a:avLst/>
          </a:prstGeom>
          <a:ln w="25560">
            <a:solidFill>
              <a:srgbClr val="6d71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411480" y="6490080"/>
            <a:ext cx="10947600" cy="302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Far Forward &amp; Far Backward Review, Feb 2024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Line 3"/>
          <p:cNvSpPr/>
          <p:nvPr/>
        </p:nvSpPr>
        <p:spPr>
          <a:xfrm>
            <a:off x="461880" y="6260400"/>
            <a:ext cx="11499120" cy="3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5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arxiv.org/abs/2305.02079" TargetMode="Externa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32160" y="2035080"/>
            <a:ext cx="10824840" cy="1314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b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  <a:ea typeface="Arial"/>
              </a:rPr>
              <a:t>Low Q</a:t>
            </a:r>
            <a:r>
              <a:rPr b="0" lang="en-GB" sz="44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r>
              <a:rPr b="0" lang="en-GB" sz="4400" spc="-1" strike="noStrike">
                <a:solidFill>
                  <a:srgbClr val="ffffff"/>
                </a:solidFill>
                <a:latin typeface="Arial"/>
                <a:ea typeface="Arial"/>
              </a:rPr>
              <a:t> Tagger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539280" y="4458240"/>
            <a:ext cx="10310040" cy="1598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normAutofit fontScale="97000"/>
          </a:bodyPr>
          <a:p>
            <a:pPr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GB" sz="2200" spc="-1" strike="noStrike">
                <a:solidFill>
                  <a:srgbClr val="ffffff"/>
                </a:solidFill>
                <a:latin typeface="Arial"/>
                <a:ea typeface="Arial"/>
              </a:rPr>
              <a:t>Jaroslav Adam</a:t>
            </a:r>
            <a:r>
              <a:rPr b="0" lang="en-GB" sz="22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1</a:t>
            </a:r>
            <a:r>
              <a:rPr b="0" lang="en-GB" sz="2200" spc="-1" strike="noStrike">
                <a:solidFill>
                  <a:srgbClr val="ffffff"/>
                </a:solidFill>
                <a:latin typeface="Arial"/>
                <a:ea typeface="Arial"/>
              </a:rPr>
              <a:t>, Simon Gardner</a:t>
            </a:r>
            <a:r>
              <a:rPr b="0" lang="en-GB" sz="22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r>
              <a:rPr b="0" lang="en-GB" sz="2200" spc="-1" strike="noStrike">
                <a:solidFill>
                  <a:srgbClr val="ffffff"/>
                </a:solidFill>
                <a:latin typeface="Arial"/>
                <a:ea typeface="Arial"/>
              </a:rPr>
              <a:t>, Derek Glazier</a:t>
            </a:r>
            <a:r>
              <a:rPr b="0" lang="en-GB" sz="22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r>
              <a:rPr b="0" lang="en-GB" sz="2200" spc="-1" strike="noStrike">
                <a:solidFill>
                  <a:srgbClr val="ffffff"/>
                </a:solidFill>
                <a:latin typeface="Arial"/>
                <a:ea typeface="Arial"/>
              </a:rPr>
              <a:t>, Ken Livingston</a:t>
            </a:r>
            <a:r>
              <a:rPr b="0" lang="en-GB" sz="22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r>
              <a:rPr b="0" lang="en-GB" sz="2200" spc="-1" strike="noStrike">
                <a:solidFill>
                  <a:srgbClr val="ffffff"/>
                </a:solidFill>
                <a:latin typeface="Arial"/>
                <a:ea typeface="Arial"/>
              </a:rPr>
              <a:t>  </a:t>
            </a: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900" spc="-1" strike="noStrike">
                <a:solidFill>
                  <a:srgbClr val="ffffff"/>
                </a:solidFill>
                <a:latin typeface="Arial"/>
                <a:ea typeface="Arial"/>
              </a:rPr>
              <a:t>Far-forward/ far-backward  Review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900" spc="-1" strike="noStrike">
                <a:solidFill>
                  <a:srgbClr val="ffffff"/>
                </a:solidFill>
                <a:latin typeface="Arial"/>
                <a:ea typeface="Arial"/>
              </a:rPr>
              <a:t>Feb. 12, 2024 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6265080" y="1334880"/>
            <a:ext cx="1597320" cy="777960"/>
          </a:xfrm>
          <a:prstGeom prst="rect">
            <a:avLst/>
          </a:prstGeom>
          <a:ln w="0">
            <a:noFill/>
          </a:ln>
        </p:spPr>
      </p:pic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8525520" y="1314360"/>
            <a:ext cx="2226960" cy="791280"/>
          </a:xfrm>
          <a:prstGeom prst="rect">
            <a:avLst/>
          </a:prstGeom>
          <a:ln w="0">
            <a:solidFill>
              <a:srgbClr val="ffffff"/>
            </a:solidFill>
          </a:ln>
        </p:spPr>
      </p:pic>
      <p:sp>
        <p:nvSpPr>
          <p:cNvPr id="89" name="CustomShape 3"/>
          <p:cNvSpPr/>
          <p:nvPr/>
        </p:nvSpPr>
        <p:spPr>
          <a:xfrm>
            <a:off x="6210360" y="1334880"/>
            <a:ext cx="270720" cy="2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ffffff"/>
                </a:solidFill>
                <a:latin typeface="Arial"/>
                <a:ea typeface="Arial"/>
              </a:rPr>
              <a:t>1</a:t>
            </a: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8478720" y="1314360"/>
            <a:ext cx="270720" cy="2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1301120" y="679752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Readout and DAQ 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533880" y="886320"/>
            <a:ext cx="6845040" cy="286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Tracker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Timepix4 readout SPIDR4, NIKHEF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Digitization on ASIC. Individual thresholds. Very low noise.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Control board, handle up to 12 Timepix4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Data → FELIX boards / Buffering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Buffered data filtered </a:t>
            </a:r>
            <a:r>
              <a:rPr b="1" lang="en-GB" sz="1600" spc="-1" strike="noStrike">
                <a:solidFill>
                  <a:srgbClr val="006bff"/>
                </a:solidFill>
                <a:latin typeface="Arial"/>
                <a:ea typeface="Arial"/>
              </a:rPr>
              <a:t>on coincidence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with central detector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Calorimeter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Fibres →  SiPM → standard DAQ channels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2 x 900 channels per calorimeter = 900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864000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r>
              <a:rPr b="0" lang="en-GB" sz="1800" spc="-1" strike="noStrike">
                <a:solidFill>
                  <a:srgbClr val="c9211e"/>
                </a:solidFill>
                <a:latin typeface="Arial"/>
                <a:ea typeface="Arial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rcRect l="0" t="0" r="25276" b="0"/>
          <a:stretch/>
        </p:blipFill>
        <p:spPr>
          <a:xfrm>
            <a:off x="7170840" y="2961000"/>
            <a:ext cx="4702320" cy="2823840"/>
          </a:xfrm>
          <a:prstGeom prst="rect">
            <a:avLst/>
          </a:prstGeom>
          <a:ln w="0">
            <a:noFill/>
          </a:ln>
        </p:spPr>
      </p:pic>
      <p:sp>
        <p:nvSpPr>
          <p:cNvPr id="211" name="Line 4"/>
          <p:cNvSpPr/>
          <p:nvPr/>
        </p:nvSpPr>
        <p:spPr>
          <a:xfrm>
            <a:off x="7731360" y="2142720"/>
            <a:ext cx="22680" cy="13395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7754040" y="2720520"/>
            <a:ext cx="319680" cy="2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x3</a:t>
            </a: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>
            <a:off x="9175680" y="5183280"/>
            <a:ext cx="837360" cy="394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FELIX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7098120" y="3531960"/>
            <a:ext cx="1279800" cy="1226880"/>
          </a:xfrm>
          <a:prstGeom prst="rect">
            <a:avLst/>
          </a:prstGeom>
          <a:ln w="0">
            <a:noFill/>
          </a:ln>
        </p:spPr>
      </p:pic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7001280" y="3606480"/>
            <a:ext cx="1279800" cy="1226880"/>
          </a:xfrm>
          <a:prstGeom prst="rect">
            <a:avLst/>
          </a:prstGeom>
          <a:ln w="0">
            <a:noFill/>
          </a:ln>
        </p:spPr>
      </p:pic>
      <p:pic>
        <p:nvPicPr>
          <p:cNvPr id="216" name="" descr=""/>
          <p:cNvPicPr/>
          <p:nvPr/>
        </p:nvPicPr>
        <p:blipFill>
          <a:blip r:embed="rId4"/>
          <a:stretch/>
        </p:blipFill>
        <p:spPr>
          <a:xfrm>
            <a:off x="9018360" y="1130760"/>
            <a:ext cx="2013840" cy="1431000"/>
          </a:xfrm>
          <a:prstGeom prst="rect">
            <a:avLst/>
          </a:prstGeom>
          <a:ln w="0">
            <a:noFill/>
          </a:ln>
        </p:spPr>
      </p:pic>
      <p:sp>
        <p:nvSpPr>
          <p:cNvPr id="217" name="CustomShape 7"/>
          <p:cNvSpPr/>
          <p:nvPr/>
        </p:nvSpPr>
        <p:spPr>
          <a:xfrm>
            <a:off x="10382040" y="1295640"/>
            <a:ext cx="171000" cy="711720"/>
          </a:xfrm>
          <a:prstGeom prst="rect">
            <a:avLst/>
          </a:prstGeom>
          <a:solidFill>
            <a:srgbClr val="0094ff">
              <a:alpha val="50000"/>
            </a:srgbClr>
          </a:solidFill>
          <a:ln w="0">
            <a:solidFill>
              <a:srgbClr val="5c6e1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10060200" y="1304640"/>
            <a:ext cx="71280" cy="90000"/>
          </a:xfrm>
          <a:prstGeom prst="rect">
            <a:avLst/>
          </a:prstGeom>
          <a:solidFill>
            <a:srgbClr val="0094ff">
              <a:alpha val="50000"/>
            </a:srgbClr>
          </a:solidFill>
          <a:ln w="0">
            <a:solidFill>
              <a:srgbClr val="5c6e1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Line 9"/>
          <p:cNvSpPr/>
          <p:nvPr/>
        </p:nvSpPr>
        <p:spPr>
          <a:xfrm flipH="1">
            <a:off x="7731360" y="2142720"/>
            <a:ext cx="151812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0" name="Group 10"/>
          <p:cNvGrpSpPr/>
          <p:nvPr/>
        </p:nvGrpSpPr>
        <p:grpSpPr>
          <a:xfrm>
            <a:off x="10077480" y="255960"/>
            <a:ext cx="1881000" cy="364320"/>
            <a:chOff x="10077480" y="255960"/>
            <a:chExt cx="1881000" cy="364320"/>
          </a:xfrm>
        </p:grpSpPr>
        <p:sp>
          <p:nvSpPr>
            <p:cNvPr id="221" name="CustomShape 11"/>
            <p:cNvSpPr/>
            <p:nvPr/>
          </p:nvSpPr>
          <p:spPr>
            <a:xfrm>
              <a:off x="10077480" y="255960"/>
              <a:ext cx="1881000" cy="36216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CustomShape 12"/>
            <p:cNvSpPr/>
            <p:nvPr/>
          </p:nvSpPr>
          <p:spPr>
            <a:xfrm>
              <a:off x="10159200" y="256680"/>
              <a:ext cx="1717560" cy="363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Arial"/>
                </a:rPr>
                <a:t>Charge 1, 2, 5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23" name="" descr=""/>
          <p:cNvPicPr/>
          <p:nvPr/>
        </p:nvPicPr>
        <p:blipFill>
          <a:blip r:embed="rId5"/>
          <a:stretch/>
        </p:blipFill>
        <p:spPr>
          <a:xfrm>
            <a:off x="11243520" y="3933000"/>
            <a:ext cx="629640" cy="357480"/>
          </a:xfrm>
          <a:prstGeom prst="rect">
            <a:avLst/>
          </a:prstGeom>
          <a:ln w="0">
            <a:noFill/>
          </a:ln>
        </p:spPr>
      </p:pic>
      <p:sp>
        <p:nvSpPr>
          <p:cNvPr id="224" name="CustomShape 13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F37F95D6-0059-41F9-8575-FC6811AB1239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Status and plans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533880" y="886320"/>
            <a:ext cx="6587280" cy="286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Tracker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2 x SPIDR4 kits in Glasgow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        Jan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2024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Engineering test model. 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       May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2024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Engineering tests in Europe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Summer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2024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Final design complete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       May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2025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Engineering + DAQ test in Jlab        Sep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2025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Start of construction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        Oct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2026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Calorimeter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Final design complete, review, start of construction        May 2025 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Ready for installation  ( cosmic tests at BNL)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        Oct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2030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8" name="Group 4"/>
          <p:cNvGrpSpPr/>
          <p:nvPr/>
        </p:nvGrpSpPr>
        <p:grpSpPr>
          <a:xfrm>
            <a:off x="10077480" y="255960"/>
            <a:ext cx="1881000" cy="364320"/>
            <a:chOff x="10077480" y="255960"/>
            <a:chExt cx="1881000" cy="364320"/>
          </a:xfrm>
        </p:grpSpPr>
        <p:sp>
          <p:nvSpPr>
            <p:cNvPr id="229" name="CustomShape 5"/>
            <p:cNvSpPr/>
            <p:nvPr/>
          </p:nvSpPr>
          <p:spPr>
            <a:xfrm>
              <a:off x="10077480" y="255960"/>
              <a:ext cx="1881000" cy="36216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CustomShape 6"/>
            <p:cNvSpPr/>
            <p:nvPr/>
          </p:nvSpPr>
          <p:spPr>
            <a:xfrm>
              <a:off x="10159200" y="256680"/>
              <a:ext cx="1717560" cy="363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Arial"/>
                </a:rPr>
                <a:t>Charge 5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31" name="CustomShape 7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2150C820-E70B-4D70-8693-B089BB070EB8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Line 8"/>
          <p:cNvSpPr/>
          <p:nvPr/>
        </p:nvSpPr>
        <p:spPr>
          <a:xfrm flipV="1">
            <a:off x="5163120" y="1783800"/>
            <a:ext cx="1489320" cy="468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6939720" y="1029240"/>
            <a:ext cx="4611240" cy="288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Quality assurance  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533880" y="886320"/>
            <a:ext cx="10885320" cy="3420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Tracker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800" spc="-1" strike="noStrike">
                <a:solidFill>
                  <a:srgbClr val="3465a4"/>
                </a:solidFill>
                <a:latin typeface="Arial"/>
                <a:ea typeface="Arial"/>
              </a:rPr>
              <a:t>Timepix4 trackers developed in cooperation with the Timepix collaboration and Glasgow ATLAS group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, who were played a leading role in the producing the ITk pixel tracker for the LHCB upgrade. Well tested. Robust for production an testing across several institutes in different countries.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800" spc="-1" strike="noStrike">
                <a:solidFill>
                  <a:srgbClr val="3465a4"/>
                </a:solidFill>
                <a:latin typeface="Arial"/>
                <a:ea typeface="Arial"/>
              </a:rPr>
              <a:t>Pre-production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: Test beams (full chain production test and DAQ), Rates, Radiation hardness, cooling.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800" spc="-1" strike="noStrike">
                <a:solidFill>
                  <a:srgbClr val="3465a4"/>
                </a:solidFill>
                <a:latin typeface="Arial"/>
                <a:ea typeface="Arial"/>
              </a:rPr>
              <a:t>During production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: Manual on production and testing, check-lists, detailed spread-sheets with numbers and QA parameters. Test beams (full chain production test and DAQ)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800" spc="-1" strike="noStrike">
                <a:solidFill>
                  <a:srgbClr val="3465a4"/>
                </a:solidFill>
                <a:latin typeface="Arial"/>
                <a:ea typeface="Arial"/>
              </a:rPr>
              <a:t>Transportation procedure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: define and document.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800" spc="-1" strike="noStrike">
                <a:solidFill>
                  <a:srgbClr val="3465a4"/>
                </a:solidFill>
                <a:latin typeface="Arial"/>
                <a:ea typeface="Arial"/>
              </a:rPr>
              <a:t>Assembly and installation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GB" sz="1800" spc="-1" strike="noStrike">
                <a:solidFill>
                  <a:srgbClr val="3465a4"/>
                </a:solidFill>
                <a:latin typeface="Arial"/>
                <a:ea typeface="Arial"/>
              </a:rPr>
              <a:t>procedure: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 define and document.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7" name="Group 4"/>
          <p:cNvGrpSpPr/>
          <p:nvPr/>
        </p:nvGrpSpPr>
        <p:grpSpPr>
          <a:xfrm>
            <a:off x="10495080" y="255960"/>
            <a:ext cx="1463400" cy="364320"/>
            <a:chOff x="10495080" y="255960"/>
            <a:chExt cx="1463400" cy="364320"/>
          </a:xfrm>
        </p:grpSpPr>
        <p:sp>
          <p:nvSpPr>
            <p:cNvPr id="238" name="CustomShape 5"/>
            <p:cNvSpPr/>
            <p:nvPr/>
          </p:nvSpPr>
          <p:spPr>
            <a:xfrm>
              <a:off x="10495080" y="255960"/>
              <a:ext cx="1463400" cy="36216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CustomShape 6"/>
            <p:cNvSpPr/>
            <p:nvPr/>
          </p:nvSpPr>
          <p:spPr>
            <a:xfrm>
              <a:off x="10558800" y="256680"/>
              <a:ext cx="1335960" cy="363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Arial"/>
                </a:rPr>
                <a:t>Charge 6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0" name="CustomShape 7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9395BB45-062A-4C76-8C93-8D49B24AC195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ustomShape 8"/>
          <p:cNvSpPr/>
          <p:nvPr/>
        </p:nvSpPr>
        <p:spPr>
          <a:xfrm>
            <a:off x="533880" y="4120560"/>
            <a:ext cx="9811800" cy="1953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286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Calorimeter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800" spc="-1" strike="noStrike">
                <a:solidFill>
                  <a:srgbClr val="3465a4"/>
                </a:solidFill>
                <a:latin typeface="Arial"/>
                <a:ea typeface="Arial"/>
              </a:rPr>
              <a:t>Synergy with others: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 FB calorimeters and fECAL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800" spc="-1" strike="noStrike">
                <a:solidFill>
                  <a:srgbClr val="3465a4"/>
                </a:solidFill>
                <a:latin typeface="Arial"/>
                <a:ea typeface="Arial"/>
              </a:rPr>
              <a:t>QA and production procedures: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 to be developed together with above groups.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864000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ES&amp;H 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533880" y="886680"/>
            <a:ext cx="11339280" cy="5212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Follow all procedures laid out by BNL and other labs where preduction test and development are carried out.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During the engineering design phase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:  Include production of mockups  and engineering test articles to insure the proper functionality and quality.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Full production chain tests for each sub-system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.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∆ Systematic TT BRK"/>
              <a:buChar char="—"/>
            </a:pPr>
            <a:r>
              <a:rPr b="0" lang="en-GB" sz="1800" spc="-1" strike="noStrike">
                <a:solidFill>
                  <a:srgbClr val="006bff"/>
                </a:solidFill>
                <a:latin typeface="Arial"/>
                <a:ea typeface="Arial"/>
              </a:rPr>
              <a:t>For operation with HV and Cooling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: we will ensure that these are mechanically secure and not a trip hazard, have proper warning signs and follow the lab procedures for electrical safety.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∆ Systematic TT BRK"/>
              <a:buChar char="—"/>
            </a:pPr>
            <a:r>
              <a:rPr b="1" lang="en-GB" sz="1800" spc="-1" strike="noStrike">
                <a:solidFill>
                  <a:srgbClr val="006bff"/>
                </a:solidFill>
                <a:latin typeface="Arial"/>
                <a:ea typeface="Arial"/>
              </a:rPr>
              <a:t>Operation near the beam-pipe and vacuum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: anyone working near the far-forward/backward detectors to wears ear protection, and will post signage to that effect.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5" name="Group 4"/>
          <p:cNvGrpSpPr/>
          <p:nvPr/>
        </p:nvGrpSpPr>
        <p:grpSpPr>
          <a:xfrm>
            <a:off x="10495080" y="255960"/>
            <a:ext cx="1463400" cy="364320"/>
            <a:chOff x="10495080" y="255960"/>
            <a:chExt cx="1463400" cy="364320"/>
          </a:xfrm>
        </p:grpSpPr>
        <p:sp>
          <p:nvSpPr>
            <p:cNvPr id="246" name="CustomShape 5"/>
            <p:cNvSpPr/>
            <p:nvPr/>
          </p:nvSpPr>
          <p:spPr>
            <a:xfrm>
              <a:off x="10495080" y="255960"/>
              <a:ext cx="1463400" cy="36216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CustomShape 6"/>
            <p:cNvSpPr/>
            <p:nvPr/>
          </p:nvSpPr>
          <p:spPr>
            <a:xfrm>
              <a:off x="10558800" y="256680"/>
              <a:ext cx="1335960" cy="363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Arial"/>
                </a:rPr>
                <a:t>Charge 6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8" name="CustomShape 7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75082BB1-48BD-43EC-B15D-3B66073A05C0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Summary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533880" y="886320"/>
            <a:ext cx="7621200" cy="492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Low Q</a:t>
            </a:r>
            <a:r>
              <a:rPr b="0" lang="en-GB" sz="2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Tagger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55308d"/>
                </a:solidFill>
                <a:latin typeface="Arial"/>
                <a:ea typeface="Arial"/>
              </a:rPr>
              <a:t>Pixel based tracker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Timepix4 + SPIDR4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Required due to extremely high rates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369a3"/>
                </a:solidFill>
                <a:latin typeface="Arial"/>
              </a:rPr>
              <a:t>small pixels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369a3"/>
                </a:solidFill>
                <a:latin typeface="Arial"/>
              </a:rPr>
              <a:t>high rate readout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Basic design well established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Construction of first test article already underway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55308d"/>
                </a:solidFill>
                <a:latin typeface="Arial"/>
                <a:ea typeface="Arial"/>
              </a:rPr>
              <a:t>Calorimeter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Design established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Close synergies with other FB calorimeters and fECAL.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4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24671ABE-0A25-4BEA-8974-3ABB2C06DBC3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3" name="" descr=""/>
          <p:cNvPicPr/>
          <p:nvPr/>
        </p:nvPicPr>
        <p:blipFill>
          <a:blip r:embed="rId1"/>
          <a:srcRect l="18945" t="5931" r="19293" b="14745"/>
          <a:stretch/>
        </p:blipFill>
        <p:spPr>
          <a:xfrm>
            <a:off x="8229240" y="1358280"/>
            <a:ext cx="3411720" cy="3286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Backup slides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533880" y="886320"/>
            <a:ext cx="7219080" cy="286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Tracking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285F3807-F46D-4A26-A757-04E443DFE42F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1"/>
          <a:stretch/>
        </p:blipFill>
        <p:spPr>
          <a:xfrm>
            <a:off x="1170000" y="1904760"/>
            <a:ext cx="3200760" cy="3101760"/>
          </a:xfrm>
          <a:prstGeom prst="rect">
            <a:avLst/>
          </a:prstGeom>
          <a:ln w="0">
            <a:noFill/>
          </a:ln>
        </p:spPr>
      </p:pic>
      <p:pic>
        <p:nvPicPr>
          <p:cNvPr id="259" name="" descr=""/>
          <p:cNvPicPr/>
          <p:nvPr/>
        </p:nvPicPr>
        <p:blipFill>
          <a:blip r:embed="rId2"/>
          <a:stretch/>
        </p:blipFill>
        <p:spPr>
          <a:xfrm>
            <a:off x="8843400" y="3628440"/>
            <a:ext cx="2631960" cy="2549520"/>
          </a:xfrm>
          <a:prstGeom prst="rect">
            <a:avLst/>
          </a:prstGeom>
          <a:ln w="0">
            <a:noFill/>
          </a:ln>
        </p:spPr>
      </p:pic>
      <p:pic>
        <p:nvPicPr>
          <p:cNvPr id="260" name="" descr=""/>
          <p:cNvPicPr/>
          <p:nvPr/>
        </p:nvPicPr>
        <p:blipFill>
          <a:blip r:embed="rId3"/>
          <a:stretch/>
        </p:blipFill>
        <p:spPr>
          <a:xfrm>
            <a:off x="8841600" y="1005120"/>
            <a:ext cx="2376720" cy="2471760"/>
          </a:xfrm>
          <a:prstGeom prst="rect">
            <a:avLst/>
          </a:prstGeom>
          <a:ln w="0">
            <a:noFill/>
          </a:ln>
        </p:spPr>
      </p:pic>
      <p:pic>
        <p:nvPicPr>
          <p:cNvPr id="261" name="" descr=""/>
          <p:cNvPicPr/>
          <p:nvPr/>
        </p:nvPicPr>
        <p:blipFill>
          <a:blip r:embed="rId4"/>
          <a:stretch/>
        </p:blipFill>
        <p:spPr>
          <a:xfrm>
            <a:off x="4847040" y="1882080"/>
            <a:ext cx="3226680" cy="313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Backup slides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533880" y="886320"/>
            <a:ext cx="7219080" cy="286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Tagger acceptance fractions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4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DE2F85D4-9E3A-4804-92F2-4B67730BDE06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6" name="" descr=""/>
          <p:cNvPicPr/>
          <p:nvPr/>
        </p:nvPicPr>
        <p:blipFill>
          <a:blip r:embed="rId1"/>
          <a:stretch/>
        </p:blipFill>
        <p:spPr>
          <a:xfrm>
            <a:off x="6445080" y="1534320"/>
            <a:ext cx="3609720" cy="3817440"/>
          </a:xfrm>
          <a:prstGeom prst="rect">
            <a:avLst/>
          </a:prstGeom>
          <a:ln w="0">
            <a:noFill/>
          </a:ln>
        </p:spPr>
      </p:pic>
      <p:grpSp>
        <p:nvGrpSpPr>
          <p:cNvPr id="267" name="Group 5"/>
          <p:cNvGrpSpPr/>
          <p:nvPr/>
        </p:nvGrpSpPr>
        <p:grpSpPr>
          <a:xfrm>
            <a:off x="1286280" y="1979280"/>
            <a:ext cx="4689360" cy="2923920"/>
            <a:chOff x="1286280" y="1979280"/>
            <a:chExt cx="4689360" cy="2923920"/>
          </a:xfrm>
        </p:grpSpPr>
        <p:pic>
          <p:nvPicPr>
            <p:cNvPr id="268" name="" descr=""/>
            <p:cNvPicPr/>
            <p:nvPr/>
          </p:nvPicPr>
          <p:blipFill>
            <a:blip r:embed="rId2"/>
            <a:stretch/>
          </p:blipFill>
          <p:spPr>
            <a:xfrm>
              <a:off x="1286280" y="1979280"/>
              <a:ext cx="4282560" cy="280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9" name="TextShape 6"/>
            <p:cNvSpPr/>
            <p:nvPr/>
          </p:nvSpPr>
          <p:spPr>
            <a:xfrm rot="16200000">
              <a:off x="1776600" y="3796200"/>
              <a:ext cx="349560" cy="26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GB" sz="1200" spc="-1" strike="noStrike">
                  <a:solidFill>
                    <a:srgbClr val="000000"/>
                  </a:solidFill>
                  <a:latin typeface="Arial"/>
                </a:rPr>
                <a:t>All</a:t>
              </a:r>
              <a:endParaRPr b="0" lang="en-GB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TextShape 7"/>
            <p:cNvSpPr/>
            <p:nvPr/>
          </p:nvSpPr>
          <p:spPr>
            <a:xfrm rot="16213800">
              <a:off x="2266560" y="3794760"/>
              <a:ext cx="443880" cy="26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GB" sz="1200" spc="-1" strike="noStrike">
                  <a:solidFill>
                    <a:srgbClr val="000000"/>
                  </a:solidFill>
                  <a:latin typeface="Arial"/>
                </a:rPr>
                <a:t>Any</a:t>
              </a:r>
              <a:endParaRPr b="0" lang="en-GB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TextShape 8"/>
            <p:cNvSpPr/>
            <p:nvPr/>
          </p:nvSpPr>
          <p:spPr>
            <a:xfrm rot="16200000">
              <a:off x="2695320" y="3668040"/>
              <a:ext cx="776160" cy="26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GB" sz="1200" spc="-1" strike="noStrike">
                  <a:solidFill>
                    <a:srgbClr val="000000"/>
                  </a:solidFill>
                  <a:latin typeface="Arial"/>
                </a:rPr>
                <a:t>Tagger 1</a:t>
              </a:r>
              <a:endParaRPr b="0" lang="en-GB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2" name="TextShape 9"/>
            <p:cNvSpPr/>
            <p:nvPr/>
          </p:nvSpPr>
          <p:spPr>
            <a:xfrm rot="16200000">
              <a:off x="3633120" y="3399120"/>
              <a:ext cx="1243800" cy="291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GB" sz="1200" spc="-1" strike="noStrike">
                  <a:solidFill>
                    <a:srgbClr val="000000"/>
                  </a:solidFill>
                  <a:latin typeface="Arial"/>
                </a:rPr>
                <a:t>Reconstructed</a:t>
              </a:r>
              <a:endParaRPr b="0" lang="en-GB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TextShape 10"/>
            <p:cNvSpPr/>
            <p:nvPr/>
          </p:nvSpPr>
          <p:spPr>
            <a:xfrm rot="16200000">
              <a:off x="4234320" y="3671280"/>
              <a:ext cx="1315800" cy="26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GB" sz="1200" spc="-1" strike="noStrike">
                  <a:solidFill>
                    <a:srgbClr val="000000"/>
                  </a:solidFill>
                  <a:latin typeface="Arial"/>
                </a:rPr>
                <a:t>11 deg Theta cut</a:t>
              </a:r>
              <a:endParaRPr b="0" lang="en-GB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4" name="TextShape 11"/>
            <p:cNvSpPr/>
            <p:nvPr/>
          </p:nvSpPr>
          <p:spPr>
            <a:xfrm rot="16200000">
              <a:off x="3234600" y="3678120"/>
              <a:ext cx="776160" cy="26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GB" sz="1200" spc="-1" strike="noStrike">
                  <a:solidFill>
                    <a:srgbClr val="000000"/>
                  </a:solidFill>
                  <a:latin typeface="Arial"/>
                </a:rPr>
                <a:t>Tagger 2</a:t>
              </a:r>
              <a:endParaRPr b="0" lang="en-GB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5" name="CustomShape 12"/>
            <p:cNvSpPr/>
            <p:nvPr/>
          </p:nvSpPr>
          <p:spPr>
            <a:xfrm>
              <a:off x="1620720" y="4542480"/>
              <a:ext cx="3625200" cy="360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CustomShape 13"/>
            <p:cNvSpPr/>
            <p:nvPr/>
          </p:nvSpPr>
          <p:spPr>
            <a:xfrm>
              <a:off x="4685400" y="2073960"/>
              <a:ext cx="1290240" cy="567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CustomShape 14"/>
            <p:cNvSpPr/>
            <p:nvPr/>
          </p:nvSpPr>
          <p:spPr>
            <a:xfrm>
              <a:off x="1643760" y="2235240"/>
              <a:ext cx="3540600" cy="2306880"/>
            </a:xfrm>
            <a:prstGeom prst="rect">
              <a:avLst/>
            </a:prstGeom>
            <a:noFill/>
            <a:ln w="3600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Backup slides.  FPGA Machine Learning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27B5BDB5-874D-47A0-88DA-E42077C499DB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617040" y="1051560"/>
            <a:ext cx="3038400" cy="3038400"/>
          </a:xfrm>
          <a:prstGeom prst="rect">
            <a:avLst/>
          </a:prstGeom>
          <a:ln w="0">
            <a:noFill/>
          </a:ln>
        </p:spPr>
      </p:pic>
      <p:pic>
        <p:nvPicPr>
          <p:cNvPr id="282" name="" descr=""/>
          <p:cNvPicPr/>
          <p:nvPr/>
        </p:nvPicPr>
        <p:blipFill>
          <a:blip r:embed="rId2"/>
          <a:stretch/>
        </p:blipFill>
        <p:spPr>
          <a:xfrm>
            <a:off x="3535920" y="1036440"/>
            <a:ext cx="3023280" cy="3023280"/>
          </a:xfrm>
          <a:prstGeom prst="rect">
            <a:avLst/>
          </a:prstGeom>
          <a:ln w="0">
            <a:noFill/>
          </a:ln>
        </p:spPr>
      </p:pic>
      <p:pic>
        <p:nvPicPr>
          <p:cNvPr id="283" name="" descr=""/>
          <p:cNvPicPr/>
          <p:nvPr/>
        </p:nvPicPr>
        <p:blipFill>
          <a:blip r:embed="rId3"/>
          <a:stretch/>
        </p:blipFill>
        <p:spPr>
          <a:xfrm>
            <a:off x="6888240" y="1288080"/>
            <a:ext cx="4615560" cy="384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Backup slides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533880" y="886320"/>
            <a:ext cx="7219080" cy="286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Timepix4 + SPIDR4 Engineering test setup.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9A58D88C-F4A1-471B-A20B-D6310ECF15CE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" descr=""/>
          <p:cNvPicPr/>
          <p:nvPr/>
        </p:nvPicPr>
        <p:blipFill>
          <a:blip r:embed="rId1"/>
          <a:stretch/>
        </p:blipFill>
        <p:spPr>
          <a:xfrm>
            <a:off x="5581800" y="1709280"/>
            <a:ext cx="5416920" cy="3387960"/>
          </a:xfrm>
          <a:prstGeom prst="rect">
            <a:avLst/>
          </a:prstGeom>
          <a:ln w="0">
            <a:noFill/>
          </a:ln>
        </p:spPr>
      </p:pic>
      <p:sp>
        <p:nvSpPr>
          <p:cNvPr id="289" name=""/>
          <p:cNvSpPr txBox="1"/>
          <p:nvPr/>
        </p:nvSpPr>
        <p:spPr>
          <a:xfrm>
            <a:off x="8548200" y="5530680"/>
            <a:ext cx="237672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GB" sz="1000" spc="-1" strike="noStrike">
                <a:solidFill>
                  <a:srgbClr val="000000"/>
                </a:solidFill>
                <a:latin typeface="Arial"/>
              </a:rPr>
              <a:t>K. Heijhoff et al 2022 JINST 17 P07006</a:t>
            </a: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2"/>
          <a:stretch/>
        </p:blipFill>
        <p:spPr>
          <a:xfrm>
            <a:off x="689760" y="1783800"/>
            <a:ext cx="4579560" cy="350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Backup slides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533880" y="886320"/>
            <a:ext cx="7219080" cy="286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Calorimeter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D055F847-7AF8-4A5C-9C2F-9CC5E93AE7CF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1"/>
          <a:stretch/>
        </p:blipFill>
        <p:spPr>
          <a:xfrm>
            <a:off x="5535720" y="1529640"/>
            <a:ext cx="4489200" cy="4312800"/>
          </a:xfrm>
          <a:prstGeom prst="rect">
            <a:avLst/>
          </a:prstGeom>
          <a:ln w="0">
            <a:noFill/>
          </a:ln>
        </p:spPr>
      </p:pic>
      <p:sp>
        <p:nvSpPr>
          <p:cNvPr id="296" name="CustomShape 5"/>
          <p:cNvSpPr/>
          <p:nvPr/>
        </p:nvSpPr>
        <p:spPr>
          <a:xfrm>
            <a:off x="805320" y="1829880"/>
            <a:ext cx="4730400" cy="239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Position resolution.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The tracks are projected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to the calorimeter front and difference is taken between track projected position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and calorimeter reconstructed position in x and y, shown on the plot as DeltaX_track-cal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and DeltaY_track-cal.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08240" y="114120"/>
            <a:ext cx="11495160" cy="563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459" spc="-1" strike="noStrike">
                <a:solidFill>
                  <a:srgbClr val="000000"/>
                </a:solidFill>
                <a:latin typeface="Arial"/>
                <a:ea typeface="Arial"/>
              </a:rPr>
              <a:t>Charge Questions to be Addressed</a:t>
            </a:r>
            <a:r>
              <a:rPr b="0" lang="en-GB" sz="307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endParaRPr b="0" lang="en-GB" sz="3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85280" y="934560"/>
            <a:ext cx="11093760" cy="3907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spAutoFit/>
          </a:bodyPr>
          <a:p>
            <a:pPr>
              <a:lnSpc>
                <a:spcPct val="107000"/>
              </a:lnSpc>
              <a:spcBef>
                <a:spcPts val="799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2788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Are the technical performance requirements appropriately defined and complete for this stage of the project?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2788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Are the plans for achieving detector performance and construction sufficiently developed and documented for the present phase of the project?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2788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Are the current designs and plans for detectors and electronics readout likely to achieve the performance requirements with a low risk of cost increases, schedule delays, and technical problems?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2788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Are the fabrication and assembly plans for the various detector systems appropriately developed for the present phase of the project?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2788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Are the plans for detector integration in the interaction region appropriately developed for the present phase of the project?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2788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Have ES&amp;H and QA considerations been adequately incorporated into the designs at their present stage?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5C380CCC-FB90-4A2D-B9CC-D1FD50D0454D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1" descr=""/>
          <p:cNvPicPr/>
          <p:nvPr/>
        </p:nvPicPr>
        <p:blipFill>
          <a:blip r:embed="rId1"/>
          <a:srcRect l="0" t="0" r="14326" b="0"/>
          <a:stretch/>
        </p:blipFill>
        <p:spPr>
          <a:xfrm>
            <a:off x="6484680" y="2009160"/>
            <a:ext cx="4599720" cy="3087360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Outline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497520" y="1921680"/>
            <a:ext cx="5805000" cy="5196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Requirements for Low Q</a:t>
            </a:r>
            <a:r>
              <a:rPr b="0" lang="en-GB" sz="2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detector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Technology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Simulation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Status and Plans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Quality Assurance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EH&amp;S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Summary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Line 4"/>
          <p:cNvSpPr/>
          <p:nvPr/>
        </p:nvSpPr>
        <p:spPr>
          <a:xfrm flipV="1">
            <a:off x="5334120" y="4535280"/>
            <a:ext cx="916200" cy="303120"/>
          </a:xfrm>
          <a:prstGeom prst="line">
            <a:avLst/>
          </a:prstGeom>
          <a:ln w="25560">
            <a:solidFill>
              <a:srgbClr val="236bd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5594040" y="4315320"/>
            <a:ext cx="434160" cy="363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236bdc"/>
                </a:solidFill>
                <a:latin typeface="Arial"/>
                <a:ea typeface="Arial"/>
              </a:rPr>
              <a:t>p/A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Line 6"/>
          <p:cNvSpPr/>
          <p:nvPr/>
        </p:nvSpPr>
        <p:spPr>
          <a:xfrm flipH="1">
            <a:off x="5459400" y="4726440"/>
            <a:ext cx="883080" cy="356040"/>
          </a:xfrm>
          <a:prstGeom prst="line">
            <a:avLst/>
          </a:prstGeom>
          <a:ln w="25560">
            <a:solidFill>
              <a:srgbClr val="94236b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CustomShape 7"/>
          <p:cNvSpPr/>
          <p:nvPr/>
        </p:nvSpPr>
        <p:spPr>
          <a:xfrm flipH="1">
            <a:off x="5865840" y="4838400"/>
            <a:ext cx="217440" cy="363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94236b"/>
                </a:solidFill>
                <a:latin typeface="Arial"/>
                <a:ea typeface="Arial"/>
              </a:rPr>
              <a:t>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CustomShape 8"/>
          <p:cNvSpPr/>
          <p:nvPr/>
        </p:nvSpPr>
        <p:spPr>
          <a:xfrm>
            <a:off x="8397720" y="4734720"/>
            <a:ext cx="1580040" cy="363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Low Q</a:t>
            </a:r>
            <a:r>
              <a:rPr b="0" lang="en-GB" sz="1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 Tagger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Line 9"/>
          <p:cNvSpPr/>
          <p:nvPr/>
        </p:nvSpPr>
        <p:spPr>
          <a:xfrm flipH="1" flipV="1">
            <a:off x="7241760" y="4469040"/>
            <a:ext cx="1323000" cy="277920"/>
          </a:xfrm>
          <a:prstGeom prst="line">
            <a:avLst/>
          </a:prstGeom>
          <a:ln w="0">
            <a:solidFill>
              <a:srgbClr val="ffff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Line 10"/>
          <p:cNvSpPr/>
          <p:nvPr/>
        </p:nvSpPr>
        <p:spPr>
          <a:xfrm flipH="1" flipV="1">
            <a:off x="8461440" y="4041000"/>
            <a:ext cx="560520" cy="683280"/>
          </a:xfrm>
          <a:prstGeom prst="line">
            <a:avLst/>
          </a:prstGeom>
          <a:ln w="0">
            <a:solidFill>
              <a:srgbClr val="ffff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ustomShape 11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AD0B493B-AE08-4BA6-AE69-EE34A0365069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Requirements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533880" y="886320"/>
            <a:ext cx="5851440" cy="5114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Increase Q</a:t>
            </a:r>
            <a:r>
              <a:rPr b="0" lang="en-GB" sz="2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acceptance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Allow quasi real (Q</a:t>
            </a:r>
            <a:r>
              <a:rPr b="0" lang="en-GB" sz="28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~0) physics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Very close to beamline.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2 Taggers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Pixel based trackers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Rate capability and pixel resolution to identify &gt; 10 tracks per beam bunch (brem BG)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n-GB" sz="1600" spc="-1" strike="noStrike" baseline="-8000">
                <a:solidFill>
                  <a:srgbClr val="000000"/>
                </a:solidFill>
                <a:latin typeface="DejaVu Sans"/>
                <a:ea typeface="DejaVu Sans"/>
              </a:rPr>
              <a:t>σ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&lt; 1%,    </a:t>
            </a:r>
            <a:r>
              <a:rPr b="0" lang="en-GB" sz="1600" spc="-1" strike="noStrike">
                <a:solidFill>
                  <a:srgbClr val="000000"/>
                </a:solidFill>
                <a:latin typeface="DejaVu Sans"/>
                <a:ea typeface="DejaVu Sans"/>
              </a:rPr>
              <a:t>θ</a:t>
            </a:r>
            <a:r>
              <a:rPr b="0" lang="en-GB" sz="1600" spc="-1" strike="noStrike" baseline="-8000">
                <a:solidFill>
                  <a:srgbClr val="000000"/>
                </a:solidFill>
                <a:latin typeface="DejaVu Sans"/>
                <a:ea typeface="DejaVu Sans"/>
              </a:rPr>
              <a:t>σ 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&lt; 0.5 mrad, </a:t>
            </a:r>
            <a:r>
              <a:rPr b="0" lang="en-GB" sz="1600" spc="-1" strike="noStrike">
                <a:solidFill>
                  <a:srgbClr val="000000"/>
                </a:solidFill>
                <a:latin typeface="DejaVu Sans"/>
                <a:ea typeface="DejaVu Sans"/>
              </a:rPr>
              <a:t>Φ</a:t>
            </a:r>
            <a:r>
              <a:rPr b="0" lang="en-GB" sz="1600" spc="-1" strike="noStrike" baseline="-8000">
                <a:solidFill>
                  <a:srgbClr val="000000"/>
                </a:solidFill>
                <a:latin typeface="DejaVu Sans"/>
                <a:ea typeface="DejaVu Sans"/>
              </a:rPr>
              <a:t>σ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&lt; 5 deg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Calorimeters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for calibration, alignment and monitoring of trackers, Luminosity and PS.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0" name="Group 4"/>
          <p:cNvGrpSpPr/>
          <p:nvPr/>
        </p:nvGrpSpPr>
        <p:grpSpPr>
          <a:xfrm>
            <a:off x="10495080" y="255960"/>
            <a:ext cx="1463400" cy="364320"/>
            <a:chOff x="10495080" y="255960"/>
            <a:chExt cx="1463400" cy="364320"/>
          </a:xfrm>
        </p:grpSpPr>
        <p:sp>
          <p:nvSpPr>
            <p:cNvPr id="111" name="CustomShape 5"/>
            <p:cNvSpPr/>
            <p:nvPr/>
          </p:nvSpPr>
          <p:spPr>
            <a:xfrm>
              <a:off x="10495080" y="255960"/>
              <a:ext cx="1463400" cy="36216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CustomShape 6"/>
            <p:cNvSpPr/>
            <p:nvPr/>
          </p:nvSpPr>
          <p:spPr>
            <a:xfrm>
              <a:off x="10558800" y="256680"/>
              <a:ext cx="1335960" cy="363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Arial"/>
                </a:rPr>
                <a:t>Charge 1, 5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3" name="CustomShape 7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DC27C384-D362-494D-A08E-F4F1D71FB0DD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rcRect l="11970" t="0" r="10807" b="16143"/>
          <a:stretch/>
        </p:blipFill>
        <p:spPr>
          <a:xfrm>
            <a:off x="7671240" y="1206720"/>
            <a:ext cx="4325400" cy="4376160"/>
          </a:xfrm>
          <a:prstGeom prst="rect">
            <a:avLst/>
          </a:prstGeom>
          <a:ln w="0">
            <a:noFill/>
          </a:ln>
        </p:spPr>
      </p:pic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6263640" y="3252240"/>
            <a:ext cx="2893680" cy="280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5518440" y="3487680"/>
            <a:ext cx="2653560" cy="248508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8417880" y="3507480"/>
            <a:ext cx="2535840" cy="2464920"/>
          </a:xfrm>
          <a:prstGeom prst="rect">
            <a:avLst/>
          </a:prstGeom>
          <a:ln w="0"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Requirements - Rate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533880" y="993960"/>
            <a:ext cx="4768560" cy="2600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High Brem BG, Non uniform distribution.</a:t>
            </a:r>
            <a:endParaRPr b="0" lang="en-GB" sz="16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       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6b0094"/>
                </a:solidFill>
                <a:latin typeface="Arial"/>
                <a:ea typeface="Arial"/>
              </a:rPr>
              <a:t>Maximum rates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Pixel (P1)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70 kHz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2 column (C1)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 8 MHz       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Tpix4 (T1) 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  600 MHz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38 Gb/s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Board (B1)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1500 MHz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96 Gb/s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Layer (L1)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2500 MHz       160 Gb/s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endParaRPr b="0" lang="en-GB" sz="16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</a:t>
            </a:r>
            <a:r>
              <a:rPr b="0" lang="en-GB" sz="1200" spc="-1" strike="noStrike">
                <a:solidFill>
                  <a:srgbClr val="6b0094"/>
                </a:solidFill>
                <a:latin typeface="Arial"/>
                <a:ea typeface="Arial"/>
              </a:rPr>
              <a:t>Total integrated rates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Tagger 1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2  GHz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130 Gb/s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Tagger 2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7  GHz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480 Gb/s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Total</a:t>
            </a: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9  GHz          600 Gb/s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Data buffered &amp; filtered: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need a hadron in main detector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Trigger rate: 500 kHz: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99.4% rejection (brem only)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Data rate (signal):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4 Gb/s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Data rate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(incl BG and rand sample)   </a:t>
            </a: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&lt;20 Gb/s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 To tape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en-GB" sz="1200" spc="-1" strike="noStrike">
              <a:solidFill>
                <a:srgbClr val="000000"/>
              </a:solidFill>
              <a:latin typeface="Arial"/>
              <a:ea typeface="Noto Sans CJK SC"/>
            </a:endParaRPr>
          </a:p>
        </p:txBody>
      </p:sp>
      <p:grpSp>
        <p:nvGrpSpPr>
          <p:cNvPr id="121" name="Group 4"/>
          <p:cNvGrpSpPr/>
          <p:nvPr/>
        </p:nvGrpSpPr>
        <p:grpSpPr>
          <a:xfrm>
            <a:off x="10077480" y="255960"/>
            <a:ext cx="1881000" cy="364320"/>
            <a:chOff x="10077480" y="255960"/>
            <a:chExt cx="1881000" cy="364320"/>
          </a:xfrm>
        </p:grpSpPr>
        <p:sp>
          <p:nvSpPr>
            <p:cNvPr id="122" name="CustomShape 5"/>
            <p:cNvSpPr/>
            <p:nvPr/>
          </p:nvSpPr>
          <p:spPr>
            <a:xfrm>
              <a:off x="10077480" y="255960"/>
              <a:ext cx="1881000" cy="36216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CustomShape 6"/>
            <p:cNvSpPr/>
            <p:nvPr/>
          </p:nvSpPr>
          <p:spPr>
            <a:xfrm>
              <a:off x="10159200" y="256680"/>
              <a:ext cx="1717560" cy="363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Arial"/>
                </a:rPr>
                <a:t>Charge 1, 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4" name="CustomShape 7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B1281D1E-FFF9-4366-AC59-7F2939BE0119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Line 8"/>
          <p:cNvSpPr/>
          <p:nvPr/>
        </p:nvSpPr>
        <p:spPr>
          <a:xfrm flipV="1">
            <a:off x="5775480" y="6023880"/>
            <a:ext cx="2257560" cy="8640"/>
          </a:xfrm>
          <a:prstGeom prst="line">
            <a:avLst/>
          </a:prstGeom>
          <a:ln w="0">
            <a:solidFill>
              <a:srgbClr val="5c6e19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36360" bIns="-3636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CustomShape 9"/>
          <p:cNvSpPr/>
          <p:nvPr/>
        </p:nvSpPr>
        <p:spPr>
          <a:xfrm>
            <a:off x="6558480" y="5972760"/>
            <a:ext cx="1268640" cy="2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~150mm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Shape 10"/>
          <p:cNvSpPr/>
          <p:nvPr/>
        </p:nvSpPr>
        <p:spPr>
          <a:xfrm>
            <a:off x="9379440" y="5981040"/>
            <a:ext cx="538560" cy="23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</a:rPr>
              <a:t>x pixel</a:t>
            </a: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Shape 11"/>
          <p:cNvSpPr/>
          <p:nvPr/>
        </p:nvSpPr>
        <p:spPr>
          <a:xfrm rot="16175400">
            <a:off x="5238360" y="4551480"/>
            <a:ext cx="538560" cy="23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</a:rPr>
              <a:t>y pixel</a:t>
            </a: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Shape 12"/>
          <p:cNvSpPr/>
          <p:nvPr/>
        </p:nvSpPr>
        <p:spPr>
          <a:xfrm>
            <a:off x="8119800" y="5711760"/>
            <a:ext cx="39960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13"/>
          <p:cNvSpPr/>
          <p:nvPr/>
        </p:nvSpPr>
        <p:spPr>
          <a:xfrm>
            <a:off x="8112240" y="3487680"/>
            <a:ext cx="39960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10</a:t>
            </a:r>
            <a:r>
              <a:rPr b="0" lang="en-GB" sz="1200" spc="-1" strike="noStrike" baseline="33000">
                <a:solidFill>
                  <a:srgbClr val="000000"/>
                </a:solidFill>
                <a:latin typeface="Arial"/>
              </a:rPr>
              <a:t>3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Shape 14"/>
          <p:cNvSpPr/>
          <p:nvPr/>
        </p:nvSpPr>
        <p:spPr>
          <a:xfrm>
            <a:off x="8090280" y="3065400"/>
            <a:ext cx="460080" cy="43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10</a:t>
            </a:r>
            <a:r>
              <a:rPr b="0" lang="en-GB" sz="1200" spc="-1" strike="noStrike" baseline="33000">
                <a:solidFill>
                  <a:srgbClr val="000000"/>
                </a:solidFill>
                <a:latin typeface="Arial"/>
              </a:rPr>
              <a:t>-3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Shape 15"/>
          <p:cNvSpPr/>
          <p:nvPr/>
        </p:nvSpPr>
        <p:spPr>
          <a:xfrm>
            <a:off x="8096400" y="1344600"/>
            <a:ext cx="798120" cy="43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10</a:t>
            </a:r>
            <a:r>
              <a:rPr b="0" lang="en-GB" sz="1200" spc="-1" strike="noStrike" baseline="33000">
                <a:solidFill>
                  <a:srgbClr val="000000"/>
                </a:solidFill>
                <a:latin typeface="Arial"/>
              </a:rPr>
              <a:t>-1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Shape 16"/>
          <p:cNvSpPr/>
          <p:nvPr/>
        </p:nvSpPr>
        <p:spPr>
          <a:xfrm>
            <a:off x="10946160" y="5630400"/>
            <a:ext cx="39960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Shape 17"/>
          <p:cNvSpPr/>
          <p:nvPr/>
        </p:nvSpPr>
        <p:spPr>
          <a:xfrm>
            <a:off x="10946160" y="3664080"/>
            <a:ext cx="39960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10</a:t>
            </a:r>
            <a:r>
              <a:rPr b="0" lang="en-GB" sz="1200" spc="-1" strike="noStrike" baseline="33000">
                <a:solidFill>
                  <a:srgbClr val="000000"/>
                </a:solidFill>
                <a:latin typeface="Arial"/>
              </a:rPr>
              <a:t>4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Shape 18"/>
          <p:cNvSpPr/>
          <p:nvPr/>
        </p:nvSpPr>
        <p:spPr>
          <a:xfrm>
            <a:off x="10891080" y="3088080"/>
            <a:ext cx="507600" cy="43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10</a:t>
            </a:r>
            <a:r>
              <a:rPr b="0" lang="en-GB" sz="1200" spc="-1" strike="noStrike" baseline="33000">
                <a:solidFill>
                  <a:srgbClr val="000000"/>
                </a:solidFill>
                <a:latin typeface="Arial"/>
              </a:rPr>
              <a:t>-2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Shape 19"/>
          <p:cNvSpPr/>
          <p:nvPr/>
        </p:nvSpPr>
        <p:spPr>
          <a:xfrm>
            <a:off x="10945080" y="1428840"/>
            <a:ext cx="39960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Shape 20"/>
          <p:cNvSpPr/>
          <p:nvPr/>
        </p:nvSpPr>
        <p:spPr>
          <a:xfrm>
            <a:off x="5624280" y="948960"/>
            <a:ext cx="618372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Low Q</a:t>
            </a:r>
            <a:r>
              <a:rPr b="0" lang="en-GB" sz="1400" spc="-1" strike="noStrike" baseline="33000">
                <a:solidFill>
                  <a:srgbClr val="000000"/>
                </a:solidFill>
                <a:latin typeface="Arial"/>
              </a:rPr>
              <a:t>2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 tagger rates kHz / pixel.  (18x275 GeV @ 10</a:t>
            </a:r>
            <a:r>
              <a:rPr b="0" lang="en-GB" sz="1400" spc="-1" strike="noStrike" baseline="33000">
                <a:solidFill>
                  <a:srgbClr val="000000"/>
                </a:solidFill>
                <a:latin typeface="Arial"/>
              </a:rPr>
              <a:t>34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 cm</a:t>
            </a:r>
            <a:r>
              <a:rPr b="0" lang="en-GB" sz="1400" spc="-1" strike="noStrike" baseline="33000">
                <a:solidFill>
                  <a:srgbClr val="000000"/>
                </a:solidFill>
                <a:latin typeface="Arial"/>
              </a:rPr>
              <a:t>-2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 s</a:t>
            </a:r>
            <a:r>
              <a:rPr b="0" lang="en-GB" sz="1400" spc="-1" strike="noStrike" baseline="33000">
                <a:solidFill>
                  <a:srgbClr val="000000"/>
                </a:solidFill>
                <a:latin typeface="Arial"/>
              </a:rPr>
              <a:t>-1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 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Shape 21"/>
          <p:cNvSpPr/>
          <p:nvPr/>
        </p:nvSpPr>
        <p:spPr>
          <a:xfrm>
            <a:off x="5730120" y="2933280"/>
            <a:ext cx="44712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</a:rPr>
              <a:t>T1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Shape 22"/>
          <p:cNvSpPr/>
          <p:nvPr/>
        </p:nvSpPr>
        <p:spPr>
          <a:xfrm>
            <a:off x="5738040" y="5468040"/>
            <a:ext cx="44712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</a:rPr>
              <a:t>T1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Shape 23"/>
          <p:cNvSpPr/>
          <p:nvPr/>
        </p:nvSpPr>
        <p:spPr>
          <a:xfrm>
            <a:off x="8454960" y="5452560"/>
            <a:ext cx="44712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</a:rPr>
              <a:t>T2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24"/>
          <p:cNvSpPr/>
          <p:nvPr/>
        </p:nvSpPr>
        <p:spPr>
          <a:xfrm>
            <a:off x="8450640" y="2933280"/>
            <a:ext cx="44712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</a:rPr>
              <a:t>T2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Shape 25"/>
          <p:cNvSpPr/>
          <p:nvPr/>
        </p:nvSpPr>
        <p:spPr>
          <a:xfrm>
            <a:off x="11299680" y="4194000"/>
            <a:ext cx="552600" cy="189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en-GB" sz="1800" spc="-1" strike="noStrike" baseline="-33000">
                <a:solidFill>
                  <a:srgbClr val="000000"/>
                </a:solidFill>
                <a:latin typeface="Arial"/>
              </a:rPr>
              <a:t>1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1800" spc="-1" strike="noStrike" baseline="-33000">
                <a:solidFill>
                  <a:srgbClr val="000000"/>
                </a:solidFill>
                <a:latin typeface="Arial"/>
              </a:rPr>
              <a:t>1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 baseline="-33000">
                <a:solidFill>
                  <a:srgbClr val="000000"/>
                </a:solidFill>
                <a:latin typeface="Arial"/>
              </a:rPr>
              <a:t>1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en-GB" sz="1800" spc="-1" strike="noStrike" baseline="-33000">
                <a:solidFill>
                  <a:srgbClr val="000000"/>
                </a:solidFill>
                <a:latin typeface="Arial"/>
              </a:rPr>
              <a:t>1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1800" spc="-1" strike="noStrike" baseline="-33000">
                <a:solidFill>
                  <a:srgbClr val="000000"/>
                </a:solidFill>
                <a:latin typeface="Arial"/>
              </a:rPr>
              <a:t>1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Line 26"/>
          <p:cNvSpPr/>
          <p:nvPr/>
        </p:nvSpPr>
        <p:spPr>
          <a:xfrm flipV="1">
            <a:off x="10734840" y="4381560"/>
            <a:ext cx="618840" cy="357120"/>
          </a:xfrm>
          <a:prstGeom prst="line">
            <a:avLst/>
          </a:prstGeom>
          <a:ln w="18000">
            <a:solidFill>
              <a:srgbClr val="1e6a3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Line 27"/>
          <p:cNvSpPr/>
          <p:nvPr/>
        </p:nvSpPr>
        <p:spPr>
          <a:xfrm flipV="1">
            <a:off x="10734840" y="4686120"/>
            <a:ext cx="618840" cy="114480"/>
          </a:xfrm>
          <a:prstGeom prst="line">
            <a:avLst/>
          </a:prstGeom>
          <a:ln w="18000">
            <a:solidFill>
              <a:srgbClr val="8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Line 28"/>
          <p:cNvSpPr/>
          <p:nvPr/>
        </p:nvSpPr>
        <p:spPr>
          <a:xfrm>
            <a:off x="10711440" y="4967280"/>
            <a:ext cx="647280" cy="23760"/>
          </a:xfrm>
          <a:prstGeom prst="line">
            <a:avLst/>
          </a:prstGeom>
          <a:ln w="18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Line 29"/>
          <p:cNvSpPr/>
          <p:nvPr/>
        </p:nvSpPr>
        <p:spPr>
          <a:xfrm flipV="1">
            <a:off x="10463040" y="5290920"/>
            <a:ext cx="867240" cy="19080"/>
          </a:xfrm>
          <a:prstGeom prst="line">
            <a:avLst/>
          </a:prstGeom>
          <a:ln w="18000">
            <a:solidFill>
              <a:srgbClr val="131ee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Shape 30"/>
          <p:cNvSpPr/>
          <p:nvPr/>
        </p:nvSpPr>
        <p:spPr>
          <a:xfrm>
            <a:off x="4651200" y="2978280"/>
            <a:ext cx="6512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6b0094"/>
                </a:solidFill>
                <a:latin typeface="Arial"/>
              </a:rPr>
              <a:t>Q.R.</a:t>
            </a:r>
            <a:endParaRPr b="0" lang="en-GB" sz="1800" spc="-1" strike="noStrike">
              <a:solidFill>
                <a:srgbClr val="6b0094"/>
              </a:solidFill>
              <a:latin typeface="Arial"/>
            </a:endParaRPr>
          </a:p>
        </p:txBody>
      </p:sp>
      <p:sp>
        <p:nvSpPr>
          <p:cNvPr id="148" name="TextShape 31"/>
          <p:cNvSpPr/>
          <p:nvPr/>
        </p:nvSpPr>
        <p:spPr>
          <a:xfrm>
            <a:off x="4596120" y="3363120"/>
            <a:ext cx="78984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6b0094"/>
                </a:solidFill>
                <a:latin typeface="Arial"/>
              </a:rPr>
              <a:t>Brem.</a:t>
            </a:r>
            <a:endParaRPr b="0" lang="en-GB" sz="1800" spc="-1" strike="noStrike">
              <a:solidFill>
                <a:srgbClr val="6b0094"/>
              </a:solidFill>
              <a:latin typeface="Arial"/>
            </a:endParaRPr>
          </a:p>
        </p:txBody>
      </p:sp>
      <p:sp>
        <p:nvSpPr>
          <p:cNvPr id="149" name="Line 32"/>
          <p:cNvSpPr/>
          <p:nvPr/>
        </p:nvSpPr>
        <p:spPr>
          <a:xfrm flipV="1">
            <a:off x="4630320" y="3363120"/>
            <a:ext cx="6909840" cy="72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7800" bIns="-378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5524920" y="1344600"/>
            <a:ext cx="2654640" cy="1920960"/>
          </a:xfrm>
          <a:prstGeom prst="rect">
            <a:avLst/>
          </a:prstGeom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4"/>
          <a:stretch/>
        </p:blipFill>
        <p:spPr>
          <a:xfrm>
            <a:off x="8434800" y="1349280"/>
            <a:ext cx="2511360" cy="19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Technology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533880" y="886320"/>
            <a:ext cx="7219080" cy="286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Tracker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Timepix4 Hybrid (ASIC+Si) + SPIDR4 readout.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Pixels: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55x55 um.  448 x 512 pixels. Area = 6.94 cm</a:t>
            </a:r>
            <a:r>
              <a:rPr b="0" lang="en-GB" sz="16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Individual thresholds, data driven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Timing: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&lt; 2 ns.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Rates: 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&lt; 5.5 MHz per 2x256 column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Layout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1 board: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6x2 Timepix4 → SPIDR4 readout.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1 layer: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3 boards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1 tagger: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4 layers →  total of 12 boards, 144 x Timepix4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Documented at </a:t>
            </a:r>
            <a:r>
              <a:rPr b="0" lang="en-GB" sz="16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1"/>
              </a:rPr>
              <a:t>https://arxiv.org/abs/2305.02079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8640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Calorimeter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Scintillating Fibre Calorimeter. See Other FB Calorimeters, fECAL.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18x18x18 cm cube</a:t>
            </a:r>
            <a:r>
              <a:rPr b="0" lang="en-GB" sz="1600" spc="-1" strike="noStrike">
                <a:solidFill>
                  <a:srgbClr val="c9211e"/>
                </a:solidFill>
                <a:latin typeface="Arial"/>
                <a:ea typeface="Arial"/>
              </a:rPr>
              <a:t>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→ 900 3x3 mm Hamamatsu SiPMs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2"/>
          <a:srcRect l="18945" t="5931" r="19293" b="14745"/>
          <a:stretch/>
        </p:blipFill>
        <p:spPr>
          <a:xfrm>
            <a:off x="8505720" y="2879280"/>
            <a:ext cx="3411720" cy="328644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9457920" y="1034280"/>
            <a:ext cx="2408040" cy="1713600"/>
          </a:xfrm>
          <a:prstGeom prst="rect">
            <a:avLst/>
          </a:prstGeom>
          <a:ln w="0">
            <a:noFill/>
          </a:ln>
        </p:spPr>
      </p:pic>
      <p:sp>
        <p:nvSpPr>
          <p:cNvPr id="157" name="CustomShape 4"/>
          <p:cNvSpPr/>
          <p:nvPr/>
        </p:nvSpPr>
        <p:spPr>
          <a:xfrm>
            <a:off x="11088000" y="1240560"/>
            <a:ext cx="205200" cy="852840"/>
          </a:xfrm>
          <a:prstGeom prst="rect">
            <a:avLst/>
          </a:prstGeom>
          <a:solidFill>
            <a:srgbClr val="0094ff">
              <a:alpha val="50000"/>
            </a:srgbClr>
          </a:solidFill>
          <a:ln w="0">
            <a:solidFill>
              <a:srgbClr val="5c6e1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9533160" y="1397520"/>
            <a:ext cx="69552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Board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Line 6"/>
          <p:cNvSpPr/>
          <p:nvPr/>
        </p:nvSpPr>
        <p:spPr>
          <a:xfrm>
            <a:off x="10075680" y="1525320"/>
            <a:ext cx="1012320" cy="57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39240" bIns="-3924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ustomShape 7"/>
          <p:cNvSpPr/>
          <p:nvPr/>
        </p:nvSpPr>
        <p:spPr>
          <a:xfrm>
            <a:off x="10693800" y="1233360"/>
            <a:ext cx="86040" cy="108360"/>
          </a:xfrm>
          <a:prstGeom prst="rect">
            <a:avLst/>
          </a:prstGeom>
          <a:solidFill>
            <a:srgbClr val="0094ff">
              <a:alpha val="50000"/>
            </a:srgbClr>
          </a:solidFill>
          <a:ln w="0">
            <a:solidFill>
              <a:srgbClr val="5c6e1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ustomShape 8"/>
          <p:cNvSpPr/>
          <p:nvPr/>
        </p:nvSpPr>
        <p:spPr>
          <a:xfrm>
            <a:off x="8424360" y="1149840"/>
            <a:ext cx="92664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Timepix4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Line 9"/>
          <p:cNvSpPr/>
          <p:nvPr/>
        </p:nvSpPr>
        <p:spPr>
          <a:xfrm>
            <a:off x="9217800" y="1272240"/>
            <a:ext cx="1423800" cy="57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39240" bIns="-3924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CustomShape 10"/>
          <p:cNvSpPr/>
          <p:nvPr/>
        </p:nvSpPr>
        <p:spPr>
          <a:xfrm>
            <a:off x="8558640" y="3123720"/>
            <a:ext cx="112500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Calorimeter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4"/>
          <a:stretch/>
        </p:blipFill>
        <p:spPr>
          <a:xfrm>
            <a:off x="7068960" y="1361880"/>
            <a:ext cx="2285280" cy="1080360"/>
          </a:xfrm>
          <a:prstGeom prst="rect">
            <a:avLst/>
          </a:prstGeom>
          <a:ln w="0">
            <a:noFill/>
          </a:ln>
        </p:spPr>
      </p:pic>
      <p:grpSp>
        <p:nvGrpSpPr>
          <p:cNvPr id="165" name="Group 11"/>
          <p:cNvGrpSpPr/>
          <p:nvPr/>
        </p:nvGrpSpPr>
        <p:grpSpPr>
          <a:xfrm>
            <a:off x="10077480" y="255960"/>
            <a:ext cx="1881000" cy="364320"/>
            <a:chOff x="10077480" y="255960"/>
            <a:chExt cx="1881000" cy="364320"/>
          </a:xfrm>
        </p:grpSpPr>
        <p:sp>
          <p:nvSpPr>
            <p:cNvPr id="166" name="CustomShape 12"/>
            <p:cNvSpPr/>
            <p:nvPr/>
          </p:nvSpPr>
          <p:spPr>
            <a:xfrm>
              <a:off x="10077480" y="255960"/>
              <a:ext cx="1881000" cy="36216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CustomShape 13"/>
            <p:cNvSpPr/>
            <p:nvPr/>
          </p:nvSpPr>
          <p:spPr>
            <a:xfrm>
              <a:off x="10159200" y="256680"/>
              <a:ext cx="1717560" cy="363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Arial"/>
                </a:rPr>
                <a:t>Charge 1, 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8" name="CustomShape 14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8C21134C-9426-4703-91A5-560DC1698501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CustomShape 15"/>
          <p:cNvSpPr/>
          <p:nvPr/>
        </p:nvSpPr>
        <p:spPr>
          <a:xfrm>
            <a:off x="10990800" y="3214080"/>
            <a:ext cx="92664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Tracker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4 Layers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Simulation – acceptance (275 / 18 GeV)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532440" y="1710720"/>
            <a:ext cx="2944080" cy="286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% scattered electrons reconstructed in tagger :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10%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from all collisions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15%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of all electrons &lt; 11 mrad (Low Q</a:t>
            </a:r>
            <a:r>
              <a:rPr b="0" lang="en-GB" sz="16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b="0" lang="en-GB" sz="1800" spc="-1" strike="noStrike">
                <a:solidFill>
                  <a:srgbClr val="c9211e"/>
                </a:solidFill>
                <a:latin typeface="Arial"/>
                <a:ea typeface="Arial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864000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864000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3" name="Group 4"/>
          <p:cNvGrpSpPr/>
          <p:nvPr/>
        </p:nvGrpSpPr>
        <p:grpSpPr>
          <a:xfrm>
            <a:off x="10077480" y="255960"/>
            <a:ext cx="1881000" cy="364320"/>
            <a:chOff x="10077480" y="255960"/>
            <a:chExt cx="1881000" cy="364320"/>
          </a:xfrm>
        </p:grpSpPr>
        <p:sp>
          <p:nvSpPr>
            <p:cNvPr id="174" name="CustomShape 5"/>
            <p:cNvSpPr/>
            <p:nvPr/>
          </p:nvSpPr>
          <p:spPr>
            <a:xfrm>
              <a:off x="10077480" y="255960"/>
              <a:ext cx="1881000" cy="36216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CustomShape 6"/>
            <p:cNvSpPr/>
            <p:nvPr/>
          </p:nvSpPr>
          <p:spPr>
            <a:xfrm>
              <a:off x="10159200" y="256680"/>
              <a:ext cx="1717560" cy="363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Arial"/>
                </a:rPr>
                <a:t>Charge 1, 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6" name="CustomShape 7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EFF446A5-3957-4C1D-9EC7-C1DDE99C303A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3476880" y="2028600"/>
            <a:ext cx="4471560" cy="3488400"/>
          </a:xfrm>
          <a:prstGeom prst="rect">
            <a:avLst/>
          </a:prstGeom>
          <a:ln w="0">
            <a:noFill/>
          </a:ln>
        </p:spPr>
      </p:pic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7744320" y="2082240"/>
            <a:ext cx="4317840" cy="343476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3" descr=""/>
          <p:cNvPicPr/>
          <p:nvPr/>
        </p:nvPicPr>
        <p:blipFill>
          <a:blip r:embed="rId3"/>
          <a:srcRect l="20922" t="14330" r="10807" b="40115"/>
          <a:stretch/>
        </p:blipFill>
        <p:spPr>
          <a:xfrm>
            <a:off x="637560" y="3704400"/>
            <a:ext cx="2394720" cy="1487880"/>
          </a:xfrm>
          <a:prstGeom prst="rect">
            <a:avLst/>
          </a:prstGeom>
          <a:ln w="0">
            <a:noFill/>
          </a:ln>
        </p:spPr>
      </p:pic>
      <p:sp>
        <p:nvSpPr>
          <p:cNvPr id="180" name="CustomShape 8"/>
          <p:cNvSpPr/>
          <p:nvPr/>
        </p:nvSpPr>
        <p:spPr>
          <a:xfrm>
            <a:off x="1167840" y="2166480"/>
            <a:ext cx="2742480" cy="286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864000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r>
              <a:rPr b="0" lang="en-GB" sz="1800" spc="-1" strike="noStrike">
                <a:solidFill>
                  <a:srgbClr val="c9211e"/>
                </a:solidFill>
                <a:latin typeface="Arial"/>
                <a:ea typeface="Arial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864000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864000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Shape 9"/>
          <p:cNvSpPr/>
          <p:nvPr/>
        </p:nvSpPr>
        <p:spPr>
          <a:xfrm>
            <a:off x="512640" y="996480"/>
            <a:ext cx="981792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Simulation includes all mechanical components, beam smearing.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Not beam gas, synchrotron radiation.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"/>
          <p:cNvSpPr txBox="1"/>
          <p:nvPr/>
        </p:nvSpPr>
        <p:spPr>
          <a:xfrm rot="16151400">
            <a:off x="7054200" y="2116800"/>
            <a:ext cx="1859760" cy="453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θ</a:t>
            </a:r>
            <a:r>
              <a:rPr b="0" lang="en-GB" sz="1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e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[mrad]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Simulation – resolution (275 / 18 GeV)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5" name="Group 3"/>
          <p:cNvGrpSpPr/>
          <p:nvPr/>
        </p:nvGrpSpPr>
        <p:grpSpPr>
          <a:xfrm>
            <a:off x="10077480" y="255960"/>
            <a:ext cx="1881000" cy="364320"/>
            <a:chOff x="10077480" y="255960"/>
            <a:chExt cx="1881000" cy="364320"/>
          </a:xfrm>
        </p:grpSpPr>
        <p:sp>
          <p:nvSpPr>
            <p:cNvPr id="186" name="CustomShape 4"/>
            <p:cNvSpPr/>
            <p:nvPr/>
          </p:nvSpPr>
          <p:spPr>
            <a:xfrm>
              <a:off x="10077480" y="255960"/>
              <a:ext cx="1881000" cy="36216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CustomShape 5"/>
            <p:cNvSpPr/>
            <p:nvPr/>
          </p:nvSpPr>
          <p:spPr>
            <a:xfrm>
              <a:off x="10159200" y="256680"/>
              <a:ext cx="1717560" cy="363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Arial"/>
                </a:rPr>
                <a:t>Charge 1, 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603360" y="1177920"/>
            <a:ext cx="2991240" cy="3177720"/>
          </a:xfrm>
          <a:prstGeom prst="rect">
            <a:avLst/>
          </a:prstGeom>
          <a:ln w="0">
            <a:noFill/>
          </a:ln>
        </p:spPr>
      </p:pic>
      <p:sp>
        <p:nvSpPr>
          <p:cNvPr id="189" name="CustomShape 7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45B2FA9D-243B-4089-8BCB-FB8FB33D8D82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8"/>
          <p:cNvSpPr/>
          <p:nvPr/>
        </p:nvSpPr>
        <p:spPr>
          <a:xfrm>
            <a:off x="753120" y="4545360"/>
            <a:ext cx="301608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Integrated resolutions of reconstructed particles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n-GB" sz="1200" spc="-1" strike="noStrike" baseline="-8000">
                <a:solidFill>
                  <a:srgbClr val="000000"/>
                </a:solidFill>
                <a:latin typeface="DejaVu Sans"/>
                <a:ea typeface="DejaVu Sans"/>
              </a:rPr>
              <a:t>σ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=  0.3 %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latin typeface="DejaVu Sans"/>
                <a:ea typeface="DejaVu Sans"/>
              </a:rPr>
              <a:t>θ</a:t>
            </a:r>
            <a:r>
              <a:rPr b="0" lang="en-GB" sz="1200" spc="-1" strike="noStrike" baseline="-8000">
                <a:solidFill>
                  <a:srgbClr val="000000"/>
                </a:solidFill>
                <a:latin typeface="DejaVu Sans"/>
                <a:ea typeface="DejaVu Sans"/>
              </a:rPr>
              <a:t>σ 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=  0.2 mrad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DejaVu Sans"/>
                <a:ea typeface="DejaVu Sans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latin typeface="DejaVu Sans"/>
                <a:ea typeface="DejaVu Sans"/>
              </a:rPr>
              <a:t>Φ</a:t>
            </a:r>
            <a:r>
              <a:rPr b="0" lang="en-GB" sz="1200" spc="-1" strike="noStrike" baseline="-8000">
                <a:solidFill>
                  <a:srgbClr val="000000"/>
                </a:solidFill>
                <a:latin typeface="DejaVu Sans"/>
                <a:ea typeface="DejaVu Sans"/>
              </a:rPr>
              <a:t>σ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=  5 deg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 txBox="1"/>
          <p:nvPr/>
        </p:nvSpPr>
        <p:spPr>
          <a:xfrm>
            <a:off x="861840" y="4008600"/>
            <a:ext cx="2585160" cy="34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Log Q</a:t>
            </a:r>
            <a:r>
              <a:rPr b="0" lang="en-GB" sz="1200" spc="-1" strike="noStrike" baseline="33000">
                <a:solidFill>
                  <a:srgbClr val="000000"/>
                </a:solidFill>
                <a:latin typeface="Arial"/>
              </a:rPr>
              <a:t>2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truth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"/>
          <p:cNvSpPr txBox="1"/>
          <p:nvPr/>
        </p:nvSpPr>
        <p:spPr>
          <a:xfrm rot="16180800">
            <a:off x="-694800" y="2297520"/>
            <a:ext cx="2585160" cy="34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Log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en-GB" sz="1200" spc="-1" strike="noStrike" baseline="33000">
                <a:solidFill>
                  <a:srgbClr val="000000"/>
                </a:solidFill>
                <a:latin typeface="Arial"/>
              </a:rPr>
              <a:t>2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reco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nstr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ucte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d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907200" y="2396160"/>
            <a:ext cx="1323000" cy="1459080"/>
          </a:xfrm>
          <a:prstGeom prst="rect">
            <a:avLst/>
          </a:prstGeom>
          <a:solidFill>
            <a:srgbClr val="aadcf7">
              <a:alpha val="10000"/>
            </a:srgbClr>
          </a:solidFill>
          <a:ln w="0">
            <a:solidFill>
              <a:srgbClr val="5c6e1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"/>
          <p:cNvSpPr txBox="1"/>
          <p:nvPr/>
        </p:nvSpPr>
        <p:spPr>
          <a:xfrm>
            <a:off x="967680" y="2108880"/>
            <a:ext cx="1368360" cy="28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w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2"/>
          <a:stretch/>
        </p:blipFill>
        <p:spPr>
          <a:xfrm>
            <a:off x="3897720" y="1060560"/>
            <a:ext cx="7834680" cy="446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1851560" y="6499800"/>
            <a:ext cx="199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462600" y="0"/>
            <a:ext cx="11495880" cy="82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Arial"/>
              </a:rPr>
              <a:t>Simulation – tracking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533880" y="886320"/>
            <a:ext cx="4589640" cy="286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Tracking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Can be many tracks per event, and extra clusters from noise + BG.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Most events are brem only.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Machine Learning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&gt;99% efficient on mix of QR+brem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9" name="Group 4"/>
          <p:cNvGrpSpPr/>
          <p:nvPr/>
        </p:nvGrpSpPr>
        <p:grpSpPr>
          <a:xfrm>
            <a:off x="10077480" y="255960"/>
            <a:ext cx="1881000" cy="364320"/>
            <a:chOff x="10077480" y="255960"/>
            <a:chExt cx="1881000" cy="364320"/>
          </a:xfrm>
        </p:grpSpPr>
        <p:sp>
          <p:nvSpPr>
            <p:cNvPr id="200" name="CustomShape 5"/>
            <p:cNvSpPr/>
            <p:nvPr/>
          </p:nvSpPr>
          <p:spPr>
            <a:xfrm>
              <a:off x="10077480" y="255960"/>
              <a:ext cx="1881000" cy="36216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CustomShape 6"/>
            <p:cNvSpPr/>
            <p:nvPr/>
          </p:nvSpPr>
          <p:spPr>
            <a:xfrm>
              <a:off x="10159200" y="256680"/>
              <a:ext cx="1717560" cy="363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GB" sz="1800" spc="-1" strike="noStrike">
                  <a:solidFill>
                    <a:srgbClr val="ffffff"/>
                  </a:solidFill>
                  <a:latin typeface="Arial"/>
                  <a:ea typeface="Arial"/>
                </a:rPr>
                <a:t>Charge 1, 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2" name="CustomShape 7"/>
          <p:cNvSpPr/>
          <p:nvPr/>
        </p:nvSpPr>
        <p:spPr>
          <a:xfrm>
            <a:off x="648000" y="3755520"/>
            <a:ext cx="10597320" cy="228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t">
            <a:noAutofit/>
          </a:bodyPr>
          <a:p>
            <a:pPr marL="216000" indent="-215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ML + FPGA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Collaborating with Jlab group (generic R&amp;D project)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94ff"/>
                </a:solidFill>
                <a:latin typeface="Arial"/>
                <a:ea typeface="Arial"/>
              </a:rPr>
              <a:t>Particle identification and tracking in real time using Machine Learning on FPGA</a:t>
            </a:r>
            <a:r>
              <a:rPr b="0" lang="en-GB" sz="1600" spc="-1" strike="noStrike">
                <a:solidFill>
                  <a:srgbClr val="0094ff"/>
                </a:solidFill>
                <a:latin typeface="Arial"/>
                <a:ea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—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Excellent preliminary results (</a:t>
            </a:r>
            <a:r>
              <a:rPr b="0" lang="en-GB" sz="1600" spc="-1" strike="noStrike">
                <a:solidFill>
                  <a:srgbClr val="0094ff"/>
                </a:solidFill>
                <a:latin typeface="Arial"/>
                <a:ea typeface="Arial"/>
              </a:rPr>
              <a:t>See backups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94ff"/>
                </a:solidFill>
                <a:latin typeface="Arial"/>
                <a:ea typeface="Arial"/>
              </a:rPr>
              <a:t>S. Gardner: Object Condensation for Track Building in a Backward Electron Tagger at the EIC @ AI4EIC,  Nov 2023, CUA, Washington D.C.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11752920" y="6499800"/>
            <a:ext cx="298080" cy="28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23E9B957-78B4-4D60-8764-3F3252FCB124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9174600" y="1435680"/>
            <a:ext cx="2543040" cy="2475720"/>
          </a:xfrm>
          <a:prstGeom prst="rect">
            <a:avLst/>
          </a:prstGeom>
          <a:ln w="0">
            <a:noFill/>
          </a:ln>
        </p:spPr>
      </p:pic>
      <p:pic>
        <p:nvPicPr>
          <p:cNvPr id="205" name="" descr=""/>
          <p:cNvPicPr/>
          <p:nvPr/>
        </p:nvPicPr>
        <p:blipFill>
          <a:blip r:embed="rId2"/>
          <a:srcRect l="12059" t="18778" r="18058" b="31940"/>
          <a:stretch/>
        </p:blipFill>
        <p:spPr>
          <a:xfrm>
            <a:off x="5275080" y="1516320"/>
            <a:ext cx="2864160" cy="2190240"/>
          </a:xfrm>
          <a:prstGeom prst="rect">
            <a:avLst/>
          </a:prstGeom>
          <a:ln w="0">
            <a:noFill/>
          </a:ln>
        </p:spPr>
      </p:pic>
      <p:sp>
        <p:nvSpPr>
          <p:cNvPr id="206" name="TextShape 9"/>
          <p:cNvSpPr/>
          <p:nvPr/>
        </p:nvSpPr>
        <p:spPr>
          <a:xfrm>
            <a:off x="5275080" y="1223640"/>
            <a:ext cx="3047760" cy="43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131ee9"/>
                </a:solidFill>
                <a:latin typeface="Arial"/>
              </a:rPr>
              <a:t>Q.R.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and </a:t>
            </a:r>
            <a:r>
              <a:rPr b="1" lang="en-GB" sz="1200" spc="-1" strike="noStrike">
                <a:solidFill>
                  <a:srgbClr val="c9211e"/>
                </a:solidFill>
                <a:latin typeface="Arial"/>
              </a:rPr>
              <a:t>Brem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events in 4 layer Tracker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Application>LibreOffice/7.5.9.2$Linux_X86_64 LibreOffice_project/cdeefe45c17511d326101eed8008ac4092f278a9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/>
  <dcterms:modified xsi:type="dcterms:W3CDTF">2024-02-01T15:44:47Z</dcterms:modified>
  <cp:revision>50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