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b0d188c2e5_0_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2b0d188c2e5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0d188c2e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b0d188c2e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1099b7bb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b1099b7bb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0d188c2e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0d188c2e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0d188c2e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b0d188c2e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b1099b7bb8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b1099b7bb8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b0d188c2e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b0d188c2e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2376701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b2376701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6b1a1d34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66b1a1d34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b56236a0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b56236a0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5844054d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5844054d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0d188c2e5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b0d188c2e5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b0d188c2e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b0d188c2e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b0d188c2e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b0d188c2e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0d188c2e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0d188c2e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0d188c2e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0d188c2e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0d188c2e5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0d188c2e5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0d188c2e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0d188c2e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0eaba75c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b0eaba75c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0eaba75c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0eaba75c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0d188c2e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0d188c2e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77190" y="880858"/>
            <a:ext cx="82215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77190" y="3806190"/>
            <a:ext cx="32727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377190" y="2466536"/>
            <a:ext cx="82215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b="1" sz="2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735" y="354625"/>
            <a:ext cx="122415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4637" y="354625"/>
            <a:ext cx="1340426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00764" y="354625"/>
            <a:ext cx="1369204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idx="3" type="body"/>
          </p:nvPr>
        </p:nvSpPr>
        <p:spPr>
          <a:xfrm>
            <a:off x="377190" y="1817687"/>
            <a:ext cx="82215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indent="-36195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100"/>
              <a:buChar char="▪"/>
              <a:defRPr sz="2100">
                <a:solidFill>
                  <a:schemeClr val="lt1"/>
                </a:solidFill>
              </a:defRPr>
            </a:lvl2pPr>
            <a:lvl3pPr indent="-36195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100"/>
              <a:buChar char="▪"/>
              <a:defRPr sz="2100">
                <a:solidFill>
                  <a:schemeClr val="lt1"/>
                </a:solidFill>
              </a:defRPr>
            </a:lvl3pPr>
            <a:lvl4pPr indent="-28575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▪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Char char="▪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4" type="body"/>
          </p:nvPr>
        </p:nvSpPr>
        <p:spPr>
          <a:xfrm>
            <a:off x="377190" y="3175265"/>
            <a:ext cx="8221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Char char="▪"/>
              <a:defRPr sz="15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5" type="body"/>
          </p:nvPr>
        </p:nvSpPr>
        <p:spPr>
          <a:xfrm>
            <a:off x="377190" y="2803819"/>
            <a:ext cx="82215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Arial"/>
              <a:buNone/>
              <a:defRPr sz="2100"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>
                <a:solidFill>
                  <a:schemeClr val="lt1"/>
                </a:solidFill>
              </a:defRPr>
            </a:lvl2pPr>
            <a:lvl3pPr indent="-2921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>
                <a:solidFill>
                  <a:schemeClr val="lt1"/>
                </a:solidFill>
              </a:defRPr>
            </a:lvl3pPr>
            <a:lvl4pPr indent="-28575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Char char="▪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Char char="▪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16">
          <p15:clr>
            <a:srgbClr val="FBAE40"/>
          </p15:clr>
        </p15:guide>
        <p15:guide id="4" pos="270">
          <p15:clr>
            <a:srgbClr val="FBAE40"/>
          </p15:clr>
        </p15:guide>
        <p15:guide id="5" pos="5490">
          <p15:clr>
            <a:srgbClr val="FBAE40"/>
          </p15:clr>
        </p15:guide>
        <p15:guide id="6" orient="horz" pos="29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15376" y="4869657"/>
            <a:ext cx="32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437334" y="6532"/>
            <a:ext cx="85107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28626" y="463205"/>
            <a:ext cx="8254200" cy="4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6FF"/>
              </a:buClr>
              <a:buSzPts val="1400"/>
              <a:buFont typeface="Noto Sans Symbols"/>
              <a:buChar char="▪"/>
              <a:defRPr/>
            </a:lvl1pPr>
            <a:lvl2pPr indent="-29845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6FF"/>
              </a:buClr>
              <a:buSzPts val="1100"/>
              <a:buFont typeface="Noto Sans Symbols"/>
              <a:buChar char="▪"/>
              <a:defRPr/>
            </a:lvl2pPr>
            <a:lvl3pPr indent="-2921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6FF"/>
              </a:buClr>
              <a:buSzPts val="1000"/>
              <a:buFont typeface="Noto Sans Symbols"/>
              <a:buChar char="▪"/>
              <a:defRPr/>
            </a:lvl3pPr>
            <a:lvl4pPr indent="-28575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6FF"/>
              </a:buClr>
              <a:buSzPts val="900"/>
              <a:buFont typeface="Noto Sans Symbols"/>
              <a:buChar char="▪"/>
              <a:defRPr/>
            </a:lvl4pPr>
            <a:lvl5pPr indent="-2794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6FF"/>
              </a:buClr>
              <a:buSzPts val="800"/>
              <a:buFont typeface="Noto Sans Symbols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/>
          <p:nvPr/>
        </p:nvSpPr>
        <p:spPr>
          <a:xfrm>
            <a:off x="751840" y="41148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/>
        </p:nvSpPr>
        <p:spPr>
          <a:xfrm>
            <a:off x="451757" y="0"/>
            <a:ext cx="85107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1" i="1" sz="2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724085" y="4869179"/>
            <a:ext cx="32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451757" y="0"/>
            <a:ext cx="85107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/>
        </p:nvSpPr>
        <p:spPr>
          <a:xfrm>
            <a:off x="557939" y="48180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401161" y="487745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1353710" y="500335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/>
        </p:nvSpPr>
        <p:spPr>
          <a:xfrm>
            <a:off x="357065" y="4714656"/>
            <a:ext cx="1986600" cy="25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Electron-Ion Collider</a:t>
            </a:r>
            <a:endParaRPr sz="1100"/>
          </a:p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733691" y="4874609"/>
            <a:ext cx="32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1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428626" y="4744569"/>
            <a:ext cx="8715300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" name="Google Shape;39;p5"/>
          <p:cNvSpPr txBox="1"/>
          <p:nvPr/>
        </p:nvSpPr>
        <p:spPr>
          <a:xfrm>
            <a:off x="365761" y="4932964"/>
            <a:ext cx="4745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EIC Preliminary Design &amp; Safety Review of the EIC Auxiliary Far-Forward/Far-Backward Detectors</a:t>
            </a:r>
            <a:endParaRPr sz="11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1" showMasterSp="0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09881" y="1111154"/>
            <a:ext cx="7751100" cy="14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None/>
              <a:defRPr sz="4500"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09881" y="3534722"/>
            <a:ext cx="77511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09881" y="2580883"/>
            <a:ext cx="77511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Picture 5"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9736" y="354625"/>
            <a:ext cx="1224155" cy="342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7" id="45" name="Google Shape;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4637" y="354625"/>
            <a:ext cx="1340429" cy="342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46" name="Google Shape;4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00763" y="354625"/>
            <a:ext cx="1369203" cy="3429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5486400" y="4629150"/>
            <a:ext cx="1947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B"/>
              </a:buClr>
              <a:buSzPts val="800"/>
              <a:buFont typeface="Arial"/>
              <a:buNone/>
              <a:defRPr sz="800">
                <a:solidFill>
                  <a:srgbClr val="00ACDB"/>
                </a:solidFill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B"/>
              </a:buClr>
              <a:buSzPts val="800"/>
              <a:buFont typeface="Arial"/>
              <a:buNone/>
              <a:defRPr sz="800">
                <a:solidFill>
                  <a:srgbClr val="00ACDB"/>
                </a:solidFill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B"/>
              </a:buClr>
              <a:buSzPts val="800"/>
              <a:buFont typeface="Arial"/>
              <a:buNone/>
              <a:defRPr sz="800">
                <a:solidFill>
                  <a:srgbClr val="00ACDB"/>
                </a:solidFill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B"/>
              </a:buClr>
              <a:buSzPts val="800"/>
              <a:buFont typeface="Arial"/>
              <a:buNone/>
              <a:defRPr sz="800">
                <a:solidFill>
                  <a:srgbClr val="00ACDB"/>
                </a:solidFill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B"/>
              </a:buClr>
              <a:buSzPts val="800"/>
              <a:buFont typeface="Arial"/>
              <a:buNone/>
              <a:defRPr sz="800">
                <a:solidFill>
                  <a:srgbClr val="00ACDB"/>
                </a:solidFill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B"/>
              </a:buClr>
              <a:buSzPts val="800"/>
              <a:buFont typeface="Arial"/>
              <a:buNone/>
              <a:defRPr sz="800">
                <a:solidFill>
                  <a:srgbClr val="00ACDB"/>
                </a:solidFill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B"/>
              </a:buClr>
              <a:buSzPts val="800"/>
              <a:buFont typeface="Arial"/>
              <a:buNone/>
              <a:defRPr sz="800">
                <a:solidFill>
                  <a:srgbClr val="00ACDB"/>
                </a:solidFill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B"/>
              </a:buClr>
              <a:buSzPts val="800"/>
              <a:buFont typeface="Arial"/>
              <a:buNone/>
              <a:defRPr sz="800">
                <a:solidFill>
                  <a:srgbClr val="00ACDB"/>
                </a:solidFill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DB"/>
              </a:buClr>
              <a:buSzPts val="800"/>
              <a:buFont typeface="Arial"/>
              <a:buNone/>
              <a:defRPr sz="800">
                <a:solidFill>
                  <a:srgbClr val="00ACDB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362725" y="11322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298450" lvl="1" marL="914400" rtl="0"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2pPr>
            <a:lvl3pPr indent="-292100" lvl="2" marL="1371600" rtl="0">
              <a:spcBef>
                <a:spcPts val="300"/>
              </a:spcBef>
              <a:spcAft>
                <a:spcPts val="0"/>
              </a:spcAft>
              <a:buSzPts val="1000"/>
              <a:buChar char="▪"/>
              <a:defRPr/>
            </a:lvl3pPr>
            <a:lvl4pPr indent="-285750" lvl="3" marL="1828800" rtl="0">
              <a:spcBef>
                <a:spcPts val="300"/>
              </a:spcBef>
              <a:spcAft>
                <a:spcPts val="0"/>
              </a:spcAft>
              <a:buSzPts val="900"/>
              <a:buChar char="▪"/>
              <a:defRPr/>
            </a:lvl4pPr>
            <a:lvl5pPr indent="-279400" lvl="4" marL="2286000" rtl="0">
              <a:spcBef>
                <a:spcPts val="300"/>
              </a:spcBef>
              <a:spcAft>
                <a:spcPts val="0"/>
              </a:spcAft>
              <a:buSzPts val="800"/>
              <a:buChar char="▪"/>
              <a:defRPr/>
            </a:lvl5pPr>
            <a:lvl6pPr indent="-292100" lvl="5" marL="2743200" rtl="0"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6pPr>
            <a:lvl7pPr indent="-292100" lvl="6" marL="3200400" rtl="0"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7pPr>
            <a:lvl8pPr indent="-292100" lvl="7" marL="3657600" rtl="0"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8pPr>
            <a:lvl9pPr indent="-292100" lvl="8" marL="4114800" rtl="0"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61318" y="0"/>
            <a:ext cx="85107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1" i="1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61319" y="480062"/>
            <a:ext cx="8254200" cy="42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6FF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6FF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6FF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6FF"/>
              </a:buClr>
              <a:buSzPts val="9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6FF"/>
              </a:buClr>
              <a:buSzPts val="8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728793" y="4863674"/>
            <a:ext cx="32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428626" y="433252"/>
            <a:ext cx="8715300" cy="0"/>
          </a:xfrm>
          <a:prstGeom prst="straightConnector1">
            <a:avLst/>
          </a:prstGeom>
          <a:noFill/>
          <a:ln cap="flat" cmpd="sng" w="53975">
            <a:solidFill>
              <a:srgbClr val="37B4E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" name="Google Shape;10;p1"/>
          <p:cNvSpPr txBox="1"/>
          <p:nvPr/>
        </p:nvSpPr>
        <p:spPr>
          <a:xfrm>
            <a:off x="350742" y="4932964"/>
            <a:ext cx="5070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EIC Preliminary Design &amp; Safety Review of the EIC Auxiliary Far-Forward/Far-Backward Detectors</a:t>
            </a:r>
            <a:endParaRPr sz="1100"/>
          </a:p>
        </p:txBody>
      </p:sp>
      <p:sp>
        <p:nvSpPr>
          <p:cNvPr id="11" name="Google Shape;11;p1"/>
          <p:cNvSpPr txBox="1"/>
          <p:nvPr/>
        </p:nvSpPr>
        <p:spPr>
          <a:xfrm>
            <a:off x="357065" y="4714656"/>
            <a:ext cx="1986600" cy="25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Electron-Ion Collider</a:t>
            </a:r>
            <a:endParaRPr sz="1100"/>
          </a:p>
        </p:txBody>
      </p:sp>
      <p:cxnSp>
        <p:nvCxnSpPr>
          <p:cNvPr id="12" name="Google Shape;12;p1"/>
          <p:cNvCxnSpPr/>
          <p:nvPr/>
        </p:nvCxnSpPr>
        <p:spPr>
          <a:xfrm>
            <a:off x="419917" y="4744569"/>
            <a:ext cx="8715300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70">
          <p15:clr>
            <a:srgbClr val="F26B43"/>
          </p15:clr>
        </p15:guide>
        <p15:guide id="4" orient="horz" pos="2916">
          <p15:clr>
            <a:srgbClr val="F26B43"/>
          </p15:clr>
        </p15:guide>
        <p15:guide id="5" pos="5490">
          <p15:clr>
            <a:srgbClr val="F26B43"/>
          </p15:clr>
        </p15:guide>
        <p15:guide id="6" orient="horz" pos="30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mi-net.co.uk/product/scintillating-fiber/" TargetMode="External"/><Relationship Id="rId4" Type="http://schemas.openxmlformats.org/officeDocument/2006/relationships/hyperlink" Target="https://www.kuraray.com/products/psf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/>
        </p:nvSpPr>
        <p:spPr>
          <a:xfrm>
            <a:off x="404569" y="1924569"/>
            <a:ext cx="81219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"/>
              <a:buFont typeface="Arial"/>
              <a:buNone/>
            </a:pPr>
            <a:r>
              <a:rPr lang="en-GB" sz="4700">
                <a:solidFill>
                  <a:schemeClr val="lt1"/>
                </a:solidFill>
              </a:rPr>
              <a:t>Luminosity Detector</a:t>
            </a:r>
            <a:endParaRPr sz="4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7391"/>
              <a:buFont typeface="Arial"/>
              <a:buNone/>
            </a:pPr>
            <a:r>
              <a:rPr lang="en-GB" sz="5750">
                <a:solidFill>
                  <a:srgbClr val="FFFFFF"/>
                </a:solidFill>
              </a:rPr>
              <a:t>Pair Spectrometer</a:t>
            </a:r>
            <a:endParaRPr sz="5750">
              <a:solidFill>
                <a:srgbClr val="FFFFFF"/>
              </a:solidFill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404575" y="3062325"/>
            <a:ext cx="5952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</a:rPr>
              <a:t>Dhevan Gangadharan, Nick Zachariou</a:t>
            </a:r>
            <a:endParaRPr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EIC Preliminary Design &amp; Safety Review of the EIC Auxiliary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Far-Forward/Far-Backward Detectors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February 12th, 2024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8" name="Google Shape;5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287" y="757424"/>
            <a:ext cx="2069737" cy="79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1306" y="903318"/>
            <a:ext cx="2422032" cy="50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5486400" y="4629150"/>
            <a:ext cx="194700" cy="1923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ACDB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311700" y="0"/>
            <a:ext cx="85206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Pair Spectrometer - Calorimeters</a:t>
            </a:r>
            <a:endParaRPr/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362725" y="674200"/>
            <a:ext cx="4472400" cy="2457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00FF"/>
                </a:solidFill>
              </a:rPr>
              <a:t>Simulation studies</a:t>
            </a:r>
            <a:endParaRPr b="1" sz="2200">
              <a:solidFill>
                <a:srgbClr val="0000FF"/>
              </a:solidFill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Moliere radius ~1.5 cm (0.9 cm for pure W)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Sampling fraction ~3%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Linear response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Energy resolution 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Stochastic term </a:t>
            </a:r>
            <a:r>
              <a:rPr lang="en-GB"/>
              <a:t>10% / sqrt(E) 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Shower profile determination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Position resolution ~ 2 mm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Tunable acceptance with different magnet currents</a:t>
            </a:r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5595" y="2571750"/>
            <a:ext cx="3281980" cy="22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5903" y="251000"/>
            <a:ext cx="3009349" cy="227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9325" y="2845650"/>
            <a:ext cx="2611274" cy="18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362725" y="1132275"/>
            <a:ext cx="58863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Fibers Kuraray or Luxium (sample for tests)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Readout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900 3x3mm Hamamatsu </a:t>
            </a:r>
            <a:r>
              <a:rPr lang="en-GB"/>
              <a:t>SiPMs</a:t>
            </a:r>
            <a:r>
              <a:rPr lang="en-GB"/>
              <a:t> per Calorimeter </a:t>
            </a:r>
            <a:br>
              <a:rPr lang="en-GB"/>
            </a:br>
            <a:r>
              <a:rPr lang="en-GB"/>
              <a:t>(options to be evaluated)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Optical guides - Following design by O. Tsai that maximises light collection efficiency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Support Structure designed by University of York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No significant space requirement/constraints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High rate (~0.1 event / bunch crossing) dictates FEE different from FeCAL. Support from UoY </a:t>
            </a:r>
            <a:r>
              <a:rPr lang="en-GB"/>
              <a:t>technicians</a:t>
            </a:r>
            <a:r>
              <a:rPr lang="en-GB"/>
              <a:t> and UCLA.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9890" y="789125"/>
            <a:ext cx="2741709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>
            <p:ph type="title"/>
          </p:nvPr>
        </p:nvSpPr>
        <p:spPr>
          <a:xfrm>
            <a:off x="311700" y="0"/>
            <a:ext cx="85206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Pair Spectrometer - Calorimeters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311700" y="0"/>
            <a:ext cx="85206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Tracker design</a:t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362725" y="1132275"/>
            <a:ext cx="49242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2258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GB" sz="1600"/>
              <a:t>Trackers provide redundancy to the CALs</a:t>
            </a:r>
            <a:endParaRPr sz="1600"/>
          </a:p>
          <a:p>
            <a:pPr indent="-32258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GB" sz="1600"/>
              <a:t>Trackers enable precise photon acceptance determination (major uncertainty at ZEUS)</a:t>
            </a:r>
            <a:endParaRPr sz="1600"/>
          </a:p>
          <a:p>
            <a:pPr indent="-32258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GB" sz="1600"/>
              <a:t>Mitigates multiple hits</a:t>
            </a:r>
            <a:endParaRPr sz="1600"/>
          </a:p>
          <a:p>
            <a:pPr indent="-32258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GB" sz="1600"/>
              <a:t>Allow for a precise energy calibration (2%) for CALs</a:t>
            </a:r>
            <a:endParaRPr sz="1600"/>
          </a:p>
          <a:p>
            <a:pPr indent="-32258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GB" sz="1600"/>
              <a:t>Technology choice: AC-LGAD strips</a:t>
            </a:r>
            <a:endParaRPr sz="1600"/>
          </a:p>
          <a:p>
            <a:pPr indent="-299085" lvl="1" marL="914400" rtl="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ct val="100000"/>
              <a:buChar char="▪"/>
            </a:pPr>
            <a:r>
              <a:rPr lang="en-GB" sz="1200"/>
              <a:t>Strip sensors, with strip pitch 500 μm.  30 μm position resolution with charge sharing and 1/√12.</a:t>
            </a:r>
            <a:br>
              <a:rPr lang="en-GB" sz="1200"/>
            </a:br>
            <a:r>
              <a:rPr lang="en-GB" sz="1200"/>
              <a:t>→ 2 mm photon position resolution</a:t>
            </a:r>
            <a:endParaRPr sz="1200"/>
          </a:p>
          <a:p>
            <a:pPr indent="-299085" lvl="1" marL="914400" rtl="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ct val="100000"/>
              <a:buChar char="▪"/>
            </a:pPr>
            <a:r>
              <a:rPr lang="en-GB" sz="1200"/>
              <a:t>Technology of choice for different systems in ePIC </a:t>
            </a:r>
            <a:br>
              <a:rPr lang="en-GB" sz="1200"/>
            </a:br>
            <a:r>
              <a:rPr lang="en-GB" sz="1200"/>
              <a:t>(Synergy with BTOF)</a:t>
            </a:r>
            <a:endParaRPr sz="1200"/>
          </a:p>
          <a:p>
            <a:pPr indent="-299085" lvl="1" marL="914400" rtl="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ct val="100000"/>
              <a:buChar char="▪"/>
            </a:pPr>
            <a:r>
              <a:rPr lang="en-GB" sz="1200"/>
              <a:t>2 stations per calorimeter </a:t>
            </a:r>
            <a:br>
              <a:rPr lang="en-GB" sz="1200"/>
            </a:br>
            <a:r>
              <a:rPr lang="en-GB" sz="1200"/>
              <a:t>(2 layers per station: X and Y orientation) </a:t>
            </a:r>
            <a:endParaRPr sz="1200"/>
          </a:p>
          <a:p>
            <a:pPr indent="-299085" lvl="1" marL="914400" rtl="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ct val="100000"/>
              <a:buChar char="▪"/>
            </a:pPr>
            <a:r>
              <a:rPr lang="en-GB" sz="1200"/>
              <a:t>Small material budget (~</a:t>
            </a:r>
            <a:r>
              <a:rPr lang="en-GB" sz="1200"/>
              <a:t>1% X</a:t>
            </a:r>
            <a:r>
              <a:rPr baseline="-25000" lang="en-GB" sz="1200"/>
              <a:t>0</a:t>
            </a:r>
            <a:r>
              <a:rPr baseline="30000" lang="en-GB" sz="1200"/>
              <a:t> </a:t>
            </a:r>
            <a:r>
              <a:rPr lang="en-GB" sz="1200"/>
              <a:t>per layer): </a:t>
            </a:r>
            <a:br>
              <a:rPr lang="en-GB" sz="1200"/>
            </a:br>
            <a:r>
              <a:rPr lang="en-GB" sz="1200"/>
              <a:t>low multiple scattering </a:t>
            </a:r>
            <a:br>
              <a:rPr lang="en-GB" sz="1200"/>
            </a:br>
            <a:r>
              <a:rPr lang="en-GB" sz="1200"/>
              <a:t>= good angle resolution </a:t>
            </a:r>
            <a:br>
              <a:rPr lang="en-GB" sz="1200"/>
            </a:br>
            <a:r>
              <a:rPr lang="en-GB" sz="1200"/>
              <a:t>= good E resolution.</a:t>
            </a:r>
            <a:endParaRPr sz="1200"/>
          </a:p>
        </p:txBody>
      </p:sp>
      <p:sp>
        <p:nvSpPr>
          <p:cNvPr id="175" name="Google Shape;17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975" y="3765823"/>
            <a:ext cx="3734174" cy="129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7901" y="1982589"/>
            <a:ext cx="2818176" cy="174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4274" y="298550"/>
            <a:ext cx="3338975" cy="17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311700" y="0"/>
            <a:ext cx="8520600" cy="457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Expected Signal Rates</a:t>
            </a:r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325" y="1407625"/>
            <a:ext cx="4622849" cy="296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359475" y="1304250"/>
            <a:ext cx="4313400" cy="3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Determined using nominal luminosity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accounting for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Char char="■"/>
            </a:pPr>
            <a:r>
              <a:rPr lang="en-GB" sz="1300">
                <a:solidFill>
                  <a:schemeClr val="dk1"/>
                </a:solidFill>
              </a:rPr>
              <a:t>1 cm </a:t>
            </a:r>
            <a:r>
              <a:rPr lang="en-GB" sz="1300">
                <a:solidFill>
                  <a:schemeClr val="dk1"/>
                </a:solidFill>
              </a:rPr>
              <a:t>conversion</a:t>
            </a:r>
            <a:r>
              <a:rPr lang="en-GB" sz="1300">
                <a:solidFill>
                  <a:schemeClr val="dk1"/>
                </a:solidFill>
              </a:rPr>
              <a:t> at exit window (9% conv prob) </a:t>
            </a:r>
            <a:br>
              <a:rPr lang="en-GB" sz="1300">
                <a:solidFill>
                  <a:schemeClr val="dk1"/>
                </a:solidFill>
              </a:rPr>
            </a:br>
            <a:r>
              <a:rPr lang="en-GB" sz="1300">
                <a:solidFill>
                  <a:schemeClr val="dk1"/>
                </a:solidFill>
              </a:rPr>
              <a:t>-- swept away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Char char="■"/>
            </a:pPr>
            <a:r>
              <a:rPr lang="en-GB" sz="1300">
                <a:solidFill>
                  <a:schemeClr val="dk1"/>
                </a:solidFill>
              </a:rPr>
              <a:t>37 m Air (9%) </a:t>
            </a:r>
            <a:br>
              <a:rPr lang="en-GB" sz="1300">
                <a:solidFill>
                  <a:schemeClr val="dk1"/>
                </a:solidFill>
              </a:rPr>
            </a:br>
            <a:r>
              <a:rPr lang="en-GB" sz="1300">
                <a:solidFill>
                  <a:schemeClr val="dk1"/>
                </a:solidFill>
              </a:rPr>
              <a:t>-- swept away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Char char="■"/>
            </a:pPr>
            <a:r>
              <a:rPr lang="en-GB" sz="1300">
                <a:solidFill>
                  <a:schemeClr val="dk1"/>
                </a:solidFill>
              </a:rPr>
              <a:t>1 cm Al Vacuum chamber entrance cap (9%) </a:t>
            </a:r>
            <a:br>
              <a:rPr lang="en-GB" sz="1300">
                <a:solidFill>
                  <a:schemeClr val="dk1"/>
                </a:solidFill>
              </a:rPr>
            </a:br>
            <a:r>
              <a:rPr lang="en-GB" sz="1300">
                <a:solidFill>
                  <a:schemeClr val="dk1"/>
                </a:solidFill>
              </a:rPr>
              <a:t>-- swept away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Char char="■"/>
            </a:pPr>
            <a:r>
              <a:rPr lang="en-GB" sz="1300">
                <a:solidFill>
                  <a:schemeClr val="dk1"/>
                </a:solidFill>
              </a:rPr>
              <a:t>1 mm Al Conversion foil (1%) </a:t>
            </a:r>
            <a:br>
              <a:rPr lang="en-GB" sz="1300">
                <a:solidFill>
                  <a:schemeClr val="dk1"/>
                </a:solidFill>
              </a:rPr>
            </a:br>
            <a:r>
              <a:rPr lang="en-GB" sz="1300">
                <a:solidFill>
                  <a:schemeClr val="dk1"/>
                </a:solidFill>
              </a:rPr>
              <a:t>-- detected in PS</a:t>
            </a:r>
            <a:endParaRPr sz="13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Char char="■"/>
            </a:pPr>
            <a:r>
              <a:rPr lang="en-GB" sz="1300">
                <a:solidFill>
                  <a:schemeClr val="dk1"/>
                </a:solidFill>
              </a:rPr>
              <a:t>At most ~0.2 electrons per bunch crossing on average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186" name="Google Shape;1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311700" y="0"/>
            <a:ext cx="8520600" cy="43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Quality assurance</a:t>
            </a:r>
            <a:endParaRPr/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362725" y="11322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Expertise within ePIC collaboration (technologies of choices used in other parts of ePIC) </a:t>
            </a:r>
            <a:br>
              <a:rPr lang="en-GB"/>
            </a:br>
            <a:r>
              <a:rPr lang="en-GB"/>
              <a:t>-- Synergies with fECAL and BTOF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Continuous progress review by ePIC Technical and Integration Council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Engineering tests soon</a:t>
            </a:r>
            <a:r>
              <a:rPr lang="en-GB"/>
              <a:t> underway building on existing work done by O. Tsai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Initial tests planned for 2024/2025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Development of full documentation for test and commissioning</a:t>
            </a:r>
            <a:endParaRPr/>
          </a:p>
          <a:p>
            <a:pPr indent="0" lvl="0" marL="127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idx="1" type="body"/>
          </p:nvPr>
        </p:nvSpPr>
        <p:spPr>
          <a:xfrm>
            <a:off x="362725" y="1132275"/>
            <a:ext cx="8658300" cy="295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14300" lvl="0" marL="127000" rtl="0" algn="l">
              <a:spcBef>
                <a:spcPts val="600"/>
              </a:spcBef>
              <a:spcAft>
                <a:spcPts val="0"/>
              </a:spcAft>
              <a:buSzPts val="1200"/>
              <a:buChar char="▪"/>
            </a:pPr>
            <a:r>
              <a:rPr lang="en-GB" sz="1200"/>
              <a:t>We will be using the appropriate Radiation Safety measurements as dictated by the University of York and Brookhaven national Laboratory.</a:t>
            </a:r>
            <a:endParaRPr sz="1200"/>
          </a:p>
          <a:p>
            <a:pPr indent="-114300" lvl="0" marL="127000" rtl="0" algn="l">
              <a:spcBef>
                <a:spcPts val="600"/>
              </a:spcBef>
              <a:spcAft>
                <a:spcPts val="0"/>
              </a:spcAft>
              <a:buSzPts val="1200"/>
              <a:buChar char="▪"/>
            </a:pPr>
            <a:r>
              <a:rPr lang="en-GB" sz="1200"/>
              <a:t>Construction: The University has extensive ES&amp;H measures in placement that need to be followed in all our labs and ensure Radiation, Chemical, and Electrical safety, as well as proper occupational Health and safety measures </a:t>
            </a:r>
            <a:endParaRPr sz="1200"/>
          </a:p>
          <a:p>
            <a:pPr indent="-3048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</a:pPr>
            <a:r>
              <a:rPr lang="en-GB" sz="1200">
                <a:solidFill>
                  <a:schemeClr val="dk1"/>
                </a:solidFill>
              </a:rPr>
              <a:t>Use of fume boxes, </a:t>
            </a:r>
            <a:r>
              <a:rPr lang="en-GB" sz="1200">
                <a:solidFill>
                  <a:schemeClr val="dk1"/>
                </a:solidFill>
              </a:rPr>
              <a:t>protective equipment for hands/eyes/body.</a:t>
            </a:r>
            <a:r>
              <a:rPr lang="en-GB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</a:pPr>
            <a:r>
              <a:rPr lang="en-GB" sz="1200">
                <a:solidFill>
                  <a:schemeClr val="dk1"/>
                </a:solidFill>
              </a:rPr>
              <a:t>The university ensures all personnel working within the labs have the appropriate training to ensure adherence to these safety protocols. </a:t>
            </a:r>
            <a:endParaRPr sz="1200">
              <a:solidFill>
                <a:schemeClr val="dk1"/>
              </a:solidFill>
            </a:endParaRPr>
          </a:p>
          <a:p>
            <a:pPr indent="0" lvl="0" marL="1270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We will </a:t>
            </a:r>
            <a:r>
              <a:rPr lang="en-GB" sz="1200">
                <a:solidFill>
                  <a:schemeClr val="dk1"/>
                </a:solidFill>
              </a:rPr>
              <a:t>strictly</a:t>
            </a:r>
            <a:r>
              <a:rPr lang="en-GB" sz="1200">
                <a:solidFill>
                  <a:schemeClr val="dk1"/>
                </a:solidFill>
              </a:rPr>
              <a:t> follow the </a:t>
            </a:r>
            <a:r>
              <a:rPr lang="en-GB" sz="1200">
                <a:solidFill>
                  <a:schemeClr val="dk1"/>
                </a:solidFill>
              </a:rPr>
              <a:t>laboratory safety procedure for electrical safety (HV supply) and ensure that all equipment is mechanically secure.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Trip hazards from cabling will be minimised by proper cable routing.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Ear protection and proper signage will indicate clearly areas of high-magnetic field.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No fire risk is anticipated from scintillating fibers as these are enclosed within the calorimeter.</a:t>
            </a:r>
            <a:endParaRPr sz="1200"/>
          </a:p>
        </p:txBody>
      </p:sp>
      <p:sp>
        <p:nvSpPr>
          <p:cNvPr id="199" name="Google Shape;199;p22"/>
          <p:cNvSpPr txBox="1"/>
          <p:nvPr>
            <p:ph type="title"/>
          </p:nvPr>
        </p:nvSpPr>
        <p:spPr>
          <a:xfrm>
            <a:off x="311700" y="0"/>
            <a:ext cx="8520600" cy="427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Health and safety</a:t>
            </a:r>
            <a:endParaRPr/>
          </a:p>
        </p:txBody>
      </p:sp>
      <p:sp>
        <p:nvSpPr>
          <p:cNvPr id="200" name="Google Shape;20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311700" y="0"/>
            <a:ext cx="8520600" cy="427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206" name="Google Shape;206;p23"/>
          <p:cNvSpPr txBox="1"/>
          <p:nvPr>
            <p:ph idx="1" type="body"/>
          </p:nvPr>
        </p:nvSpPr>
        <p:spPr>
          <a:xfrm>
            <a:off x="362725" y="11322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rgbClr val="FF00FF"/>
              </a:buClr>
              <a:buSzPts val="1400"/>
              <a:buChar char="▪"/>
            </a:pPr>
            <a:r>
              <a:rPr lang="en-GB">
                <a:solidFill>
                  <a:srgbClr val="FF00FF"/>
                </a:solidFill>
              </a:rPr>
              <a:t>Requirements </a:t>
            </a:r>
            <a:r>
              <a:rPr lang="en-GB">
                <a:solidFill>
                  <a:srgbClr val="FF00FF"/>
                </a:solidFill>
              </a:rPr>
              <a:t>well defined</a:t>
            </a:r>
            <a:endParaRPr>
              <a:solidFill>
                <a:srgbClr val="FF00FF"/>
              </a:solidFill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Technologies of choice (Scifi Cal and AC-LGADS) </a:t>
            </a:r>
            <a:r>
              <a:rPr lang="en-GB">
                <a:solidFill>
                  <a:srgbClr val="FF00FF"/>
                </a:solidFill>
              </a:rPr>
              <a:t>satisfy</a:t>
            </a:r>
            <a:r>
              <a:rPr lang="en-GB"/>
              <a:t> all requirements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Detector setup </a:t>
            </a:r>
            <a:r>
              <a:rPr lang="en-GB"/>
              <a:t>mitigates</a:t>
            </a:r>
            <a:r>
              <a:rPr lang="en-GB"/>
              <a:t> systematics (lessons from Zeus)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Sweeper magnet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Thin converter (ability to have different converters)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Vacuum pipe (mitigating conversions in air within magnetic field)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Unobstructed</a:t>
            </a:r>
            <a:r>
              <a:rPr lang="en-GB"/>
              <a:t> photon acceptance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Engineering test soon underway (Mainz 2024)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Optimisation </a:t>
            </a:r>
            <a:r>
              <a:rPr lang="en-GB"/>
              <a:t>ongoing</a:t>
            </a:r>
            <a:r>
              <a:rPr lang="en-GB"/>
              <a:t> utilising DD4HEP simulations</a:t>
            </a:r>
            <a:endParaRPr/>
          </a:p>
        </p:txBody>
      </p:sp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Extras</a:t>
            </a:r>
            <a:endParaRPr/>
          </a:p>
        </p:txBody>
      </p:sp>
      <p:sp>
        <p:nvSpPr>
          <p:cNvPr id="213" name="Google Shape;21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title"/>
          </p:nvPr>
        </p:nvSpPr>
        <p:spPr>
          <a:xfrm>
            <a:off x="311700" y="0"/>
            <a:ext cx="8520600" cy="43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Fiber Specification</a:t>
            </a:r>
            <a:endParaRPr/>
          </a:p>
        </p:txBody>
      </p:sp>
      <p:sp>
        <p:nvSpPr>
          <p:cNvPr id="219" name="Google Shape;219;p25"/>
          <p:cNvSpPr txBox="1"/>
          <p:nvPr>
            <p:ph idx="1" type="body"/>
          </p:nvPr>
        </p:nvSpPr>
        <p:spPr>
          <a:xfrm>
            <a:off x="390950" y="584600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/>
              <a:t>A. Light yield shall exceed 8000 photons/MeV 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/>
              <a:t>B. Diameter mean value and variation shall be 0.47 +/- 0.004 mm, RMS ≤0.02 mm.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/>
              <a:t>C. Attenuation length for blue light &gt; 3m.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/>
              <a:t>D. Batch to batch or lot to lot variation of light yield &lt;10%.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/>
              <a:t>E. Emission spectrum in blue-green light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900"/>
              <a:t>F. Scintillation decay time &lt;3ns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900"/>
              <a:t>Luxium BCF10 </a:t>
            </a:r>
            <a:r>
              <a:rPr lang="en-GB" sz="900" u="sng">
                <a:solidFill>
                  <a:schemeClr val="hlink"/>
                </a:solidFill>
                <a:hlinkClick r:id="rId3"/>
              </a:rPr>
              <a:t>https://www.mi-net.co.uk/product/scintillating-fiber/</a:t>
            </a:r>
            <a:r>
              <a:rPr lang="en-GB" sz="900"/>
              <a:t> 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900"/>
              <a:t>Kuraray </a:t>
            </a:r>
            <a:r>
              <a:rPr lang="en-GB" sz="900" u="sng">
                <a:solidFill>
                  <a:schemeClr val="hlink"/>
                </a:solidFill>
                <a:hlinkClick r:id="rId4"/>
              </a:rPr>
              <a:t>https://www.kuraray.com/products/psf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20" name="Google Shape;22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Tracker Occupancies</a:t>
            </a:r>
            <a:endParaRPr/>
          </a:p>
        </p:txBody>
      </p:sp>
      <p:sp>
        <p:nvSpPr>
          <p:cNvPr id="226" name="Google Shape;22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7" name="Google Shape;2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973025"/>
            <a:ext cx="5120650" cy="348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/>
        </p:nvSpPr>
        <p:spPr>
          <a:xfrm>
            <a:off x="5520550" y="1152475"/>
            <a:ext cx="34218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" name="Google Shape;229;p26"/>
          <p:cNvSpPr txBox="1"/>
          <p:nvPr>
            <p:ph idx="1" type="body"/>
          </p:nvPr>
        </p:nvSpPr>
        <p:spPr>
          <a:xfrm>
            <a:off x="5634375" y="1132275"/>
            <a:ext cx="32490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FF"/>
              </a:solidFill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Hit rate / mm^2 / bunch crossing for max bremsstrahlung rates in e-Au 10x110.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Hits concentrated in narrow vertical band.  But band may move for different EIC beam configurations.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525" y="2195750"/>
            <a:ext cx="2841200" cy="21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>
            <p:ph type="title"/>
          </p:nvPr>
        </p:nvSpPr>
        <p:spPr>
          <a:xfrm>
            <a:off x="311700" y="0"/>
            <a:ext cx="8520600" cy="469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LUMI Process: Bremsstrahlung</a:t>
            </a:r>
            <a:endParaRPr/>
          </a:p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362725" y="1132275"/>
            <a:ext cx="3792600" cy="3531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/>
              <a:t>Bremsstrahlung processes 		      </a:t>
            </a:r>
            <a:r>
              <a:rPr b="1" lang="en-GB" sz="1300"/>
              <a:t>ep → ep</a:t>
            </a:r>
            <a:r>
              <a:rPr b="1" lang="en-GB" sz="1300"/>
              <a:t>Ɣ</a:t>
            </a:r>
            <a:r>
              <a:rPr b="1" lang="en-GB" sz="1300"/>
              <a:t>, eA → eA</a:t>
            </a:r>
            <a:r>
              <a:rPr b="1" lang="en-GB" sz="1300"/>
              <a:t>Ɣ</a:t>
            </a:r>
            <a:endParaRPr b="1" sz="1300"/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</a:pPr>
            <a:r>
              <a:rPr lang="en-GB" sz="1300"/>
              <a:t>σ</a:t>
            </a:r>
            <a:r>
              <a:rPr baseline="-25000" lang="en-GB" sz="1300"/>
              <a:t>BREMS</a:t>
            </a:r>
            <a:r>
              <a:rPr lang="en-GB" sz="1300"/>
              <a:t> precisely known from QED (~0.5%) Bethe-Heitler 1934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</a:pPr>
            <a:r>
              <a:rPr lang="en-GB" sz="1300"/>
              <a:t>At EIC both beams are polarised 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300"/>
              <a:buChar char="▪"/>
            </a:pPr>
            <a:r>
              <a:rPr lang="en-GB" sz="1300"/>
              <a:t>σ</a:t>
            </a:r>
            <a:r>
              <a:rPr baseline="-25000" lang="en-GB" sz="1300"/>
              <a:t>BREMS</a:t>
            </a:r>
            <a:r>
              <a:rPr lang="en-GB" sz="1300"/>
              <a:t> polarised component negligible </a:t>
            </a:r>
            <a:r>
              <a:rPr lang="en-GB" sz="900"/>
              <a:t>(</a:t>
            </a:r>
            <a:r>
              <a:rPr lang="en-GB" sz="800"/>
              <a:t>D. Gangadharan  EPJA 59:303 (2023))</a:t>
            </a:r>
            <a:endParaRPr sz="900"/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</a:pPr>
            <a:r>
              <a:rPr lang="en-GB" sz="1300"/>
              <a:t>Large σ</a:t>
            </a:r>
            <a:r>
              <a:rPr baseline="-25000" lang="en-GB" sz="1300"/>
              <a:t>BREMS </a:t>
            </a:r>
            <a:r>
              <a:rPr lang="en-GB" sz="1300"/>
              <a:t>⇒ high statistics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▪"/>
            </a:pPr>
            <a:r>
              <a:rPr lang="en-GB" sz="1300"/>
              <a:t>Lumi significantly higher than HERA </a:t>
            </a:r>
            <a:br>
              <a:rPr lang="en-GB" sz="1300"/>
            </a:br>
            <a:r>
              <a:rPr lang="en-GB" sz="1300"/>
              <a:t>(100x - 1000x)</a:t>
            </a:r>
            <a:endParaRPr sz="1300"/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4">
            <a:alphaModFix/>
          </a:blip>
          <a:srcRect b="0" l="3772" r="0" t="0"/>
          <a:stretch/>
        </p:blipFill>
        <p:spPr>
          <a:xfrm>
            <a:off x="6788725" y="2213397"/>
            <a:ext cx="2109150" cy="208150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/>
        </p:nvSpPr>
        <p:spPr>
          <a:xfrm>
            <a:off x="3947525" y="1257375"/>
            <a:ext cx="23439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2"/>
                </a:solidFill>
              </a:rPr>
              <a:t>ɣ energy spectrum</a:t>
            </a:r>
            <a:endParaRPr b="1" sz="1000">
              <a:solidFill>
                <a:schemeClr val="dk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-GB" sz="1000">
                <a:solidFill>
                  <a:schemeClr val="dk2"/>
                </a:solidFill>
              </a:rPr>
              <a:t>Diverges E</a:t>
            </a:r>
            <a:r>
              <a:rPr baseline="-25000" lang="en-GB" sz="1000">
                <a:solidFill>
                  <a:schemeClr val="dk2"/>
                </a:solidFill>
              </a:rPr>
              <a:t>γ</a:t>
            </a:r>
            <a:r>
              <a:rPr lang="en-GB" sz="1000">
                <a:solidFill>
                  <a:schemeClr val="dk2"/>
                </a:solidFill>
              </a:rPr>
              <a:t>→0</a:t>
            </a:r>
            <a:endParaRPr sz="1000">
              <a:solidFill>
                <a:schemeClr val="dk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-GB" sz="1000">
                <a:solidFill>
                  <a:schemeClr val="dk2"/>
                </a:solidFill>
              </a:rPr>
              <a:t>Endpoint @ E</a:t>
            </a:r>
            <a:r>
              <a:rPr baseline="-25000" lang="en-GB" sz="1000">
                <a:solidFill>
                  <a:schemeClr val="dk2"/>
                </a:solidFill>
              </a:rPr>
              <a:t>γ</a:t>
            </a:r>
            <a:r>
              <a:rPr lang="en-GB" sz="1000">
                <a:solidFill>
                  <a:schemeClr val="dk2"/>
                </a:solidFill>
              </a:rPr>
              <a:t>=E</a:t>
            </a:r>
            <a:r>
              <a:rPr baseline="-25000" lang="en-GB" sz="1000">
                <a:solidFill>
                  <a:schemeClr val="dk2"/>
                </a:solidFill>
              </a:rPr>
              <a:t>e-beam</a:t>
            </a:r>
            <a:endParaRPr sz="1000">
              <a:solidFill>
                <a:schemeClr val="dk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-GB" sz="1000">
                <a:solidFill>
                  <a:schemeClr val="dk2"/>
                </a:solidFill>
              </a:rPr>
              <a:t>Nuclei σ</a:t>
            </a:r>
            <a:r>
              <a:rPr baseline="-25000" lang="en-GB" sz="1000">
                <a:solidFill>
                  <a:schemeClr val="dk2"/>
                </a:solidFill>
              </a:rPr>
              <a:t>eA</a:t>
            </a:r>
            <a:r>
              <a:rPr lang="en-GB" sz="1000">
                <a:solidFill>
                  <a:schemeClr val="dk2"/>
                </a:solidFill>
              </a:rPr>
              <a:t>=Z</a:t>
            </a:r>
            <a:r>
              <a:rPr baseline="-25000" lang="en-GB" sz="1000">
                <a:solidFill>
                  <a:schemeClr val="dk2"/>
                </a:solidFill>
              </a:rPr>
              <a:t>A</a:t>
            </a:r>
            <a:r>
              <a:rPr baseline="30000" lang="en-GB" sz="1000">
                <a:solidFill>
                  <a:schemeClr val="dk2"/>
                </a:solidFill>
              </a:rPr>
              <a:t>2 </a:t>
            </a:r>
            <a:r>
              <a:rPr lang="en-GB" sz="1000">
                <a:solidFill>
                  <a:schemeClr val="dk2"/>
                </a:solidFill>
              </a:rPr>
              <a:t>. σ</a:t>
            </a:r>
            <a:r>
              <a:rPr baseline="-25000" lang="en-GB" sz="1000">
                <a:solidFill>
                  <a:schemeClr val="dk2"/>
                </a:solidFill>
              </a:rPr>
              <a:t>ep</a:t>
            </a:r>
            <a:r>
              <a:rPr lang="en-GB" sz="1000">
                <a:solidFill>
                  <a:schemeClr val="dk2"/>
                </a:solidFill>
              </a:rPr>
              <a:t> 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6473250" y="1257375"/>
            <a:ext cx="25479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2"/>
                </a:solidFill>
              </a:rPr>
              <a:t>ɣ angular distribution</a:t>
            </a:r>
            <a:endParaRPr b="1" sz="1000">
              <a:solidFill>
                <a:schemeClr val="dk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-GB" sz="1000">
                <a:solidFill>
                  <a:schemeClr val="dk2"/>
                </a:solidFill>
              </a:rPr>
              <a:t>Strongly peaked @ beam 0</a:t>
            </a:r>
            <a:r>
              <a:rPr baseline="30000" lang="en-GB" sz="1000">
                <a:solidFill>
                  <a:schemeClr val="dk2"/>
                </a:solidFill>
              </a:rPr>
              <a:t>o</a:t>
            </a:r>
            <a:endParaRPr baseline="30000" sz="1000">
              <a:solidFill>
                <a:schemeClr val="dk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-GB" sz="1000">
                <a:solidFill>
                  <a:schemeClr val="dk2"/>
                </a:solidFill>
              </a:rPr>
              <a:t>Dominated by e-beam divergence</a:t>
            </a:r>
            <a:endParaRPr sz="1000">
              <a:solidFill>
                <a:schemeClr val="dk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-GB" sz="1000">
                <a:solidFill>
                  <a:schemeClr val="dk2"/>
                </a:solidFill>
              </a:rPr>
              <a:t>Diagnostic for beam steering, tuning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Radiation hardness</a:t>
            </a:r>
            <a:endParaRPr/>
          </a:p>
        </p:txBody>
      </p:sp>
      <p:sp>
        <p:nvSpPr>
          <p:cNvPr id="235" name="Google Shape;235;p27"/>
          <p:cNvSpPr txBox="1"/>
          <p:nvPr>
            <p:ph idx="1" type="body"/>
          </p:nvPr>
        </p:nvSpPr>
        <p:spPr>
          <a:xfrm>
            <a:off x="362725" y="11322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Calorimeter components do not require hardness studies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Epoxy tested to 15 MRad→ no </a:t>
            </a:r>
            <a:r>
              <a:rPr lang="en-GB"/>
              <a:t>degradation</a:t>
            </a:r>
            <a:r>
              <a:rPr lang="en-GB"/>
              <a:t> in mechanical properties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SiPM to light guide coupling → Silicone, selected by CMS in 2002 used for STAR FCS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Scintillating fibers → Radiation hard. Do not expect to see </a:t>
            </a:r>
            <a:r>
              <a:rPr lang="en-GB"/>
              <a:t>noticeable</a:t>
            </a:r>
            <a:r>
              <a:rPr lang="en-GB"/>
              <a:t> changes in LY or transparency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Plans for SiPM irradiation following feCAL studies 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No space constraints → Can easily shield FEE</a:t>
            </a:r>
            <a:endParaRPr/>
          </a:p>
        </p:txBody>
      </p:sp>
      <p:sp>
        <p:nvSpPr>
          <p:cNvPr id="236" name="Google Shape;23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Plans for engineering test articles</a:t>
            </a:r>
            <a:endParaRPr/>
          </a:p>
        </p:txBody>
      </p:sp>
      <p:sp>
        <p:nvSpPr>
          <p:cNvPr id="242" name="Google Shape;242;p28"/>
          <p:cNvSpPr txBox="1"/>
          <p:nvPr>
            <p:ph idx="1" type="body"/>
          </p:nvPr>
        </p:nvSpPr>
        <p:spPr>
          <a:xfrm>
            <a:off x="362725" y="11322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Engineering tests will follow well established procedures developed by O. Tsai (FeCAL)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Materials are ordered and anticipate module construction to commence ASAP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Epoxy (left) and brash mesh (all) acquired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Fiber sample acquired (right)</a:t>
            </a:r>
            <a:endParaRPr/>
          </a:p>
          <a:p>
            <a:pPr indent="-292100" lvl="2" marL="1371600" rtl="0" algn="l">
              <a:spcBef>
                <a:spcPts val="300"/>
              </a:spcBef>
              <a:spcAft>
                <a:spcPts val="0"/>
              </a:spcAft>
              <a:buSzPts val="1000"/>
              <a:buChar char="▪"/>
            </a:pPr>
            <a:r>
              <a:rPr lang="en-GB"/>
              <a:t>Tested with mesh (right)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Tungsten powder sample acquired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Construction mould design in progress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Work is needed to establish FEE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Initial test to be performed at MAINZ in 2024</a:t>
            </a:r>
            <a:endParaRPr/>
          </a:p>
        </p:txBody>
      </p:sp>
      <p:sp>
        <p:nvSpPr>
          <p:cNvPr id="243" name="Google Shape;24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4" name="Google Shape;2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325" y="2195250"/>
            <a:ext cx="3861525" cy="19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311700" y="0"/>
            <a:ext cx="8520600" cy="427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Requirements</a:t>
            </a:r>
            <a:endParaRPr/>
          </a:p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362725" y="1132275"/>
            <a:ext cx="33594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1270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500"/>
              <a:t>Physics</a:t>
            </a:r>
            <a:r>
              <a:rPr lang="en-GB" sz="1500"/>
              <a:t>:</a:t>
            </a:r>
            <a:endParaRPr sz="1500"/>
          </a:p>
          <a:p>
            <a:pPr indent="-120650" lvl="1" marL="3810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Precise determination of absolute luminosity at 1% level</a:t>
            </a:r>
            <a:endParaRPr/>
          </a:p>
          <a:p>
            <a:pPr indent="-120650" lvl="1" marL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Precise determination of relative luminosity at 10</a:t>
            </a:r>
            <a:r>
              <a:rPr baseline="30000" lang="en-GB"/>
              <a:t>-4</a:t>
            </a:r>
            <a:r>
              <a:rPr lang="en-GB"/>
              <a:t> level</a:t>
            </a:r>
            <a:endParaRPr/>
          </a:p>
          <a:p>
            <a:pPr indent="-127000" lvl="2" marL="647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GB"/>
              <a:t>Spin-sorted lumi for different polarisation orientations </a:t>
            </a:r>
            <a:r>
              <a:rPr lang="en-GB" sz="1000"/>
              <a:t>	</a:t>
            </a:r>
            <a:r>
              <a:rPr lang="en-GB" sz="1000"/>
              <a:t>double BSA unc. @ RHIC 10</a:t>
            </a:r>
            <a:r>
              <a:rPr baseline="30000" lang="en-GB" sz="1000"/>
              <a:t>-4 </a:t>
            </a:r>
            <a:r>
              <a:rPr lang="en-GB" sz="1000"/>
              <a:t>(Phys. Rev. D 93, 011501(R) (2016))</a:t>
            </a:r>
            <a:endParaRPr/>
          </a:p>
          <a:p>
            <a:pPr indent="-120650" lvl="1" marL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Complementarity and redundancy </a:t>
            </a:r>
            <a:br>
              <a:rPr lang="en-GB"/>
            </a:br>
            <a:r>
              <a:rPr lang="en-GB"/>
              <a:t>(direct photon, and pair spectrometer sensitive to different systematics)</a:t>
            </a:r>
            <a:endParaRPr/>
          </a:p>
          <a:p>
            <a:pPr indent="0" lvl="0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4951500" y="1132275"/>
            <a:ext cx="4010400" cy="2978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270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/>
              <a:t>Detector: </a:t>
            </a:r>
            <a:r>
              <a:rPr b="1" lang="en-GB" sz="1400"/>
              <a:t>Pair </a:t>
            </a:r>
            <a:r>
              <a:rPr b="1" lang="en-GB"/>
              <a:t>S</a:t>
            </a:r>
            <a:r>
              <a:rPr b="1" lang="en-GB" sz="1400"/>
              <a:t>pectrometer </a:t>
            </a:r>
            <a:r>
              <a:rPr b="1" lang="en-GB"/>
              <a:t>(PS)</a:t>
            </a:r>
            <a:r>
              <a:rPr b="1" lang="en-GB" sz="1400"/>
              <a:t>:</a:t>
            </a:r>
            <a:endParaRPr b="1"/>
          </a:p>
          <a:p>
            <a:pPr indent="-117475" lvl="1" marL="3810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050"/>
              <a:buChar char="▪"/>
            </a:pPr>
            <a:r>
              <a:rPr lang="en-GB" sz="1050"/>
              <a:t>Energy resolution &lt; 15%/sqrt(E)</a:t>
            </a:r>
            <a:endParaRPr sz="1050"/>
          </a:p>
          <a:p>
            <a:pPr indent="-117475" lvl="1" marL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50"/>
              <a:buChar char="▪"/>
            </a:pPr>
            <a:r>
              <a:rPr lang="en-GB" sz="1050"/>
              <a:t>Good timing resolution ~5 ns </a:t>
            </a:r>
            <a:br>
              <a:rPr lang="en-GB" sz="1050"/>
            </a:br>
            <a:r>
              <a:rPr lang="en-GB" sz="1050"/>
              <a:t>(sufficient to resolve bunches 10.15 ns)</a:t>
            </a:r>
            <a:endParaRPr sz="1050"/>
          </a:p>
          <a:p>
            <a:pPr indent="-117475" lvl="1" marL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50"/>
              <a:buChar char="▪"/>
            </a:pPr>
            <a:r>
              <a:rPr lang="en-GB" sz="1050"/>
              <a:t>Tracker dimensions larger than CAL </a:t>
            </a:r>
            <a:br>
              <a:rPr lang="en-GB" sz="1050"/>
            </a:br>
            <a:r>
              <a:rPr lang="en-GB" sz="1050"/>
              <a:t>to enable acceptance determination</a:t>
            </a:r>
            <a:endParaRPr sz="1050"/>
          </a:p>
          <a:p>
            <a:pPr indent="-117475" lvl="1" marL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50"/>
              <a:buChar char="▪"/>
            </a:pPr>
            <a:r>
              <a:rPr lang="en-GB" sz="1050"/>
              <a:t>Less than 5 mm photon position resolution from trackers (X</a:t>
            </a:r>
            <a:r>
              <a:rPr baseline="-25000" lang="en-GB" sz="1050"/>
              <a:t>Ɣ</a:t>
            </a:r>
            <a:r>
              <a:rPr lang="en-GB" sz="1050"/>
              <a:t> and Y</a:t>
            </a:r>
            <a:r>
              <a:rPr baseline="-25000" lang="en-GB" sz="1050"/>
              <a:t>Ɣ</a:t>
            </a:r>
            <a:r>
              <a:rPr lang="en-GB" sz="1050"/>
              <a:t>)</a:t>
            </a:r>
            <a:endParaRPr sz="1050"/>
          </a:p>
          <a:p>
            <a:pPr indent="-117475" lvl="1" marL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50"/>
              <a:buChar char="▪"/>
            </a:pPr>
            <a:r>
              <a:rPr lang="en-GB" sz="1050"/>
              <a:t>Unobstructed photon aperture</a:t>
            </a:r>
            <a:endParaRPr sz="1050"/>
          </a:p>
          <a:p>
            <a:pPr indent="-117475" lvl="1" marL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50"/>
              <a:buChar char="▪"/>
            </a:pPr>
            <a:r>
              <a:rPr lang="en-GB" sz="1050"/>
              <a:t>High accuracy in converter chemical composition (~0.3%)</a:t>
            </a:r>
            <a:endParaRPr sz="1050"/>
          </a:p>
        </p:txBody>
      </p:sp>
      <p:cxnSp>
        <p:nvCxnSpPr>
          <p:cNvPr id="80" name="Google Shape;80;p10"/>
          <p:cNvCxnSpPr/>
          <p:nvPr/>
        </p:nvCxnSpPr>
        <p:spPr>
          <a:xfrm flipH="1" rot="10800000">
            <a:off x="3613500" y="1602175"/>
            <a:ext cx="15639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" name="Google Shape;81;p10"/>
          <p:cNvCxnSpPr/>
          <p:nvPr/>
        </p:nvCxnSpPr>
        <p:spPr>
          <a:xfrm flipH="1" rot="10800000">
            <a:off x="3640500" y="1878125"/>
            <a:ext cx="1569600" cy="23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" name="Google Shape;82;p10"/>
          <p:cNvCxnSpPr/>
          <p:nvPr/>
        </p:nvCxnSpPr>
        <p:spPr>
          <a:xfrm>
            <a:off x="3597900" y="1654425"/>
            <a:ext cx="1374900" cy="123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" name="Google Shape;83;p10"/>
          <p:cNvSpPr/>
          <p:nvPr/>
        </p:nvSpPr>
        <p:spPr>
          <a:xfrm>
            <a:off x="5068800" y="2219475"/>
            <a:ext cx="141300" cy="1450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4" name="Google Shape;84;p10"/>
          <p:cNvCxnSpPr/>
          <p:nvPr/>
        </p:nvCxnSpPr>
        <p:spPr>
          <a:xfrm flipH="1" rot="10800000">
            <a:off x="3277500" y="3023625"/>
            <a:ext cx="1695300" cy="39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00" y="946500"/>
            <a:ext cx="3696350" cy="16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>
            <p:ph type="title"/>
          </p:nvPr>
        </p:nvSpPr>
        <p:spPr>
          <a:xfrm>
            <a:off x="311700" y="0"/>
            <a:ext cx="8520600" cy="421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we learned from Zeus</a:t>
            </a:r>
            <a:endParaRPr/>
          </a:p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1"/>
          <p:cNvSpPr txBox="1"/>
          <p:nvPr/>
        </p:nvSpPr>
        <p:spPr>
          <a:xfrm>
            <a:off x="4572000" y="872325"/>
            <a:ext cx="44010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</a:rPr>
              <a:t>ePIC mitigations</a:t>
            </a:r>
            <a:endParaRPr b="1" sz="16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GB" sz="1200">
                <a:solidFill>
                  <a:schemeClr val="dk2"/>
                </a:solidFill>
              </a:rPr>
              <a:t>Obstruction-free aperture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GB" sz="1200">
                <a:solidFill>
                  <a:schemeClr val="dk2"/>
                </a:solidFill>
              </a:rPr>
              <a:t>System redundancy (Low Q</a:t>
            </a:r>
            <a:r>
              <a:rPr baseline="30000" lang="en-GB" sz="1200">
                <a:solidFill>
                  <a:schemeClr val="dk2"/>
                </a:solidFill>
              </a:rPr>
              <a:t>2</a:t>
            </a:r>
            <a:r>
              <a:rPr lang="en-GB" sz="1200">
                <a:solidFill>
                  <a:schemeClr val="dk2"/>
                </a:solidFill>
              </a:rPr>
              <a:t> coincidences, tracker info)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GB" sz="1200">
                <a:solidFill>
                  <a:schemeClr val="dk2"/>
                </a:solidFill>
              </a:rPr>
              <a:t>Systematic handles (sweeper magnet and adjustable analysing magnet) 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GB" sz="1200">
                <a:solidFill>
                  <a:schemeClr val="dk2"/>
                </a:solidFill>
              </a:rPr>
              <a:t>Trackers/Cal dual operation for self-calibration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GB" sz="1200">
                <a:solidFill>
                  <a:schemeClr val="dk2"/>
                </a:solidFill>
              </a:rPr>
              <a:t>Precisely known chemical composition of all </a:t>
            </a:r>
            <a:br>
              <a:rPr lang="en-GB" sz="1200">
                <a:solidFill>
                  <a:schemeClr val="dk2"/>
                </a:solidFill>
              </a:rPr>
            </a:br>
            <a:r>
              <a:rPr lang="en-GB" sz="1200">
                <a:solidFill>
                  <a:schemeClr val="dk2"/>
                </a:solidFill>
              </a:rPr>
              <a:t>conversion materials (exit window and conversion foil). 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GB" sz="1200">
                <a:solidFill>
                  <a:schemeClr val="dk2"/>
                </a:solidFill>
              </a:rPr>
              <a:t>Dedicated thin conversion foil</a:t>
            </a:r>
            <a:endParaRPr sz="12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200" y="2667800"/>
            <a:ext cx="3427750" cy="182290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/>
          <p:nvPr/>
        </p:nvSpPr>
        <p:spPr>
          <a:xfrm>
            <a:off x="4679200" y="1225600"/>
            <a:ext cx="84600" cy="11799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" name="Google Shape;95;p11"/>
          <p:cNvCxnSpPr>
            <a:endCxn id="94" idx="1"/>
          </p:cNvCxnSpPr>
          <p:nvPr/>
        </p:nvCxnSpPr>
        <p:spPr>
          <a:xfrm>
            <a:off x="2966500" y="1394350"/>
            <a:ext cx="1712700" cy="42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1"/>
          <p:cNvCxnSpPr/>
          <p:nvPr/>
        </p:nvCxnSpPr>
        <p:spPr>
          <a:xfrm>
            <a:off x="2902550" y="1565100"/>
            <a:ext cx="1821300" cy="103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1"/>
          <p:cNvCxnSpPr/>
          <p:nvPr/>
        </p:nvCxnSpPr>
        <p:spPr>
          <a:xfrm>
            <a:off x="2931000" y="1728725"/>
            <a:ext cx="1804500" cy="141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" name="Google Shape;98;p11"/>
          <p:cNvSpPr txBox="1"/>
          <p:nvPr/>
        </p:nvSpPr>
        <p:spPr>
          <a:xfrm>
            <a:off x="590475" y="4329500"/>
            <a:ext cx="3827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Not a simple, well-defined photon acceptance (fuzzy)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311700" y="0"/>
            <a:ext cx="8520600" cy="427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Experimental </a:t>
            </a:r>
            <a:r>
              <a:rPr lang="en-GB"/>
              <a:t>Approach</a:t>
            </a:r>
            <a:endParaRPr/>
          </a:p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79900"/>
            <a:ext cx="8761902" cy="393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idx="1" type="body"/>
          </p:nvPr>
        </p:nvSpPr>
        <p:spPr>
          <a:xfrm>
            <a:off x="362725" y="903675"/>
            <a:ext cx="36243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b="1" lang="en-GB" sz="1400"/>
              <a:t>Unobstructed</a:t>
            </a:r>
            <a:r>
              <a:rPr b="1" lang="en-GB" sz="1400"/>
              <a:t> photon path (5 σ)</a:t>
            </a:r>
            <a:endParaRPr b="1" sz="500"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b="1" lang="en-GB" sz="1400"/>
              <a:t>Exit window</a:t>
            </a:r>
            <a:endParaRPr b="1" sz="1400"/>
          </a:p>
          <a:p>
            <a:pPr indent="-3175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Simple geometry with uniform thickness and well-known composition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Conversion</a:t>
            </a:r>
            <a:r>
              <a:rPr lang="en-GB"/>
              <a:t> rate well established </a:t>
            </a:r>
            <a:br>
              <a:rPr lang="en-GB"/>
            </a:br>
            <a:r>
              <a:rPr lang="en-GB"/>
              <a:t>(special runs with sweeper magnet off)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b="1" lang="en-GB" sz="1400"/>
              <a:t>Collimator</a:t>
            </a:r>
            <a:endParaRPr b="1" sz="1400"/>
          </a:p>
          <a:p>
            <a:pPr indent="-3175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Shield detectors from unnecessary radiation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Defines the outer limits of our acceptance</a:t>
            </a:r>
            <a:br>
              <a:rPr lang="en-GB"/>
            </a:br>
            <a:r>
              <a:rPr lang="en-GB"/>
              <a:t>(5σ → ~5 cm radius at our detectors)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b="1" lang="en-GB" sz="1400"/>
              <a:t>Sweeper magnet to remove pair conversions from the thick exit window</a:t>
            </a:r>
            <a:endParaRPr b="1" sz="1400"/>
          </a:p>
          <a:p>
            <a:pPr indent="-3175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Multiple scattering in thick exit window degrades resolution of measurement: Sweep these away.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Also rates from thick exit window will be very large: might lead to pileup.</a:t>
            </a:r>
            <a:endParaRPr/>
          </a:p>
        </p:txBody>
      </p:sp>
      <p:sp>
        <p:nvSpPr>
          <p:cNvPr id="111" name="Google Shape;111;p13"/>
          <p:cNvSpPr txBox="1"/>
          <p:nvPr>
            <p:ph type="title"/>
          </p:nvPr>
        </p:nvSpPr>
        <p:spPr>
          <a:xfrm>
            <a:off x="311700" y="0"/>
            <a:ext cx="8520600" cy="427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Far Backward region -- Exit Window, collimator</a:t>
            </a:r>
            <a:endParaRPr/>
          </a:p>
        </p:txBody>
      </p:sp>
      <p:sp>
        <p:nvSpPr>
          <p:cNvPr id="112" name="Google Shape;1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000" y="1046050"/>
            <a:ext cx="5034148" cy="317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8925" y="1393038"/>
            <a:ext cx="5004850" cy="25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>
            <p:ph type="title"/>
          </p:nvPr>
        </p:nvSpPr>
        <p:spPr>
          <a:xfrm>
            <a:off x="311700" y="0"/>
            <a:ext cx="8520600" cy="432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Far Backward region -</a:t>
            </a:r>
            <a:r>
              <a:rPr lang="en-GB" sz="2200"/>
              <a:t> Converter, Vacuum, and analysing magnet</a:t>
            </a:r>
            <a:endParaRPr sz="2200"/>
          </a:p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362725" y="1132275"/>
            <a:ext cx="3768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b="1" lang="en-GB"/>
              <a:t>Vacuum Chamber</a:t>
            </a:r>
            <a:endParaRPr b="1"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Key to minimise conversions </a:t>
            </a:r>
            <a:br>
              <a:rPr lang="en-GB"/>
            </a:br>
            <a:r>
              <a:rPr lang="en-GB"/>
              <a:t>in air </a:t>
            </a:r>
            <a:r>
              <a:rPr i="1" lang="en-GB"/>
              <a:t>within dipole magnets</a:t>
            </a:r>
            <a:endParaRPr i="1"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Requirements</a:t>
            </a:r>
            <a:r>
              <a:rPr lang="en-GB"/>
              <a:t>:</a:t>
            </a:r>
            <a:endParaRPr/>
          </a:p>
          <a:p>
            <a:pPr indent="-2921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</a:pPr>
            <a:r>
              <a:rPr lang="en-GB"/>
              <a:t>Diameter 5σ beam size</a:t>
            </a:r>
            <a:endParaRPr/>
          </a:p>
          <a:p>
            <a:pPr indent="-2921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</a:pPr>
            <a:r>
              <a:rPr lang="en-GB"/>
              <a:t>Thin exit cap (</a:t>
            </a:r>
            <a:r>
              <a:rPr lang="en-GB"/>
              <a:t>Beryllium</a:t>
            </a:r>
            <a:r>
              <a:rPr lang="en-GB"/>
              <a:t> 1.4%X</a:t>
            </a:r>
            <a:r>
              <a:rPr baseline="-25000" lang="en-GB"/>
              <a:t>0</a:t>
            </a:r>
            <a:r>
              <a:rPr lang="en-GB"/>
              <a:t>)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b="1" lang="en-GB"/>
              <a:t>Thin Aluminum converter </a:t>
            </a:r>
            <a:endParaRPr b="1"/>
          </a:p>
          <a:p>
            <a:pPr indent="-3175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Placed within vacuum pipe in between Sweeper and Analyzer magnet.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1 mm thin→ 1% conversion rate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Precise and accurate determination of conversion rate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b="1" lang="en-GB"/>
              <a:t>Tunable magnetic field </a:t>
            </a:r>
            <a:endParaRPr b="1"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Large and uniform Bdl (~1Tm)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Allows additional handle on rates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Adjustable acceptance coverage for PS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7439375" y="2373225"/>
            <a:ext cx="16344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Sweeper magnet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5941125" y="1882000"/>
            <a:ext cx="16344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Analysing</a:t>
            </a:r>
            <a:r>
              <a:rPr lang="en-GB" sz="800">
                <a:solidFill>
                  <a:schemeClr val="dk2"/>
                </a:solidFill>
              </a:rPr>
              <a:t> magnet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6694025" y="2864450"/>
            <a:ext cx="16344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Vacuum pipe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124" name="Google Shape;12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5"/>
          <p:cNvGrpSpPr/>
          <p:nvPr/>
        </p:nvGrpSpPr>
        <p:grpSpPr>
          <a:xfrm>
            <a:off x="5306164" y="1927924"/>
            <a:ext cx="3713057" cy="2809482"/>
            <a:chOff x="4749775" y="88750"/>
            <a:chExt cx="4394150" cy="3495250"/>
          </a:xfrm>
        </p:grpSpPr>
        <p:pic>
          <p:nvPicPr>
            <p:cNvPr id="130" name="Google Shape;130;p15"/>
            <p:cNvPicPr preferRelativeResize="0"/>
            <p:nvPr/>
          </p:nvPicPr>
          <p:blipFill rotWithShape="1">
            <a:blip r:embed="rId3">
              <a:alphaModFix/>
            </a:blip>
            <a:srcRect b="0" l="0" r="0" t="8525"/>
            <a:stretch/>
          </p:blipFill>
          <p:spPr>
            <a:xfrm>
              <a:off x="5183600" y="88750"/>
              <a:ext cx="3864475" cy="3495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15"/>
            <p:cNvSpPr/>
            <p:nvPr/>
          </p:nvSpPr>
          <p:spPr>
            <a:xfrm>
              <a:off x="4749775" y="88750"/>
              <a:ext cx="2673600" cy="1396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977075" y="1648250"/>
              <a:ext cx="823500" cy="1396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5324300" y="2717125"/>
              <a:ext cx="769500" cy="377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8606025" y="3155300"/>
              <a:ext cx="537900" cy="428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15"/>
          <p:cNvSpPr txBox="1"/>
          <p:nvPr>
            <p:ph type="title"/>
          </p:nvPr>
        </p:nvSpPr>
        <p:spPr>
          <a:xfrm>
            <a:off x="311700" y="0"/>
            <a:ext cx="8520600" cy="439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Dipole magnets</a:t>
            </a:r>
            <a:endParaRPr sz="2200"/>
          </a:p>
        </p:txBody>
      </p:sp>
      <p:sp>
        <p:nvSpPr>
          <p:cNvPr id="136" name="Google Shape;136;p15"/>
          <p:cNvSpPr txBox="1"/>
          <p:nvPr>
            <p:ph idx="1" type="body"/>
          </p:nvPr>
        </p:nvSpPr>
        <p:spPr>
          <a:xfrm>
            <a:off x="362725" y="1132275"/>
            <a:ext cx="45147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</a:pPr>
            <a:r>
              <a:rPr b="1" lang="en-GB" sz="1600"/>
              <a:t>Sweeper &amp; Analysing Magnet Requirements</a:t>
            </a:r>
            <a:endParaRPr b="1" sz="1600"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Large ∫B</a:t>
            </a:r>
            <a:r>
              <a:rPr baseline="-25000" lang="en-GB"/>
              <a:t>x</a:t>
            </a:r>
            <a:r>
              <a:rPr lang="en-GB"/>
              <a:t> dz ~ 1 </a:t>
            </a:r>
            <a:r>
              <a:rPr lang="en-GB"/>
              <a:t>Tm to keep system compact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15 cm bore diameter: 5σ unobstructed photon acceptance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</a:pPr>
            <a:r>
              <a:rPr b="1" lang="en-GB" sz="1600"/>
              <a:t>Properties (Designer: Peng Xu)</a:t>
            </a:r>
            <a:endParaRPr b="1" sz="1600"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1.2 m long with field of 0.8 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15 cm bore diameter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Uniform field</a:t>
            </a:r>
            <a:endParaRPr/>
          </a:p>
          <a:p>
            <a:pPr indent="-2921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</a:pPr>
            <a:r>
              <a:rPr lang="en-GB" sz="1000"/>
              <a:t>1σ: </a:t>
            </a:r>
            <a:r>
              <a:rPr lang="en-GB"/>
              <a:t>〈</a:t>
            </a:r>
            <a:r>
              <a:rPr lang="en-GB" sz="1000"/>
              <a:t>B</a:t>
            </a:r>
            <a:r>
              <a:rPr baseline="-25000" lang="en-GB" sz="1000"/>
              <a:t>x</a:t>
            </a:r>
            <a:r>
              <a:rPr lang="en-GB" sz="1000"/>
              <a:t>dz</a:t>
            </a:r>
            <a:r>
              <a:rPr lang="en-GB"/>
              <a:t>〉</a:t>
            </a:r>
            <a:r>
              <a:rPr lang="en-GB" sz="1000"/>
              <a:t>=-1.1385 Tm and std 0.00005 Tm</a:t>
            </a:r>
            <a:endParaRPr sz="1000"/>
          </a:p>
          <a:p>
            <a:pPr indent="-2921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</a:pPr>
            <a:r>
              <a:rPr lang="en-GB" sz="1000"/>
              <a:t>5σ: </a:t>
            </a:r>
            <a:r>
              <a:rPr lang="en-GB"/>
              <a:t>〈</a:t>
            </a:r>
            <a:r>
              <a:rPr lang="en-GB" sz="1000"/>
              <a:t>B</a:t>
            </a:r>
            <a:r>
              <a:rPr baseline="-25000" lang="en-GB" sz="1000"/>
              <a:t>x</a:t>
            </a:r>
            <a:r>
              <a:rPr lang="en-GB" sz="1000"/>
              <a:t>dz</a:t>
            </a:r>
            <a:r>
              <a:rPr lang="en-GB"/>
              <a:t>〉</a:t>
            </a:r>
            <a:r>
              <a:rPr lang="en-GB" sz="1000"/>
              <a:t>=-1.1395 Tm and std 0.0015 Tm</a:t>
            </a:r>
            <a:endParaRPr sz="1000"/>
          </a:p>
          <a:p>
            <a:pPr indent="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5270175" y="2768275"/>
            <a:ext cx="823500" cy="32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9274" y="658400"/>
            <a:ext cx="3316376" cy="24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/>
          <p:nvPr>
            <p:ph type="title"/>
          </p:nvPr>
        </p:nvSpPr>
        <p:spPr>
          <a:xfrm>
            <a:off x="311700" y="0"/>
            <a:ext cx="8520600" cy="445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Pair Spectrometer - Calorimeters</a:t>
            </a:r>
            <a:endParaRPr/>
          </a:p>
        </p:txBody>
      </p:sp>
      <p:sp>
        <p:nvSpPr>
          <p:cNvPr id="145" name="Google Shape;145;p16"/>
          <p:cNvSpPr txBox="1"/>
          <p:nvPr>
            <p:ph idx="1" type="body"/>
          </p:nvPr>
        </p:nvSpPr>
        <p:spPr>
          <a:xfrm>
            <a:off x="362725" y="668175"/>
            <a:ext cx="4977900" cy="3880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270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FF"/>
                </a:solidFill>
              </a:rPr>
              <a:t>Technology of choice: Scintillating Fiber Calorimeter </a:t>
            </a:r>
            <a:endParaRPr b="1">
              <a:solidFill>
                <a:srgbClr val="0000FF"/>
              </a:solidFill>
            </a:endParaRPr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W-powder + epoxy infused into a bundle of scintillating fibers 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Technology utilised in ePIC (fECAL)</a:t>
            </a:r>
            <a:endParaRPr/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SzPts val="1100"/>
              <a:buChar char="▪"/>
            </a:pPr>
            <a:r>
              <a:rPr lang="en-GB"/>
              <a:t>Existing R&amp;D and expertise</a:t>
            </a:r>
            <a:r>
              <a:rPr lang="en-GB">
                <a:solidFill>
                  <a:srgbClr val="4A86E8"/>
                </a:solidFill>
              </a:rPr>
              <a:t>*</a:t>
            </a:r>
            <a:endParaRPr>
              <a:solidFill>
                <a:srgbClr val="4A86E8"/>
              </a:solidFill>
            </a:endParaRPr>
          </a:p>
          <a:p>
            <a:pPr indent="-298450" lvl="1" marL="914400" rtl="0" algn="l">
              <a:spcBef>
                <a:spcPts val="300"/>
              </a:spcBef>
              <a:spcAft>
                <a:spcPts val="0"/>
              </a:spcAft>
              <a:buClr>
                <a:srgbClr val="FF00FF"/>
              </a:buClr>
              <a:buSzPts val="1100"/>
              <a:buChar char="▪"/>
            </a:pPr>
            <a:r>
              <a:rPr b="1" lang="en-GB">
                <a:solidFill>
                  <a:srgbClr val="FF00FF"/>
                </a:solidFill>
              </a:rPr>
              <a:t>Meets all requirements  </a:t>
            </a:r>
            <a:endParaRPr b="1">
              <a:solidFill>
                <a:srgbClr val="FF00FF"/>
              </a:solidFill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Dimensions 18x18x18 cm</a:t>
            </a:r>
            <a:r>
              <a:rPr baseline="30000" lang="en-GB"/>
              <a:t>3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Radiation length ~ 8 mm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20 layers → 23X</a:t>
            </a:r>
            <a:r>
              <a:rPr baseline="-25000" lang="en-GB"/>
              <a:t>0</a:t>
            </a:r>
            <a:endParaRPr baseline="-250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Scintillating Fiber 0.5 mm diameter (Kuraray or Luxium -- samples for tests) - </a:t>
            </a:r>
            <a:r>
              <a:rPr lang="en-GB" sz="1150"/>
              <a:t>(see backup slide 19 for specs)</a:t>
            </a:r>
            <a:endParaRPr sz="115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Epoxy: DE NEEF or Epotek 301-1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-GB"/>
              <a:t>W-Scifi Ratio: 4:1 → Density 10.95 g/cm</a:t>
            </a:r>
            <a:r>
              <a:rPr baseline="30000" lang="en-GB"/>
              <a:t>3</a:t>
            </a:r>
            <a:r>
              <a:rPr lang="en-GB"/>
              <a:t> 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428625" y="4459800"/>
            <a:ext cx="6477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A86E8"/>
                </a:solidFill>
              </a:rPr>
              <a:t> *O D Tsai et al 2012 J. Phys.: Conf. Ser. 404 01202</a:t>
            </a:r>
            <a:endParaRPr sz="1000">
              <a:solidFill>
                <a:srgbClr val="4A86E8"/>
              </a:solidFill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 rotWithShape="1">
          <a:blip r:embed="rId3">
            <a:alphaModFix/>
          </a:blip>
          <a:srcRect b="7571" l="36253" r="37001" t="16412"/>
          <a:stretch/>
        </p:blipFill>
        <p:spPr>
          <a:xfrm>
            <a:off x="6569550" y="890750"/>
            <a:ext cx="2180076" cy="35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4">
            <a:alphaModFix/>
          </a:blip>
          <a:srcRect b="0" l="31847" r="40529" t="0"/>
          <a:stretch/>
        </p:blipFill>
        <p:spPr>
          <a:xfrm>
            <a:off x="5283300" y="1202895"/>
            <a:ext cx="1420273" cy="29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/>
        </p:nvSpPr>
        <p:spPr>
          <a:xfrm>
            <a:off x="5511675" y="1202900"/>
            <a:ext cx="829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One layer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50" name="Google Shape;15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