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315" r:id="rId4"/>
    <p:sldId id="306" r:id="rId5"/>
    <p:sldId id="303" r:id="rId6"/>
    <p:sldId id="307" r:id="rId7"/>
    <p:sldId id="304" r:id="rId8"/>
    <p:sldId id="308" r:id="rId9"/>
    <p:sldId id="309" r:id="rId10"/>
    <p:sldId id="310" r:id="rId11"/>
    <p:sldId id="316" r:id="rId12"/>
    <p:sldId id="312" r:id="rId13"/>
    <p:sldId id="313" r:id="rId14"/>
    <p:sldId id="314" r:id="rId15"/>
    <p:sldId id="299" r:id="rId16"/>
    <p:sldId id="317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ACBCC632-037A-CF79-E757-406B35BB0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4C3C064C-E20F-A7B2-4326-B4E216D048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65CF99DE-4715-852B-2985-96E1C42446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944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AFC65B5F-7156-3A32-8FEA-9BF8D0A1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>
            <a:extLst>
              <a:ext uri="{FF2B5EF4-FFF2-40B4-BE49-F238E27FC236}">
                <a16:creationId xmlns:a16="http://schemas.microsoft.com/office/drawing/2014/main" id="{E7B5D52C-AED2-947F-73A9-FE5E7FC98C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>
            <a:extLst>
              <a:ext uri="{FF2B5EF4-FFF2-40B4-BE49-F238E27FC236}">
                <a16:creationId xmlns:a16="http://schemas.microsoft.com/office/drawing/2014/main" id="{DD2A8F01-6625-7DF3-28CA-86AA90CF7B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88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B9D5CA17-58F3-FA01-531B-842310551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019B8C77-1A50-BF85-56EA-90F5C3062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C86C2DE7-D4AD-C16C-5662-F1F079E1FF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1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839A0FAE-8FAE-61DA-B96A-87D847720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98A61804-5CDF-49F3-C291-90042B4B5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51697AB2-68D9-CD9E-82B2-53D665C897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3574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286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4A52527C-B5CA-4399-3750-00CC05A37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C236746A-80AD-E404-7FB5-A2D90AD192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55CDC0C1-3FE1-4634-B5D9-ED222D0064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48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AB301561-7E29-877B-BE26-AD1F210C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AC69306E-CC41-6C33-0E57-B87775AB80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45D9DD88-C1C0-02B4-C4BC-DD767AF822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215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b97e0f22_1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e4b97e0f22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39573A78-1B48-38FC-FB42-81625392F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b97e0f22_1_97:notes">
            <a:extLst>
              <a:ext uri="{FF2B5EF4-FFF2-40B4-BE49-F238E27FC236}">
                <a16:creationId xmlns:a16="http://schemas.microsoft.com/office/drawing/2014/main" id="{8420AAEA-7166-597A-EB6D-4968F5899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e4b97e0f22_1_97:notes">
            <a:extLst>
              <a:ext uri="{FF2B5EF4-FFF2-40B4-BE49-F238E27FC236}">
                <a16:creationId xmlns:a16="http://schemas.microsoft.com/office/drawing/2014/main" id="{A01C2E79-B33C-4D0B-ABE6-46649C4743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09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A6CCC038-3D6E-F3EC-7734-3D6940EA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>
            <a:extLst>
              <a:ext uri="{FF2B5EF4-FFF2-40B4-BE49-F238E27FC236}">
                <a16:creationId xmlns:a16="http://schemas.microsoft.com/office/drawing/2014/main" id="{E4DC4732-80E0-48D6-C8A5-E28A32E2A5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>
            <a:extLst>
              <a:ext uri="{FF2B5EF4-FFF2-40B4-BE49-F238E27FC236}">
                <a16:creationId xmlns:a16="http://schemas.microsoft.com/office/drawing/2014/main" id="{83F5DEC7-6E4E-679A-0F16-7D92009048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55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B5FDAF52-B1F2-C515-64DB-B5748071E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b97e0f22_1_97:notes">
            <a:extLst>
              <a:ext uri="{FF2B5EF4-FFF2-40B4-BE49-F238E27FC236}">
                <a16:creationId xmlns:a16="http://schemas.microsoft.com/office/drawing/2014/main" id="{7BA8A2E7-442E-FD0D-B664-9FA186E629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e4b97e0f22_1_97:notes">
            <a:extLst>
              <a:ext uri="{FF2B5EF4-FFF2-40B4-BE49-F238E27FC236}">
                <a16:creationId xmlns:a16="http://schemas.microsoft.com/office/drawing/2014/main" id="{5EBE5CC5-4109-702E-FBE5-C02350597F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27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1A46C35B-FD59-244C-8728-09F635C05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b97e0f22_1_97:notes">
            <a:extLst>
              <a:ext uri="{FF2B5EF4-FFF2-40B4-BE49-F238E27FC236}">
                <a16:creationId xmlns:a16="http://schemas.microsoft.com/office/drawing/2014/main" id="{F03E149C-735B-2E3E-E1DA-A356855EAF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Taiwan Applied Crystal  has experience </a:t>
            </a:r>
            <a:r>
              <a:rPr lang="en-US" dirty="0" err="1"/>
              <a:t>growing,wrapping</a:t>
            </a:r>
            <a:r>
              <a:rPr lang="en-US" dirty="0"/>
              <a:t>, &amp; preparing for CMS</a:t>
            </a:r>
            <a:endParaRPr dirty="0"/>
          </a:p>
        </p:txBody>
      </p:sp>
      <p:sp>
        <p:nvSpPr>
          <p:cNvPr id="154" name="Google Shape;154;g1e4b97e0f22_1_97:notes">
            <a:extLst>
              <a:ext uri="{FF2B5EF4-FFF2-40B4-BE49-F238E27FC236}">
                <a16:creationId xmlns:a16="http://schemas.microsoft.com/office/drawing/2014/main" id="{56EE5165-12AD-DD26-9768-1776510043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12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E0456B40-C5E2-FCEF-0C38-C8194A149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>
            <a:extLst>
              <a:ext uri="{FF2B5EF4-FFF2-40B4-BE49-F238E27FC236}">
                <a16:creationId xmlns:a16="http://schemas.microsoft.com/office/drawing/2014/main" id="{26D3417B-7230-9A4F-A7CE-B6EC436DCB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>
            <a:extLst>
              <a:ext uri="{FF2B5EF4-FFF2-40B4-BE49-F238E27FC236}">
                <a16:creationId xmlns:a16="http://schemas.microsoft.com/office/drawing/2014/main" id="{9C4312DD-EDC4-2CF8-8330-9FD7FADF8B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62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1 - Bullete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traight Connector 5"/>
          <p:cNvSpPr/>
          <p:nvPr/>
        </p:nvSpPr>
        <p:spPr>
          <a:xfrm>
            <a:off x="571501" y="577670"/>
            <a:ext cx="11620501" cy="1"/>
          </a:xfrm>
          <a:prstGeom prst="line">
            <a:avLst/>
          </a:prstGeom>
          <a:ln w="53975">
            <a:solidFill>
              <a:srgbClr val="9C5A7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TextBox 8"/>
          <p:cNvSpPr txBox="1"/>
          <p:nvPr/>
        </p:nvSpPr>
        <p:spPr>
          <a:xfrm>
            <a:off x="533402" y="6577285"/>
            <a:ext cx="412350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ePIC Collaboration Meeting, January 9-13, 2024</a:t>
            </a:r>
          </a:p>
        </p:txBody>
      </p:sp>
      <p:sp>
        <p:nvSpPr>
          <p:cNvPr id="207" name="TextBox 7"/>
          <p:cNvSpPr txBox="1"/>
          <p:nvPr/>
        </p:nvSpPr>
        <p:spPr>
          <a:xfrm>
            <a:off x="476087" y="6286208"/>
            <a:ext cx="2648775" cy="313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r>
              <a:t>Electron-Ion Collider</a:t>
            </a:r>
          </a:p>
        </p:txBody>
      </p:sp>
      <p:sp>
        <p:nvSpPr>
          <p:cNvPr id="208" name="Straight Connector 4"/>
          <p:cNvSpPr/>
          <p:nvPr/>
        </p:nvSpPr>
        <p:spPr>
          <a:xfrm>
            <a:off x="559888" y="6326092"/>
            <a:ext cx="11620501" cy="1"/>
          </a:xfrm>
          <a:prstGeom prst="line">
            <a:avLst/>
          </a:prstGeom>
          <a:ln w="127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TextBox 9"/>
          <p:cNvSpPr txBox="1"/>
          <p:nvPr/>
        </p:nvSpPr>
        <p:spPr>
          <a:xfrm>
            <a:off x="4263645" y="6569102"/>
            <a:ext cx="3664708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r>
              <a:t>E.C. Aschenauer &amp; R. Ent</a:t>
            </a:r>
          </a:p>
        </p:txBody>
      </p:sp>
      <p:sp>
        <p:nvSpPr>
          <p:cNvPr id="21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xfrm>
            <a:off x="615090" y="0"/>
            <a:ext cx="11347414" cy="561018"/>
          </a:xfrm>
          <a:prstGeom prst="rect">
            <a:avLst/>
          </a:prstGeom>
        </p:spPr>
        <p:txBody>
          <a:bodyPr/>
          <a:lstStyle>
            <a:lvl1pPr defTabSz="685800">
              <a:defRPr sz="3000" i="1"/>
            </a:lvl1pPr>
          </a:lstStyle>
          <a:p>
            <a:r>
              <a:t>Slide Title [Layout: Content 1 – Bulleted]</a:t>
            </a:r>
          </a:p>
        </p:txBody>
      </p:sp>
      <p:sp>
        <p:nvSpPr>
          <p:cNvPr id="21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736986"/>
            <a:ext cx="11049000" cy="5212080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1pPr>
            <a:lvl2pPr marL="561657" indent="-274319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2pPr>
            <a:lvl3pPr marL="809869" indent="-235194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3pPr>
            <a:lvl4pPr marL="1058069" indent="-254794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4pPr>
            <a:lvl5pPr marL="1337628" indent="-305753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77119" y="6608125"/>
            <a:ext cx="168090" cy="1478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 b="1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2646744" y="6667017"/>
            <a:ext cx="6898512" cy="16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48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Fab-forward/backward review</a:t>
            </a:r>
            <a:r>
              <a:rPr dirty="0"/>
              <a:t>, </a:t>
            </a:r>
            <a:r>
              <a:rPr lang="en-US" dirty="0"/>
              <a:t>12 February 2024</a:t>
            </a: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extBox 1"/>
          <p:cNvSpPr txBox="1"/>
          <p:nvPr/>
        </p:nvSpPr>
        <p:spPr>
          <a:xfrm>
            <a:off x="4379226" y="6490194"/>
            <a:ext cx="3664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rPr lang="en-US" dirty="0"/>
              <a:t>Z. Citron</a:t>
            </a:r>
            <a:endParaRPr dirty="0"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8" r:id="rId17"/>
    <p:sldLayoutId id="2147483669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/>
          <p:nvPr/>
        </p:nvSpPr>
        <p:spPr>
          <a:xfrm>
            <a:off x="742426" y="2035017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B0 Detectors</a:t>
            </a:r>
            <a:endParaRPr dirty="0"/>
          </a:p>
        </p:txBody>
      </p:sp>
      <p:sp>
        <p:nvSpPr>
          <p:cNvPr id="222" name="Subtitle 2"/>
          <p:cNvSpPr txBox="1"/>
          <p:nvPr/>
        </p:nvSpPr>
        <p:spPr>
          <a:xfrm>
            <a:off x="539429" y="4458064"/>
            <a:ext cx="7464206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Zvi Citron for B0 team</a:t>
            </a:r>
            <a:endParaRPr dirty="0"/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dirty="0"/>
              <a:t>Far-forward/ far-backward  Review</a:t>
            </a:r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dirty="0"/>
              <a:t>Feb. 12, 2024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1B3039BC-09C6-73FB-3512-20DA5AC9F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bee with wings&#10;&#10;Description automatically generated">
            <a:extLst>
              <a:ext uri="{FF2B5EF4-FFF2-40B4-BE49-F238E27FC236}">
                <a16:creationId xmlns:a16="http://schemas.microsoft.com/office/drawing/2014/main" id="{2D18A892-AEE3-EEFB-5BA3-E2742BEA9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4707FA27-1090-E991-9630-5BFD8965C3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822"/>
            <a:ext cx="9889067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" dirty="0"/>
              <a:t>B   Detectors – </a:t>
            </a:r>
            <a:r>
              <a:rPr lang="en" dirty="0" err="1"/>
              <a:t>EMCal</a:t>
            </a:r>
            <a:r>
              <a:rPr lang="en" dirty="0"/>
              <a:t> Design and Status</a:t>
            </a:r>
            <a:endParaRPr dirty="0"/>
          </a:p>
        </p:txBody>
      </p:sp>
      <p:sp>
        <p:nvSpPr>
          <p:cNvPr id="173" name="Google Shape;173;p25">
            <a:extLst>
              <a:ext uri="{FF2B5EF4-FFF2-40B4-BE49-F238E27FC236}">
                <a16:creationId xmlns:a16="http://schemas.microsoft.com/office/drawing/2014/main" id="{C9B282D2-5768-D1BC-9CA5-713DF4D084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FAE6BD-3E0D-A142-CA7A-D50755D93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12825"/>
            <a:ext cx="5838424" cy="4351339"/>
          </a:xfrm>
        </p:spPr>
        <p:txBody>
          <a:bodyPr/>
          <a:lstStyle/>
          <a:p>
            <a:r>
              <a:rPr lang="en-US" dirty="0"/>
              <a:t>135 crystals 2x2x20 cm crystals</a:t>
            </a:r>
          </a:p>
          <a:p>
            <a:r>
              <a:rPr lang="en-US" dirty="0"/>
              <a:t>Read out by front (IR side) coupled </a:t>
            </a:r>
            <a:r>
              <a:rPr lang="en-US" dirty="0" err="1"/>
              <a:t>SiPM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159323-922D-27BF-D8BD-11C76FAC27C0}"/>
              </a:ext>
            </a:extLst>
          </p:cNvPr>
          <p:cNvGrpSpPr/>
          <p:nvPr/>
        </p:nvGrpSpPr>
        <p:grpSpPr>
          <a:xfrm>
            <a:off x="6096000" y="2235200"/>
            <a:ext cx="5747997" cy="3843349"/>
            <a:chOff x="2213361" y="748675"/>
            <a:chExt cx="6085437" cy="4018517"/>
          </a:xfrm>
        </p:grpSpPr>
        <p:pic>
          <p:nvPicPr>
            <p:cNvPr id="4" name="Picture 3" descr="A diagram of a machine&#10;&#10;Description automatically generated">
              <a:extLst>
                <a:ext uri="{FF2B5EF4-FFF2-40B4-BE49-F238E27FC236}">
                  <a16:creationId xmlns:a16="http://schemas.microsoft.com/office/drawing/2014/main" id="{5F095D08-64A7-F154-FC10-DD37316AB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3361" y="748675"/>
              <a:ext cx="6085437" cy="4018517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F0CCAE3-6F40-72DB-5979-775433A6DD4D}"/>
                </a:ext>
              </a:extLst>
            </p:cNvPr>
            <p:cNvCxnSpPr/>
            <p:nvPr/>
          </p:nvCxnSpPr>
          <p:spPr>
            <a:xfrm flipH="1">
              <a:off x="4748490" y="1307844"/>
              <a:ext cx="1073426" cy="63610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6D3569-7B0B-6788-71A6-CB5A07312FDF}"/>
                </a:ext>
              </a:extLst>
            </p:cNvPr>
            <p:cNvSpPr txBox="1"/>
            <p:nvPr/>
          </p:nvSpPr>
          <p:spPr>
            <a:xfrm>
              <a:off x="5821915" y="1043861"/>
              <a:ext cx="1894938" cy="112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chemeClr val="tx1"/>
                  </a:solidFill>
                </a:rPr>
                <a:t>135 scintillating crystals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F11A296-2CFC-8D84-F1B7-C49D78A03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40" y="2412008"/>
            <a:ext cx="3923201" cy="37788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7D8C82-DE94-F201-A1F0-CD1AE6EACAD4}"/>
              </a:ext>
            </a:extLst>
          </p:cNvPr>
          <p:cNvSpPr txBox="1"/>
          <p:nvPr/>
        </p:nvSpPr>
        <p:spPr>
          <a:xfrm>
            <a:off x="822746" y="2004367"/>
            <a:ext cx="351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Study by Michael Pitt</a:t>
            </a:r>
          </a:p>
        </p:txBody>
      </p:sp>
    </p:spTree>
    <p:extLst>
      <p:ext uri="{BB962C8B-B14F-4D97-AF65-F5344CB8AC3E}">
        <p14:creationId xmlns:p14="http://schemas.microsoft.com/office/powerpoint/2010/main" val="330862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5AB1E164-882B-D02A-1F04-0CC7E6BD4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bee with wings&#10;&#10;Description automatically generated">
            <a:extLst>
              <a:ext uri="{FF2B5EF4-FFF2-40B4-BE49-F238E27FC236}">
                <a16:creationId xmlns:a16="http://schemas.microsoft.com/office/drawing/2014/main" id="{FFE8CCF4-4B3A-1B42-A6CD-101C75DD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182ACBC3-B76A-9B8C-002A-FF6A81CD9E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822"/>
            <a:ext cx="9889067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" dirty="0"/>
              <a:t>B   Detectors – </a:t>
            </a:r>
            <a:r>
              <a:rPr lang="en" dirty="0" err="1"/>
              <a:t>EMCal</a:t>
            </a:r>
            <a:r>
              <a:rPr lang="en" dirty="0"/>
              <a:t> Design and Status</a:t>
            </a:r>
            <a:endParaRPr dirty="0"/>
          </a:p>
        </p:txBody>
      </p:sp>
      <p:sp>
        <p:nvSpPr>
          <p:cNvPr id="173" name="Google Shape;173;p25">
            <a:extLst>
              <a:ext uri="{FF2B5EF4-FFF2-40B4-BE49-F238E27FC236}">
                <a16:creationId xmlns:a16="http://schemas.microsoft.com/office/drawing/2014/main" id="{200B9D38-6E6A-EFF3-ACAE-02D09EC347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CBC534-6395-B6D0-CF75-E140B635E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12825"/>
            <a:ext cx="5838424" cy="4351339"/>
          </a:xfrm>
        </p:spPr>
        <p:txBody>
          <a:bodyPr/>
          <a:lstStyle/>
          <a:p>
            <a:r>
              <a:rPr lang="en-US" dirty="0"/>
              <a:t>135 crystals 2x2x20 cm crystals</a:t>
            </a:r>
          </a:p>
          <a:p>
            <a:r>
              <a:rPr lang="en-US" dirty="0"/>
              <a:t>Read out by front (IR side) coupled </a:t>
            </a:r>
            <a:r>
              <a:rPr lang="en-US" dirty="0" err="1"/>
              <a:t>SiPM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94CDAD-4E03-C705-1B1E-8B46092A7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40" y="2412008"/>
            <a:ext cx="3923201" cy="37788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49470B-6DAF-9C26-0BB5-9F29B76CB77B}"/>
              </a:ext>
            </a:extLst>
          </p:cNvPr>
          <p:cNvSpPr txBox="1"/>
          <p:nvPr/>
        </p:nvSpPr>
        <p:spPr>
          <a:xfrm>
            <a:off x="822746" y="2004367"/>
            <a:ext cx="351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Study by Michael Pitt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0316039-F048-F070-D84D-1DDAB6DD7CF0}"/>
              </a:ext>
            </a:extLst>
          </p:cNvPr>
          <p:cNvSpPr txBox="1">
            <a:spLocks/>
          </p:cNvSpPr>
          <p:nvPr/>
        </p:nvSpPr>
        <p:spPr>
          <a:xfrm>
            <a:off x="5803143" y="1012825"/>
            <a:ext cx="583842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6997" indent="0">
              <a:buNone/>
            </a:pPr>
            <a:r>
              <a:rPr lang="en-US" sz="2800" u="sng" dirty="0"/>
              <a:t>Remaining Questions/optimization</a:t>
            </a:r>
          </a:p>
          <a:p>
            <a:r>
              <a:rPr lang="en-US" sz="2800" dirty="0"/>
              <a:t>Precise location still to be optimized</a:t>
            </a:r>
          </a:p>
          <a:p>
            <a:r>
              <a:rPr lang="en-US" sz="2800" dirty="0"/>
              <a:t>To make more room for tracker would like to push as far back as possible</a:t>
            </a:r>
          </a:p>
          <a:p>
            <a:pPr lvl="1"/>
            <a:r>
              <a:rPr lang="en-US" sz="2400" dirty="0"/>
              <a:t>Outer radius crystals must be shorter to stay in mechanical envelope, lose radial acceptance</a:t>
            </a:r>
          </a:p>
        </p:txBody>
      </p:sp>
    </p:spTree>
    <p:extLst>
      <p:ext uri="{BB962C8B-B14F-4D97-AF65-F5344CB8AC3E}">
        <p14:creationId xmlns:p14="http://schemas.microsoft.com/office/powerpoint/2010/main" val="300436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8836A6F6-F7D5-2441-0329-CB21195AB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F94461C4-4FAB-4D90-D849-82E1531ADB63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Installation Concept</a:t>
            </a:r>
          </a:p>
        </p:txBody>
      </p:sp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976A8311-C2B9-2FD9-B1BA-70917A06D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02" y="925606"/>
            <a:ext cx="7418911" cy="5006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73B41-0AD1-8304-CB9F-9BF25697E36E}"/>
              </a:ext>
            </a:extLst>
          </p:cNvPr>
          <p:cNvSpPr txBox="1"/>
          <p:nvPr/>
        </p:nvSpPr>
        <p:spPr>
          <a:xfrm>
            <a:off x="8756952" y="411239"/>
            <a:ext cx="368729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Credit: Jonathan Smith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221DDE25-6F32-6423-2CD5-D921FC91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7A1B9746-FE0A-384A-341F-457BC3CAAB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320EB4FB-DE4A-6FF3-BF7C-4F1998E22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C6DE1B46-CCF4-A71B-B906-1540A561682E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Installation Concept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99A3ECD-388D-0190-EE76-C8254A52A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Installation is non-trivial and staged</a:t>
            </a:r>
          </a:p>
          <a:p>
            <a:r>
              <a:rPr lang="en-US" dirty="0"/>
              <a:t>Detectors sit on rail for placement (and support)</a:t>
            </a:r>
          </a:p>
          <a:p>
            <a:r>
              <a:rPr lang="en-US" dirty="0"/>
              <a:t>Once upstream vacuum valve is closed only 10-15 cm of clearance</a:t>
            </a:r>
          </a:p>
          <a:p>
            <a:r>
              <a:rPr lang="en-US" dirty="0"/>
              <a:t>Crystals (20 cm long) installed </a:t>
            </a:r>
            <a:r>
              <a:rPr lang="en-US" i="1" dirty="0"/>
              <a:t>before </a:t>
            </a:r>
            <a:r>
              <a:rPr lang="en-US" dirty="0"/>
              <a:t>closing valve</a:t>
            </a:r>
          </a:p>
          <a:p>
            <a:r>
              <a:rPr lang="en-US" dirty="0"/>
              <a:t>After beam commissioning, rest of detector and electronics installed including coupling of </a:t>
            </a:r>
            <a:r>
              <a:rPr lang="en-US" dirty="0" err="1"/>
              <a:t>SiPM</a:t>
            </a:r>
            <a:r>
              <a:rPr lang="en-US" dirty="0"/>
              <a:t> to crystals </a:t>
            </a:r>
          </a:p>
        </p:txBody>
      </p:sp>
    </p:spTree>
    <p:extLst>
      <p:ext uri="{BB962C8B-B14F-4D97-AF65-F5344CB8AC3E}">
        <p14:creationId xmlns:p14="http://schemas.microsoft.com/office/powerpoint/2010/main" val="123744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68FE4F25-7B50-6EBE-AABD-7682C39DF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D9C0B585-8F4E-6721-1EB4-63B888876C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E8FC16B4-BD27-7389-413B-40C7373A1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810AC3AB-942B-1018-DF3B-05C249E13CD4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Open Issues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64753E3-0282-62A3-47E2-1B1994CF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Finalizing detector placement</a:t>
            </a:r>
          </a:p>
          <a:p>
            <a:r>
              <a:rPr lang="en-US" dirty="0"/>
              <a:t>Finalize cooling scheme</a:t>
            </a:r>
          </a:p>
          <a:p>
            <a:r>
              <a:rPr lang="en-US" dirty="0"/>
              <a:t>Tracker</a:t>
            </a:r>
          </a:p>
          <a:p>
            <a:pPr lvl="1"/>
            <a:r>
              <a:rPr lang="en-US" dirty="0"/>
              <a:t>Confirming expectation of rad hardness (especially for charge sharing)</a:t>
            </a:r>
          </a:p>
          <a:p>
            <a:pPr lvl="1"/>
            <a:r>
              <a:rPr lang="en-US" dirty="0"/>
              <a:t>Finalizing mechanics, cabling,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Calorimeter</a:t>
            </a:r>
          </a:p>
          <a:p>
            <a:pPr lvl="1"/>
            <a:r>
              <a:rPr lang="en-US" dirty="0"/>
              <a:t>Finalizing readout (i.e. </a:t>
            </a:r>
            <a:r>
              <a:rPr lang="en-US" dirty="0" err="1"/>
              <a:t>SiPM</a:t>
            </a:r>
            <a:r>
              <a:rPr lang="en-US" dirty="0"/>
              <a:t>) and coupling</a:t>
            </a:r>
          </a:p>
          <a:p>
            <a:pPr lvl="1"/>
            <a:r>
              <a:rPr lang="en-US" dirty="0"/>
              <a:t>Finalizing mechanics, cabling,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8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8836A6F6-F7D5-2441-0329-CB21195AB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F94461C4-4FAB-4D90-D849-82E1531ADB63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/>
              <a:t>B   Detectors – Simulation Studies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4F1E783-0058-9DB1-F129-B9B787105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Simulation of both detectors in standard </a:t>
            </a:r>
            <a:r>
              <a:rPr lang="en-US" dirty="0" err="1"/>
              <a:t>ePIC</a:t>
            </a:r>
            <a:r>
              <a:rPr lang="en-US" dirty="0"/>
              <a:t> framework</a:t>
            </a:r>
          </a:p>
          <a:p>
            <a:pPr lvl="1"/>
            <a:r>
              <a:rPr lang="en-US" dirty="0"/>
              <a:t>Detector parameters can be adjusted</a:t>
            </a:r>
          </a:p>
          <a:p>
            <a:pPr lvl="1"/>
            <a:r>
              <a:rPr lang="en-US" dirty="0"/>
              <a:t>Parameterized realistic magnetic field for tracking</a:t>
            </a:r>
          </a:p>
          <a:p>
            <a:r>
              <a:rPr lang="en-US" dirty="0"/>
              <a:t>Benchmarking with </a:t>
            </a:r>
          </a:p>
          <a:p>
            <a:pPr lvl="1"/>
            <a:r>
              <a:rPr lang="en-US" dirty="0"/>
              <a:t>Particle gun</a:t>
            </a:r>
          </a:p>
          <a:p>
            <a:pPr lvl="1"/>
            <a:r>
              <a:rPr lang="en-US" dirty="0"/>
              <a:t>Soft photons from BEAGLE, harder photons ,</a:t>
            </a:r>
            <a:r>
              <a:rPr lang="el-GR" dirty="0"/>
              <a:t>π</a:t>
            </a:r>
            <a:r>
              <a:rPr lang="en-US" baseline="30000" dirty="0"/>
              <a:t>0 </a:t>
            </a:r>
            <a:r>
              <a:rPr lang="en-US" dirty="0"/>
              <a:t>, and protons from </a:t>
            </a:r>
            <a:r>
              <a:rPr lang="en-US" dirty="0" err="1"/>
              <a:t>eSTARLIGHT</a:t>
            </a:r>
            <a:r>
              <a:rPr lang="en-US" dirty="0"/>
              <a:t> (backwards DVCS mode)</a:t>
            </a:r>
          </a:p>
        </p:txBody>
      </p:sp>
    </p:spTree>
    <p:extLst>
      <p:ext uri="{BB962C8B-B14F-4D97-AF65-F5344CB8AC3E}">
        <p14:creationId xmlns:p14="http://schemas.microsoft.com/office/powerpoint/2010/main" val="107700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92BE1B50-17B2-B44A-4116-A6ADF72C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DAEC741E-FD9D-1FDA-6A45-0A593C8E1E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ACE53185-E2C1-3065-8664-40BE1F1D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D57EDC53-4D20-B9B8-230D-976B19F8CAC4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Summary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C1BAFF5-3762-7454-C082-7B875CFF6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Baseline detector design and technology choice fixed</a:t>
            </a:r>
          </a:p>
          <a:p>
            <a:pPr lvl="1"/>
            <a:r>
              <a:rPr lang="en-US" dirty="0"/>
              <a:t>Optimization ongoing</a:t>
            </a:r>
          </a:p>
          <a:p>
            <a:r>
              <a:rPr lang="en-US" dirty="0"/>
              <a:t>Basic installation/integration approach set</a:t>
            </a:r>
          </a:p>
          <a:p>
            <a:r>
              <a:rPr lang="en-US" dirty="0"/>
              <a:t>Simulation framework exists and simulations ongoing</a:t>
            </a:r>
          </a:p>
          <a:p>
            <a:r>
              <a:rPr lang="en-US" dirty="0"/>
              <a:t>Some finalization of supporting </a:t>
            </a:r>
            <a:r>
              <a:rPr lang="en-US"/>
              <a:t>apparatus still to be done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9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DF9797D6-A32D-BC5D-F400-19C780816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1B45B500-8D55-4DBA-D903-898B50CCF9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6C81D041-D6A6-A620-2271-58E9C81CD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FF0C12AD-BBCB-1EAC-8EE7-44CE8B0E7213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68C8F-F79F-01E0-8F7B-EC062A37282E}"/>
              </a:ext>
            </a:extLst>
          </p:cNvPr>
          <p:cNvSpPr txBox="1"/>
          <p:nvPr/>
        </p:nvSpPr>
        <p:spPr>
          <a:xfrm>
            <a:off x="596641" y="1519621"/>
            <a:ext cx="3144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3200" dirty="0"/>
              <a:t>Four layers of silicon tracker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/>
              <a:t>EM Calorimeter</a:t>
            </a:r>
          </a:p>
        </p:txBody>
      </p:sp>
      <p:pic>
        <p:nvPicPr>
          <p:cNvPr id="7" name="Google Shape;157;p24">
            <a:extLst>
              <a:ext uri="{FF2B5EF4-FFF2-40B4-BE49-F238E27FC236}">
                <a16:creationId xmlns:a16="http://schemas.microsoft.com/office/drawing/2014/main" id="{752A3AA1-7E0A-8F8A-5AED-33BF795C72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3763" y="1341099"/>
            <a:ext cx="5913525" cy="347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60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E15FB6B2-FC2B-5749-DD55-49F012EB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F31EE334-FB5E-1CB1-1BDE-2D91568D73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19AA82BA-E84A-3EAE-4B8E-2983E2D1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9D16FE05-7E9A-D98E-6BD2-9CC0F8AC3855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83A0AF-2278-B306-1E94-D11CADFA006D}"/>
              </a:ext>
            </a:extLst>
          </p:cNvPr>
          <p:cNvSpPr txBox="1"/>
          <p:nvPr/>
        </p:nvSpPr>
        <p:spPr>
          <a:xfrm>
            <a:off x="596641" y="1519621"/>
            <a:ext cx="3144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3200" dirty="0"/>
              <a:t>Four layers of silicon tracker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/>
              <a:t>EM Calorimeter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EBEC39-44FF-E75D-5F13-E9F5886AA915}"/>
              </a:ext>
            </a:extLst>
          </p:cNvPr>
          <p:cNvGrpSpPr/>
          <p:nvPr/>
        </p:nvGrpSpPr>
        <p:grpSpPr>
          <a:xfrm>
            <a:off x="3688924" y="1273013"/>
            <a:ext cx="8224884" cy="5034475"/>
            <a:chOff x="2905571" y="998234"/>
            <a:chExt cx="8643754" cy="5440250"/>
          </a:xfrm>
        </p:grpSpPr>
        <p:pic>
          <p:nvPicPr>
            <p:cNvPr id="3" name="Picture 2" descr="A diagram of a machine&#10;&#10;Description automatically generated">
              <a:extLst>
                <a:ext uri="{FF2B5EF4-FFF2-40B4-BE49-F238E27FC236}">
                  <a16:creationId xmlns:a16="http://schemas.microsoft.com/office/drawing/2014/main" id="{271B234C-7DE7-555C-7F51-8DA04966B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1149" y="998234"/>
              <a:ext cx="8113916" cy="5358023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5C3CA1A-3D63-BFEC-9278-D228D7CBCFBD}"/>
                </a:ext>
              </a:extLst>
            </p:cNvPr>
            <p:cNvCxnSpPr/>
            <p:nvPr/>
          </p:nvCxnSpPr>
          <p:spPr>
            <a:xfrm flipH="1">
              <a:off x="6331320" y="1743793"/>
              <a:ext cx="1431235" cy="8481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0903AF-3213-6D37-EFE7-156FEFF12845}"/>
                </a:ext>
              </a:extLst>
            </p:cNvPr>
            <p:cNvSpPr txBox="1"/>
            <p:nvPr/>
          </p:nvSpPr>
          <p:spPr>
            <a:xfrm>
              <a:off x="7762555" y="1391815"/>
              <a:ext cx="2526583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chemeClr val="tx1"/>
                  </a:solidFill>
                </a:rPr>
                <a:t>135 scintillating crystals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2CBCC0-2C39-CFDB-C811-F7C657B5F35D}"/>
                </a:ext>
              </a:extLst>
            </p:cNvPr>
            <p:cNvSpPr txBox="1"/>
            <p:nvPr/>
          </p:nvSpPr>
          <p:spPr>
            <a:xfrm>
              <a:off x="2905571" y="4919965"/>
              <a:ext cx="3304939" cy="151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 dirty="0">
                  <a:solidFill>
                    <a:schemeClr val="accent2"/>
                  </a:solidFill>
                </a:rPr>
                <a:t>4 Tracking layers, back-front overlapping  arrangement to minimize dead area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0C1BBC-FDBA-2166-1D6C-E5311F2C2B1F}"/>
                </a:ext>
              </a:extLst>
            </p:cNvPr>
            <p:cNvCxnSpPr/>
            <p:nvPr/>
          </p:nvCxnSpPr>
          <p:spPr>
            <a:xfrm flipV="1">
              <a:off x="5002139" y="3677245"/>
              <a:ext cx="877368" cy="130210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DBC117-8816-9EDA-BC18-0BAEDA57D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5340" y="3942461"/>
              <a:ext cx="1470825" cy="1240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AD44B0A-9BBC-689A-35D4-9AB3EF72CC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9601" y="4511799"/>
              <a:ext cx="1693967" cy="85425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86F65C-9C3F-7716-827F-5A216107E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0423" y="5016751"/>
              <a:ext cx="2083275" cy="53280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11D462-7632-C968-67E3-26620BB59459}"/>
                </a:ext>
              </a:extLst>
            </p:cNvPr>
            <p:cNvSpPr txBox="1"/>
            <p:nvPr/>
          </p:nvSpPr>
          <p:spPr>
            <a:xfrm>
              <a:off x="9609080" y="3220300"/>
              <a:ext cx="1940245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rgbClr val="0070C0"/>
                  </a:solidFill>
                </a:rPr>
                <a:t>Rails for installation &amp; support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9AD4A0A-A136-3829-573A-E4D42F4779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7863" y="4328296"/>
              <a:ext cx="364156" cy="651053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68C070-85C6-C790-1069-3B735C9DD0F6}"/>
                </a:ext>
              </a:extLst>
            </p:cNvPr>
            <p:cNvSpPr txBox="1"/>
            <p:nvPr/>
          </p:nvSpPr>
          <p:spPr>
            <a:xfrm>
              <a:off x="5077382" y="1100335"/>
              <a:ext cx="2091980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rgbClr val="007100"/>
                  </a:solidFill>
                </a:rPr>
                <a:t>Readout &amp; cable space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7B9B520-7329-BCB3-133E-3C27FD9CA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2139" y="1743793"/>
              <a:ext cx="706927" cy="2030505"/>
            </a:xfrm>
            <a:prstGeom prst="straightConnector1">
              <a:avLst/>
            </a:prstGeom>
            <a:ln w="28575">
              <a:solidFill>
                <a:srgbClr val="0071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236498-3E06-EA86-C84A-3FB55613DD62}"/>
              </a:ext>
            </a:extLst>
          </p:cNvPr>
          <p:cNvSpPr txBox="1"/>
          <p:nvPr/>
        </p:nvSpPr>
        <p:spPr>
          <a:xfrm>
            <a:off x="8663700" y="823266"/>
            <a:ext cx="373984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Credit: Jonathan Smith</a:t>
            </a:r>
          </a:p>
        </p:txBody>
      </p:sp>
    </p:spTree>
    <p:extLst>
      <p:ext uri="{BB962C8B-B14F-4D97-AF65-F5344CB8AC3E}">
        <p14:creationId xmlns:p14="http://schemas.microsoft.com/office/powerpoint/2010/main" val="225399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bee with wings&#10;&#10;Description automatically generated">
            <a:extLst>
              <a:ext uri="{FF2B5EF4-FFF2-40B4-BE49-F238E27FC236}">
                <a16:creationId xmlns:a16="http://schemas.microsoft.com/office/drawing/2014/main" id="{7274CA63-DE85-1F03-06D3-6B5107707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97D4C2-D608-314D-1C82-94715CC7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Forward (4.6&lt;</a:t>
            </a:r>
            <a:r>
              <a:rPr lang="en-US" dirty="0">
                <a:solidFill>
                  <a:srgbClr val="000000"/>
                </a:solidFill>
                <a:effectLst/>
                <a:latin typeface="STIX Two Math" panose="02020603050405020304" pitchFamily="18" charset="0"/>
              </a:rPr>
              <a:t>𝜂&lt;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5.9</a:t>
            </a:r>
            <a:r>
              <a:rPr lang="en-US" dirty="0">
                <a:solidFill>
                  <a:srgbClr val="000000"/>
                </a:solidFill>
                <a:effectLst/>
                <a:latin typeface="STIX Two Math" panose="02020603050405020304" pitchFamily="18" charset="0"/>
              </a:rPr>
              <a:t>) </a:t>
            </a:r>
            <a:r>
              <a:rPr lang="en-US" dirty="0"/>
              <a:t>charged tracking &amp; proton tagging</a:t>
            </a:r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4 layers inside magnet bore (in the funny B0 geometry)</a:t>
            </a:r>
          </a:p>
          <a:p>
            <a:pPr lvl="1"/>
            <a:r>
              <a:rPr lang="en-US" dirty="0"/>
              <a:t>Momentum resolution up to 6%</a:t>
            </a:r>
          </a:p>
          <a:p>
            <a:pPr lvl="1"/>
            <a:r>
              <a:rPr lang="en-US" dirty="0"/>
              <a:t>Timing resolution sufficient to suppress background</a:t>
            </a:r>
          </a:p>
          <a:p>
            <a:pPr lvl="1"/>
            <a:r>
              <a:rPr lang="en-US" dirty="0"/>
              <a:t>Radiation hard for forward environment</a:t>
            </a:r>
          </a:p>
          <a:p>
            <a:r>
              <a:rPr lang="en-US" dirty="0"/>
              <a:t>Detector design:</a:t>
            </a:r>
          </a:p>
          <a:p>
            <a:pPr lvl="1"/>
            <a:r>
              <a:rPr lang="en-US" dirty="0"/>
              <a:t>4 layers of AC-LGAD </a:t>
            </a:r>
          </a:p>
          <a:p>
            <a:pPr lvl="1"/>
            <a:r>
              <a:rPr lang="en-US" dirty="0"/>
              <a:t>27 cm spacing between layers, situated at front (IR side) of B0 magnet</a:t>
            </a:r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33F7DDC9-F088-8135-ACE1-16D11F12F155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   Detector – Tracking Detector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B62AE674-3C94-DEE3-C08F-AF3892380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A54542-4D3E-91FA-0B05-C22432E5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Previous design called for 3 layers of MAPS (ITS3) + 1 layer AC-LGAD</a:t>
            </a:r>
          </a:p>
          <a:p>
            <a:r>
              <a:rPr lang="en-US" dirty="0"/>
              <a:t>Problems with MAPS</a:t>
            </a:r>
          </a:p>
          <a:p>
            <a:pPr lvl="1"/>
            <a:r>
              <a:rPr lang="en-US" dirty="0"/>
              <a:t>Timing is too slow</a:t>
            </a:r>
          </a:p>
          <a:p>
            <a:pPr lvl="1"/>
            <a:r>
              <a:rPr lang="en-US" dirty="0"/>
              <a:t>Covering the geometry would be difficult with default fabrication options, special geometry costly if possible</a:t>
            </a:r>
          </a:p>
          <a:p>
            <a:r>
              <a:rPr lang="en-US" dirty="0"/>
              <a:t>AC-LGAD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With charge sharing gives acceptable spatial resolution</a:t>
            </a:r>
          </a:p>
          <a:p>
            <a:pPr lvl="1"/>
            <a:r>
              <a:rPr lang="en-US" dirty="0"/>
              <a:t>Technology overlap with Roman Pots, BNL expertise</a:t>
            </a:r>
          </a:p>
        </p:txBody>
      </p:sp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66819047-A118-CC5E-A529-04339E93201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529BC388-A7DB-208E-6D13-C0FCA8A24CBA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Choice of AC-LGAD for Si Tracker</a:t>
            </a:r>
          </a:p>
        </p:txBody>
      </p:sp>
    </p:spTree>
    <p:extLst>
      <p:ext uri="{BB962C8B-B14F-4D97-AF65-F5344CB8AC3E}">
        <p14:creationId xmlns:p14="http://schemas.microsoft.com/office/powerpoint/2010/main" val="195421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bee with wings&#10;&#10;Description automatically generated">
            <a:extLst>
              <a:ext uri="{FF2B5EF4-FFF2-40B4-BE49-F238E27FC236}">
                <a16:creationId xmlns:a16="http://schemas.microsoft.com/office/drawing/2014/main" id="{BB78B43D-BC12-B955-AEE0-8735A59BD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0" y="15822"/>
            <a:ext cx="9889067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" dirty="0"/>
              <a:t>B   Detectors – Tracker Design and Status</a:t>
            </a:r>
            <a:endParaRPr dirty="0"/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394E58-7655-6713-9A50-843A734DE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12825"/>
            <a:ext cx="5838424" cy="4351339"/>
          </a:xfrm>
        </p:spPr>
        <p:txBody>
          <a:bodyPr/>
          <a:lstStyle/>
          <a:p>
            <a:r>
              <a:rPr lang="en-US" dirty="0"/>
              <a:t>Four layers separated by 27 cm</a:t>
            </a:r>
          </a:p>
          <a:p>
            <a:r>
              <a:rPr lang="en-US" dirty="0"/>
              <a:t>Populated by pixilated AC-LGAD sensor with 20</a:t>
            </a:r>
            <a:r>
              <a:rPr lang="el-GR" dirty="0"/>
              <a:t>μ</a:t>
            </a:r>
            <a:r>
              <a:rPr lang="en-US" dirty="0"/>
              <a:t>m effective resolution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E9B90E-1AE5-5B90-CD0E-19E8196B8590}"/>
              </a:ext>
            </a:extLst>
          </p:cNvPr>
          <p:cNvGrpSpPr/>
          <p:nvPr/>
        </p:nvGrpSpPr>
        <p:grpSpPr>
          <a:xfrm>
            <a:off x="5734312" y="1361440"/>
            <a:ext cx="6261578" cy="3815179"/>
            <a:chOff x="534370" y="748675"/>
            <a:chExt cx="7764428" cy="4995095"/>
          </a:xfrm>
        </p:grpSpPr>
        <p:pic>
          <p:nvPicPr>
            <p:cNvPr id="10" name="Picture 9" descr="A diagram of a machine&#10;&#10;Description automatically generated">
              <a:extLst>
                <a:ext uri="{FF2B5EF4-FFF2-40B4-BE49-F238E27FC236}">
                  <a16:creationId xmlns:a16="http://schemas.microsoft.com/office/drawing/2014/main" id="{9784DFFB-EF04-A262-BAAF-053B6F508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3361" y="748675"/>
              <a:ext cx="6085437" cy="40185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4EFA5F-9691-D82A-2BA1-F5F773EA3955}"/>
                </a:ext>
              </a:extLst>
            </p:cNvPr>
            <p:cNvSpPr txBox="1"/>
            <p:nvPr/>
          </p:nvSpPr>
          <p:spPr>
            <a:xfrm>
              <a:off x="534370" y="3903912"/>
              <a:ext cx="4443444" cy="183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 dirty="0">
                  <a:solidFill>
                    <a:schemeClr val="accent2"/>
                  </a:solidFill>
                </a:rPr>
                <a:t>4 Tracking layers, back-front overlapping  arrangement to minimize dead area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093E59-6BE9-9C01-305D-F7A9BF30A4EF}"/>
                </a:ext>
              </a:extLst>
            </p:cNvPr>
            <p:cNvCxnSpPr/>
            <p:nvPr/>
          </p:nvCxnSpPr>
          <p:spPr>
            <a:xfrm flipV="1">
              <a:off x="3751604" y="2757933"/>
              <a:ext cx="658026" cy="97657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1581AEE-88CC-E880-8E58-DE11F0DDC2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4004" y="2956845"/>
              <a:ext cx="1103119" cy="93006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48E7838-AE2D-3751-022E-D0D3CEE0BE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3383849"/>
              <a:ext cx="1270475" cy="6406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F7378D-41EE-3D05-1FA9-8B6C555DC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7817" y="3762563"/>
              <a:ext cx="1562456" cy="39960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C1E9151-29D0-06D8-BD85-BA4BC5E3A2A1}"/>
              </a:ext>
            </a:extLst>
          </p:cNvPr>
          <p:cNvSpPr txBox="1"/>
          <p:nvPr/>
        </p:nvSpPr>
        <p:spPr>
          <a:xfrm>
            <a:off x="5407530" y="5403623"/>
            <a:ext cx="4481537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b="1" u="sng" dirty="0"/>
              <a:t>Note:</a:t>
            </a:r>
            <a:r>
              <a:rPr lang="en-US" sz="1867" b="1" dirty="0"/>
              <a:t> </a:t>
            </a:r>
            <a:r>
              <a:rPr lang="en-US" sz="1867" dirty="0"/>
              <a:t>momentum resolution (</a:t>
            </a:r>
            <a:r>
              <a:rPr lang="en-US" sz="1867" dirty="0" err="1"/>
              <a:t>dp</a:t>
            </a:r>
            <a:r>
              <a:rPr lang="en-US" sz="1867" dirty="0"/>
              <a:t>/p)  is ~2-4%, depending on configuration.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3E2406-3D6A-087D-F2F9-74BB24A51BB2}"/>
              </a:ext>
            </a:extLst>
          </p:cNvPr>
          <p:cNvGrpSpPr/>
          <p:nvPr/>
        </p:nvGrpSpPr>
        <p:grpSpPr>
          <a:xfrm>
            <a:off x="502764" y="2495971"/>
            <a:ext cx="5036188" cy="3698165"/>
            <a:chOff x="502764" y="2495971"/>
            <a:chExt cx="5036188" cy="36981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551D1-0187-6328-E89A-1CC3DD12C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764" y="2624075"/>
              <a:ext cx="5036188" cy="357006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E82D5-004E-0AEB-D644-C4FA7F593055}"/>
                </a:ext>
              </a:extLst>
            </p:cNvPr>
            <p:cNvSpPr txBox="1"/>
            <p:nvPr/>
          </p:nvSpPr>
          <p:spPr>
            <a:xfrm>
              <a:off x="1038984" y="2495971"/>
              <a:ext cx="3264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Study by Alex Jentsch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27A89B70-3176-1533-C44B-5D7561807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bee with wings&#10;&#10;Description automatically generated">
            <a:extLst>
              <a:ext uri="{FF2B5EF4-FFF2-40B4-BE49-F238E27FC236}">
                <a16:creationId xmlns:a16="http://schemas.microsoft.com/office/drawing/2014/main" id="{19026E69-F4D6-7A82-F01F-156B904EC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1E63F22D-2DD6-D066-3835-7EE6B2D6C2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822"/>
            <a:ext cx="9889067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" dirty="0"/>
              <a:t>B   Detectors – Tracker Design and Status</a:t>
            </a:r>
            <a:endParaRPr dirty="0"/>
          </a:p>
        </p:txBody>
      </p:sp>
      <p:sp>
        <p:nvSpPr>
          <p:cNvPr id="173" name="Google Shape;173;p25">
            <a:extLst>
              <a:ext uri="{FF2B5EF4-FFF2-40B4-BE49-F238E27FC236}">
                <a16:creationId xmlns:a16="http://schemas.microsoft.com/office/drawing/2014/main" id="{5130AE35-F0CC-8A98-702C-93B06DEF64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885356-5ED1-662A-BD31-BC7BFABF6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12825"/>
            <a:ext cx="5838424" cy="4351339"/>
          </a:xfrm>
        </p:spPr>
        <p:txBody>
          <a:bodyPr/>
          <a:lstStyle/>
          <a:p>
            <a:r>
              <a:rPr lang="en-US" dirty="0"/>
              <a:t>Four layers separated by 27 cm</a:t>
            </a:r>
          </a:p>
          <a:p>
            <a:r>
              <a:rPr lang="en-US" dirty="0"/>
              <a:t>Populated by pixilated AC-LGAD sensor with 20</a:t>
            </a:r>
            <a:r>
              <a:rPr lang="el-GR" dirty="0"/>
              <a:t>μ</a:t>
            </a:r>
            <a:r>
              <a:rPr lang="en-US" dirty="0"/>
              <a:t>m effective resolution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906FFE-AC70-C783-F396-7F452187EA70}"/>
              </a:ext>
            </a:extLst>
          </p:cNvPr>
          <p:cNvSpPr txBox="1">
            <a:spLocks/>
          </p:cNvSpPr>
          <p:nvPr/>
        </p:nvSpPr>
        <p:spPr>
          <a:xfrm>
            <a:off x="5803143" y="1012825"/>
            <a:ext cx="583842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6997" indent="0">
              <a:buNone/>
            </a:pPr>
            <a:r>
              <a:rPr lang="en-US" sz="2800" u="sng" dirty="0"/>
              <a:t>Remaining Questions/optimization</a:t>
            </a:r>
          </a:p>
          <a:p>
            <a:r>
              <a:rPr lang="en-US" sz="2800" dirty="0"/>
              <a:t>Precise location/spacing still to be optimized</a:t>
            </a:r>
          </a:p>
          <a:p>
            <a:r>
              <a:rPr lang="en-US" sz="2800" dirty="0"/>
              <a:t>Previously assumed homogeneous B field in magnet bore</a:t>
            </a:r>
          </a:p>
          <a:p>
            <a:r>
              <a:rPr lang="en-US" sz="2800" dirty="0"/>
              <a:t>Reality is worse, would like all layers in “good” part of the field</a:t>
            </a:r>
          </a:p>
          <a:p>
            <a:pPr>
              <a:buNone/>
            </a:pP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A11911-C085-8BDF-4394-EDB5F30E77AB}"/>
              </a:ext>
            </a:extLst>
          </p:cNvPr>
          <p:cNvGrpSpPr/>
          <p:nvPr/>
        </p:nvGrpSpPr>
        <p:grpSpPr>
          <a:xfrm>
            <a:off x="502764" y="2495971"/>
            <a:ext cx="5036188" cy="3698165"/>
            <a:chOff x="502764" y="2495971"/>
            <a:chExt cx="5036188" cy="36981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96600E-E570-2941-CD4C-FD64B16D9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764" y="2624075"/>
              <a:ext cx="5036188" cy="35700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65ED64-450E-FF80-6CDA-F15630690A69}"/>
                </a:ext>
              </a:extLst>
            </p:cNvPr>
            <p:cNvSpPr txBox="1"/>
            <p:nvPr/>
          </p:nvSpPr>
          <p:spPr>
            <a:xfrm>
              <a:off x="1038984" y="2495971"/>
              <a:ext cx="3264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Study by Alex Jentsch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9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69CBA4B4-3D89-CE07-DF0C-1651B253B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bee with wings&#10;&#10;Description automatically generated">
            <a:extLst>
              <a:ext uri="{FF2B5EF4-FFF2-40B4-BE49-F238E27FC236}">
                <a16:creationId xmlns:a16="http://schemas.microsoft.com/office/drawing/2014/main" id="{A75ADEF6-77E0-E0C0-9182-570DEFF0E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4C41581-26DA-EB3C-E901-1136EF2383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012825"/>
                <a:ext cx="10515600" cy="43513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Forward (4.6&lt;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STIX Two Math" panose="02020603050405020304" pitchFamily="18" charset="0"/>
                  </a:rPr>
                  <a:t>𝜂&lt;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+mj-lt"/>
                  </a:rPr>
                  <a:t>5.9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STIX Two Math" panose="02020603050405020304" pitchFamily="18" charset="0"/>
                  </a:rPr>
                  <a:t>) </a:t>
                </a:r>
                <a:r>
                  <a:rPr lang="en-US" dirty="0"/>
                  <a:t>photon and </a:t>
                </a:r>
                <a:r>
                  <a:rPr lang="el-GR" dirty="0"/>
                  <a:t>π</a:t>
                </a:r>
                <a:r>
                  <a:rPr lang="en-US" baseline="30000" dirty="0"/>
                  <a:t>0</a:t>
                </a:r>
                <a:r>
                  <a:rPr lang="en-US" dirty="0"/>
                  <a:t> measurement</a:t>
                </a:r>
              </a:p>
              <a:p>
                <a:r>
                  <a:rPr lang="en-US" dirty="0"/>
                  <a:t>Requirements:</a:t>
                </a:r>
              </a:p>
              <a:p>
                <a:pPr lvl="1"/>
                <a:r>
                  <a:rPr lang="en-US" dirty="0"/>
                  <a:t>Fit inside magnet bore (in the funny B0 geometry)</a:t>
                </a:r>
              </a:p>
              <a:p>
                <a:pPr lvl="1"/>
                <a:r>
                  <a:rPr lang="en-US" dirty="0"/>
                  <a:t>Sensitive down to 50 MeV</a:t>
                </a:r>
              </a:p>
              <a:p>
                <a:pPr lvl="1"/>
                <a:r>
                  <a:rPr lang="en-US" dirty="0"/>
                  <a:t>Energy resolution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+2%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Timing resolution sufficient to suppress background</a:t>
                </a:r>
              </a:p>
              <a:p>
                <a:pPr lvl="1"/>
                <a:r>
                  <a:rPr lang="en-US" dirty="0"/>
                  <a:t>Radiation hard for forward environment</a:t>
                </a:r>
              </a:p>
              <a:p>
                <a:r>
                  <a:rPr lang="en-US" dirty="0"/>
                  <a:t>Detector design:</a:t>
                </a:r>
              </a:p>
              <a:p>
                <a:pPr lvl="1"/>
                <a:r>
                  <a:rPr lang="en-US" dirty="0"/>
                  <a:t>135 LYSO crystals, each* 2x2x20 cm, situated 1m into magnet bore</a:t>
                </a:r>
              </a:p>
              <a:p>
                <a:pPr marL="761981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4C41581-26DA-EB3C-E901-1136EF238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12825"/>
                <a:ext cx="10515600" cy="435133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EBE7ADE3-0DC0-4FC6-97E7-2C88AE9430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1DDF16CE-E928-9F5D-E17B-D75028595993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   Detector – EM Calorimeter</a:t>
            </a:r>
          </a:p>
        </p:txBody>
      </p:sp>
    </p:spTree>
    <p:extLst>
      <p:ext uri="{BB962C8B-B14F-4D97-AF65-F5344CB8AC3E}">
        <p14:creationId xmlns:p14="http://schemas.microsoft.com/office/powerpoint/2010/main" val="157448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3F047414-546A-6068-1936-4D7C6A0D7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AA40D4-A3FA-8C7F-7796-98E38095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Considered PbWO</a:t>
            </a:r>
            <a:r>
              <a:rPr lang="en-US" baseline="-25000" dirty="0"/>
              <a:t>4</a:t>
            </a:r>
          </a:p>
          <a:p>
            <a:pPr lvl="1"/>
            <a:r>
              <a:rPr lang="en-US" dirty="0"/>
              <a:t>Slightly better energy containment (density = 8.3g/cm</a:t>
            </a:r>
            <a:r>
              <a:rPr lang="en-US" baseline="30000" dirty="0"/>
              <a:t>3</a:t>
            </a:r>
            <a:r>
              <a:rPr lang="en-US" dirty="0"/>
              <a:t>, rad length =0.92 cm)</a:t>
            </a:r>
          </a:p>
          <a:p>
            <a:pPr lvl="1"/>
            <a:r>
              <a:rPr lang="en-US" dirty="0"/>
              <a:t>Lower light yield at room T - O(10n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γ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/MeV), </a:t>
            </a:r>
            <a:r>
              <a:rPr lang="en-US" dirty="0"/>
              <a:t>and high T sensitivity</a:t>
            </a:r>
          </a:p>
          <a:p>
            <a:r>
              <a:rPr lang="en-US" dirty="0"/>
              <a:t>LYSO</a:t>
            </a:r>
          </a:p>
          <a:p>
            <a:pPr lvl="1"/>
            <a:r>
              <a:rPr lang="en-US" dirty="0"/>
              <a:t>Slightly worse E containment (density = 7.1g/cm</a:t>
            </a:r>
            <a:r>
              <a:rPr lang="en-US" baseline="30000" dirty="0"/>
              <a:t>3</a:t>
            </a:r>
            <a:r>
              <a:rPr lang="en-US" dirty="0"/>
              <a:t>, rad length =1.12 cm)</a:t>
            </a:r>
          </a:p>
          <a:p>
            <a:pPr lvl="1"/>
            <a:r>
              <a:rPr lang="en-US" dirty="0"/>
              <a:t>Better light yield O(10</a:t>
            </a:r>
            <a:r>
              <a:rPr lang="en-US" baseline="30000" dirty="0"/>
              <a:t>3</a:t>
            </a:r>
            <a:r>
              <a:rPr lang="en-US" dirty="0"/>
              <a:t> n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γ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/MeV)</a:t>
            </a:r>
            <a:r>
              <a:rPr lang="en-US" dirty="0"/>
              <a:t>, stable to T</a:t>
            </a:r>
          </a:p>
          <a:p>
            <a:pPr lvl="2"/>
            <a:r>
              <a:rPr lang="en-US" dirty="0"/>
              <a:t>Crucial for soft photons</a:t>
            </a:r>
          </a:p>
          <a:p>
            <a:pPr lvl="1"/>
            <a:r>
              <a:rPr lang="en-US" dirty="0"/>
              <a:t>More expensive</a:t>
            </a:r>
          </a:p>
        </p:txBody>
      </p:sp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7A20A74C-4CF2-5B9D-1217-2E8C8F99A8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75849FB5-0C64-DCBC-1BB7-280679023994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Choice of LYSO for EM Calorimeter</a:t>
            </a:r>
          </a:p>
        </p:txBody>
      </p:sp>
    </p:spTree>
    <p:extLst>
      <p:ext uri="{BB962C8B-B14F-4D97-AF65-F5344CB8AC3E}">
        <p14:creationId xmlns:p14="http://schemas.microsoft.com/office/powerpoint/2010/main" val="129294535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789</Words>
  <Application>Microsoft Macintosh PowerPoint</Application>
  <PresentationFormat>Widescreen</PresentationFormat>
  <Paragraphs>128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STIX Two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  Detectors – Tracker Design and Status</vt:lpstr>
      <vt:lpstr>B   Detectors – Tracker Design and Status</vt:lpstr>
      <vt:lpstr>PowerPoint Presentation</vt:lpstr>
      <vt:lpstr>PowerPoint Presentation</vt:lpstr>
      <vt:lpstr>B   Detectors – EMCal Design and Status</vt:lpstr>
      <vt:lpstr>B   Detectors – EMCal Design and Status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Zvi Citron</cp:lastModifiedBy>
  <cp:revision>7</cp:revision>
  <dcterms:modified xsi:type="dcterms:W3CDTF">2024-01-22T14:47:24Z</dcterms:modified>
</cp:coreProperties>
</file>