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20"/>
  </p:notesMasterIdLst>
  <p:sldIdLst>
    <p:sldId id="256" r:id="rId4"/>
    <p:sldId id="305" r:id="rId5"/>
    <p:sldId id="315" r:id="rId6"/>
    <p:sldId id="299" r:id="rId7"/>
    <p:sldId id="306" r:id="rId8"/>
    <p:sldId id="307" r:id="rId9"/>
    <p:sldId id="304" r:id="rId10"/>
    <p:sldId id="318" r:id="rId11"/>
    <p:sldId id="310" r:id="rId12"/>
    <p:sldId id="316" r:id="rId13"/>
    <p:sldId id="312" r:id="rId14"/>
    <p:sldId id="313" r:id="rId15"/>
    <p:sldId id="314" r:id="rId16"/>
    <p:sldId id="317" r:id="rId17"/>
    <p:sldId id="319" r:id="rId18"/>
    <p:sldId id="309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30436-E156-9741-B758-62412F021335}" v="10" dt="2024-01-30T12:40:27.8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ACBCC632-037A-CF79-E757-406B35BB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4C3C064C-E20F-A7B2-4326-B4E216D04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65CF99DE-4715-852B-2985-96E1C4244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4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B9D5CA17-58F3-FA01-531B-84231055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019B8C77-1A50-BF85-56EA-90F5C3062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C86C2DE7-D4AD-C16C-5662-F1F079E1F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1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839A0FAE-8FAE-61DA-B96A-87D84772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98A61804-5CDF-49F3-C291-90042B4B5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51697AB2-68D9-CD9E-82B2-53D665C897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57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4A52527C-B5CA-4399-3750-00CC05A3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C236746A-80AD-E404-7FB5-A2D90AD19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55CDC0C1-3FE1-4634-B5D9-ED222D0064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48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9B16EBDD-6181-F046-848C-9C6B937F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62FF5A72-F535-FA53-AF38-B11B91DB03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CDC7EFEB-B496-E044-DE7E-4C59CF650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310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E9DB712B-D8BF-C212-2227-B921D8A1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6A164552-2924-DE11-9428-87CEC7419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Taiwan Applied Crystal  has experience </a:t>
            </a:r>
            <a:r>
              <a:rPr lang="en-US" dirty="0" err="1"/>
              <a:t>growing,wrapping</a:t>
            </a:r>
            <a:r>
              <a:rPr lang="en-US" dirty="0"/>
              <a:t>, &amp; preparing for CMS</a:t>
            </a:r>
            <a:endParaRPr dirty="0"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0D78CC7E-F3D7-D494-CA63-2231BA7F5E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93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AB301561-7E29-877B-BE26-AD1F210C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AC69306E-CC41-6C33-0E57-B87775AB8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45D9DD88-C1C0-02B4-C4BC-DD767AF82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215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35A989B0-1D2C-4700-8B08-5F9CF66E1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E4A5A989-5BC7-C778-783D-0934AB3FF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D72932D6-5A1C-14B9-3FE4-E09F5CB17A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43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6CCC038-3D6E-F3EC-7734-3D6940EA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E4DC4732-80E0-48D6-C8A5-E28A32E2A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83F5DEC7-6E4E-679A-0F16-7D9200904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55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5119043-CAB2-77C3-F540-B7346B632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20AFF2FD-65BF-577D-9CDE-5C7389405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9C9F9555-526A-BC7A-6DC7-924783519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44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E0456B40-C5E2-FCEF-0C38-C8194A14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26D3417B-7230-9A4F-A7CE-B6EC436DCB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9C4312DD-EDC4-2CF8-8330-9FD7FADF8B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62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FC65B5F-7156-3A32-8FEA-9BF8D0A1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E7B5D52C-AED2-947F-73A9-FE5E7FC98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DD2A8F01-6625-7DF3-28CA-86AA90CF7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88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 - Bullete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5"/>
          <p:cNvSpPr/>
          <p:nvPr/>
        </p:nvSpPr>
        <p:spPr>
          <a:xfrm>
            <a:off x="571501" y="577670"/>
            <a:ext cx="11620501" cy="1"/>
          </a:xfrm>
          <a:prstGeom prst="line">
            <a:avLst/>
          </a:prstGeom>
          <a:ln w="53975">
            <a:solidFill>
              <a:srgbClr val="9C5A7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TextBox 8"/>
          <p:cNvSpPr txBox="1"/>
          <p:nvPr/>
        </p:nvSpPr>
        <p:spPr>
          <a:xfrm>
            <a:off x="533402" y="6577285"/>
            <a:ext cx="412350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ePIC Collaboration Meeting, January 9-13, 2024</a:t>
            </a:r>
          </a:p>
        </p:txBody>
      </p:sp>
      <p:sp>
        <p:nvSpPr>
          <p:cNvPr id="207" name="TextBox 7"/>
          <p:cNvSpPr txBox="1"/>
          <p:nvPr/>
        </p:nvSpPr>
        <p:spPr>
          <a:xfrm>
            <a:off x="476087" y="6286208"/>
            <a:ext cx="2648775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r>
              <a:t>Electron-Ion Collider</a:t>
            </a:r>
          </a:p>
        </p:txBody>
      </p:sp>
      <p:sp>
        <p:nvSpPr>
          <p:cNvPr id="208" name="Straight Connector 4"/>
          <p:cNvSpPr/>
          <p:nvPr/>
        </p:nvSpPr>
        <p:spPr>
          <a:xfrm>
            <a:off x="559888" y="6326092"/>
            <a:ext cx="11620501" cy="1"/>
          </a:xfrm>
          <a:prstGeom prst="line">
            <a:avLst/>
          </a:prstGeom>
          <a:ln w="127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TextBox 9"/>
          <p:cNvSpPr txBox="1"/>
          <p:nvPr/>
        </p:nvSpPr>
        <p:spPr>
          <a:xfrm>
            <a:off x="4263645" y="6569102"/>
            <a:ext cx="3664708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t>E.C. Aschenauer &amp; R. Ent</a:t>
            </a:r>
          </a:p>
        </p:txBody>
      </p:sp>
      <p:sp>
        <p:nvSpPr>
          <p:cNvPr id="21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xfrm>
            <a:off x="615090" y="0"/>
            <a:ext cx="11347414" cy="561018"/>
          </a:xfrm>
          <a:prstGeom prst="rect">
            <a:avLst/>
          </a:prstGeom>
        </p:spPr>
        <p:txBody>
          <a:bodyPr/>
          <a:lstStyle>
            <a:lvl1pPr defTabSz="685800">
              <a:defRPr sz="3000" i="1"/>
            </a:lvl1pPr>
          </a:lstStyle>
          <a:p>
            <a:r>
              <a:t>Slide Title [Layout: Content 1 – Bulleted]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736986"/>
            <a:ext cx="11049000" cy="5212080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1pPr>
            <a:lvl2pPr marL="561657" indent="-274319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2pPr>
            <a:lvl3pPr marL="809869" indent="-235194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3pPr>
            <a:lvl4pPr marL="1058069" indent="-254794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4pPr>
            <a:lvl5pPr marL="1337628" indent="-305753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77119" y="6608125"/>
            <a:ext cx="168090" cy="1478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b="1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646744" y="6667017"/>
            <a:ext cx="6898512" cy="16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8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/>
              <a:t>Fab-forward/backward review</a:t>
            </a:r>
            <a:r>
              <a:t>, </a:t>
            </a:r>
            <a:r>
              <a:rPr lang="en-US"/>
              <a:t>12 February 2024</a:t>
            </a:r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extBox 1"/>
          <p:cNvSpPr txBox="1"/>
          <p:nvPr/>
        </p:nvSpPr>
        <p:spPr>
          <a:xfrm>
            <a:off x="4379226" y="6490194"/>
            <a:ext cx="3664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rPr lang="en-US"/>
              <a:t>Z. Citron</a:t>
            </a:r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8" r:id="rId17"/>
    <p:sldLayoutId id="2147483669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ndico.bnl.gov/event/21467/contributions/84287/attachments/51407/87899/B0_field_map_tracking_performance_first_pass_Jentsch_12_5_23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/>
        </p:nvSpPr>
        <p:spPr>
          <a:xfrm>
            <a:off x="742426" y="20350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B0 Detectors</a:t>
            </a:r>
            <a:endParaRPr/>
          </a:p>
        </p:txBody>
      </p:sp>
      <p:sp>
        <p:nvSpPr>
          <p:cNvPr id="222" name="Subtitle 2"/>
          <p:cNvSpPr txBox="1"/>
          <p:nvPr/>
        </p:nvSpPr>
        <p:spPr>
          <a:xfrm>
            <a:off x="539429" y="4102443"/>
            <a:ext cx="7464206" cy="1958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Zvi Citron for B0 team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lang="en-US"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dirty="0"/>
              <a:t>Far-forward/ far-backward  Review</a:t>
            </a:r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dirty="0"/>
              <a:t>Feb. 12, 2024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96C9C5-3E32-F7B4-1FE6-94F308BFD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9" y="4547611"/>
            <a:ext cx="2547551" cy="6672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AB1E164-882B-D02A-1F04-0CC7E6BD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FFE8CCF4-4B3A-1B42-A6CD-101C75DD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182ACBC3-B76A-9B8C-002A-FF6A81CD9E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</a:t>
            </a:r>
            <a:r>
              <a:rPr lang="en" dirty="0" err="1"/>
              <a:t>EMCal</a:t>
            </a:r>
            <a:r>
              <a:rPr lang="en" dirty="0"/>
              <a:t> Design and Status</a:t>
            </a:r>
            <a:endParaRPr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200B9D38-6E6A-EFF3-ACAE-02D09EC347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94CDAD-4E03-C705-1B1E-8B46092A7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40" y="2412008"/>
            <a:ext cx="3923201" cy="3778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49470B-6DAF-9C26-0BB5-9F29B76CB77B}"/>
              </a:ext>
            </a:extLst>
          </p:cNvPr>
          <p:cNvSpPr txBox="1"/>
          <p:nvPr/>
        </p:nvSpPr>
        <p:spPr>
          <a:xfrm>
            <a:off x="822746" y="2004367"/>
            <a:ext cx="35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Study by Michael Pitt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0316039-F048-F070-D84D-1DDAB6DD7CF0}"/>
              </a:ext>
            </a:extLst>
          </p:cNvPr>
          <p:cNvSpPr txBox="1">
            <a:spLocks/>
          </p:cNvSpPr>
          <p:nvPr/>
        </p:nvSpPr>
        <p:spPr>
          <a:xfrm>
            <a:off x="5803143" y="1012825"/>
            <a:ext cx="58384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>
              <a:buNone/>
            </a:pPr>
            <a:r>
              <a:rPr lang="en-US" sz="2800" u="sng" dirty="0"/>
              <a:t>Remaining Questions/Optimization</a:t>
            </a:r>
          </a:p>
          <a:p>
            <a:r>
              <a:rPr lang="en-US" sz="2800" dirty="0"/>
              <a:t>Precise location still to be optimized</a:t>
            </a:r>
          </a:p>
          <a:p>
            <a:r>
              <a:rPr lang="en-US" sz="2800" dirty="0"/>
              <a:t>To make more room for tracker would like to push as far back as possible</a:t>
            </a:r>
          </a:p>
          <a:p>
            <a:pPr lvl="1"/>
            <a:r>
              <a:rPr lang="en-US" sz="2400" dirty="0"/>
              <a:t>Outer radius crystals must be shorter to stay in mechanical envelope, lose radial acceptance</a:t>
            </a:r>
          </a:p>
          <a:p>
            <a:r>
              <a:rPr lang="en-US" sz="2700" dirty="0"/>
              <a:t>Finalize coupling to readout device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DF6E86D-07C0-F719-6CDF-699B2B9EF9A0}"/>
              </a:ext>
            </a:extLst>
          </p:cNvPr>
          <p:cNvSpPr txBox="1">
            <a:spLocks/>
          </p:cNvSpPr>
          <p:nvPr/>
        </p:nvSpPr>
        <p:spPr>
          <a:xfrm>
            <a:off x="130627" y="1012825"/>
            <a:ext cx="5838424" cy="43513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defTabSz="914400" rtl="0" latinLnBrk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135 crystals 2x2x20 cm crystals</a:t>
            </a:r>
          </a:p>
          <a:p>
            <a:pPr hangingPunct="1"/>
            <a:r>
              <a:rPr lang="en-US"/>
              <a:t>Read out by front (IR side) coupled SiPM</a:t>
            </a:r>
          </a:p>
        </p:txBody>
      </p:sp>
    </p:spTree>
    <p:extLst>
      <p:ext uri="{BB962C8B-B14F-4D97-AF65-F5344CB8AC3E}">
        <p14:creationId xmlns:p14="http://schemas.microsoft.com/office/powerpoint/2010/main" val="300436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8836A6F6-F7D5-2441-0329-CB21195A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F94461C4-4FAB-4D90-D849-82E1531ADB63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Installation Concept</a:t>
            </a:r>
          </a:p>
        </p:txBody>
      </p:sp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976A8311-C2B9-2FD9-B1BA-70917A06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2" y="925606"/>
            <a:ext cx="7418911" cy="5006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73B41-0AD1-8304-CB9F-9BF25697E36E}"/>
              </a:ext>
            </a:extLst>
          </p:cNvPr>
          <p:cNvSpPr txBox="1"/>
          <p:nvPr/>
        </p:nvSpPr>
        <p:spPr>
          <a:xfrm>
            <a:off x="8756952" y="411239"/>
            <a:ext cx="368729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Credit: Jonathan Smith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221DDE25-6F32-6423-2CD5-D921FC91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7A1B9746-FE0A-384A-341F-457BC3CAAB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320EB4FB-DE4A-6FF3-BF7C-4F1998E2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C6DE1B46-CCF4-A71B-B906-1540A561682E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Installation Concept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99A3ECD-388D-0190-EE76-C8254A52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sz="2400" dirty="0"/>
              <a:t>Challenge: Detectors are inside magnet, with access only from the front (IR side), after vacuum valve is closed only 10-15 cm of clearance</a:t>
            </a:r>
          </a:p>
          <a:p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Installation is staged</a:t>
            </a:r>
          </a:p>
          <a:p>
            <a:pPr lvl="1"/>
            <a:r>
              <a:rPr lang="en-US" sz="2400" dirty="0"/>
              <a:t>Crystals (20 cm long) installed </a:t>
            </a:r>
            <a:r>
              <a:rPr lang="en-US" sz="2400" i="1" dirty="0"/>
              <a:t>before </a:t>
            </a:r>
            <a:r>
              <a:rPr lang="en-US" sz="2400" dirty="0"/>
              <a:t>closing valve</a:t>
            </a:r>
          </a:p>
          <a:p>
            <a:pPr lvl="1"/>
            <a:r>
              <a:rPr lang="en-US" sz="2400" dirty="0"/>
              <a:t>After beam commissioning (valve closed), rest of the detector(s) and electronics are installed including coupling of </a:t>
            </a:r>
            <a:r>
              <a:rPr lang="en-US" sz="2400" dirty="0" err="1"/>
              <a:t>SiPM</a:t>
            </a:r>
            <a:r>
              <a:rPr lang="en-US" sz="2400" dirty="0"/>
              <a:t> to (front of) crystals </a:t>
            </a:r>
          </a:p>
          <a:p>
            <a:r>
              <a:rPr lang="en-US" sz="2400" dirty="0"/>
              <a:t>Detectors sit on rails for installation and mechanical support</a:t>
            </a:r>
          </a:p>
        </p:txBody>
      </p:sp>
    </p:spTree>
    <p:extLst>
      <p:ext uri="{BB962C8B-B14F-4D97-AF65-F5344CB8AC3E}">
        <p14:creationId xmlns:p14="http://schemas.microsoft.com/office/powerpoint/2010/main" val="123744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68FE4F25-7B50-6EBE-AABD-7682C39DF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D9C0B585-8F4E-6721-1EB4-63B888876C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E8FC16B4-BD27-7389-413B-40C7373A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810AC3AB-942B-1018-DF3B-05C249E13CD4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1079467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Next Steps/Plan for 2024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4753E3-0282-62A3-47E2-1B1994CF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52217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Finalizing detector placement</a:t>
            </a:r>
          </a:p>
          <a:p>
            <a:r>
              <a:rPr lang="en-US" sz="2400" dirty="0"/>
              <a:t>Finalize cooling scheme (outside of vacuum – much simpler than RP)</a:t>
            </a:r>
          </a:p>
          <a:p>
            <a:r>
              <a:rPr lang="en-US" sz="2400" dirty="0"/>
              <a:t>Tracker</a:t>
            </a:r>
          </a:p>
          <a:p>
            <a:pPr lvl="1"/>
            <a:r>
              <a:rPr lang="en-US" sz="2400" dirty="0"/>
              <a:t>Confirming expectation of rad hardness (especially for charge sharing)</a:t>
            </a:r>
          </a:p>
          <a:p>
            <a:pPr lvl="1"/>
            <a:r>
              <a:rPr lang="en-US" sz="2400" dirty="0"/>
              <a:t>Finalizing mechanics, cabling,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Calorimeter</a:t>
            </a:r>
          </a:p>
          <a:p>
            <a:pPr lvl="1"/>
            <a:r>
              <a:rPr lang="en-US" sz="2400" dirty="0"/>
              <a:t>Finalizing readout (i.e. </a:t>
            </a:r>
            <a:r>
              <a:rPr lang="en-US" sz="2400" dirty="0" err="1"/>
              <a:t>SiPM</a:t>
            </a:r>
            <a:r>
              <a:rPr lang="en-US" sz="2400" dirty="0"/>
              <a:t>) and coupling</a:t>
            </a:r>
          </a:p>
          <a:p>
            <a:pPr lvl="1"/>
            <a:r>
              <a:rPr lang="en-US" sz="2400" dirty="0"/>
              <a:t>Finalizing mechanics, cabling,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ES&amp;H</a:t>
            </a:r>
          </a:p>
          <a:p>
            <a:pPr lvl="1"/>
            <a:r>
              <a:rPr lang="en-US" sz="2400" dirty="0"/>
              <a:t>No major challenges expected but full plan needs to be developed</a:t>
            </a:r>
          </a:p>
          <a:p>
            <a:r>
              <a:rPr lang="en-US" sz="2400" dirty="0"/>
              <a:t>Quality Assurance plans need to be developed</a:t>
            </a:r>
          </a:p>
          <a:p>
            <a:pPr lvl="1"/>
            <a:r>
              <a:rPr lang="en-US" sz="2400" dirty="0"/>
              <a:t>AC-LGADs for tracker should by synchronized w/other detectors</a:t>
            </a:r>
          </a:p>
          <a:p>
            <a:pPr lvl="1"/>
            <a:r>
              <a:rPr lang="en-US" sz="2400" dirty="0"/>
              <a:t>Testing regimen for crystals needs to be developed (possibly together with ZDC)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18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92BE1B50-17B2-B44A-4116-A6ADF72C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DAEC741E-FD9D-1FDA-6A45-0A593C8E1E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ACE53185-E2C1-3065-8664-40BE1F1D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D57EDC53-4D20-B9B8-230D-976B19F8CAC4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11641568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Summary</a:t>
            </a:r>
            <a:endParaRPr lang="en-US" sz="4400" b="1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1BAFF5-3762-7454-C082-7B875CFF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sz="2400" dirty="0"/>
              <a:t>Baseline detector design and technology choice fixed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 optimization ongoing</a:t>
            </a:r>
          </a:p>
          <a:p>
            <a:r>
              <a:rPr lang="en-US" sz="2400" dirty="0"/>
              <a:t>Basic installation/integration approach set</a:t>
            </a:r>
          </a:p>
          <a:p>
            <a:r>
              <a:rPr lang="en-US" sz="2400" dirty="0"/>
              <a:t>Simulation framework exists and simulations ongoing</a:t>
            </a:r>
          </a:p>
          <a:p>
            <a:r>
              <a:rPr lang="en-US" sz="2400" dirty="0"/>
              <a:t>Some finalization of supporting apparatus still to be done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89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81E091EB-F1E5-0A95-AEDD-2B08CCA1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DAFB318E-CD3F-89C0-B4AC-1157843545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BF0E07A6-6587-3398-9CC1-B185C1B4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1D0718B0-67DF-CFF1-32D7-B777175B3CA8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Backups</a:t>
            </a:r>
          </a:p>
        </p:txBody>
      </p:sp>
    </p:spTree>
    <p:extLst>
      <p:ext uri="{BB962C8B-B14F-4D97-AF65-F5344CB8AC3E}">
        <p14:creationId xmlns:p14="http://schemas.microsoft.com/office/powerpoint/2010/main" val="360384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A069C657-BA80-F64D-7A3C-4CE108167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6A60E2-C813-D762-B26C-BAB1466B8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PbWO</a:t>
            </a:r>
            <a:r>
              <a:rPr lang="en-US" baseline="-25000" dirty="0"/>
              <a:t>4</a:t>
            </a:r>
          </a:p>
          <a:p>
            <a:pPr lvl="1"/>
            <a:r>
              <a:rPr lang="en-US" dirty="0"/>
              <a:t>Slightly better energy containment (density = 8.3g/cm</a:t>
            </a:r>
            <a:r>
              <a:rPr lang="en-US" baseline="30000" dirty="0"/>
              <a:t>3</a:t>
            </a:r>
            <a:r>
              <a:rPr lang="en-US" dirty="0"/>
              <a:t>, rad length =0.92 cm)</a:t>
            </a:r>
          </a:p>
          <a:p>
            <a:pPr lvl="1"/>
            <a:r>
              <a:rPr lang="en-US" dirty="0"/>
              <a:t>Lower light yield at room T - O(10n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/MeV), </a:t>
            </a:r>
            <a:r>
              <a:rPr lang="en-US" dirty="0"/>
              <a:t>and high T sensitivity</a:t>
            </a:r>
          </a:p>
          <a:p>
            <a:pPr lvl="1"/>
            <a:r>
              <a:rPr lang="en-US" dirty="0"/>
              <a:t>Read out in visible (&gt;400 nm) with </a:t>
            </a:r>
            <a:r>
              <a:rPr lang="en-US" dirty="0" err="1"/>
              <a:t>SiPM</a:t>
            </a:r>
            <a:endParaRPr lang="en-US" dirty="0"/>
          </a:p>
          <a:p>
            <a:r>
              <a:rPr lang="en-US" dirty="0"/>
              <a:t>LYSO</a:t>
            </a:r>
          </a:p>
          <a:p>
            <a:pPr lvl="1"/>
            <a:r>
              <a:rPr lang="en-US" dirty="0"/>
              <a:t>Slightly worse E containment (density = 7.1g/cm</a:t>
            </a:r>
            <a:r>
              <a:rPr lang="en-US" baseline="30000" dirty="0"/>
              <a:t>3</a:t>
            </a:r>
            <a:r>
              <a:rPr lang="en-US" dirty="0"/>
              <a:t>, rad length =1.12 cm)</a:t>
            </a:r>
          </a:p>
          <a:p>
            <a:pPr lvl="1"/>
            <a:r>
              <a:rPr lang="en-US" dirty="0"/>
              <a:t>Better light yield O(10</a:t>
            </a:r>
            <a:r>
              <a:rPr lang="en-US" baseline="30000" dirty="0"/>
              <a:t>3</a:t>
            </a:r>
            <a:r>
              <a:rPr lang="en-US" dirty="0"/>
              <a:t> n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/MeV)</a:t>
            </a:r>
            <a:r>
              <a:rPr lang="en-US" dirty="0"/>
              <a:t>, stable to T</a:t>
            </a:r>
          </a:p>
          <a:p>
            <a:pPr lvl="2"/>
            <a:r>
              <a:rPr lang="en-US" dirty="0"/>
              <a:t>Crucial for soft photons</a:t>
            </a:r>
          </a:p>
          <a:p>
            <a:pPr lvl="1"/>
            <a:r>
              <a:rPr lang="en-US" dirty="0"/>
              <a:t>Read out in visible (&gt;400 nm) with </a:t>
            </a:r>
            <a:r>
              <a:rPr lang="en-US" dirty="0" err="1"/>
              <a:t>SiPM</a:t>
            </a:r>
            <a:r>
              <a:rPr lang="en-US" dirty="0"/>
              <a:t>/APD</a:t>
            </a:r>
          </a:p>
          <a:p>
            <a:pPr lvl="1"/>
            <a:r>
              <a:rPr lang="en-US" dirty="0"/>
              <a:t>More expensive</a:t>
            </a:r>
          </a:p>
        </p:txBody>
      </p:sp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BC0842A4-EBC8-A107-B137-3B63813527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178420E6-2009-2CFC-0711-E7310ACDDA8E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LYSO preference for EM Calorimeter</a:t>
            </a:r>
          </a:p>
        </p:txBody>
      </p:sp>
    </p:spTree>
    <p:extLst>
      <p:ext uri="{BB962C8B-B14F-4D97-AF65-F5344CB8AC3E}">
        <p14:creationId xmlns:p14="http://schemas.microsoft.com/office/powerpoint/2010/main" val="89498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DF9797D6-A32D-BC5D-F400-19C78081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1B45B500-8D55-4DBA-D903-898B50CCF9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6C81D041-D6A6-A620-2271-58E9C81C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FF0C12AD-BBCB-1EAC-8EE7-44CE8B0E7213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8C8F-F79F-01E0-8F7B-EC062A37282E}"/>
              </a:ext>
            </a:extLst>
          </p:cNvPr>
          <p:cNvSpPr txBox="1"/>
          <p:nvPr/>
        </p:nvSpPr>
        <p:spPr>
          <a:xfrm>
            <a:off x="733275" y="1214821"/>
            <a:ext cx="3144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detectors inside B0 magnet: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Four layers of silicon tracker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EM Calorimeter</a:t>
            </a:r>
          </a:p>
        </p:txBody>
      </p:sp>
      <p:pic>
        <p:nvPicPr>
          <p:cNvPr id="7" name="Google Shape;157;p24">
            <a:extLst>
              <a:ext uri="{FF2B5EF4-FFF2-40B4-BE49-F238E27FC236}">
                <a16:creationId xmlns:a16="http://schemas.microsoft.com/office/drawing/2014/main" id="{752A3AA1-7E0A-8F8A-5AED-33BF795C72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3763" y="1341099"/>
            <a:ext cx="5913525" cy="347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6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E15FB6B2-FC2B-5749-DD55-49F012E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F31EE334-FB5E-1CB1-1BDE-2D91568D73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19AA82BA-E84A-3EAE-4B8E-2983E2D1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9D16FE05-7E9A-D98E-6BD2-9CC0F8AC3855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BEC39-44FF-E75D-5F13-E9F5886AA915}"/>
              </a:ext>
            </a:extLst>
          </p:cNvPr>
          <p:cNvGrpSpPr/>
          <p:nvPr/>
        </p:nvGrpSpPr>
        <p:grpSpPr>
          <a:xfrm>
            <a:off x="3688924" y="1273013"/>
            <a:ext cx="8224884" cy="5034475"/>
            <a:chOff x="2905571" y="998234"/>
            <a:chExt cx="8643754" cy="5440250"/>
          </a:xfrm>
        </p:grpSpPr>
        <p:pic>
          <p:nvPicPr>
            <p:cNvPr id="3" name="Picture 2" descr="A diagram of a machine&#10;&#10;Description automatically generated">
              <a:extLst>
                <a:ext uri="{FF2B5EF4-FFF2-40B4-BE49-F238E27FC236}">
                  <a16:creationId xmlns:a16="http://schemas.microsoft.com/office/drawing/2014/main" id="{271B234C-7DE7-555C-7F51-8DA04966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1149" y="998234"/>
              <a:ext cx="8113916" cy="535802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5C3CA1A-3D63-BFEC-9278-D228D7CBCFBD}"/>
                </a:ext>
              </a:extLst>
            </p:cNvPr>
            <p:cNvCxnSpPr/>
            <p:nvPr/>
          </p:nvCxnSpPr>
          <p:spPr>
            <a:xfrm flipH="1">
              <a:off x="6331320" y="1743793"/>
              <a:ext cx="1431235" cy="8481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0903AF-3213-6D37-EFE7-156FEFF12845}"/>
                </a:ext>
              </a:extLst>
            </p:cNvPr>
            <p:cNvSpPr txBox="1"/>
            <p:nvPr/>
          </p:nvSpPr>
          <p:spPr>
            <a:xfrm>
              <a:off x="7762555" y="1391815"/>
              <a:ext cx="2526583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tx1"/>
                  </a:solidFill>
                </a:rPr>
                <a:t>135 scintillating crystals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2CBCC0-2C39-CFDB-C811-F7C657B5F35D}"/>
                </a:ext>
              </a:extLst>
            </p:cNvPr>
            <p:cNvSpPr txBox="1"/>
            <p:nvPr/>
          </p:nvSpPr>
          <p:spPr>
            <a:xfrm>
              <a:off x="2905571" y="4919965"/>
              <a:ext cx="3304939" cy="15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accent2"/>
                  </a:solidFill>
                </a:rPr>
                <a:t>4 Tracking layers, back-front overlapping  arrangement to minimize dead area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0C1BBC-FDBA-2166-1D6C-E5311F2C2B1F}"/>
                </a:ext>
              </a:extLst>
            </p:cNvPr>
            <p:cNvCxnSpPr/>
            <p:nvPr/>
          </p:nvCxnSpPr>
          <p:spPr>
            <a:xfrm flipV="1">
              <a:off x="5002139" y="3677245"/>
              <a:ext cx="877368" cy="130210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DBC117-8816-9EDA-BC18-0BAEDA57D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5340" y="3942461"/>
              <a:ext cx="1470825" cy="1240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AD44B0A-9BBC-689A-35D4-9AB3EF72C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9601" y="4511799"/>
              <a:ext cx="1693967" cy="85425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86F65C-9C3F-7716-827F-5A216107E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0423" y="5016751"/>
              <a:ext cx="2083275" cy="53280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11D462-7632-C968-67E3-26620BB59459}"/>
                </a:ext>
              </a:extLst>
            </p:cNvPr>
            <p:cNvSpPr txBox="1"/>
            <p:nvPr/>
          </p:nvSpPr>
          <p:spPr>
            <a:xfrm>
              <a:off x="9609080" y="3220300"/>
              <a:ext cx="1940245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rgbClr val="0070C0"/>
                  </a:solidFill>
                </a:rPr>
                <a:t>Rails for installation &amp; support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9AD4A0A-A136-3829-573A-E4D42F477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7863" y="4328296"/>
              <a:ext cx="364156" cy="651053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68C070-85C6-C790-1069-3B735C9DD0F6}"/>
                </a:ext>
              </a:extLst>
            </p:cNvPr>
            <p:cNvSpPr txBox="1"/>
            <p:nvPr/>
          </p:nvSpPr>
          <p:spPr>
            <a:xfrm>
              <a:off x="5077382" y="1100335"/>
              <a:ext cx="2091980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rgbClr val="007100"/>
                  </a:solidFill>
                </a:rPr>
                <a:t>Readout &amp; cable space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7B9B520-7329-BCB3-133E-3C27FD9CA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139" y="1743793"/>
              <a:ext cx="706927" cy="2030505"/>
            </a:xfrm>
            <a:prstGeom prst="straightConnector1">
              <a:avLst/>
            </a:prstGeom>
            <a:ln w="28575">
              <a:solidFill>
                <a:srgbClr val="0071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236498-3E06-EA86-C84A-3FB55613DD62}"/>
              </a:ext>
            </a:extLst>
          </p:cNvPr>
          <p:cNvSpPr txBox="1"/>
          <p:nvPr/>
        </p:nvSpPr>
        <p:spPr>
          <a:xfrm>
            <a:off x="8663700" y="823266"/>
            <a:ext cx="373984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Credit: Jonathan Smith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287D1-4863-1FE1-8A4C-8FCB822C8E28}"/>
              </a:ext>
            </a:extLst>
          </p:cNvPr>
          <p:cNvSpPr txBox="1"/>
          <p:nvPr/>
        </p:nvSpPr>
        <p:spPr>
          <a:xfrm>
            <a:off x="733275" y="1214821"/>
            <a:ext cx="3144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detectors inside B0 magnet: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Four layers of silicon tracker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EM Calorimeter</a:t>
            </a:r>
          </a:p>
        </p:txBody>
      </p:sp>
    </p:spTree>
    <p:extLst>
      <p:ext uri="{BB962C8B-B14F-4D97-AF65-F5344CB8AC3E}">
        <p14:creationId xmlns:p14="http://schemas.microsoft.com/office/powerpoint/2010/main" val="225399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FF6DF0E1-A528-CAF2-0884-D45D2A34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extLst>
              <a:ext uri="{FF2B5EF4-FFF2-40B4-BE49-F238E27FC236}">
                <a16:creationId xmlns:a16="http://schemas.microsoft.com/office/drawing/2014/main" id="{FE27A146-2B61-1D6C-2D38-2CBBCE8942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72CDF4C5-0BEC-3407-FC37-F5C7D6A1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EDDF0212-BA9B-678F-1E3E-EFD680008485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Detectors – Simulation Status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4F4685B-EA17-BE8A-737F-2A3673BC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Simulation of both detectors was developed in standard </a:t>
            </a:r>
            <a:r>
              <a:rPr lang="en-US" dirty="0" err="1"/>
              <a:t>ePIC</a:t>
            </a:r>
            <a:br>
              <a:rPr lang="en-US" dirty="0"/>
            </a:br>
            <a:r>
              <a:rPr lang="en-US" dirty="0"/>
              <a:t>framework</a:t>
            </a:r>
          </a:p>
          <a:p>
            <a:pPr lvl="1"/>
            <a:r>
              <a:rPr lang="en-US" dirty="0"/>
              <a:t>Detector parameters can be adjusted</a:t>
            </a:r>
          </a:p>
          <a:p>
            <a:pPr lvl="1"/>
            <a:r>
              <a:rPr lang="en-US" dirty="0"/>
              <a:t>Parameterized realistic magnetic field for tracking</a:t>
            </a:r>
          </a:p>
          <a:p>
            <a:r>
              <a:rPr lang="en-US" dirty="0"/>
              <a:t>Benchmarking with </a:t>
            </a:r>
          </a:p>
          <a:p>
            <a:pPr lvl="1"/>
            <a:r>
              <a:rPr lang="en-US" dirty="0"/>
              <a:t>Particle gun</a:t>
            </a:r>
          </a:p>
          <a:p>
            <a:pPr lvl="1"/>
            <a:r>
              <a:rPr lang="en-US" dirty="0"/>
              <a:t>physical processes such as coherent/incoherent vector</a:t>
            </a:r>
            <a:br>
              <a:rPr lang="en-US" dirty="0"/>
            </a:br>
            <a:r>
              <a:rPr lang="en-US" dirty="0"/>
              <a:t>meson production, ep DVCS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BE649-A751-5A95-A8CB-22AAF917C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5230" y="952056"/>
            <a:ext cx="2365851" cy="1885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2ADC1-972A-8C9F-F33F-78C00A4C8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467" y="3974765"/>
            <a:ext cx="3895106" cy="12845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178B8D-9950-0504-7947-42FD9F55D9B5}"/>
              </a:ext>
            </a:extLst>
          </p:cNvPr>
          <p:cNvGrpSpPr/>
          <p:nvPr/>
        </p:nvGrpSpPr>
        <p:grpSpPr>
          <a:xfrm>
            <a:off x="8455230" y="3526971"/>
            <a:ext cx="3592416" cy="2674459"/>
            <a:chOff x="979055" y="0"/>
            <a:chExt cx="7241311" cy="5541329"/>
          </a:xfrm>
        </p:grpSpPr>
        <p:pic>
          <p:nvPicPr>
            <p:cNvPr id="8" name="Picture 7" descr="A graph of a graph&#10;&#10;Description automatically generated">
              <a:extLst>
                <a:ext uri="{FF2B5EF4-FFF2-40B4-BE49-F238E27FC236}">
                  <a16:creationId xmlns:a16="http://schemas.microsoft.com/office/drawing/2014/main" id="{5A8F196C-D7F2-8111-7A99-4E2EE8815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335" r="7168"/>
            <a:stretch/>
          </p:blipFill>
          <p:spPr>
            <a:xfrm>
              <a:off x="979055" y="0"/>
              <a:ext cx="7241309" cy="5235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E3E85B-0D87-5198-1154-6B9A8070DE36}"/>
                </a:ext>
              </a:extLst>
            </p:cNvPr>
            <p:cNvSpPr/>
            <p:nvPr/>
          </p:nvSpPr>
          <p:spPr>
            <a:xfrm>
              <a:off x="1923542" y="4951003"/>
              <a:ext cx="6296824" cy="590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chemeClr val="tx1"/>
                  </a:solidFill>
                </a:rPr>
                <a:t>Photon energy in lab frame [MeV]</a:t>
              </a:r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AAB5A-7D86-21D7-094E-7F341FBE913A}"/>
                </a:ext>
              </a:extLst>
            </p:cNvPr>
            <p:cNvSpPr/>
            <p:nvPr/>
          </p:nvSpPr>
          <p:spPr>
            <a:xfrm rot="16200000">
              <a:off x="91870" y="1561855"/>
              <a:ext cx="2386738" cy="249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chemeClr val="tx1"/>
                  </a:solidFill>
                </a:rPr>
                <a:t>Efficiency</a:t>
              </a:r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8F2068-ECB1-8656-F81B-CF4CE3CD1784}"/>
              </a:ext>
            </a:extLst>
          </p:cNvPr>
          <p:cNvGrpSpPr/>
          <p:nvPr/>
        </p:nvGrpSpPr>
        <p:grpSpPr>
          <a:xfrm>
            <a:off x="5610117" y="3589585"/>
            <a:ext cx="2610833" cy="2464102"/>
            <a:chOff x="3573822" y="1624085"/>
            <a:chExt cx="5248609" cy="4416192"/>
          </a:xfrm>
        </p:grpSpPr>
        <p:pic>
          <p:nvPicPr>
            <p:cNvPr id="13" name="Picture 12" descr="A graph of a sun&#10;&#10;Description automatically generated">
              <a:extLst>
                <a:ext uri="{FF2B5EF4-FFF2-40B4-BE49-F238E27FC236}">
                  <a16:creationId xmlns:a16="http://schemas.microsoft.com/office/drawing/2014/main" id="{8654FCE4-BE6C-A32D-60F9-0FA3E9F20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3822" y="1624085"/>
              <a:ext cx="5248609" cy="441619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F7A459-E1C0-39FD-B893-118B62F8221B}"/>
                </a:ext>
              </a:extLst>
            </p:cNvPr>
            <p:cNvSpPr/>
            <p:nvPr/>
          </p:nvSpPr>
          <p:spPr>
            <a:xfrm>
              <a:off x="5258753" y="2933700"/>
              <a:ext cx="1809685" cy="1803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587B25-1879-67C1-98FB-1C3434D1FCDC}"/>
                </a:ext>
              </a:extLst>
            </p:cNvPr>
            <p:cNvSpPr/>
            <p:nvPr/>
          </p:nvSpPr>
          <p:spPr>
            <a:xfrm>
              <a:off x="5918200" y="3556000"/>
              <a:ext cx="522797" cy="52383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19672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bee with wings&#10;&#10;Description automatically generated">
            <a:extLst>
              <a:ext uri="{FF2B5EF4-FFF2-40B4-BE49-F238E27FC236}">
                <a16:creationId xmlns:a16="http://schemas.microsoft.com/office/drawing/2014/main" id="{7274CA63-DE85-1F03-06D3-6B510770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60" name="Google Shape;160;p2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97D4C2-D608-314D-1C82-94715CC7A2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1962" y="1930728"/>
            <a:ext cx="5669281" cy="4211625"/>
          </a:xfrm>
        </p:spPr>
        <p:txBody>
          <a:bodyPr>
            <a:normAutofit/>
          </a:bodyPr>
          <a:lstStyle/>
          <a:p>
            <a:r>
              <a:rPr lang="en-US" u="sng" dirty="0"/>
              <a:t>Requirements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Momentum resolution &lt; 6%</a:t>
            </a:r>
          </a:p>
          <a:p>
            <a:pPr lvl="1"/>
            <a:r>
              <a:rPr lang="en-US" dirty="0"/>
              <a:t>Radiation hard for forward environment</a:t>
            </a:r>
          </a:p>
          <a:p>
            <a:pPr lvl="1"/>
            <a:r>
              <a:rPr lang="en-US" dirty="0"/>
              <a:t>Timing precision sufficient to deal with vertex smearing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Accommodate available mechanical envelope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7858-9E83-E0FD-3498-657A2CBB100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180373" y="1930729"/>
            <a:ext cx="4572426" cy="409936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Detector design:</a:t>
            </a:r>
          </a:p>
          <a:p>
            <a:pPr lvl="1"/>
            <a:r>
              <a:rPr lang="en-US" sz="2400" dirty="0"/>
              <a:t>4 layers of AC-LGAD </a:t>
            </a:r>
          </a:p>
          <a:p>
            <a:pPr lvl="2"/>
            <a:r>
              <a:rPr lang="en-US" sz="2400"/>
              <a:t>Use 3.2cm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r>
              <a:rPr lang="en-US" sz="2400" dirty="0"/>
              <a:t>pixel sensors</a:t>
            </a:r>
          </a:p>
          <a:p>
            <a:pPr lvl="2"/>
            <a:r>
              <a:rPr lang="en-US" sz="2400" dirty="0"/>
              <a:t>W/ charge sharing acceptable resolution</a:t>
            </a:r>
          </a:p>
          <a:p>
            <a:pPr lvl="2"/>
            <a:r>
              <a:rPr lang="en-US" sz="2400" dirty="0"/>
              <a:t>Fast ~30 </a:t>
            </a:r>
            <a:r>
              <a:rPr lang="en-US" sz="2400" dirty="0" err="1"/>
              <a:t>ps</a:t>
            </a:r>
            <a:endParaRPr lang="en-US" sz="2400" dirty="0"/>
          </a:p>
          <a:p>
            <a:pPr lvl="1"/>
            <a:r>
              <a:rPr lang="en-US" sz="2400" dirty="0"/>
              <a:t>27 cm spacing between layers, situated at front (IR side) of B0 magnet</a:t>
            </a:r>
          </a:p>
          <a:p>
            <a:pPr lvl="1"/>
            <a:r>
              <a:rPr lang="en-US" sz="2400" dirty="0"/>
              <a:t>(Serious consideration of </a:t>
            </a:r>
            <a:r>
              <a:rPr lang="en-US" sz="2400" dirty="0">
                <a:solidFill>
                  <a:srgbClr val="FF0000"/>
                </a:solidFill>
              </a:rPr>
              <a:t>MAPS</a:t>
            </a:r>
            <a:r>
              <a:rPr lang="en-US" sz="2400" dirty="0"/>
              <a:t> but integration time is too slow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unacceptable background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33F7DDC9-F088-8135-ACE1-16D11F12F155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   Detector – Tracking Detector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F5F18-9158-6837-F8B7-4EDE189DDE3C}"/>
              </a:ext>
            </a:extLst>
          </p:cNvPr>
          <p:cNvSpPr txBox="1"/>
          <p:nvPr/>
        </p:nvSpPr>
        <p:spPr>
          <a:xfrm>
            <a:off x="609600" y="1202301"/>
            <a:ext cx="102370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dirty="0"/>
              <a:t>Forward (4.6&lt;</a:t>
            </a:r>
            <a:r>
              <a:rPr lang="en-US" sz="28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𝜂&lt;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5.9</a:t>
            </a:r>
            <a:r>
              <a:rPr lang="en-US" sz="28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) </a:t>
            </a:r>
            <a:r>
              <a:rPr lang="en-US" sz="2800" dirty="0"/>
              <a:t>charged tracking &amp; proton tagging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75481-5414-E6D0-C516-EF715C312992}"/>
              </a:ext>
            </a:extLst>
          </p:cNvPr>
          <p:cNvSpPr txBox="1"/>
          <p:nvPr/>
        </p:nvSpPr>
        <p:spPr>
          <a:xfrm>
            <a:off x="7294179" y="6499669"/>
            <a:ext cx="28588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See RP&amp;OMD talk</a:t>
            </a:r>
            <a:endParaRPr kumimoji="0" lang="en-US" sz="18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310BC6-5FD8-048E-9E05-1F13B90864EE}"/>
              </a:ext>
            </a:extLst>
          </p:cNvPr>
          <p:cNvCxnSpPr>
            <a:cxnSpLocks/>
          </p:cNvCxnSpPr>
          <p:nvPr/>
        </p:nvCxnSpPr>
        <p:spPr>
          <a:xfrm>
            <a:off x="5264779" y="2576881"/>
            <a:ext cx="2313180" cy="4869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F989CC-6C08-7F3D-BA29-EB209656E6BC}"/>
              </a:ext>
            </a:extLst>
          </p:cNvPr>
          <p:cNvCxnSpPr>
            <a:cxnSpLocks/>
          </p:cNvCxnSpPr>
          <p:nvPr/>
        </p:nvCxnSpPr>
        <p:spPr>
          <a:xfrm flipV="1">
            <a:off x="5239265" y="2730333"/>
            <a:ext cx="1941108" cy="334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126778-2134-144D-8A8E-B882F92C7494}"/>
              </a:ext>
            </a:extLst>
          </p:cNvPr>
          <p:cNvCxnSpPr>
            <a:cxnSpLocks/>
          </p:cNvCxnSpPr>
          <p:nvPr/>
        </p:nvCxnSpPr>
        <p:spPr>
          <a:xfrm flipV="1">
            <a:off x="5754139" y="3618269"/>
            <a:ext cx="1823820" cy="2230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EEE501-D25A-C38B-F1C5-598B21DF882B}"/>
              </a:ext>
            </a:extLst>
          </p:cNvPr>
          <p:cNvCxnSpPr>
            <a:cxnSpLocks/>
          </p:cNvCxnSpPr>
          <p:nvPr/>
        </p:nvCxnSpPr>
        <p:spPr>
          <a:xfrm flipV="1">
            <a:off x="5947369" y="4025462"/>
            <a:ext cx="1454328" cy="407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2E58E8-0ACD-73DD-D401-4634A01C9C41}"/>
              </a:ext>
            </a:extLst>
          </p:cNvPr>
          <p:cNvCxnSpPr>
            <a:cxnSpLocks/>
          </p:cNvCxnSpPr>
          <p:nvPr/>
        </p:nvCxnSpPr>
        <p:spPr>
          <a:xfrm flipV="1">
            <a:off x="5947369" y="2820678"/>
            <a:ext cx="1630590" cy="14901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BB78B43D-BC12-B955-AEE0-8735A59B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Tracker Design and Status</a:t>
            </a:r>
            <a:endParaRPr dirty="0"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E9B90E-1AE5-5B90-CD0E-19E8196B8590}"/>
              </a:ext>
            </a:extLst>
          </p:cNvPr>
          <p:cNvGrpSpPr/>
          <p:nvPr/>
        </p:nvGrpSpPr>
        <p:grpSpPr>
          <a:xfrm>
            <a:off x="5734312" y="1361440"/>
            <a:ext cx="6261578" cy="3815179"/>
            <a:chOff x="534370" y="748675"/>
            <a:chExt cx="7764428" cy="4995095"/>
          </a:xfrm>
        </p:grpSpPr>
        <p:pic>
          <p:nvPicPr>
            <p:cNvPr id="10" name="Picture 9" descr="A diagram of a machine&#10;&#10;Description automatically generated">
              <a:extLst>
                <a:ext uri="{FF2B5EF4-FFF2-40B4-BE49-F238E27FC236}">
                  <a16:creationId xmlns:a16="http://schemas.microsoft.com/office/drawing/2014/main" id="{9784DFFB-EF04-A262-BAAF-053B6F508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361" y="748675"/>
              <a:ext cx="6085437" cy="4018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4EFA5F-9691-D82A-2BA1-F5F773EA3955}"/>
                </a:ext>
              </a:extLst>
            </p:cNvPr>
            <p:cNvSpPr txBox="1"/>
            <p:nvPr/>
          </p:nvSpPr>
          <p:spPr>
            <a:xfrm>
              <a:off x="534370" y="3903912"/>
              <a:ext cx="4443444" cy="183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accent2"/>
                  </a:solidFill>
                </a:rPr>
                <a:t>4 Tracking layers, back-front overlapping  arrangement to minimize dead area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093E59-6BE9-9C01-305D-F7A9BF30A4EF}"/>
                </a:ext>
              </a:extLst>
            </p:cNvPr>
            <p:cNvCxnSpPr/>
            <p:nvPr/>
          </p:nvCxnSpPr>
          <p:spPr>
            <a:xfrm flipV="1">
              <a:off x="3751604" y="2757933"/>
              <a:ext cx="658026" cy="97657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581AEE-88CC-E880-8E58-DE11F0DDC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004" y="2956845"/>
              <a:ext cx="1103119" cy="9300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8E7838-AE2D-3751-022E-D0D3CEE0B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3383849"/>
              <a:ext cx="1270475" cy="6406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F7378D-41EE-3D05-1FA9-8B6C555DC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7817" y="3762563"/>
              <a:ext cx="1562456" cy="39960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1E9151-29D0-06D8-BD85-BA4BC5E3A2A1}"/>
              </a:ext>
            </a:extLst>
          </p:cNvPr>
          <p:cNvSpPr txBox="1"/>
          <p:nvPr/>
        </p:nvSpPr>
        <p:spPr>
          <a:xfrm>
            <a:off x="5514405" y="5403623"/>
            <a:ext cx="448153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b="1" u="sng" dirty="0"/>
              <a:t>Note:</a:t>
            </a:r>
            <a:r>
              <a:rPr lang="en-US" sz="1867" b="1" dirty="0"/>
              <a:t> </a:t>
            </a:r>
            <a:r>
              <a:rPr lang="en-US" sz="1867" dirty="0"/>
              <a:t>momentum resolution (</a:t>
            </a:r>
            <a:r>
              <a:rPr lang="en-US" sz="1867" dirty="0" err="1"/>
              <a:t>dp</a:t>
            </a:r>
            <a:r>
              <a:rPr lang="en-US" sz="1867" dirty="0"/>
              <a:t>/p)  is ~2-4%, depending on configuration.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3E2406-3D6A-087D-F2F9-74BB24A51BB2}"/>
              </a:ext>
            </a:extLst>
          </p:cNvPr>
          <p:cNvGrpSpPr/>
          <p:nvPr/>
        </p:nvGrpSpPr>
        <p:grpSpPr>
          <a:xfrm>
            <a:off x="502764" y="2495971"/>
            <a:ext cx="5036188" cy="3698165"/>
            <a:chOff x="502764" y="2495971"/>
            <a:chExt cx="5036188" cy="36981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551D1-0187-6328-E89A-1CC3DD12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764" y="2624075"/>
              <a:ext cx="5036188" cy="35700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E82D5-004E-0AEB-D644-C4FA7F593055}"/>
                </a:ext>
              </a:extLst>
            </p:cNvPr>
            <p:cNvSpPr txBox="1"/>
            <p:nvPr/>
          </p:nvSpPr>
          <p:spPr>
            <a:xfrm>
              <a:off x="1038984" y="2495971"/>
              <a:ext cx="326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Study by Alex Jentsch</a:t>
              </a:r>
            </a:p>
          </p:txBody>
        </p: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5BA2D7A-8359-DCD1-1223-38580329E654}"/>
              </a:ext>
            </a:extLst>
          </p:cNvPr>
          <p:cNvSpPr txBox="1">
            <a:spLocks/>
          </p:cNvSpPr>
          <p:nvPr/>
        </p:nvSpPr>
        <p:spPr>
          <a:xfrm>
            <a:off x="386618" y="988232"/>
            <a:ext cx="5451806" cy="43513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defTabSz="914400" rtl="0" latinLnBrk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Four layers separated by 27 cm</a:t>
            </a:r>
          </a:p>
          <a:p>
            <a:pPr hangingPunct="1"/>
            <a:r>
              <a:rPr lang="en-US"/>
              <a:t>Populated by pixilated AC-LGAD sensor with 20</a:t>
            </a:r>
            <a:r>
              <a:rPr lang="el-GR"/>
              <a:t>μ</a:t>
            </a:r>
            <a:r>
              <a:rPr lang="en-US"/>
              <a:t>m effective resolution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7A89B70-3176-1533-C44B-5D756180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19026E69-F4D6-7A82-F01F-156B904E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1E63F22D-2DD6-D066-3835-7EE6B2D6C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Tracker Design and Status</a:t>
            </a:r>
            <a:endParaRPr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5130AE35-F0CC-8A98-702C-93B06DEF64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906FFE-AC70-C783-F396-7F452187EA70}"/>
              </a:ext>
            </a:extLst>
          </p:cNvPr>
          <p:cNvSpPr txBox="1">
            <a:spLocks/>
          </p:cNvSpPr>
          <p:nvPr/>
        </p:nvSpPr>
        <p:spPr>
          <a:xfrm>
            <a:off x="5803143" y="1012825"/>
            <a:ext cx="58384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>
              <a:buNone/>
            </a:pPr>
            <a:r>
              <a:rPr lang="en-US" sz="2800" u="sng" dirty="0"/>
              <a:t>Remaining Questions/Optimization</a:t>
            </a:r>
          </a:p>
          <a:p>
            <a:r>
              <a:rPr lang="en-US" sz="2600" dirty="0"/>
              <a:t>Previously used homogeneous B field in magnet bore</a:t>
            </a:r>
          </a:p>
          <a:p>
            <a:r>
              <a:rPr lang="en-US" sz="2600" dirty="0"/>
              <a:t>Now optimizing detector positions/spacing for real B field</a:t>
            </a:r>
            <a:r>
              <a:rPr lang="en-US" sz="2600" baseline="30000" dirty="0"/>
              <a:t>2</a:t>
            </a:r>
            <a:endParaRPr lang="en-US" sz="2600" dirty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A11911-C085-8BDF-4394-EDB5F30E77AB}"/>
              </a:ext>
            </a:extLst>
          </p:cNvPr>
          <p:cNvGrpSpPr/>
          <p:nvPr/>
        </p:nvGrpSpPr>
        <p:grpSpPr>
          <a:xfrm>
            <a:off x="502764" y="2495971"/>
            <a:ext cx="5036188" cy="3698165"/>
            <a:chOff x="502764" y="2495971"/>
            <a:chExt cx="5036188" cy="36981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96600E-E570-2941-CD4C-FD64B16D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64" y="2624075"/>
              <a:ext cx="5036188" cy="35700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65ED64-450E-FF80-6CDA-F15630690A69}"/>
                </a:ext>
              </a:extLst>
            </p:cNvPr>
            <p:cNvSpPr txBox="1"/>
            <p:nvPr/>
          </p:nvSpPr>
          <p:spPr>
            <a:xfrm>
              <a:off x="1038984" y="2495971"/>
              <a:ext cx="326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Study by Alex Jentsch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F3E9529-1506-8569-9DA6-641DE7951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48" y="3188494"/>
            <a:ext cx="3238295" cy="30060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190287-D0FF-47B8-57A6-0BB3D0BD50B6}"/>
              </a:ext>
            </a:extLst>
          </p:cNvPr>
          <p:cNvSpPr/>
          <p:nvPr/>
        </p:nvSpPr>
        <p:spPr>
          <a:xfrm>
            <a:off x="9218141" y="6018509"/>
            <a:ext cx="914400" cy="18875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943FA-3D0B-DCBF-9F40-272A3EC05F94}"/>
              </a:ext>
            </a:extLst>
          </p:cNvPr>
          <p:cNvSpPr txBox="1"/>
          <p:nvPr/>
        </p:nvSpPr>
        <p:spPr>
          <a:xfrm>
            <a:off x="8493411" y="5928220"/>
            <a:ext cx="16712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 [cm]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88D6A-BC77-7AA9-1090-1E5EC3BF69BF}"/>
              </a:ext>
            </a:extLst>
          </p:cNvPr>
          <p:cNvSpPr txBox="1"/>
          <p:nvPr/>
        </p:nvSpPr>
        <p:spPr>
          <a:xfrm>
            <a:off x="7279574" y="6492875"/>
            <a:ext cx="3681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More details in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6"/>
              </a:rPr>
              <a:t>FF update</a:t>
            </a:r>
            <a:endParaRPr kumimoji="0" lang="en-US" sz="18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48173E-B51C-F0E7-96A9-2EAAD1DB8429}"/>
              </a:ext>
            </a:extLst>
          </p:cNvPr>
          <p:cNvSpPr txBox="1">
            <a:spLocks/>
          </p:cNvSpPr>
          <p:nvPr/>
        </p:nvSpPr>
        <p:spPr>
          <a:xfrm>
            <a:off x="386618" y="988232"/>
            <a:ext cx="5451806" cy="43513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defTabSz="914400" rtl="0" latinLnBrk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Four layers separated by 27 cm</a:t>
            </a:r>
          </a:p>
          <a:p>
            <a:pPr hangingPunct="1"/>
            <a:r>
              <a:rPr lang="en-US"/>
              <a:t>Populated by pixilated AC-LGAD sensor with 20</a:t>
            </a:r>
            <a:r>
              <a:rPr lang="el-GR"/>
              <a:t>μ</a:t>
            </a:r>
            <a:r>
              <a:rPr lang="en-US"/>
              <a:t>m effective resolution</a:t>
            </a:r>
          </a:p>
        </p:txBody>
      </p:sp>
    </p:spTree>
    <p:extLst>
      <p:ext uri="{BB962C8B-B14F-4D97-AF65-F5344CB8AC3E}">
        <p14:creationId xmlns:p14="http://schemas.microsoft.com/office/powerpoint/2010/main" val="10689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D81615A4-90A5-839B-3765-C2AB9C28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bee with wings&#10;&#10;Description automatically generated">
            <a:extLst>
              <a:ext uri="{FF2B5EF4-FFF2-40B4-BE49-F238E27FC236}">
                <a16:creationId xmlns:a16="http://schemas.microsoft.com/office/drawing/2014/main" id="{38F2E08C-ECEA-E953-8111-8DEA4053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3805984C-FC5A-B5BC-DF7E-E1D0CCFF052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31CB981-5DFF-F919-9DBD-F2884EFE2BFA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1962" y="1930728"/>
                <a:ext cx="5669281" cy="4211625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Requirements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Energy resolution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+2%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Radiation hard for forward environment</a:t>
                </a:r>
              </a:p>
              <a:p>
                <a:pPr lvl="1"/>
                <a:r>
                  <a:rPr lang="en-US" dirty="0"/>
                  <a:t>Sensitive to 50 MeV photons</a:t>
                </a:r>
              </a:p>
              <a:p>
                <a:pPr lvl="1"/>
                <a:r>
                  <a:rPr lang="en-US" dirty="0"/>
                  <a:t>Accommodate available mechanical envelope</a:t>
                </a:r>
              </a:p>
              <a:p>
                <a:pPr marL="2873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31CB981-5DFF-F919-9DBD-F2884EFE2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1962" y="1930728"/>
                <a:ext cx="5669281" cy="4211625"/>
              </a:xfrm>
              <a:blipFill>
                <a:blip r:embed="rId4"/>
                <a:stretch>
                  <a:fillRect l="-2237" t="-1205" r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3CF7-8188-61EF-4664-CAAACF3A630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180373" y="1930729"/>
            <a:ext cx="4572426" cy="4099368"/>
          </a:xfrm>
        </p:spPr>
        <p:txBody>
          <a:bodyPr>
            <a:normAutofit/>
          </a:bodyPr>
          <a:lstStyle/>
          <a:p>
            <a:r>
              <a:rPr lang="en-US" u="sng" dirty="0"/>
              <a:t>Detector design:</a:t>
            </a:r>
          </a:p>
          <a:p>
            <a:pPr lvl="1"/>
            <a:r>
              <a:rPr lang="en-US" sz="2400" dirty="0"/>
              <a:t>135 Scintillating crystals , each* 2x2x20 cm, situated 1m into magnet bore</a:t>
            </a:r>
          </a:p>
          <a:p>
            <a:pPr lvl="2"/>
            <a:r>
              <a:rPr lang="en-US" sz="2400" dirty="0"/>
              <a:t>LYSO </a:t>
            </a:r>
            <a:r>
              <a:rPr lang="en-US" sz="2400" i="1"/>
              <a:t>and</a:t>
            </a:r>
            <a:r>
              <a:rPr lang="en-US" sz="2400"/>
              <a:t> PbWO</a:t>
            </a:r>
            <a:r>
              <a:rPr lang="en-US" sz="2400" baseline="-25000"/>
              <a:t>4</a:t>
            </a:r>
            <a:r>
              <a:rPr lang="en-US" sz="2400"/>
              <a:t> </a:t>
            </a:r>
            <a:r>
              <a:rPr lang="en-US" sz="2400" dirty="0"/>
              <a:t>meet requirements</a:t>
            </a:r>
          </a:p>
          <a:p>
            <a:pPr lvl="2"/>
            <a:r>
              <a:rPr lang="en-US" sz="2400" dirty="0"/>
              <a:t>Preference for </a:t>
            </a:r>
            <a:r>
              <a:rPr lang="en-US" sz="2400" b="1" dirty="0"/>
              <a:t>LYSO</a:t>
            </a:r>
            <a:r>
              <a:rPr lang="en-US" sz="2400" dirty="0"/>
              <a:t> for low energy measurements (and better T behavior)</a:t>
            </a:r>
          </a:p>
          <a:p>
            <a:endParaRPr lang="en-US" dirty="0"/>
          </a:p>
        </p:txBody>
      </p:sp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2951362B-5258-5FA9-3D9E-C0725C0B8BD2}"/>
              </a:ext>
            </a:extLst>
          </p:cNvPr>
          <p:cNvSpPr txBox="1">
            <a:spLocks/>
          </p:cNvSpPr>
          <p:nvPr/>
        </p:nvSpPr>
        <p:spPr>
          <a:xfrm>
            <a:off x="0" y="15822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   Detector – EM Calorimeter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B75C2-634F-6E08-ED0D-E9922DF36F95}"/>
              </a:ext>
            </a:extLst>
          </p:cNvPr>
          <p:cNvSpPr txBox="1"/>
          <p:nvPr/>
        </p:nvSpPr>
        <p:spPr>
          <a:xfrm>
            <a:off x="609600" y="1202301"/>
            <a:ext cx="1023707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3200" dirty="0"/>
              <a:t>Forward (4.6&lt;</a:t>
            </a:r>
            <a:r>
              <a:rPr lang="en-US" sz="32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𝜂&lt;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</a:rPr>
              <a:t>5.9</a:t>
            </a:r>
            <a:r>
              <a:rPr lang="en-US" sz="32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) </a:t>
            </a:r>
            <a:r>
              <a:rPr lang="en-US" sz="3200" dirty="0"/>
              <a:t>photon and </a:t>
            </a:r>
            <a:r>
              <a:rPr lang="el-GR" sz="3200" dirty="0"/>
              <a:t>π</a:t>
            </a:r>
            <a:r>
              <a:rPr lang="en-US" sz="3200" baseline="30000" dirty="0"/>
              <a:t>0</a:t>
            </a:r>
            <a:r>
              <a:rPr lang="en-US" sz="3200" dirty="0"/>
              <a:t> measurement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FDBFD9-C36D-050D-52F5-17531F682D39}"/>
              </a:ext>
            </a:extLst>
          </p:cNvPr>
          <p:cNvCxnSpPr>
            <a:cxnSpLocks/>
          </p:cNvCxnSpPr>
          <p:nvPr/>
        </p:nvCxnSpPr>
        <p:spPr>
          <a:xfrm>
            <a:off x="5264779" y="2576881"/>
            <a:ext cx="18247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BF8C22-533B-6E60-1FFE-F5816301D982}"/>
              </a:ext>
            </a:extLst>
          </p:cNvPr>
          <p:cNvCxnSpPr>
            <a:cxnSpLocks/>
          </p:cNvCxnSpPr>
          <p:nvPr/>
        </p:nvCxnSpPr>
        <p:spPr>
          <a:xfrm flipV="1">
            <a:off x="5239265" y="2730333"/>
            <a:ext cx="1941108" cy="334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B627E8-BBF0-1B42-B750-0908778D459E}"/>
              </a:ext>
            </a:extLst>
          </p:cNvPr>
          <p:cNvCxnSpPr>
            <a:cxnSpLocks/>
          </p:cNvCxnSpPr>
          <p:nvPr/>
        </p:nvCxnSpPr>
        <p:spPr>
          <a:xfrm flipV="1">
            <a:off x="5728138" y="2730333"/>
            <a:ext cx="1681655" cy="16554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B1FEA5-3A46-1AB9-0C36-23661FFEF338}"/>
              </a:ext>
            </a:extLst>
          </p:cNvPr>
          <p:cNvCxnSpPr>
            <a:cxnSpLocks/>
          </p:cNvCxnSpPr>
          <p:nvPr/>
        </p:nvCxnSpPr>
        <p:spPr>
          <a:xfrm>
            <a:off x="5004830" y="4007735"/>
            <a:ext cx="2594149" cy="4906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946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B3039BC-09C6-73FB-3512-20DA5AC9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2D18A892-AEE3-EEFB-5BA3-E2742BEA9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" y="1"/>
            <a:ext cx="601920" cy="601920"/>
          </a:xfrm>
          <a:prstGeom prst="rect">
            <a:avLst/>
          </a:prstGeom>
        </p:spPr>
      </p:pic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4707FA27-1090-E991-9630-5BFD8965C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22"/>
            <a:ext cx="98890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B   Detectors – </a:t>
            </a:r>
            <a:r>
              <a:rPr lang="en" dirty="0" err="1"/>
              <a:t>EMCal</a:t>
            </a:r>
            <a:r>
              <a:rPr lang="en" dirty="0"/>
              <a:t> Design and Status</a:t>
            </a:r>
            <a:endParaRPr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C9B282D2-5768-D1BC-9CA5-713DF4D084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41568" y="6492875"/>
            <a:ext cx="550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AE6BD-3E0D-A142-CA7A-D50755D93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7" y="1012825"/>
            <a:ext cx="5838424" cy="4351339"/>
          </a:xfrm>
        </p:spPr>
        <p:txBody>
          <a:bodyPr/>
          <a:lstStyle/>
          <a:p>
            <a:r>
              <a:rPr lang="en-US" dirty="0"/>
              <a:t>135 crystals 2x2x20 cm crystals</a:t>
            </a:r>
          </a:p>
          <a:p>
            <a:r>
              <a:rPr lang="en-US" dirty="0"/>
              <a:t>Read out by front (IR side) coupled </a:t>
            </a:r>
            <a:r>
              <a:rPr lang="en-US" dirty="0" err="1"/>
              <a:t>SiPM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159323-922D-27BF-D8BD-11C76FAC27C0}"/>
              </a:ext>
            </a:extLst>
          </p:cNvPr>
          <p:cNvGrpSpPr/>
          <p:nvPr/>
        </p:nvGrpSpPr>
        <p:grpSpPr>
          <a:xfrm>
            <a:off x="6096000" y="2235200"/>
            <a:ext cx="5747997" cy="3843349"/>
            <a:chOff x="2213361" y="748675"/>
            <a:chExt cx="6085437" cy="4018517"/>
          </a:xfrm>
        </p:grpSpPr>
        <p:pic>
          <p:nvPicPr>
            <p:cNvPr id="4" name="Picture 3" descr="A diagram of a machine&#10;&#10;Description automatically generated">
              <a:extLst>
                <a:ext uri="{FF2B5EF4-FFF2-40B4-BE49-F238E27FC236}">
                  <a16:creationId xmlns:a16="http://schemas.microsoft.com/office/drawing/2014/main" id="{5F095D08-64A7-F154-FC10-DD37316AB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361" y="748675"/>
              <a:ext cx="6085437" cy="401851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F0CCAE3-6F40-72DB-5979-775433A6DD4D}"/>
                </a:ext>
              </a:extLst>
            </p:cNvPr>
            <p:cNvCxnSpPr/>
            <p:nvPr/>
          </p:nvCxnSpPr>
          <p:spPr>
            <a:xfrm flipH="1">
              <a:off x="4748490" y="1307844"/>
              <a:ext cx="1073426" cy="63610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6D3569-7B0B-6788-71A6-CB5A07312FDF}"/>
                </a:ext>
              </a:extLst>
            </p:cNvPr>
            <p:cNvSpPr txBox="1"/>
            <p:nvPr/>
          </p:nvSpPr>
          <p:spPr>
            <a:xfrm>
              <a:off x="5821915" y="1043861"/>
              <a:ext cx="1894938" cy="112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tx1"/>
                  </a:solidFill>
                </a:rPr>
                <a:t>135 scintillating crystals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1A296-2CFC-8D84-F1B7-C49D78A03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40" y="2412008"/>
            <a:ext cx="3923201" cy="3778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7D8C82-DE94-F201-A1F0-CD1AE6EACAD4}"/>
              </a:ext>
            </a:extLst>
          </p:cNvPr>
          <p:cNvSpPr txBox="1"/>
          <p:nvPr/>
        </p:nvSpPr>
        <p:spPr>
          <a:xfrm>
            <a:off x="822746" y="2004367"/>
            <a:ext cx="35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Study by Michael Pitt</a:t>
            </a:r>
          </a:p>
        </p:txBody>
      </p:sp>
    </p:spTree>
    <p:extLst>
      <p:ext uri="{BB962C8B-B14F-4D97-AF65-F5344CB8AC3E}">
        <p14:creationId xmlns:p14="http://schemas.microsoft.com/office/powerpoint/2010/main" val="330862627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B8E90102F7546A6DD985190BCEDC2" ma:contentTypeVersion="18" ma:contentTypeDescription="Create a new document." ma:contentTypeScope="" ma:versionID="b7fb6934b61dc6d0379d0ddce7c3445b">
  <xsd:schema xmlns:xsd="http://www.w3.org/2001/XMLSchema" xmlns:xs="http://www.w3.org/2001/XMLSchema" xmlns:p="http://schemas.microsoft.com/office/2006/metadata/properties" xmlns:ns2="ba0f8389-919e-4cd7-a296-4d71bc590524" xmlns:ns3="7f7a3532-5291-4767-b372-263997adf83b" targetNamespace="http://schemas.microsoft.com/office/2006/metadata/properties" ma:root="true" ma:fieldsID="3ef91467a79839046c71be5b73acfc24" ns2:_="" ns3:_="">
    <xsd:import namespace="ba0f8389-919e-4cd7-a296-4d71bc590524"/>
    <xsd:import namespace="7f7a3532-5291-4767-b372-263997adf8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f8389-919e-4cd7-a296-4d71bc590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27ecdc-4a41-4db1-8913-7c60425bb4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a3532-5291-4767-b372-263997adf83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b87a66-f3a0-4e2a-9228-74d2f966fb32}" ma:internalName="TaxCatchAll" ma:showField="CatchAllData" ma:web="7f7a3532-5291-4767-b372-263997adf8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ABA82A-EA61-46D0-B0D5-263E8FC36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FC0948-263D-4275-9DD2-DEFCDBF288D8}">
  <ds:schemaRefs>
    <ds:schemaRef ds:uri="7f7a3532-5291-4767-b372-263997adf83b"/>
    <ds:schemaRef ds:uri="ba0f8389-919e-4cd7-a296-4d71bc590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888</Words>
  <Application>Microsoft Macintosh PowerPoint</Application>
  <PresentationFormat>Widescreen</PresentationFormat>
  <Paragraphs>140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STIX Two Math</vt:lpstr>
      <vt:lpstr>Wingdings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  Detectors – Tracker Design and Status</vt:lpstr>
      <vt:lpstr>B   Detectors – Tracker Design and Status</vt:lpstr>
      <vt:lpstr>PowerPoint Presentation</vt:lpstr>
      <vt:lpstr>B   Detectors – EMCal Design and Status</vt:lpstr>
      <vt:lpstr>B   Detectors – EMCal Design and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Zvi Citron</cp:lastModifiedBy>
  <cp:revision>17</cp:revision>
  <dcterms:modified xsi:type="dcterms:W3CDTF">2024-01-30T12:45:51Z</dcterms:modified>
</cp:coreProperties>
</file>