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20"/>
  </p:notesMasterIdLst>
  <p:sldIdLst>
    <p:sldId id="320" r:id="rId4"/>
    <p:sldId id="305" r:id="rId5"/>
    <p:sldId id="315" r:id="rId6"/>
    <p:sldId id="299" r:id="rId7"/>
    <p:sldId id="306" r:id="rId8"/>
    <p:sldId id="307" r:id="rId9"/>
    <p:sldId id="304" r:id="rId10"/>
    <p:sldId id="318" r:id="rId11"/>
    <p:sldId id="310" r:id="rId12"/>
    <p:sldId id="316" r:id="rId13"/>
    <p:sldId id="312" r:id="rId14"/>
    <p:sldId id="313" r:id="rId15"/>
    <p:sldId id="314" r:id="rId16"/>
    <p:sldId id="317" r:id="rId17"/>
    <p:sldId id="319" r:id="rId18"/>
    <p:sldId id="309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BD2"/>
          </a:solidFill>
        </a:fill>
      </a:tcStyle>
    </a:wholeTbl>
    <a:band2H>
      <a:tcTxStyle/>
      <a:tcStyle>
        <a:tcBdr/>
        <a:fill>
          <a:solidFill>
            <a:srgbClr val="F2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EDE"/>
          </a:solidFill>
        </a:fill>
      </a:tcStyle>
    </a:wholeTbl>
    <a:band2H>
      <a:tcTxStyle/>
      <a:tcStyle>
        <a:tcBdr/>
        <a:fill>
          <a:solidFill>
            <a:srgbClr val="E8E8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4"/>
    <p:restoredTop sz="94704"/>
  </p:normalViewPr>
  <p:slideViewPr>
    <p:cSldViewPr snapToGrid="0">
      <p:cViewPr>
        <p:scale>
          <a:sx n="135" d="100"/>
          <a:sy n="135" d="100"/>
        </p:scale>
        <p:origin x="48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ACBCC632-037A-CF79-E757-406B35BB0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>
            <a:extLst>
              <a:ext uri="{FF2B5EF4-FFF2-40B4-BE49-F238E27FC236}">
                <a16:creationId xmlns:a16="http://schemas.microsoft.com/office/drawing/2014/main" id="{4C3C064C-E20F-A7B2-4326-B4E216D048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>
            <a:extLst>
              <a:ext uri="{FF2B5EF4-FFF2-40B4-BE49-F238E27FC236}">
                <a16:creationId xmlns:a16="http://schemas.microsoft.com/office/drawing/2014/main" id="{65CF99DE-4715-852B-2985-96E1C42446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944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B9D5CA17-58F3-FA01-531B-842310551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>
            <a:extLst>
              <a:ext uri="{FF2B5EF4-FFF2-40B4-BE49-F238E27FC236}">
                <a16:creationId xmlns:a16="http://schemas.microsoft.com/office/drawing/2014/main" id="{019B8C77-1A50-BF85-56EA-90F5C30622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>
            <a:extLst>
              <a:ext uri="{FF2B5EF4-FFF2-40B4-BE49-F238E27FC236}">
                <a16:creationId xmlns:a16="http://schemas.microsoft.com/office/drawing/2014/main" id="{C86C2DE7-D4AD-C16C-5662-F1F079E1FF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417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839A0FAE-8FAE-61DA-B96A-87D847720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>
            <a:extLst>
              <a:ext uri="{FF2B5EF4-FFF2-40B4-BE49-F238E27FC236}">
                <a16:creationId xmlns:a16="http://schemas.microsoft.com/office/drawing/2014/main" id="{98A61804-5CDF-49F3-C291-90042B4B56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>
            <a:extLst>
              <a:ext uri="{FF2B5EF4-FFF2-40B4-BE49-F238E27FC236}">
                <a16:creationId xmlns:a16="http://schemas.microsoft.com/office/drawing/2014/main" id="{51697AB2-68D9-CD9E-82B2-53D665C897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3574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4A52527C-B5CA-4399-3750-00CC05A37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>
            <a:extLst>
              <a:ext uri="{FF2B5EF4-FFF2-40B4-BE49-F238E27FC236}">
                <a16:creationId xmlns:a16="http://schemas.microsoft.com/office/drawing/2014/main" id="{C236746A-80AD-E404-7FB5-A2D90AD192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>
            <a:extLst>
              <a:ext uri="{FF2B5EF4-FFF2-40B4-BE49-F238E27FC236}">
                <a16:creationId xmlns:a16="http://schemas.microsoft.com/office/drawing/2014/main" id="{55CDC0C1-3FE1-4634-B5D9-ED222D0064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0488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9B16EBDD-6181-F046-848C-9C6B937FF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>
            <a:extLst>
              <a:ext uri="{FF2B5EF4-FFF2-40B4-BE49-F238E27FC236}">
                <a16:creationId xmlns:a16="http://schemas.microsoft.com/office/drawing/2014/main" id="{62FF5A72-F535-FA53-AF38-B11B91DB03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>
            <a:extLst>
              <a:ext uri="{FF2B5EF4-FFF2-40B4-BE49-F238E27FC236}">
                <a16:creationId xmlns:a16="http://schemas.microsoft.com/office/drawing/2014/main" id="{CDC7EFEB-B496-E044-DE7E-4C59CF6500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310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>
          <a:extLst>
            <a:ext uri="{FF2B5EF4-FFF2-40B4-BE49-F238E27FC236}">
              <a16:creationId xmlns:a16="http://schemas.microsoft.com/office/drawing/2014/main" id="{E9DB712B-D8BF-C212-2227-B921D8A1F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4b97e0f22_1_97:notes">
            <a:extLst>
              <a:ext uri="{FF2B5EF4-FFF2-40B4-BE49-F238E27FC236}">
                <a16:creationId xmlns:a16="http://schemas.microsoft.com/office/drawing/2014/main" id="{6A164552-2924-DE11-9428-87CEC74190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Taiwan Applied Crystal  has experience </a:t>
            </a:r>
            <a:r>
              <a:rPr lang="en-US" dirty="0" err="1"/>
              <a:t>growing,wrapping</a:t>
            </a:r>
            <a:r>
              <a:rPr lang="en-US" dirty="0"/>
              <a:t>, &amp; preparing for CMS</a:t>
            </a:r>
            <a:endParaRPr dirty="0"/>
          </a:p>
        </p:txBody>
      </p:sp>
      <p:sp>
        <p:nvSpPr>
          <p:cNvPr id="154" name="Google Shape;154;g1e4b97e0f22_1_97:notes">
            <a:extLst>
              <a:ext uri="{FF2B5EF4-FFF2-40B4-BE49-F238E27FC236}">
                <a16:creationId xmlns:a16="http://schemas.microsoft.com/office/drawing/2014/main" id="{0D78CC7E-F3D7-D494-CA63-2231BA7F5E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393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AB301561-7E29-877B-BE26-AD1F210C1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>
            <a:extLst>
              <a:ext uri="{FF2B5EF4-FFF2-40B4-BE49-F238E27FC236}">
                <a16:creationId xmlns:a16="http://schemas.microsoft.com/office/drawing/2014/main" id="{AC69306E-CC41-6C33-0E57-B87775AB80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>
            <a:extLst>
              <a:ext uri="{FF2B5EF4-FFF2-40B4-BE49-F238E27FC236}">
                <a16:creationId xmlns:a16="http://schemas.microsoft.com/office/drawing/2014/main" id="{45D9DD88-C1C0-02B4-C4BC-DD767AF822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2157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>
          <a:extLst>
            <a:ext uri="{FF2B5EF4-FFF2-40B4-BE49-F238E27FC236}">
              <a16:creationId xmlns:a16="http://schemas.microsoft.com/office/drawing/2014/main" id="{35A989B0-1D2C-4700-8B08-5F9CF66E1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4b97e0f22_1_125:notes">
            <a:extLst>
              <a:ext uri="{FF2B5EF4-FFF2-40B4-BE49-F238E27FC236}">
                <a16:creationId xmlns:a16="http://schemas.microsoft.com/office/drawing/2014/main" id="{E4A5A989-5BC7-C778-783D-0934AB3FF5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e4b97e0f22_1_125:notes">
            <a:extLst>
              <a:ext uri="{FF2B5EF4-FFF2-40B4-BE49-F238E27FC236}">
                <a16:creationId xmlns:a16="http://schemas.microsoft.com/office/drawing/2014/main" id="{D72932D6-5A1C-14B9-3FE4-E09F5CB17A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0436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4b97e0f22_1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e4b97e0f22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4b97e0f22_1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e4b97e0f22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A6CCC038-3D6E-F3EC-7734-3D6940EA3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4b97e0f22_1_108:notes">
            <a:extLst>
              <a:ext uri="{FF2B5EF4-FFF2-40B4-BE49-F238E27FC236}">
                <a16:creationId xmlns:a16="http://schemas.microsoft.com/office/drawing/2014/main" id="{E4DC4732-80E0-48D6-C8A5-E28A32E2A5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e4b97e0f22_1_108:notes">
            <a:extLst>
              <a:ext uri="{FF2B5EF4-FFF2-40B4-BE49-F238E27FC236}">
                <a16:creationId xmlns:a16="http://schemas.microsoft.com/office/drawing/2014/main" id="{83F5DEC7-6E4E-679A-0F16-7D92009048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9557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>
          <a:extLst>
            <a:ext uri="{FF2B5EF4-FFF2-40B4-BE49-F238E27FC236}">
              <a16:creationId xmlns:a16="http://schemas.microsoft.com/office/drawing/2014/main" id="{05119043-CAB2-77C3-F540-B7346B632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e4b97e0f22_1_97:notes">
            <a:extLst>
              <a:ext uri="{FF2B5EF4-FFF2-40B4-BE49-F238E27FC236}">
                <a16:creationId xmlns:a16="http://schemas.microsoft.com/office/drawing/2014/main" id="{20AFF2FD-65BF-577D-9CDE-5C73894059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e4b97e0f22_1_97:notes">
            <a:extLst>
              <a:ext uri="{FF2B5EF4-FFF2-40B4-BE49-F238E27FC236}">
                <a16:creationId xmlns:a16="http://schemas.microsoft.com/office/drawing/2014/main" id="{9C9F9555-526A-BC7A-6DC7-9247835193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4441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E0456B40-C5E2-FCEF-0C38-C8194A149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4b97e0f22_1_108:notes">
            <a:extLst>
              <a:ext uri="{FF2B5EF4-FFF2-40B4-BE49-F238E27FC236}">
                <a16:creationId xmlns:a16="http://schemas.microsoft.com/office/drawing/2014/main" id="{26D3417B-7230-9A4F-A7CE-B6EC436DCB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e4b97e0f22_1_108:notes">
            <a:extLst>
              <a:ext uri="{FF2B5EF4-FFF2-40B4-BE49-F238E27FC236}">
                <a16:creationId xmlns:a16="http://schemas.microsoft.com/office/drawing/2014/main" id="{9C4312DD-EDC4-2CF8-8330-9FD7FADF8B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7620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AFC65B5F-7156-3A32-8FEA-9BF8D0A14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e4b97e0f22_1_108:notes">
            <a:extLst>
              <a:ext uri="{FF2B5EF4-FFF2-40B4-BE49-F238E27FC236}">
                <a16:creationId xmlns:a16="http://schemas.microsoft.com/office/drawing/2014/main" id="{E7B5D52C-AED2-947F-73A9-FE5E7FC98C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1e4b97e0f22_1_108:notes">
            <a:extLst>
              <a:ext uri="{FF2B5EF4-FFF2-40B4-BE49-F238E27FC236}">
                <a16:creationId xmlns:a16="http://schemas.microsoft.com/office/drawing/2014/main" id="{DD2A8F01-6625-7DF3-28CA-86AA90CF7B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188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from AgendaContinuation of Title"/>
          <p:cNvSpPr txBox="1">
            <a:spLocks noGrp="1"/>
          </p:cNvSpPr>
          <p:nvPr>
            <p:ph type="title" hasCustomPrompt="1"/>
          </p:nvPr>
        </p:nvSpPr>
        <p:spPr>
          <a:xfrm>
            <a:off x="502919" y="1174478"/>
            <a:ext cx="10962107" cy="124041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t>Title from AgendaContinuation of Title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2919" y="5074920"/>
            <a:ext cx="4363737" cy="10196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SC-x Identifier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02919" y="3288713"/>
            <a:ext cx="10962107" cy="448980"/>
          </a:xfrm>
          <a:prstGeom prst="rect">
            <a:avLst/>
          </a:prstGeom>
        </p:spPr>
        <p:txBody>
          <a:bodyPr/>
          <a:lstStyle>
            <a:lvl1pPr marL="0" indent="0" defTabSz="841247">
              <a:spcBef>
                <a:spcPts val="300"/>
              </a:spcBef>
              <a:buSzTx/>
              <a:buFontTx/>
              <a:buNone/>
              <a:defRPr sz="2576" b="1">
                <a:solidFill>
                  <a:srgbClr val="FFFFFF"/>
                </a:solidFill>
              </a:defRPr>
            </a:lvl1pPr>
          </a:lstStyle>
          <a:p>
            <a:r>
              <a:t>Presenter Name</a:t>
            </a:r>
          </a:p>
        </p:txBody>
      </p:sp>
      <p:pic>
        <p:nvPicPr>
          <p:cNvPr id="18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4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183" y="472833"/>
            <a:ext cx="1787237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9" descr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684" y="472833"/>
            <a:ext cx="1825605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02919" y="2423581"/>
            <a:ext cx="10962107" cy="50165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Secondary title if needed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2919" y="4233686"/>
            <a:ext cx="10962107" cy="37954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WBS 6.0x.xxx WBS Name (Exact from WBS)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02919" y="3738424"/>
            <a:ext cx="10962107" cy="4778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Project Role or Organizational Role if not Project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L2 Scope"/>
          <p:cNvSpPr txBox="1">
            <a:spLocks noGrp="1"/>
          </p:cNvSpPr>
          <p:nvPr>
            <p:ph type="title" hasCustomPrompt="1"/>
          </p:nvPr>
        </p:nvSpPr>
        <p:spPr>
          <a:xfrm>
            <a:off x="461960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L2 Scope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63035" y="5576839"/>
            <a:ext cx="7315201" cy="685801"/>
          </a:xfrm>
          <a:prstGeom prst="rect">
            <a:avLst/>
          </a:prstGeom>
        </p:spPr>
        <p:txBody>
          <a:bodyPr anchor="b"/>
          <a:lstStyle>
            <a:lvl2pPr marL="460375" indent="-233363"/>
            <a:lvl3pPr marL="712611" indent="-252236"/>
          </a:lstStyle>
          <a:p>
            <a:r>
              <a:t>Breakout Session Reference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</a:lstStyle>
          <a:p>
            <a:r>
              <a:t>CD-3A WBS
CD-3A Scope Name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D-3A R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D-3A Scope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CD-3A Scope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  <a:lvl2pPr marL="437038" indent="-210026" algn="r">
              <a:buFontTx/>
              <a:defRPr sz="1800" b="1"/>
            </a:lvl2pPr>
            <a:lvl3pPr marL="687387" indent="-227012" algn="r">
              <a:buFontTx/>
              <a:defRPr sz="1800" b="1"/>
            </a:lvl3pPr>
            <a:lvl4pPr marL="942776" indent="-255389" algn="r">
              <a:buFontTx/>
              <a:defRPr sz="1800" b="1"/>
            </a:lvl4pPr>
            <a:lvl5pPr marL="1169789" indent="-255389" algn="r">
              <a:buFontTx/>
              <a:defRPr sz="1800" b="1"/>
            </a:lvl5pPr>
          </a:lstStyle>
          <a:p>
            <a:r>
              <a:t>CD-3A WBS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/>
          <a:p>
            <a:r>
              <a:t>Level 1 – Arial 20
Level 2 – Arial 18
Level 3 – Arial 16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3600"/>
            </a:lvl1pPr>
            <a:lvl2pPr marL="647065" indent="-420053" algn="ctr">
              <a:buFontTx/>
              <a:defRPr sz="3600"/>
            </a:lvl2pPr>
            <a:lvl3pPr marL="914400" indent="-454025" algn="ctr">
              <a:buFontTx/>
              <a:defRPr sz="3600"/>
            </a:lvl3pPr>
            <a:lvl4pPr marL="1198166" indent="-510779" algn="ctr">
              <a:buFontTx/>
              <a:defRPr sz="3600"/>
            </a:lvl4pPr>
            <a:lvl5pPr marL="1425179" indent="-510779" algn="ctr">
              <a:buFontTx/>
              <a:defRPr sz="3600"/>
            </a:lvl5pPr>
          </a:lstStyle>
          <a:p>
            <a:r>
              <a:t>Section Separator – Title Line 1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traight Connector 1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idx="1"/>
          </p:nvPr>
        </p:nvSpPr>
        <p:spPr>
          <a:xfrm>
            <a:off x="408832" y="1600200"/>
            <a:ext cx="11498621" cy="5257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Box 4"/>
          <p:cNvSpPr txBox="1"/>
          <p:nvPr/>
        </p:nvSpPr>
        <p:spPr>
          <a:xfrm>
            <a:off x="411479" y="6490194"/>
            <a:ext cx="109517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t>EIC CD-3A Review, November 14-16, 2023</a:t>
            </a:r>
          </a:p>
        </p:txBody>
      </p:sp>
      <p:sp>
        <p:nvSpPr>
          <p:cNvPr id="148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TextBox 8"/>
          <p:cNvSpPr txBox="1"/>
          <p:nvPr/>
        </p:nvSpPr>
        <p:spPr>
          <a:xfrm>
            <a:off x="4594947" y="6492644"/>
            <a:ext cx="366470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spc="-1"/>
            </a:lvl1pPr>
          </a:lstStyle>
          <a:p>
            <a:r>
              <a:t>B. Zihlmann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  <p:sp>
        <p:nvSpPr>
          <p:cNvPr id="179" name="Straight Connector 3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1 - Bulleted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traight Connector 5"/>
          <p:cNvSpPr/>
          <p:nvPr/>
        </p:nvSpPr>
        <p:spPr>
          <a:xfrm>
            <a:off x="571501" y="577670"/>
            <a:ext cx="11620501" cy="1"/>
          </a:xfrm>
          <a:prstGeom prst="line">
            <a:avLst/>
          </a:prstGeom>
          <a:ln w="53975">
            <a:solidFill>
              <a:srgbClr val="9C5A7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" name="TextBox 8"/>
          <p:cNvSpPr txBox="1"/>
          <p:nvPr/>
        </p:nvSpPr>
        <p:spPr>
          <a:xfrm>
            <a:off x="533402" y="6577285"/>
            <a:ext cx="412350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r>
              <a:t>ePIC Collaboration Meeting, January 9-13, 2024</a:t>
            </a:r>
          </a:p>
        </p:txBody>
      </p:sp>
      <p:sp>
        <p:nvSpPr>
          <p:cNvPr id="207" name="TextBox 7"/>
          <p:cNvSpPr txBox="1"/>
          <p:nvPr/>
        </p:nvSpPr>
        <p:spPr>
          <a:xfrm>
            <a:off x="476087" y="6286208"/>
            <a:ext cx="2648775" cy="3133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solidFill>
                  <a:srgbClr val="C00000"/>
                </a:solidFill>
              </a:defRPr>
            </a:lvl1pPr>
          </a:lstStyle>
          <a:p>
            <a:r>
              <a:t>Electron-Ion Collider</a:t>
            </a:r>
          </a:p>
        </p:txBody>
      </p:sp>
      <p:sp>
        <p:nvSpPr>
          <p:cNvPr id="208" name="Straight Connector 4"/>
          <p:cNvSpPr/>
          <p:nvPr/>
        </p:nvSpPr>
        <p:spPr>
          <a:xfrm>
            <a:off x="559888" y="6326092"/>
            <a:ext cx="11620501" cy="1"/>
          </a:xfrm>
          <a:prstGeom prst="line">
            <a:avLst/>
          </a:prstGeom>
          <a:ln w="127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9" name="TextBox 9"/>
          <p:cNvSpPr txBox="1"/>
          <p:nvPr/>
        </p:nvSpPr>
        <p:spPr>
          <a:xfrm>
            <a:off x="4263645" y="6569102"/>
            <a:ext cx="3664708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 algn="ctr">
              <a:defRPr sz="1000"/>
            </a:lvl1pPr>
          </a:lstStyle>
          <a:p>
            <a:r>
              <a:t>E.C. Aschenauer &amp; R. Ent</a:t>
            </a:r>
          </a:p>
        </p:txBody>
      </p:sp>
      <p:sp>
        <p:nvSpPr>
          <p:cNvPr id="210" name="Slide Title [Layout: Content 1 – Bulleted]"/>
          <p:cNvSpPr txBox="1">
            <a:spLocks noGrp="1"/>
          </p:cNvSpPr>
          <p:nvPr>
            <p:ph type="title" hasCustomPrompt="1"/>
          </p:nvPr>
        </p:nvSpPr>
        <p:spPr>
          <a:xfrm>
            <a:off x="615090" y="0"/>
            <a:ext cx="11347414" cy="561018"/>
          </a:xfrm>
          <a:prstGeom prst="rect">
            <a:avLst/>
          </a:prstGeom>
        </p:spPr>
        <p:txBody>
          <a:bodyPr/>
          <a:lstStyle>
            <a:lvl1pPr defTabSz="685800">
              <a:defRPr sz="3000" i="1"/>
            </a:lvl1pPr>
          </a:lstStyle>
          <a:p>
            <a:r>
              <a:t>Slide Title [Layout: Content 1 – Bulleted]</a:t>
            </a:r>
          </a:p>
        </p:txBody>
      </p:sp>
      <p:sp>
        <p:nvSpPr>
          <p:cNvPr id="21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71500" y="736986"/>
            <a:ext cx="11049000" cy="5212080"/>
          </a:xfrm>
          <a:prstGeom prst="rect">
            <a:avLst/>
          </a:prstGeom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00"/>
              </a:spcBef>
              <a:buClr>
                <a:srgbClr val="0096FF"/>
              </a:buClr>
              <a:buFontTx/>
              <a:buChar char="▪"/>
              <a:defRPr sz="1800"/>
            </a:lvl1pPr>
            <a:lvl2pPr marL="561657" indent="-274319" defTabSz="685800">
              <a:lnSpc>
                <a:spcPct val="90000"/>
              </a:lnSpc>
              <a:spcBef>
                <a:spcPts val="700"/>
              </a:spcBef>
              <a:buClr>
                <a:srgbClr val="0096FF"/>
              </a:buClr>
              <a:buFontTx/>
              <a:buChar char="▪"/>
              <a:defRPr sz="1800"/>
            </a:lvl2pPr>
            <a:lvl3pPr marL="809869" indent="-235194" defTabSz="685800">
              <a:lnSpc>
                <a:spcPct val="90000"/>
              </a:lnSpc>
              <a:spcBef>
                <a:spcPts val="700"/>
              </a:spcBef>
              <a:buClr>
                <a:srgbClr val="0096FF"/>
              </a:buClr>
              <a:buFontTx/>
              <a:buChar char="▪"/>
              <a:defRPr sz="1800"/>
            </a:lvl3pPr>
            <a:lvl4pPr marL="1058069" indent="-254794" defTabSz="685800">
              <a:lnSpc>
                <a:spcPct val="90000"/>
              </a:lnSpc>
              <a:spcBef>
                <a:spcPts val="700"/>
              </a:spcBef>
              <a:buClr>
                <a:srgbClr val="0096FF"/>
              </a:buClr>
              <a:buFontTx/>
              <a:buChar char="▪"/>
              <a:defRPr sz="1800"/>
            </a:lvl4pPr>
            <a:lvl5pPr marL="1337628" indent="-305753" defTabSz="685800">
              <a:lnSpc>
                <a:spcPct val="90000"/>
              </a:lnSpc>
              <a:spcBef>
                <a:spcPts val="700"/>
              </a:spcBef>
              <a:buClr>
                <a:srgbClr val="0096FF"/>
              </a:buClr>
              <a:buFontTx/>
              <a:buChar char="▪"/>
              <a:defRPr sz="18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77119" y="6608125"/>
            <a:ext cx="168090" cy="14783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100" b="1">
                <a:solidFill>
                  <a:srgbClr val="00ACD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82588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121917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54" lvl="2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2646744" y="6667017"/>
            <a:ext cx="6898512" cy="16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4803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from Agenda</a:t>
            </a:r>
            <a:br>
              <a:rPr lang="en-US" dirty="0"/>
            </a:br>
            <a:r>
              <a:rPr lang="en-US" dirty="0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Review</a:t>
            </a:r>
          </a:p>
          <a:p>
            <a:r>
              <a:rPr lang="en-US" dirty="0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Secondary title if needed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2186984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bout Me – Presenter Nam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About Me – Presenter Name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Level 1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</a:lvl1pPr>
            <a:lvl2pPr marL="684212" indent="-457200">
              <a:buFontTx/>
              <a:buAutoNum type="alphaUcPeriod"/>
            </a:lvl2pPr>
            <a:lvl3pPr marL="841375" indent="-381000">
              <a:buFontTx/>
              <a:buAutoNum type="romanLcPeriod"/>
            </a:lvl3pPr>
            <a:lvl4pPr marL="1116012" indent="-428625">
              <a:buFontTx/>
              <a:buAutoNum type="alphaLcPeriod"/>
            </a:lvl4pPr>
            <a:lvl5pPr marL="1343025" indent="-428625">
              <a:buFontTx/>
              <a:buAutoNum type="arabicPeriod"/>
            </a:lvl5pPr>
          </a:lstStyle>
          <a:p>
            <a:r>
              <a:t>Charges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Charge Questions Addressed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814866"/>
          </a:xfrm>
          <a:prstGeom prst="rect">
            <a:avLst/>
          </a:prstGeom>
        </p:spPr>
        <p:txBody>
          <a:bodyPr/>
          <a:lstStyle/>
          <a:p>
            <a:r>
              <a:t>Charge Questions Addressed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Title [Layout: Content 1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Bulleted]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Title [Layout: Content 2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Bulleted]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Title [Layout: Content 3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Bulleted] 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199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 [Layout: Content 1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Numbered]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lide Title [Layout: Content 2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Numbered]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0610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Title [Layout: Content 3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Numbered]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TextBox 1"/>
          <p:cNvSpPr txBox="1"/>
          <p:nvPr/>
        </p:nvSpPr>
        <p:spPr>
          <a:xfrm>
            <a:off x="5284199" y="6515729"/>
            <a:ext cx="36647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spc="-1"/>
            </a:lvl1pPr>
          </a:lstStyle>
          <a:p>
            <a:r>
              <a:rPr lang="en-US"/>
              <a:t>Z. Citron</a:t>
            </a:r>
            <a:endParaRPr/>
          </a:p>
        </p:txBody>
      </p:sp>
      <p:sp>
        <p:nvSpPr>
          <p:cNvPr id="7" name="About Me – Presenter Name"/>
          <p:cNvSpPr txBox="1">
            <a:spLocks noGrp="1"/>
          </p:cNvSpPr>
          <p:nvPr>
            <p:ph type="title" hasCustomPrompt="1"/>
          </p:nvPr>
        </p:nvSpPr>
        <p:spPr>
          <a:xfrm>
            <a:off x="461962" y="-16779"/>
            <a:ext cx="11499235" cy="40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About Me – Presenter Name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1962" y="930274"/>
            <a:ext cx="11521442" cy="521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/>
          <a:p>
            <a:r>
              <a:t>Level 1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C7EE4-7C93-86F8-756A-2AAEB87E62A4}"/>
              </a:ext>
            </a:extLst>
          </p:cNvPr>
          <p:cNvSpPr txBox="1"/>
          <p:nvPr userDrawn="1"/>
        </p:nvSpPr>
        <p:spPr>
          <a:xfrm>
            <a:off x="467656" y="6577285"/>
            <a:ext cx="67607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EIC Preliminary Design &amp; Safety Review of the EIC Auxiliary Far-Forward/Far-Backward Detectors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50BCB-C4EA-7EAD-7653-395252317C6B}"/>
              </a:ext>
            </a:extLst>
          </p:cNvPr>
          <p:cNvSpPr txBox="1"/>
          <p:nvPr userDrawn="1"/>
        </p:nvSpPr>
        <p:spPr>
          <a:xfrm>
            <a:off x="430442" y="6298442"/>
            <a:ext cx="26487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Electron-Ion Collider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A1F8E36-30BA-2A70-30E2-84FFD0BED94D}"/>
              </a:ext>
            </a:extLst>
          </p:cNvPr>
          <p:cNvSpPr txBox="1">
            <a:spLocks/>
          </p:cNvSpPr>
          <p:nvPr userDrawn="1"/>
        </p:nvSpPr>
        <p:spPr>
          <a:xfrm>
            <a:off x="11638391" y="6484899"/>
            <a:ext cx="432487" cy="365125"/>
          </a:xfrm>
          <a:prstGeom prst="rect">
            <a:avLst/>
          </a:prstGeom>
        </p:spPr>
        <p:txBody>
          <a:bodyPr lIns="0" tIns="0" rIns="0" bIns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ACDB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ACDB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9F1F2D-2DB9-FAC1-BFC4-E71409011C65}"/>
              </a:ext>
            </a:extLst>
          </p:cNvPr>
          <p:cNvCxnSpPr>
            <a:cxnSpLocks/>
          </p:cNvCxnSpPr>
          <p:nvPr userDrawn="1"/>
        </p:nvCxnSpPr>
        <p:spPr>
          <a:xfrm>
            <a:off x="571501" y="577670"/>
            <a:ext cx="11620500" cy="0"/>
          </a:xfrm>
          <a:prstGeom prst="line">
            <a:avLst/>
          </a:prstGeom>
          <a:noFill/>
          <a:ln w="53975" cap="flat" cmpd="sng" algn="ctr">
            <a:gradFill flip="none" rotWithShape="1">
              <a:gsLst>
                <a:gs pos="0">
                  <a:srgbClr val="105B78">
                    <a:lumMod val="60000"/>
                    <a:lumOff val="40000"/>
                  </a:srgbClr>
                </a:gs>
                <a:gs pos="49000">
                  <a:srgbClr val="011893"/>
                </a:gs>
                <a:gs pos="99000">
                  <a:srgbClr val="FF0000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  <p:sldLayoutId id="2147483668" r:id="rId16"/>
    <p:sldLayoutId id="2147483669" r:id="rId17"/>
    <p:sldLayoutId id="2147483670" r:id="rId1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8715" marR="0" indent="-291703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44141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971153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198166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400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972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544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116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hyperlink" Target="https://indico.bnl.gov/event/21467/contributions/84287/attachments/51407/87899/B0_field_map_tracking_performance_first_pass_Jentsch_12_5_23.pdf" TargetMode="Externa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87A99-3306-DF4E-9E91-07569FA2F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686" y="1174478"/>
            <a:ext cx="10962105" cy="1240412"/>
          </a:xfrm>
        </p:spPr>
        <p:txBody>
          <a:bodyPr/>
          <a:lstStyle/>
          <a:p>
            <a:r>
              <a:rPr lang="en-US" dirty="0"/>
              <a:t>B0 Detectors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33C99-40CB-784B-99EA-6267F817C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010" y="4376060"/>
            <a:ext cx="7433004" cy="1019620"/>
          </a:xfrm>
        </p:spPr>
        <p:txBody>
          <a:bodyPr/>
          <a:lstStyle/>
          <a:p>
            <a:r>
              <a:rPr lang="en-US" dirty="0"/>
              <a:t>EIC Preliminary Design &amp; Safety Review of the EIC Auxiliary </a:t>
            </a:r>
          </a:p>
          <a:p>
            <a:r>
              <a:rPr lang="en-US" dirty="0"/>
              <a:t>Far-Forward/Far-Backward Detectors</a:t>
            </a:r>
          </a:p>
          <a:p>
            <a:r>
              <a:rPr lang="en-US" dirty="0"/>
              <a:t>February 12th, 2024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E13CE-3C7A-5D43-8D13-D37323B5FC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3010" y="3288714"/>
            <a:ext cx="10962105" cy="448978"/>
          </a:xfrm>
        </p:spPr>
        <p:txBody>
          <a:bodyPr/>
          <a:lstStyle/>
          <a:p>
            <a:r>
              <a:rPr lang="en-US" dirty="0"/>
              <a:t>Zvi Citron for the B0 team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15F8A6A-9026-14D5-28D7-71F0400B2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43" y="3778454"/>
            <a:ext cx="2126132" cy="5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41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5AB1E164-882B-D02A-1F04-0CC7E6BD4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A94CDAD-4E03-C705-1B1E-8B46092A7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40" y="2412008"/>
            <a:ext cx="3923201" cy="37788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149470B-6DAF-9C26-0BB5-9F29B76CB77B}"/>
              </a:ext>
            </a:extLst>
          </p:cNvPr>
          <p:cNvSpPr txBox="1"/>
          <p:nvPr/>
        </p:nvSpPr>
        <p:spPr>
          <a:xfrm>
            <a:off x="822746" y="2004367"/>
            <a:ext cx="351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Study by Michael Pitt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0316039-F048-F070-D84D-1DDAB6DD7CF0}"/>
              </a:ext>
            </a:extLst>
          </p:cNvPr>
          <p:cNvSpPr txBox="1">
            <a:spLocks/>
          </p:cNvSpPr>
          <p:nvPr/>
        </p:nvSpPr>
        <p:spPr>
          <a:xfrm>
            <a:off x="5803143" y="1012825"/>
            <a:ext cx="5838424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6997" indent="0">
              <a:buNone/>
            </a:pPr>
            <a:r>
              <a:rPr lang="en-US" sz="2800" u="sng" dirty="0"/>
              <a:t>Remaining Questions/Optimization</a:t>
            </a:r>
          </a:p>
          <a:p>
            <a:r>
              <a:rPr lang="en-US" sz="2800" dirty="0"/>
              <a:t>Precise location still to be optimized</a:t>
            </a:r>
          </a:p>
          <a:p>
            <a:r>
              <a:rPr lang="en-US" sz="2800" dirty="0"/>
              <a:t>To make more room for tracker would like to push as far back as possible</a:t>
            </a:r>
          </a:p>
          <a:p>
            <a:pPr lvl="1"/>
            <a:r>
              <a:rPr lang="en-US" sz="2400" dirty="0"/>
              <a:t>Outer radius crystals must be shorter to stay in mechanical envelope, lose radial acceptance</a:t>
            </a:r>
          </a:p>
          <a:p>
            <a:r>
              <a:rPr lang="en-US" sz="2700" dirty="0"/>
              <a:t>Finalize coupling to readout device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DF6E86D-07C0-F719-6CDF-699B2B9EF9A0}"/>
              </a:ext>
            </a:extLst>
          </p:cNvPr>
          <p:cNvSpPr txBox="1">
            <a:spLocks/>
          </p:cNvSpPr>
          <p:nvPr/>
        </p:nvSpPr>
        <p:spPr>
          <a:xfrm>
            <a:off x="130627" y="1012825"/>
            <a:ext cx="5838424" cy="435133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marR="0" lvl="0" indent="-482588" algn="l" defTabSz="914400" rtl="0" latinLnBrk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31789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/>
              <a:t>135 crystals 2x2x20 cm crystals</a:t>
            </a:r>
          </a:p>
          <a:p>
            <a:pPr hangingPunct="1"/>
            <a:r>
              <a:rPr lang="en-US"/>
              <a:t>Read out by front (IR side) coupled SiPM</a:t>
            </a:r>
          </a:p>
        </p:txBody>
      </p:sp>
      <p:pic>
        <p:nvPicPr>
          <p:cNvPr id="6" name="Picture 5" descr="A cartoon bee with wings&#10;&#10;Description automatically generated">
            <a:extLst>
              <a:ext uri="{FF2B5EF4-FFF2-40B4-BE49-F238E27FC236}">
                <a16:creationId xmlns:a16="http://schemas.microsoft.com/office/drawing/2014/main" id="{03C3816E-9F1C-E8A5-FB57-44BB98956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641" y="-37708"/>
            <a:ext cx="564212" cy="564212"/>
          </a:xfrm>
          <a:prstGeom prst="rect">
            <a:avLst/>
          </a:prstGeom>
        </p:spPr>
      </p:pic>
      <p:sp>
        <p:nvSpPr>
          <p:cNvPr id="7" name="Google Shape;170;p25">
            <a:extLst>
              <a:ext uri="{FF2B5EF4-FFF2-40B4-BE49-F238E27FC236}">
                <a16:creationId xmlns:a16="http://schemas.microsoft.com/office/drawing/2014/main" id="{3C59BFF1-1303-DD93-EB95-D5686AAE36A7}"/>
              </a:ext>
            </a:extLst>
          </p:cNvPr>
          <p:cNvSpPr txBox="1">
            <a:spLocks/>
          </p:cNvSpPr>
          <p:nvPr/>
        </p:nvSpPr>
        <p:spPr>
          <a:xfrm>
            <a:off x="897601" y="-48530"/>
            <a:ext cx="10339150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</a:t>
            </a:r>
            <a:r>
              <a:rPr lang="he-IL" sz="4400" dirty="0"/>
              <a:t> </a:t>
            </a:r>
            <a:r>
              <a:rPr lang="en-US" sz="4400" dirty="0"/>
              <a:t>Detectors – </a:t>
            </a:r>
            <a:r>
              <a:rPr lang="en-US" sz="4400" dirty="0" err="1"/>
              <a:t>EMCal</a:t>
            </a:r>
            <a:r>
              <a:rPr lang="en-US" sz="4400" dirty="0"/>
              <a:t> Design &amp; Status</a:t>
            </a:r>
          </a:p>
        </p:txBody>
      </p:sp>
    </p:spTree>
    <p:extLst>
      <p:ext uri="{BB962C8B-B14F-4D97-AF65-F5344CB8AC3E}">
        <p14:creationId xmlns:p14="http://schemas.microsoft.com/office/powerpoint/2010/main" val="3004363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machine&#10;&#10;Description automatically generated">
            <a:extLst>
              <a:ext uri="{FF2B5EF4-FFF2-40B4-BE49-F238E27FC236}">
                <a16:creationId xmlns:a16="http://schemas.microsoft.com/office/drawing/2014/main" id="{976A8311-C2B9-2FD9-B1BA-70917A06D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502" y="925606"/>
            <a:ext cx="7418911" cy="50067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A73B41-0AD1-8304-CB9F-9BF25697E36E}"/>
              </a:ext>
            </a:extLst>
          </p:cNvPr>
          <p:cNvSpPr txBox="1"/>
          <p:nvPr/>
        </p:nvSpPr>
        <p:spPr>
          <a:xfrm>
            <a:off x="8756952" y="526504"/>
            <a:ext cx="3687296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Credit: Jonathan Smith</a:t>
            </a:r>
          </a:p>
        </p:txBody>
      </p:sp>
      <p:pic>
        <p:nvPicPr>
          <p:cNvPr id="3" name="Picture 2" descr="A cartoon bee with wings&#10;&#10;Description automatically generated">
            <a:extLst>
              <a:ext uri="{FF2B5EF4-FFF2-40B4-BE49-F238E27FC236}">
                <a16:creationId xmlns:a16="http://schemas.microsoft.com/office/drawing/2014/main" id="{3E5DF60C-4E4D-20E3-8601-AC8D73D69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641" y="-37708"/>
            <a:ext cx="564212" cy="564212"/>
          </a:xfrm>
          <a:prstGeom prst="rect">
            <a:avLst/>
          </a:prstGeom>
        </p:spPr>
      </p:pic>
      <p:sp>
        <p:nvSpPr>
          <p:cNvPr id="7" name="Google Shape;170;p25">
            <a:extLst>
              <a:ext uri="{FF2B5EF4-FFF2-40B4-BE49-F238E27FC236}">
                <a16:creationId xmlns:a16="http://schemas.microsoft.com/office/drawing/2014/main" id="{7F5DAC37-343F-7FFB-1AAE-E0FA81FCDADF}"/>
              </a:ext>
            </a:extLst>
          </p:cNvPr>
          <p:cNvSpPr txBox="1">
            <a:spLocks/>
          </p:cNvSpPr>
          <p:nvPr/>
        </p:nvSpPr>
        <p:spPr>
          <a:xfrm>
            <a:off x="897601" y="-48530"/>
            <a:ext cx="10339150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</a:t>
            </a:r>
            <a:r>
              <a:rPr lang="he-IL" sz="4400" dirty="0"/>
              <a:t> </a:t>
            </a:r>
            <a:r>
              <a:rPr lang="en-US" sz="4400" dirty="0"/>
              <a:t>Detectors – Installation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221DDE25-6F32-6423-2CD5-D921FC915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99A3ECD-388D-0190-EE76-C8254A52A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2825"/>
            <a:ext cx="10515600" cy="4351339"/>
          </a:xfrm>
        </p:spPr>
        <p:txBody>
          <a:bodyPr>
            <a:normAutofit/>
          </a:bodyPr>
          <a:lstStyle/>
          <a:p>
            <a:r>
              <a:rPr lang="en-US" sz="2400" dirty="0"/>
              <a:t>Challenge: Detectors are inside magnet, with access only from the front (IR side), after vacuum valve is closed only 10-15 cm of clearance</a:t>
            </a:r>
          </a:p>
          <a:p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Installation is staged</a:t>
            </a:r>
          </a:p>
          <a:p>
            <a:pPr lvl="1"/>
            <a:r>
              <a:rPr lang="en-US" sz="2400" dirty="0"/>
              <a:t>Crystals (20 cm long) installed </a:t>
            </a:r>
            <a:r>
              <a:rPr lang="en-US" sz="2400" i="1" dirty="0"/>
              <a:t>before </a:t>
            </a:r>
            <a:r>
              <a:rPr lang="en-US" sz="2400" dirty="0"/>
              <a:t>closing valve</a:t>
            </a:r>
          </a:p>
          <a:p>
            <a:pPr lvl="1"/>
            <a:r>
              <a:rPr lang="en-US" sz="2400" dirty="0"/>
              <a:t>After beam commissioning (valve closed), rest of the detector(s) and electronics are installed including coupling of </a:t>
            </a:r>
            <a:r>
              <a:rPr lang="en-US" sz="2400" dirty="0" err="1"/>
              <a:t>SiPM</a:t>
            </a:r>
            <a:r>
              <a:rPr lang="en-US" sz="2400" dirty="0"/>
              <a:t> to (front of) crystals </a:t>
            </a:r>
          </a:p>
          <a:p>
            <a:r>
              <a:rPr lang="en-US" sz="2400" dirty="0"/>
              <a:t>Detectors sit on rails for installation and mechanical support</a:t>
            </a:r>
          </a:p>
        </p:txBody>
      </p:sp>
      <p:pic>
        <p:nvPicPr>
          <p:cNvPr id="2" name="Picture 1" descr="A cartoon bee with wings&#10;&#10;Description automatically generated">
            <a:extLst>
              <a:ext uri="{FF2B5EF4-FFF2-40B4-BE49-F238E27FC236}">
                <a16:creationId xmlns:a16="http://schemas.microsoft.com/office/drawing/2014/main" id="{EC1241BD-50A3-9117-35C2-487D48E76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641" y="-37708"/>
            <a:ext cx="564212" cy="564212"/>
          </a:xfrm>
          <a:prstGeom prst="rect">
            <a:avLst/>
          </a:prstGeom>
        </p:spPr>
      </p:pic>
      <p:sp>
        <p:nvSpPr>
          <p:cNvPr id="6" name="Google Shape;170;p25">
            <a:extLst>
              <a:ext uri="{FF2B5EF4-FFF2-40B4-BE49-F238E27FC236}">
                <a16:creationId xmlns:a16="http://schemas.microsoft.com/office/drawing/2014/main" id="{DE851015-AE99-D292-F2E4-3FEB135BB550}"/>
              </a:ext>
            </a:extLst>
          </p:cNvPr>
          <p:cNvSpPr txBox="1">
            <a:spLocks/>
          </p:cNvSpPr>
          <p:nvPr/>
        </p:nvSpPr>
        <p:spPr>
          <a:xfrm>
            <a:off x="897601" y="-48530"/>
            <a:ext cx="10339150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</a:t>
            </a:r>
            <a:r>
              <a:rPr lang="he-IL" sz="4400" dirty="0"/>
              <a:t> </a:t>
            </a:r>
            <a:r>
              <a:rPr lang="en-US" sz="4400" dirty="0"/>
              <a:t>Detectors – Installation</a:t>
            </a:r>
          </a:p>
        </p:txBody>
      </p:sp>
    </p:spTree>
    <p:extLst>
      <p:ext uri="{BB962C8B-B14F-4D97-AF65-F5344CB8AC3E}">
        <p14:creationId xmlns:p14="http://schemas.microsoft.com/office/powerpoint/2010/main" val="123744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68FE4F25-7B50-6EBE-AABD-7682C39DF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64753E3-0282-62A3-47E2-1B1994CF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2825"/>
            <a:ext cx="10515600" cy="522172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Finalizing detector placement</a:t>
            </a:r>
          </a:p>
          <a:p>
            <a:r>
              <a:rPr lang="en-US" sz="2400" dirty="0"/>
              <a:t>Finalize cooling scheme (outside of vacuum – much simpler than RP)</a:t>
            </a:r>
          </a:p>
          <a:p>
            <a:r>
              <a:rPr lang="en-US" sz="2400" dirty="0"/>
              <a:t>Tracker</a:t>
            </a:r>
          </a:p>
          <a:p>
            <a:pPr lvl="1"/>
            <a:r>
              <a:rPr lang="en-US" sz="2400" dirty="0"/>
              <a:t>Confirming expectation of rad hardness (especially for charge sharing)</a:t>
            </a:r>
          </a:p>
          <a:p>
            <a:pPr lvl="1"/>
            <a:r>
              <a:rPr lang="en-US" sz="2400" dirty="0"/>
              <a:t>Finalizing mechanics, cabling, </a:t>
            </a:r>
            <a:r>
              <a:rPr lang="en-US" sz="2400" dirty="0" err="1"/>
              <a:t>etc</a:t>
            </a:r>
            <a:endParaRPr lang="en-US" sz="2400" dirty="0"/>
          </a:p>
          <a:p>
            <a:r>
              <a:rPr lang="en-US" sz="2400" dirty="0"/>
              <a:t>Calorimeter</a:t>
            </a:r>
          </a:p>
          <a:p>
            <a:pPr lvl="1"/>
            <a:r>
              <a:rPr lang="en-US" sz="2400" dirty="0"/>
              <a:t>Finalizing readout (i.e. </a:t>
            </a:r>
            <a:r>
              <a:rPr lang="en-US" sz="2400" dirty="0" err="1"/>
              <a:t>SiPM</a:t>
            </a:r>
            <a:r>
              <a:rPr lang="en-US" sz="2400" dirty="0"/>
              <a:t>) and coupling</a:t>
            </a:r>
          </a:p>
          <a:p>
            <a:pPr lvl="1"/>
            <a:r>
              <a:rPr lang="en-US" sz="2400" dirty="0"/>
              <a:t>Finalizing mechanics, cabling, </a:t>
            </a:r>
            <a:r>
              <a:rPr lang="en-US" sz="2400" dirty="0" err="1"/>
              <a:t>etc</a:t>
            </a:r>
            <a:endParaRPr lang="en-US" sz="2400" dirty="0"/>
          </a:p>
          <a:p>
            <a:r>
              <a:rPr lang="en-US" sz="2400" dirty="0"/>
              <a:t>ES&amp;H</a:t>
            </a:r>
          </a:p>
          <a:p>
            <a:pPr lvl="1"/>
            <a:r>
              <a:rPr lang="en-US" sz="2400" dirty="0"/>
              <a:t>No major challenges expected but full plan needs to be developed</a:t>
            </a:r>
          </a:p>
          <a:p>
            <a:r>
              <a:rPr lang="en-US" sz="2400" dirty="0"/>
              <a:t>Quality Assurance plans need to be developed</a:t>
            </a:r>
          </a:p>
          <a:p>
            <a:pPr lvl="1"/>
            <a:r>
              <a:rPr lang="en-US" sz="2400" dirty="0"/>
              <a:t>AC-LGADs for tracker should by synchronized w/other detectors</a:t>
            </a:r>
          </a:p>
          <a:p>
            <a:pPr lvl="1"/>
            <a:r>
              <a:rPr lang="en-US" sz="2400" dirty="0"/>
              <a:t>Testing regimen for crystals needs to be developed (possibly together with ZDC)</a:t>
            </a:r>
          </a:p>
          <a:p>
            <a:pPr lvl="1"/>
            <a:endParaRPr lang="en-US" sz="2400" dirty="0"/>
          </a:p>
        </p:txBody>
      </p:sp>
      <p:pic>
        <p:nvPicPr>
          <p:cNvPr id="2" name="Picture 1" descr="A cartoon bee with wings&#10;&#10;Description automatically generated">
            <a:extLst>
              <a:ext uri="{FF2B5EF4-FFF2-40B4-BE49-F238E27FC236}">
                <a16:creationId xmlns:a16="http://schemas.microsoft.com/office/drawing/2014/main" id="{0E82DF1E-81C1-2FEE-603D-9FFD63932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641" y="-37708"/>
            <a:ext cx="564212" cy="564212"/>
          </a:xfrm>
          <a:prstGeom prst="rect">
            <a:avLst/>
          </a:prstGeom>
        </p:spPr>
      </p:pic>
      <p:sp>
        <p:nvSpPr>
          <p:cNvPr id="6" name="Google Shape;170;p25">
            <a:extLst>
              <a:ext uri="{FF2B5EF4-FFF2-40B4-BE49-F238E27FC236}">
                <a16:creationId xmlns:a16="http://schemas.microsoft.com/office/drawing/2014/main" id="{68816DEB-A2EE-11EE-8ADB-6EFC8C4382B0}"/>
              </a:ext>
            </a:extLst>
          </p:cNvPr>
          <p:cNvSpPr txBox="1">
            <a:spLocks/>
          </p:cNvSpPr>
          <p:nvPr/>
        </p:nvSpPr>
        <p:spPr>
          <a:xfrm>
            <a:off x="897600" y="-48530"/>
            <a:ext cx="10743967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</a:t>
            </a:r>
            <a:r>
              <a:rPr lang="he-IL" sz="4400" dirty="0"/>
              <a:t> </a:t>
            </a:r>
            <a:r>
              <a:rPr lang="en-US" sz="4400" dirty="0"/>
              <a:t>Detectors – Next Steps/Plan for 2024</a:t>
            </a:r>
          </a:p>
        </p:txBody>
      </p:sp>
    </p:spTree>
    <p:extLst>
      <p:ext uri="{BB962C8B-B14F-4D97-AF65-F5344CB8AC3E}">
        <p14:creationId xmlns:p14="http://schemas.microsoft.com/office/powerpoint/2010/main" val="1933183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92BE1B50-17B2-B44A-4116-A6ADF72C9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C1BAFF5-3762-7454-C082-7B875CFF6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2825"/>
            <a:ext cx="10515600" cy="4351339"/>
          </a:xfrm>
        </p:spPr>
        <p:txBody>
          <a:bodyPr>
            <a:normAutofit/>
          </a:bodyPr>
          <a:lstStyle/>
          <a:p>
            <a:r>
              <a:rPr lang="en-US" sz="2400" dirty="0"/>
              <a:t>Baseline detector design and technology fixed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Some optimization ongoing</a:t>
            </a:r>
          </a:p>
          <a:p>
            <a:r>
              <a:rPr lang="en-US" sz="2400" dirty="0"/>
              <a:t>Basic installation/integration approach set</a:t>
            </a:r>
          </a:p>
          <a:p>
            <a:r>
              <a:rPr lang="en-US" sz="2400" dirty="0"/>
              <a:t>Simulation framework exists and simulations ongoing</a:t>
            </a:r>
          </a:p>
          <a:p>
            <a:r>
              <a:rPr lang="en-US" sz="2400" dirty="0"/>
              <a:t>Some finalization of supporting apparatus still to be done</a:t>
            </a:r>
          </a:p>
          <a:p>
            <a:endParaRPr lang="en-US" sz="2400" dirty="0"/>
          </a:p>
        </p:txBody>
      </p:sp>
      <p:pic>
        <p:nvPicPr>
          <p:cNvPr id="2" name="Picture 1" descr="A cartoon bee with wings&#10;&#10;Description automatically generated">
            <a:extLst>
              <a:ext uri="{FF2B5EF4-FFF2-40B4-BE49-F238E27FC236}">
                <a16:creationId xmlns:a16="http://schemas.microsoft.com/office/drawing/2014/main" id="{DEF1C096-7A93-F00D-B7BB-B13495EFC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641" y="-37708"/>
            <a:ext cx="564212" cy="564212"/>
          </a:xfrm>
          <a:prstGeom prst="rect">
            <a:avLst/>
          </a:prstGeom>
        </p:spPr>
      </p:pic>
      <p:sp>
        <p:nvSpPr>
          <p:cNvPr id="6" name="Google Shape;170;p25">
            <a:extLst>
              <a:ext uri="{FF2B5EF4-FFF2-40B4-BE49-F238E27FC236}">
                <a16:creationId xmlns:a16="http://schemas.microsoft.com/office/drawing/2014/main" id="{C644EF1F-EAF2-1212-80FB-BBDE247C21CE}"/>
              </a:ext>
            </a:extLst>
          </p:cNvPr>
          <p:cNvSpPr txBox="1">
            <a:spLocks/>
          </p:cNvSpPr>
          <p:nvPr/>
        </p:nvSpPr>
        <p:spPr>
          <a:xfrm>
            <a:off x="897601" y="-48530"/>
            <a:ext cx="10339150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</a:t>
            </a:r>
            <a:r>
              <a:rPr lang="he-IL" sz="4400" dirty="0"/>
              <a:t> </a:t>
            </a:r>
            <a:r>
              <a:rPr lang="en-US" sz="4400" dirty="0"/>
              <a:t>Detectors – Summary</a:t>
            </a:r>
          </a:p>
        </p:txBody>
      </p:sp>
    </p:spTree>
    <p:extLst>
      <p:ext uri="{BB962C8B-B14F-4D97-AF65-F5344CB8AC3E}">
        <p14:creationId xmlns:p14="http://schemas.microsoft.com/office/powerpoint/2010/main" val="3781897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81E091EB-F1E5-0A95-AEDD-2B08CCA17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bee with wings&#10;&#10;Description automatically generated">
            <a:extLst>
              <a:ext uri="{FF2B5EF4-FFF2-40B4-BE49-F238E27FC236}">
                <a16:creationId xmlns:a16="http://schemas.microsoft.com/office/drawing/2014/main" id="{EAE0F0DE-C14D-0072-3BCB-99B473994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641" y="-37708"/>
            <a:ext cx="564212" cy="564212"/>
          </a:xfrm>
          <a:prstGeom prst="rect">
            <a:avLst/>
          </a:prstGeom>
        </p:spPr>
      </p:pic>
      <p:sp>
        <p:nvSpPr>
          <p:cNvPr id="3" name="Google Shape;170;p25">
            <a:extLst>
              <a:ext uri="{FF2B5EF4-FFF2-40B4-BE49-F238E27FC236}">
                <a16:creationId xmlns:a16="http://schemas.microsoft.com/office/drawing/2014/main" id="{2BEFB5A8-73B5-5F11-F4DB-80E3C5269181}"/>
              </a:ext>
            </a:extLst>
          </p:cNvPr>
          <p:cNvSpPr txBox="1">
            <a:spLocks/>
          </p:cNvSpPr>
          <p:nvPr/>
        </p:nvSpPr>
        <p:spPr>
          <a:xfrm>
            <a:off x="897601" y="-48530"/>
            <a:ext cx="10339150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</a:t>
            </a:r>
            <a:r>
              <a:rPr lang="he-IL" sz="4400" dirty="0"/>
              <a:t> </a:t>
            </a:r>
            <a:r>
              <a:rPr lang="en-US" sz="4400" dirty="0"/>
              <a:t>Detectors – Backups</a:t>
            </a:r>
          </a:p>
        </p:txBody>
      </p:sp>
    </p:spTree>
    <p:extLst>
      <p:ext uri="{BB962C8B-B14F-4D97-AF65-F5344CB8AC3E}">
        <p14:creationId xmlns:p14="http://schemas.microsoft.com/office/powerpoint/2010/main" val="3603847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>
          <a:extLst>
            <a:ext uri="{FF2B5EF4-FFF2-40B4-BE49-F238E27FC236}">
              <a16:creationId xmlns:a16="http://schemas.microsoft.com/office/drawing/2014/main" id="{A069C657-BA80-F64D-7A3C-4CE108167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6A60E2-C813-D762-B26C-BAB1466B8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2825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PbWO</a:t>
            </a:r>
            <a:r>
              <a:rPr lang="en-US" baseline="-25000" dirty="0"/>
              <a:t>4</a:t>
            </a:r>
          </a:p>
          <a:p>
            <a:pPr lvl="1"/>
            <a:r>
              <a:rPr lang="en-US" dirty="0"/>
              <a:t>Slightly better energy containment (density = 8.3g/cm</a:t>
            </a:r>
            <a:r>
              <a:rPr lang="en-US" baseline="30000" dirty="0"/>
              <a:t>3</a:t>
            </a:r>
            <a:r>
              <a:rPr lang="en-US" dirty="0"/>
              <a:t>, rad length =0.92 cm)</a:t>
            </a:r>
          </a:p>
          <a:p>
            <a:pPr lvl="1"/>
            <a:r>
              <a:rPr lang="en-US" dirty="0"/>
              <a:t>Lower light yield at room T - O(10n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γ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/MeV), </a:t>
            </a:r>
            <a:r>
              <a:rPr lang="en-US" dirty="0"/>
              <a:t>and high T sensitivity</a:t>
            </a:r>
          </a:p>
          <a:p>
            <a:pPr lvl="1"/>
            <a:r>
              <a:rPr lang="en-US" dirty="0"/>
              <a:t>Read out in visible (&gt;400 nm) with </a:t>
            </a:r>
            <a:r>
              <a:rPr lang="en-US" dirty="0" err="1"/>
              <a:t>SiPM</a:t>
            </a:r>
            <a:endParaRPr lang="en-US" dirty="0"/>
          </a:p>
          <a:p>
            <a:r>
              <a:rPr lang="en-US" dirty="0"/>
              <a:t>LYSO</a:t>
            </a:r>
          </a:p>
          <a:p>
            <a:pPr lvl="1"/>
            <a:r>
              <a:rPr lang="en-US" dirty="0"/>
              <a:t>Slightly worse E containment (density = 7.1g/cm</a:t>
            </a:r>
            <a:r>
              <a:rPr lang="en-US" baseline="30000" dirty="0"/>
              <a:t>3</a:t>
            </a:r>
            <a:r>
              <a:rPr lang="en-US" dirty="0"/>
              <a:t>, rad length =1.12 cm)</a:t>
            </a:r>
          </a:p>
          <a:p>
            <a:pPr lvl="1"/>
            <a:r>
              <a:rPr lang="en-US" dirty="0"/>
              <a:t>Better light yield O(10</a:t>
            </a:r>
            <a:r>
              <a:rPr lang="en-US" baseline="30000" dirty="0"/>
              <a:t>3</a:t>
            </a:r>
            <a:r>
              <a:rPr lang="en-US" dirty="0"/>
              <a:t> n</a:t>
            </a:r>
            <a:r>
              <a:rPr lang="el-G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γ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/MeV)</a:t>
            </a:r>
            <a:r>
              <a:rPr lang="en-US" dirty="0"/>
              <a:t>, stable to T</a:t>
            </a:r>
          </a:p>
          <a:p>
            <a:pPr lvl="2"/>
            <a:r>
              <a:rPr lang="en-US" dirty="0"/>
              <a:t>Crucial for soft photons</a:t>
            </a:r>
          </a:p>
          <a:p>
            <a:pPr lvl="1"/>
            <a:r>
              <a:rPr lang="en-US" dirty="0"/>
              <a:t>Read out in visible (&gt;400 nm) with </a:t>
            </a:r>
            <a:r>
              <a:rPr lang="en-US" dirty="0" err="1"/>
              <a:t>SiPM</a:t>
            </a:r>
            <a:r>
              <a:rPr lang="en-US" dirty="0"/>
              <a:t>/APD</a:t>
            </a:r>
          </a:p>
          <a:p>
            <a:pPr lvl="1"/>
            <a:r>
              <a:rPr lang="en-US" dirty="0"/>
              <a:t>More expensive</a:t>
            </a:r>
          </a:p>
        </p:txBody>
      </p:sp>
      <p:pic>
        <p:nvPicPr>
          <p:cNvPr id="2" name="Picture 1" descr="A cartoon bee with wings&#10;&#10;Description automatically generated">
            <a:extLst>
              <a:ext uri="{FF2B5EF4-FFF2-40B4-BE49-F238E27FC236}">
                <a16:creationId xmlns:a16="http://schemas.microsoft.com/office/drawing/2014/main" id="{70433E50-4548-7306-993D-F0765A9DF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641" y="-37708"/>
            <a:ext cx="564212" cy="564212"/>
          </a:xfrm>
          <a:prstGeom prst="rect">
            <a:avLst/>
          </a:prstGeom>
        </p:spPr>
      </p:pic>
      <p:sp>
        <p:nvSpPr>
          <p:cNvPr id="3" name="Google Shape;170;p25">
            <a:extLst>
              <a:ext uri="{FF2B5EF4-FFF2-40B4-BE49-F238E27FC236}">
                <a16:creationId xmlns:a16="http://schemas.microsoft.com/office/drawing/2014/main" id="{A80DF5D0-3564-E5D4-E38C-FC539CB74E8B}"/>
              </a:ext>
            </a:extLst>
          </p:cNvPr>
          <p:cNvSpPr txBox="1">
            <a:spLocks/>
          </p:cNvSpPr>
          <p:nvPr/>
        </p:nvSpPr>
        <p:spPr>
          <a:xfrm>
            <a:off x="897601" y="-48530"/>
            <a:ext cx="10339150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</a:t>
            </a:r>
            <a:r>
              <a:rPr lang="he-IL" sz="4400" dirty="0"/>
              <a:t> </a:t>
            </a:r>
            <a:r>
              <a:rPr lang="en-US" sz="4400" dirty="0"/>
              <a:t>Detectors – LYSO vs PbWO</a:t>
            </a:r>
            <a:r>
              <a:rPr lang="en-US" sz="4400" baseline="-25000" dirty="0"/>
              <a:t>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9498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DF9797D6-A32D-BC5D-F400-19C780816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bee with wings&#10;&#10;Description automatically generated">
            <a:extLst>
              <a:ext uri="{FF2B5EF4-FFF2-40B4-BE49-F238E27FC236}">
                <a16:creationId xmlns:a16="http://schemas.microsoft.com/office/drawing/2014/main" id="{6C81D041-D6A6-A620-2271-58E9C81CD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641" y="-37708"/>
            <a:ext cx="564212" cy="564212"/>
          </a:xfrm>
          <a:prstGeom prst="rect">
            <a:avLst/>
          </a:prstGeom>
        </p:spPr>
      </p:pic>
      <p:sp>
        <p:nvSpPr>
          <p:cNvPr id="5" name="Google Shape;170;p25">
            <a:extLst>
              <a:ext uri="{FF2B5EF4-FFF2-40B4-BE49-F238E27FC236}">
                <a16:creationId xmlns:a16="http://schemas.microsoft.com/office/drawing/2014/main" id="{FF0C12AD-BBCB-1EAC-8EE7-44CE8B0E7213}"/>
              </a:ext>
            </a:extLst>
          </p:cNvPr>
          <p:cNvSpPr txBox="1">
            <a:spLocks/>
          </p:cNvSpPr>
          <p:nvPr/>
        </p:nvSpPr>
        <p:spPr>
          <a:xfrm>
            <a:off x="897601" y="-48530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</a:t>
            </a:r>
            <a:r>
              <a:rPr lang="he-IL" sz="4400" dirty="0"/>
              <a:t> </a:t>
            </a:r>
            <a:r>
              <a:rPr lang="en-US" sz="4400" dirty="0"/>
              <a:t>Detectors – 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068C8F-F79F-01E0-8F7B-EC062A37282E}"/>
              </a:ext>
            </a:extLst>
          </p:cNvPr>
          <p:cNvSpPr txBox="1"/>
          <p:nvPr/>
        </p:nvSpPr>
        <p:spPr>
          <a:xfrm>
            <a:off x="733275" y="1214821"/>
            <a:ext cx="3144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detectors inside B0 magnet: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3200" dirty="0"/>
              <a:t>Four layers of silicon tracker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3200" dirty="0"/>
              <a:t>EM Calorimeter</a:t>
            </a:r>
          </a:p>
        </p:txBody>
      </p:sp>
      <p:pic>
        <p:nvPicPr>
          <p:cNvPr id="7" name="Google Shape;157;p24">
            <a:extLst>
              <a:ext uri="{FF2B5EF4-FFF2-40B4-BE49-F238E27FC236}">
                <a16:creationId xmlns:a16="http://schemas.microsoft.com/office/drawing/2014/main" id="{752A3AA1-7E0A-8F8A-5AED-33BF795C72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3763" y="1341099"/>
            <a:ext cx="5913525" cy="3473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60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E15FB6B2-FC2B-5749-DD55-49F012EB2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0EBEC39-44FF-E75D-5F13-E9F5886AA915}"/>
              </a:ext>
            </a:extLst>
          </p:cNvPr>
          <p:cNvGrpSpPr/>
          <p:nvPr/>
        </p:nvGrpSpPr>
        <p:grpSpPr>
          <a:xfrm>
            <a:off x="3688924" y="1273013"/>
            <a:ext cx="8224884" cy="5034475"/>
            <a:chOff x="2905571" y="998234"/>
            <a:chExt cx="8643754" cy="5440250"/>
          </a:xfrm>
        </p:grpSpPr>
        <p:pic>
          <p:nvPicPr>
            <p:cNvPr id="3" name="Picture 2" descr="A diagram of a machine&#10;&#10;Description automatically generated">
              <a:extLst>
                <a:ext uri="{FF2B5EF4-FFF2-40B4-BE49-F238E27FC236}">
                  <a16:creationId xmlns:a16="http://schemas.microsoft.com/office/drawing/2014/main" id="{271B234C-7DE7-555C-7F51-8DA04966B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1149" y="998234"/>
              <a:ext cx="8113916" cy="5358023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5C3CA1A-3D63-BFEC-9278-D228D7CBCFBD}"/>
                </a:ext>
              </a:extLst>
            </p:cNvPr>
            <p:cNvCxnSpPr/>
            <p:nvPr/>
          </p:nvCxnSpPr>
          <p:spPr>
            <a:xfrm flipH="1">
              <a:off x="6331320" y="1743793"/>
              <a:ext cx="1431235" cy="84814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20903AF-3213-6D37-EFE7-156FEFF12845}"/>
                </a:ext>
              </a:extLst>
            </p:cNvPr>
            <p:cNvSpPr txBox="1"/>
            <p:nvPr/>
          </p:nvSpPr>
          <p:spPr>
            <a:xfrm>
              <a:off x="7762555" y="1391815"/>
              <a:ext cx="2526583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>
                  <a:solidFill>
                    <a:schemeClr val="tx1"/>
                  </a:solidFill>
                </a:rPr>
                <a:t>135 scintillating crystals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2CBCC0-2C39-CFDB-C811-F7C657B5F35D}"/>
                </a:ext>
              </a:extLst>
            </p:cNvPr>
            <p:cNvSpPr txBox="1"/>
            <p:nvPr/>
          </p:nvSpPr>
          <p:spPr>
            <a:xfrm>
              <a:off x="2905571" y="4919965"/>
              <a:ext cx="3304939" cy="1518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 dirty="0">
                  <a:solidFill>
                    <a:schemeClr val="accent2"/>
                  </a:solidFill>
                </a:rPr>
                <a:t>4 Tracking layers, back-front overlapping  arrangement to minimize dead area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B0C1BBC-FDBA-2166-1D6C-E5311F2C2B1F}"/>
                </a:ext>
              </a:extLst>
            </p:cNvPr>
            <p:cNvCxnSpPr/>
            <p:nvPr/>
          </p:nvCxnSpPr>
          <p:spPr>
            <a:xfrm flipV="1">
              <a:off x="5002139" y="3677245"/>
              <a:ext cx="877368" cy="1302105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1DBC117-8816-9EDA-BC18-0BAEDA57DF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5340" y="3942461"/>
              <a:ext cx="1470825" cy="124008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AD44B0A-9BBC-689A-35D4-9AB3EF72CC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9601" y="4511799"/>
              <a:ext cx="1693967" cy="854252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386F65C-9C3F-7716-827F-5A216107EC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0423" y="5016751"/>
              <a:ext cx="2083275" cy="532803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11D462-7632-C968-67E3-26620BB59459}"/>
                </a:ext>
              </a:extLst>
            </p:cNvPr>
            <p:cNvSpPr txBox="1"/>
            <p:nvPr/>
          </p:nvSpPr>
          <p:spPr>
            <a:xfrm>
              <a:off x="9609080" y="3220300"/>
              <a:ext cx="1940245" cy="10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>
                  <a:solidFill>
                    <a:srgbClr val="0070C0"/>
                  </a:solidFill>
                </a:rPr>
                <a:t>Rails for installation &amp; support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9AD4A0A-A136-3829-573A-E4D42F4779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57863" y="4328296"/>
              <a:ext cx="364156" cy="651053"/>
            </a:xfrm>
            <a:prstGeom prst="straightConnector1">
              <a:avLst/>
            </a:prstGeom>
            <a:ln w="317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368C070-85C6-C790-1069-3B735C9DD0F6}"/>
                </a:ext>
              </a:extLst>
            </p:cNvPr>
            <p:cNvSpPr txBox="1"/>
            <p:nvPr/>
          </p:nvSpPr>
          <p:spPr>
            <a:xfrm>
              <a:off x="5077382" y="1100335"/>
              <a:ext cx="2091980" cy="748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>
                  <a:solidFill>
                    <a:srgbClr val="007100"/>
                  </a:solidFill>
                </a:rPr>
                <a:t>Readout &amp; cable space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7B9B520-7329-BCB3-133E-3C27FD9CA0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02139" y="1743793"/>
              <a:ext cx="706927" cy="2030505"/>
            </a:xfrm>
            <a:prstGeom prst="straightConnector1">
              <a:avLst/>
            </a:prstGeom>
            <a:ln w="28575">
              <a:solidFill>
                <a:srgbClr val="0071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0236498-3E06-EA86-C84A-3FB55613DD62}"/>
              </a:ext>
            </a:extLst>
          </p:cNvPr>
          <p:cNvSpPr txBox="1"/>
          <p:nvPr/>
        </p:nvSpPr>
        <p:spPr>
          <a:xfrm>
            <a:off x="8663700" y="823266"/>
            <a:ext cx="3739848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Credit: Jonathan Smith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4287D1-4863-1FE1-8A4C-8FCB822C8E28}"/>
              </a:ext>
            </a:extLst>
          </p:cNvPr>
          <p:cNvSpPr txBox="1"/>
          <p:nvPr/>
        </p:nvSpPr>
        <p:spPr>
          <a:xfrm>
            <a:off x="733275" y="1214821"/>
            <a:ext cx="31447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detectors inside B0 magnet: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3200" dirty="0"/>
              <a:t>Four layers of silicon tracker</a:t>
            </a:r>
          </a:p>
          <a:p>
            <a:pPr marL="609585" indent="-609585">
              <a:buFont typeface="+mj-lt"/>
              <a:buAutoNum type="arabicPeriod"/>
            </a:pPr>
            <a:r>
              <a:rPr lang="en-US" sz="3200" dirty="0"/>
              <a:t>EM Calorimeter</a:t>
            </a:r>
          </a:p>
        </p:txBody>
      </p:sp>
      <p:pic>
        <p:nvPicPr>
          <p:cNvPr id="2" name="Picture 1" descr="A cartoon bee with wings&#10;&#10;Description automatically generated">
            <a:extLst>
              <a:ext uri="{FF2B5EF4-FFF2-40B4-BE49-F238E27FC236}">
                <a16:creationId xmlns:a16="http://schemas.microsoft.com/office/drawing/2014/main" id="{63F785D6-EA73-BDE6-5387-DFDBD65A6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641" y="-37708"/>
            <a:ext cx="564212" cy="564212"/>
          </a:xfrm>
          <a:prstGeom prst="rect">
            <a:avLst/>
          </a:prstGeom>
        </p:spPr>
      </p:pic>
      <p:sp>
        <p:nvSpPr>
          <p:cNvPr id="20" name="Google Shape;170;p25">
            <a:extLst>
              <a:ext uri="{FF2B5EF4-FFF2-40B4-BE49-F238E27FC236}">
                <a16:creationId xmlns:a16="http://schemas.microsoft.com/office/drawing/2014/main" id="{34FB4FA5-60CE-2CCB-A06D-7371159856FF}"/>
              </a:ext>
            </a:extLst>
          </p:cNvPr>
          <p:cNvSpPr txBox="1">
            <a:spLocks/>
          </p:cNvSpPr>
          <p:nvPr/>
        </p:nvSpPr>
        <p:spPr>
          <a:xfrm>
            <a:off x="897601" y="-48530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</a:t>
            </a:r>
            <a:r>
              <a:rPr lang="he-IL" sz="4400" dirty="0"/>
              <a:t> </a:t>
            </a:r>
            <a:r>
              <a:rPr lang="en-US" sz="4400" dirty="0"/>
              <a:t>Detectors – Overview</a:t>
            </a:r>
          </a:p>
        </p:txBody>
      </p:sp>
    </p:spTree>
    <p:extLst>
      <p:ext uri="{BB962C8B-B14F-4D97-AF65-F5344CB8AC3E}">
        <p14:creationId xmlns:p14="http://schemas.microsoft.com/office/powerpoint/2010/main" val="225399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>
          <a:extLst>
            <a:ext uri="{FF2B5EF4-FFF2-40B4-BE49-F238E27FC236}">
              <a16:creationId xmlns:a16="http://schemas.microsoft.com/office/drawing/2014/main" id="{FF6DF0E1-A528-CAF2-0884-D45D2A341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54F4685B-EA17-BE8A-737F-2A3673BCC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12825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Simulation of both detectors was developed in standard </a:t>
            </a:r>
            <a:r>
              <a:rPr lang="en-US" dirty="0" err="1"/>
              <a:t>ePIC</a:t>
            </a:r>
            <a:br>
              <a:rPr lang="en-US" dirty="0"/>
            </a:br>
            <a:r>
              <a:rPr lang="en-US" dirty="0"/>
              <a:t>framework</a:t>
            </a:r>
          </a:p>
          <a:p>
            <a:pPr lvl="1"/>
            <a:r>
              <a:rPr lang="en-US" dirty="0"/>
              <a:t>Detector parameters can be adjusted</a:t>
            </a:r>
          </a:p>
          <a:p>
            <a:pPr lvl="1"/>
            <a:r>
              <a:rPr lang="en-US" dirty="0"/>
              <a:t>Parameterized realistic magnetic field for tracking</a:t>
            </a:r>
          </a:p>
          <a:p>
            <a:r>
              <a:rPr lang="en-US" dirty="0"/>
              <a:t>Benchmarking with </a:t>
            </a:r>
          </a:p>
          <a:p>
            <a:pPr lvl="1"/>
            <a:r>
              <a:rPr lang="en-US" dirty="0"/>
              <a:t>Particle gun</a:t>
            </a:r>
          </a:p>
          <a:p>
            <a:pPr lvl="1"/>
            <a:r>
              <a:rPr lang="en-US" dirty="0"/>
              <a:t>physical processes such as coherent/incoherent vector</a:t>
            </a:r>
            <a:br>
              <a:rPr lang="en-US" dirty="0"/>
            </a:br>
            <a:r>
              <a:rPr lang="en-US" dirty="0"/>
              <a:t>meson production, ep DVCS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BE649-A751-5A95-A8CB-22AAF917C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5230" y="952056"/>
            <a:ext cx="2365851" cy="1885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B2ADC1-972A-8C9F-F33F-78C00A4C8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467" y="3974765"/>
            <a:ext cx="3895106" cy="128450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D178B8D-9950-0504-7947-42FD9F55D9B5}"/>
              </a:ext>
            </a:extLst>
          </p:cNvPr>
          <p:cNvGrpSpPr/>
          <p:nvPr/>
        </p:nvGrpSpPr>
        <p:grpSpPr>
          <a:xfrm>
            <a:off x="8455230" y="3526971"/>
            <a:ext cx="3592416" cy="2674459"/>
            <a:chOff x="979055" y="0"/>
            <a:chExt cx="7241311" cy="5541329"/>
          </a:xfrm>
        </p:grpSpPr>
        <p:pic>
          <p:nvPicPr>
            <p:cNvPr id="8" name="Picture 7" descr="A graph of a graph&#10;&#10;Description automatically generated">
              <a:extLst>
                <a:ext uri="{FF2B5EF4-FFF2-40B4-BE49-F238E27FC236}">
                  <a16:creationId xmlns:a16="http://schemas.microsoft.com/office/drawing/2014/main" id="{5A8F196C-D7F2-8111-7A99-4E2EE8815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335" r="7168"/>
            <a:stretch/>
          </p:blipFill>
          <p:spPr>
            <a:xfrm>
              <a:off x="979055" y="0"/>
              <a:ext cx="7241309" cy="5235214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E3E85B-0D87-5198-1154-6B9A8070DE36}"/>
                </a:ext>
              </a:extLst>
            </p:cNvPr>
            <p:cNvSpPr/>
            <p:nvPr/>
          </p:nvSpPr>
          <p:spPr>
            <a:xfrm>
              <a:off x="1923542" y="4951003"/>
              <a:ext cx="6296824" cy="590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r>
                <a:rPr lang="en-US" sz="1400" dirty="0">
                  <a:solidFill>
                    <a:schemeClr val="tx1"/>
                  </a:solidFill>
                </a:rPr>
                <a:t>Photon energy in lab frame [MeV]</a:t>
              </a:r>
              <a:endParaRPr lang="en-IL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7AAB5A-7D86-21D7-094E-7F341FBE913A}"/>
                </a:ext>
              </a:extLst>
            </p:cNvPr>
            <p:cNvSpPr/>
            <p:nvPr/>
          </p:nvSpPr>
          <p:spPr>
            <a:xfrm rot="16200000">
              <a:off x="91870" y="1561855"/>
              <a:ext cx="2386738" cy="2493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r>
                <a:rPr lang="en-US" sz="1400" dirty="0">
                  <a:solidFill>
                    <a:schemeClr val="tx1"/>
                  </a:solidFill>
                </a:rPr>
                <a:t>Efficiency</a:t>
              </a:r>
              <a:endParaRPr lang="en-IL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8F2068-ECB1-8656-F81B-CF4CE3CD1784}"/>
              </a:ext>
            </a:extLst>
          </p:cNvPr>
          <p:cNvGrpSpPr/>
          <p:nvPr/>
        </p:nvGrpSpPr>
        <p:grpSpPr>
          <a:xfrm>
            <a:off x="5610117" y="3589585"/>
            <a:ext cx="2610833" cy="2464102"/>
            <a:chOff x="3573822" y="1624085"/>
            <a:chExt cx="5248609" cy="4416192"/>
          </a:xfrm>
        </p:grpSpPr>
        <p:pic>
          <p:nvPicPr>
            <p:cNvPr id="13" name="Picture 12" descr="A graph of a sun&#10;&#10;Description automatically generated">
              <a:extLst>
                <a:ext uri="{FF2B5EF4-FFF2-40B4-BE49-F238E27FC236}">
                  <a16:creationId xmlns:a16="http://schemas.microsoft.com/office/drawing/2014/main" id="{8654FCE4-BE6C-A32D-60F9-0FA3E9F20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73822" y="1624085"/>
              <a:ext cx="5248609" cy="4416192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BF7A459-E1C0-39FD-B893-118B62F8221B}"/>
                </a:ext>
              </a:extLst>
            </p:cNvPr>
            <p:cNvSpPr/>
            <p:nvPr/>
          </p:nvSpPr>
          <p:spPr>
            <a:xfrm>
              <a:off x="5258753" y="2933700"/>
              <a:ext cx="1809685" cy="18034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3587B25-1879-67C1-98FB-1C3434D1FCDC}"/>
                </a:ext>
              </a:extLst>
            </p:cNvPr>
            <p:cNvSpPr/>
            <p:nvPr/>
          </p:nvSpPr>
          <p:spPr>
            <a:xfrm>
              <a:off x="5918200" y="3556000"/>
              <a:ext cx="522797" cy="52383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IL"/>
            </a:p>
          </p:txBody>
        </p:sp>
      </p:grpSp>
      <p:pic>
        <p:nvPicPr>
          <p:cNvPr id="11" name="Picture 10" descr="A cartoon bee with wings&#10;&#10;Description automatically generated">
            <a:extLst>
              <a:ext uri="{FF2B5EF4-FFF2-40B4-BE49-F238E27FC236}">
                <a16:creationId xmlns:a16="http://schemas.microsoft.com/office/drawing/2014/main" id="{0E2B15B6-6072-7932-3ADA-3EEE7C22F1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6641" y="-37708"/>
            <a:ext cx="564212" cy="564212"/>
          </a:xfrm>
          <a:prstGeom prst="rect">
            <a:avLst/>
          </a:prstGeom>
        </p:spPr>
      </p:pic>
      <p:sp>
        <p:nvSpPr>
          <p:cNvPr id="12" name="Google Shape;170;p25">
            <a:extLst>
              <a:ext uri="{FF2B5EF4-FFF2-40B4-BE49-F238E27FC236}">
                <a16:creationId xmlns:a16="http://schemas.microsoft.com/office/drawing/2014/main" id="{6051885E-F119-ADBE-B447-131A2F3FAC54}"/>
              </a:ext>
            </a:extLst>
          </p:cNvPr>
          <p:cNvSpPr txBox="1">
            <a:spLocks/>
          </p:cNvSpPr>
          <p:nvPr/>
        </p:nvSpPr>
        <p:spPr>
          <a:xfrm>
            <a:off x="897601" y="-48530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</a:t>
            </a:r>
            <a:r>
              <a:rPr lang="he-IL" sz="4400" dirty="0"/>
              <a:t> </a:t>
            </a:r>
            <a:r>
              <a:rPr lang="en-US" sz="4400" dirty="0"/>
              <a:t>Detectors – Simulation Status</a:t>
            </a:r>
          </a:p>
        </p:txBody>
      </p:sp>
    </p:spTree>
    <p:extLst>
      <p:ext uri="{BB962C8B-B14F-4D97-AF65-F5344CB8AC3E}">
        <p14:creationId xmlns:p14="http://schemas.microsoft.com/office/powerpoint/2010/main" val="19672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97D4C2-D608-314D-1C82-94715CC7A2D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1962" y="1930728"/>
            <a:ext cx="5669281" cy="4211625"/>
          </a:xfrm>
        </p:spPr>
        <p:txBody>
          <a:bodyPr>
            <a:normAutofit/>
          </a:bodyPr>
          <a:lstStyle/>
          <a:p>
            <a:r>
              <a:rPr lang="en-US" u="sng" dirty="0"/>
              <a:t>Requirements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Momentum resolution &lt; 6%</a:t>
            </a:r>
          </a:p>
          <a:p>
            <a:pPr lvl="1"/>
            <a:r>
              <a:rPr lang="en-US" dirty="0"/>
              <a:t>Radiation hard for forward environment</a:t>
            </a:r>
          </a:p>
          <a:p>
            <a:pPr lvl="1"/>
            <a:r>
              <a:rPr lang="en-US" dirty="0"/>
              <a:t>Timing precision sufficient to deal with vertex smearing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Accommodate available mechanical envelope</a:t>
            </a:r>
          </a:p>
          <a:p>
            <a:pPr marL="287338" lvl="1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77858-9E83-E0FD-3498-657A2CBB100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180373" y="1930729"/>
            <a:ext cx="4572426" cy="4099368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Detector design:</a:t>
            </a:r>
          </a:p>
          <a:p>
            <a:pPr lvl="1"/>
            <a:r>
              <a:rPr lang="en-US" sz="2400" dirty="0"/>
              <a:t>4 layers of AC-LGAD </a:t>
            </a:r>
          </a:p>
          <a:p>
            <a:pPr lvl="2"/>
            <a:r>
              <a:rPr lang="en-US" sz="2400" dirty="0"/>
              <a:t>Use 3.2cm</a:t>
            </a:r>
            <a:r>
              <a:rPr lang="en-US" sz="2400" baseline="30000" dirty="0"/>
              <a:t>2</a:t>
            </a:r>
            <a:r>
              <a:rPr lang="en-US" sz="2400" dirty="0"/>
              <a:t> pixel sensors</a:t>
            </a:r>
          </a:p>
          <a:p>
            <a:pPr lvl="2"/>
            <a:r>
              <a:rPr lang="en-US" sz="2400" dirty="0"/>
              <a:t>W/ charge sharing acceptable resolution</a:t>
            </a:r>
          </a:p>
          <a:p>
            <a:pPr lvl="2"/>
            <a:r>
              <a:rPr lang="en-US" sz="2400" dirty="0"/>
              <a:t>Fast ~30 </a:t>
            </a:r>
            <a:r>
              <a:rPr lang="en-US" sz="2400" dirty="0" err="1"/>
              <a:t>ps</a:t>
            </a:r>
            <a:endParaRPr lang="en-US" sz="2400" dirty="0"/>
          </a:p>
          <a:p>
            <a:pPr lvl="1"/>
            <a:r>
              <a:rPr lang="en-US" sz="2400" dirty="0"/>
              <a:t>27 cm spacing between layers, situated at front (IR side) of B0 magnet</a:t>
            </a:r>
          </a:p>
          <a:p>
            <a:pPr lvl="1"/>
            <a:r>
              <a:rPr lang="en-US" sz="2400" dirty="0"/>
              <a:t>(Serious consideration of </a:t>
            </a:r>
            <a:r>
              <a:rPr lang="en-US" sz="2400" dirty="0">
                <a:solidFill>
                  <a:srgbClr val="FF0000"/>
                </a:solidFill>
              </a:rPr>
              <a:t>MAPS</a:t>
            </a:r>
            <a:r>
              <a:rPr lang="en-US" sz="2400" dirty="0"/>
              <a:t> but integration time is too slow 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sym typeface="Wingdings" pitchFamily="2" charset="2"/>
              </a:rPr>
              <a:t>unacceptable background</a:t>
            </a:r>
            <a:r>
              <a:rPr lang="en-US" sz="2400" dirty="0">
                <a:solidFill>
                  <a:schemeClr val="tx1"/>
                </a:solidFill>
                <a:sym typeface="Wingdings" pitchFamily="2" charset="2"/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endParaRPr lang="en-US" sz="24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F5F18-9158-6837-F8B7-4EDE189DDE3C}"/>
              </a:ext>
            </a:extLst>
          </p:cNvPr>
          <p:cNvSpPr txBox="1"/>
          <p:nvPr/>
        </p:nvSpPr>
        <p:spPr>
          <a:xfrm>
            <a:off x="609600" y="1202301"/>
            <a:ext cx="1023707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2800" dirty="0"/>
              <a:t>Forward (4.6&lt;</a:t>
            </a:r>
            <a:r>
              <a:rPr lang="en-US" sz="2800" dirty="0">
                <a:solidFill>
                  <a:srgbClr val="000000"/>
                </a:solidFill>
                <a:effectLst/>
                <a:latin typeface="STIX Two Math" panose="02020603050405020304" pitchFamily="18" charset="0"/>
              </a:rPr>
              <a:t>𝜂&lt;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</a:rPr>
              <a:t>5.9</a:t>
            </a:r>
            <a:r>
              <a:rPr lang="en-US" sz="2800" dirty="0">
                <a:solidFill>
                  <a:srgbClr val="000000"/>
                </a:solidFill>
                <a:effectLst/>
                <a:latin typeface="STIX Two Math" panose="02020603050405020304" pitchFamily="18" charset="0"/>
              </a:rPr>
              <a:t>) </a:t>
            </a:r>
            <a:r>
              <a:rPr lang="en-US" sz="2800" dirty="0"/>
              <a:t>charged tracking &amp; proton tagging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75481-5414-E6D0-C516-EF715C312992}"/>
              </a:ext>
            </a:extLst>
          </p:cNvPr>
          <p:cNvSpPr txBox="1"/>
          <p:nvPr/>
        </p:nvSpPr>
        <p:spPr>
          <a:xfrm>
            <a:off x="7803227" y="6395974"/>
            <a:ext cx="285881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See RP&amp;OMD talk</a:t>
            </a:r>
            <a:endParaRPr kumimoji="0" lang="en-US" sz="1800" b="0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310BC6-5FD8-048E-9E05-1F13B90864EE}"/>
              </a:ext>
            </a:extLst>
          </p:cNvPr>
          <p:cNvCxnSpPr>
            <a:cxnSpLocks/>
          </p:cNvCxnSpPr>
          <p:nvPr/>
        </p:nvCxnSpPr>
        <p:spPr>
          <a:xfrm>
            <a:off x="5264779" y="2576881"/>
            <a:ext cx="2313180" cy="4869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F989CC-6C08-7F3D-BA29-EB209656E6BC}"/>
              </a:ext>
            </a:extLst>
          </p:cNvPr>
          <p:cNvCxnSpPr>
            <a:cxnSpLocks/>
          </p:cNvCxnSpPr>
          <p:nvPr/>
        </p:nvCxnSpPr>
        <p:spPr>
          <a:xfrm flipV="1">
            <a:off x="5239265" y="2730333"/>
            <a:ext cx="1941108" cy="3341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126778-2134-144D-8A8E-B882F92C7494}"/>
              </a:ext>
            </a:extLst>
          </p:cNvPr>
          <p:cNvCxnSpPr>
            <a:cxnSpLocks/>
          </p:cNvCxnSpPr>
          <p:nvPr/>
        </p:nvCxnSpPr>
        <p:spPr>
          <a:xfrm flipV="1">
            <a:off x="5754139" y="3618269"/>
            <a:ext cx="1823820" cy="2230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EEE501-D25A-C38B-F1C5-598B21DF882B}"/>
              </a:ext>
            </a:extLst>
          </p:cNvPr>
          <p:cNvCxnSpPr>
            <a:cxnSpLocks/>
          </p:cNvCxnSpPr>
          <p:nvPr/>
        </p:nvCxnSpPr>
        <p:spPr>
          <a:xfrm flipV="1">
            <a:off x="5947369" y="4025462"/>
            <a:ext cx="1454328" cy="4072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2E58E8-0ACD-73DD-D401-4634A01C9C41}"/>
              </a:ext>
            </a:extLst>
          </p:cNvPr>
          <p:cNvCxnSpPr>
            <a:cxnSpLocks/>
          </p:cNvCxnSpPr>
          <p:nvPr/>
        </p:nvCxnSpPr>
        <p:spPr>
          <a:xfrm flipV="1">
            <a:off x="5947369" y="2820678"/>
            <a:ext cx="1630590" cy="14901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cartoon bee with wings&#10;&#10;Description automatically generated">
            <a:extLst>
              <a:ext uri="{FF2B5EF4-FFF2-40B4-BE49-F238E27FC236}">
                <a16:creationId xmlns:a16="http://schemas.microsoft.com/office/drawing/2014/main" id="{5700D0D2-2BDF-1081-F380-0F739159D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641" y="-37708"/>
            <a:ext cx="564212" cy="564212"/>
          </a:xfrm>
          <a:prstGeom prst="rect">
            <a:avLst/>
          </a:prstGeom>
        </p:spPr>
      </p:pic>
      <p:sp>
        <p:nvSpPr>
          <p:cNvPr id="9" name="Google Shape;170;p25">
            <a:extLst>
              <a:ext uri="{FF2B5EF4-FFF2-40B4-BE49-F238E27FC236}">
                <a16:creationId xmlns:a16="http://schemas.microsoft.com/office/drawing/2014/main" id="{4FE21E71-9F1D-103F-83AF-E7F01B618EE2}"/>
              </a:ext>
            </a:extLst>
          </p:cNvPr>
          <p:cNvSpPr txBox="1">
            <a:spLocks/>
          </p:cNvSpPr>
          <p:nvPr/>
        </p:nvSpPr>
        <p:spPr>
          <a:xfrm>
            <a:off x="897601" y="-48530"/>
            <a:ext cx="8923789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</a:t>
            </a:r>
            <a:r>
              <a:rPr lang="he-IL" sz="4400" dirty="0"/>
              <a:t> </a:t>
            </a:r>
            <a:r>
              <a:rPr lang="en-US" sz="4400" dirty="0"/>
              <a:t>Detectors – Tracking Detector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DE9B90E-1AE5-5B90-CD0E-19E8196B8590}"/>
              </a:ext>
            </a:extLst>
          </p:cNvPr>
          <p:cNvGrpSpPr/>
          <p:nvPr/>
        </p:nvGrpSpPr>
        <p:grpSpPr>
          <a:xfrm>
            <a:off x="5734312" y="1361440"/>
            <a:ext cx="6261578" cy="3815179"/>
            <a:chOff x="534370" y="748675"/>
            <a:chExt cx="7764428" cy="4995095"/>
          </a:xfrm>
        </p:grpSpPr>
        <p:pic>
          <p:nvPicPr>
            <p:cNvPr id="10" name="Picture 9" descr="A diagram of a machine&#10;&#10;Description automatically generated">
              <a:extLst>
                <a:ext uri="{FF2B5EF4-FFF2-40B4-BE49-F238E27FC236}">
                  <a16:creationId xmlns:a16="http://schemas.microsoft.com/office/drawing/2014/main" id="{9784DFFB-EF04-A262-BAAF-053B6F508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3361" y="748675"/>
              <a:ext cx="6085437" cy="401851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4EFA5F-9691-D82A-2BA1-F5F773EA3955}"/>
                </a:ext>
              </a:extLst>
            </p:cNvPr>
            <p:cNvSpPr txBox="1"/>
            <p:nvPr/>
          </p:nvSpPr>
          <p:spPr>
            <a:xfrm>
              <a:off x="534370" y="3903912"/>
              <a:ext cx="4443444" cy="1839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 dirty="0">
                  <a:solidFill>
                    <a:schemeClr val="accent2"/>
                  </a:solidFill>
                </a:rPr>
                <a:t>4 Tracking layers, back-front overlapping  arrangement to minimize dead area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6093E59-6BE9-9C01-305D-F7A9BF30A4EF}"/>
                </a:ext>
              </a:extLst>
            </p:cNvPr>
            <p:cNvCxnSpPr/>
            <p:nvPr/>
          </p:nvCxnSpPr>
          <p:spPr>
            <a:xfrm flipV="1">
              <a:off x="3751604" y="2757933"/>
              <a:ext cx="658026" cy="97657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1581AEE-88CC-E880-8E58-DE11F0DDC2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4004" y="2956845"/>
              <a:ext cx="1103119" cy="93006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48E7838-AE2D-3751-022E-D0D3CEE0BE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7200" y="3383849"/>
              <a:ext cx="1270475" cy="64068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AF7378D-41EE-3D05-1FA9-8B6C555DCF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37817" y="3762563"/>
              <a:ext cx="1562456" cy="399602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C1E9151-29D0-06D8-BD85-BA4BC5E3A2A1}"/>
              </a:ext>
            </a:extLst>
          </p:cNvPr>
          <p:cNvSpPr txBox="1"/>
          <p:nvPr/>
        </p:nvSpPr>
        <p:spPr>
          <a:xfrm>
            <a:off x="5514405" y="5403623"/>
            <a:ext cx="4481537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67" b="1" u="sng" dirty="0"/>
              <a:t>Note:</a:t>
            </a:r>
            <a:r>
              <a:rPr lang="en-US" sz="1867" b="1" dirty="0"/>
              <a:t> </a:t>
            </a:r>
            <a:r>
              <a:rPr lang="en-US" sz="1867" dirty="0"/>
              <a:t>momentum resolution (</a:t>
            </a:r>
            <a:r>
              <a:rPr lang="en-US" sz="1867" dirty="0" err="1"/>
              <a:t>dp</a:t>
            </a:r>
            <a:r>
              <a:rPr lang="en-US" sz="1867" dirty="0"/>
              <a:t>/p)  is ~2-4%, depending on configuration.</a:t>
            </a: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3E2406-3D6A-087D-F2F9-74BB24A51BB2}"/>
              </a:ext>
            </a:extLst>
          </p:cNvPr>
          <p:cNvGrpSpPr/>
          <p:nvPr/>
        </p:nvGrpSpPr>
        <p:grpSpPr>
          <a:xfrm>
            <a:off x="502764" y="2495971"/>
            <a:ext cx="5036188" cy="3698165"/>
            <a:chOff x="502764" y="2495971"/>
            <a:chExt cx="5036188" cy="36981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B551D1-0187-6328-E89A-1CC3DD12C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764" y="2624075"/>
              <a:ext cx="5036188" cy="357006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3E82D5-004E-0AEB-D644-C4FA7F593055}"/>
                </a:ext>
              </a:extLst>
            </p:cNvPr>
            <p:cNvSpPr txBox="1"/>
            <p:nvPr/>
          </p:nvSpPr>
          <p:spPr>
            <a:xfrm>
              <a:off x="1038984" y="2495971"/>
              <a:ext cx="3264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Study by Alex Jentsch</a:t>
              </a:r>
            </a:p>
          </p:txBody>
        </p:sp>
      </p:grp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5BA2D7A-8359-DCD1-1223-38580329E654}"/>
              </a:ext>
            </a:extLst>
          </p:cNvPr>
          <p:cNvSpPr txBox="1">
            <a:spLocks/>
          </p:cNvSpPr>
          <p:nvPr/>
        </p:nvSpPr>
        <p:spPr>
          <a:xfrm>
            <a:off x="386618" y="988232"/>
            <a:ext cx="5451806" cy="435133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marR="0" lvl="0" indent="-482588" algn="l" defTabSz="914400" rtl="0" latinLnBrk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31789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dirty="0"/>
              <a:t>Four layers separated by 27 cm</a:t>
            </a:r>
          </a:p>
          <a:p>
            <a:pPr hangingPunct="1"/>
            <a:r>
              <a:rPr lang="en-US" dirty="0"/>
              <a:t>Populated by pixilated AC-LGAD sensor with 20</a:t>
            </a:r>
            <a:r>
              <a:rPr lang="el-GR" dirty="0"/>
              <a:t>μ</a:t>
            </a:r>
            <a:r>
              <a:rPr lang="en-US" dirty="0"/>
              <a:t>m effective resolution</a:t>
            </a:r>
          </a:p>
        </p:txBody>
      </p:sp>
      <p:pic>
        <p:nvPicPr>
          <p:cNvPr id="7" name="Picture 6" descr="A cartoon bee with wings&#10;&#10;Description automatically generated">
            <a:extLst>
              <a:ext uri="{FF2B5EF4-FFF2-40B4-BE49-F238E27FC236}">
                <a16:creationId xmlns:a16="http://schemas.microsoft.com/office/drawing/2014/main" id="{05BAEDB4-5994-E928-401A-377ADA1DA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641" y="-37708"/>
            <a:ext cx="564212" cy="564212"/>
          </a:xfrm>
          <a:prstGeom prst="rect">
            <a:avLst/>
          </a:prstGeom>
        </p:spPr>
      </p:pic>
      <p:sp>
        <p:nvSpPr>
          <p:cNvPr id="11" name="Google Shape;170;p25">
            <a:extLst>
              <a:ext uri="{FF2B5EF4-FFF2-40B4-BE49-F238E27FC236}">
                <a16:creationId xmlns:a16="http://schemas.microsoft.com/office/drawing/2014/main" id="{97AB982B-4DF5-50BF-5857-9FE6B9EDB6BB}"/>
              </a:ext>
            </a:extLst>
          </p:cNvPr>
          <p:cNvSpPr txBox="1">
            <a:spLocks/>
          </p:cNvSpPr>
          <p:nvPr/>
        </p:nvSpPr>
        <p:spPr>
          <a:xfrm>
            <a:off x="897601" y="-48530"/>
            <a:ext cx="10339150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</a:t>
            </a:r>
            <a:r>
              <a:rPr lang="he-IL" sz="4400" dirty="0"/>
              <a:t> </a:t>
            </a:r>
            <a:r>
              <a:rPr lang="en-US" sz="4400" dirty="0"/>
              <a:t>Detectors – Tracker Design &amp; Status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27A89B70-3176-1533-C44B-5D7561807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6906FFE-AC70-C783-F396-7F452187EA70}"/>
              </a:ext>
            </a:extLst>
          </p:cNvPr>
          <p:cNvSpPr txBox="1">
            <a:spLocks/>
          </p:cNvSpPr>
          <p:nvPr/>
        </p:nvSpPr>
        <p:spPr>
          <a:xfrm>
            <a:off x="5803143" y="1012825"/>
            <a:ext cx="5838424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6997" indent="0">
              <a:buNone/>
            </a:pPr>
            <a:r>
              <a:rPr lang="en-US" sz="2800" u="sng" dirty="0"/>
              <a:t>Remaining Questions/Optimization</a:t>
            </a:r>
          </a:p>
          <a:p>
            <a:r>
              <a:rPr lang="en-US" sz="2600" dirty="0"/>
              <a:t>Previously used homogeneous B field in magnet bore</a:t>
            </a:r>
          </a:p>
          <a:p>
            <a:r>
              <a:rPr lang="en-US" sz="2600" dirty="0"/>
              <a:t>Now optimizing detector positions/spacing for real B field</a:t>
            </a:r>
            <a:r>
              <a:rPr lang="en-US" sz="2600" baseline="30000" dirty="0"/>
              <a:t>2</a:t>
            </a:r>
            <a:endParaRPr lang="en-US" sz="2600" dirty="0"/>
          </a:p>
          <a:p>
            <a:pPr>
              <a:buNone/>
            </a:pPr>
            <a:endParaRPr lang="en-US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A11911-C085-8BDF-4394-EDB5F30E77AB}"/>
              </a:ext>
            </a:extLst>
          </p:cNvPr>
          <p:cNvGrpSpPr/>
          <p:nvPr/>
        </p:nvGrpSpPr>
        <p:grpSpPr>
          <a:xfrm>
            <a:off x="502764" y="2495971"/>
            <a:ext cx="5036188" cy="3698165"/>
            <a:chOff x="502764" y="2495971"/>
            <a:chExt cx="5036188" cy="369816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596600E-E570-2941-CD4C-FD64B16D9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764" y="2624075"/>
              <a:ext cx="5036188" cy="357006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65ED64-450E-FF80-6CDA-F15630690A69}"/>
                </a:ext>
              </a:extLst>
            </p:cNvPr>
            <p:cNvSpPr txBox="1"/>
            <p:nvPr/>
          </p:nvSpPr>
          <p:spPr>
            <a:xfrm>
              <a:off x="1038984" y="2495971"/>
              <a:ext cx="3264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Study by Alex Jentsch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F3E9529-1506-8569-9DA6-641DE7951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0848" y="3188494"/>
            <a:ext cx="3238295" cy="30060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E190287-D0FF-47B8-57A6-0BB3D0BD50B6}"/>
              </a:ext>
            </a:extLst>
          </p:cNvPr>
          <p:cNvSpPr/>
          <p:nvPr/>
        </p:nvSpPr>
        <p:spPr>
          <a:xfrm>
            <a:off x="9218141" y="6018509"/>
            <a:ext cx="914400" cy="188752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9943FA-3D0B-DCBF-9F40-272A3EC05F94}"/>
              </a:ext>
            </a:extLst>
          </p:cNvPr>
          <p:cNvSpPr txBox="1"/>
          <p:nvPr/>
        </p:nvSpPr>
        <p:spPr>
          <a:xfrm>
            <a:off x="8493411" y="5928220"/>
            <a:ext cx="16712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Z [cm]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88D6A-BC77-7AA9-1090-1E5EC3BF69BF}"/>
              </a:ext>
            </a:extLst>
          </p:cNvPr>
          <p:cNvSpPr txBox="1"/>
          <p:nvPr/>
        </p:nvSpPr>
        <p:spPr>
          <a:xfrm>
            <a:off x="7741487" y="6389232"/>
            <a:ext cx="368135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More details in 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  <a:hlinkClick r:id="rId5"/>
              </a:rPr>
              <a:t>FF update</a:t>
            </a:r>
            <a:endParaRPr kumimoji="0" lang="en-US" sz="1800" b="0" i="0" u="none" strike="noStrike" cap="none" spc="0" normalizeH="0" baseline="3000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B48173E-B51C-F0E7-96A9-2EAAD1DB8429}"/>
              </a:ext>
            </a:extLst>
          </p:cNvPr>
          <p:cNvSpPr txBox="1">
            <a:spLocks/>
          </p:cNvSpPr>
          <p:nvPr/>
        </p:nvSpPr>
        <p:spPr>
          <a:xfrm>
            <a:off x="386618" y="988232"/>
            <a:ext cx="5451806" cy="4351339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marR="0" lvl="0" indent="-482588" algn="l" defTabSz="914400" rtl="0" latinLnBrk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31789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defTabSz="914400" rtl="0" latinLnBrk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/>
              <a:t>Four layers separated by 27 cm</a:t>
            </a:r>
          </a:p>
          <a:p>
            <a:pPr hangingPunct="1"/>
            <a:r>
              <a:rPr lang="en-US"/>
              <a:t>Populated by pixilated AC-LGAD sensor with 20</a:t>
            </a:r>
            <a:r>
              <a:rPr lang="el-GR"/>
              <a:t>μ</a:t>
            </a:r>
            <a:r>
              <a:rPr lang="en-US"/>
              <a:t>m effective resolution</a:t>
            </a:r>
          </a:p>
        </p:txBody>
      </p:sp>
      <p:pic>
        <p:nvPicPr>
          <p:cNvPr id="10" name="Picture 9" descr="A cartoon bee with wings&#10;&#10;Description automatically generated">
            <a:extLst>
              <a:ext uri="{FF2B5EF4-FFF2-40B4-BE49-F238E27FC236}">
                <a16:creationId xmlns:a16="http://schemas.microsoft.com/office/drawing/2014/main" id="{8404FEA3-EDCB-929C-2C19-8D687FC56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641" y="-37708"/>
            <a:ext cx="564212" cy="564212"/>
          </a:xfrm>
          <a:prstGeom prst="rect">
            <a:avLst/>
          </a:prstGeom>
        </p:spPr>
      </p:pic>
      <p:sp>
        <p:nvSpPr>
          <p:cNvPr id="12" name="Google Shape;170;p25">
            <a:extLst>
              <a:ext uri="{FF2B5EF4-FFF2-40B4-BE49-F238E27FC236}">
                <a16:creationId xmlns:a16="http://schemas.microsoft.com/office/drawing/2014/main" id="{F9375C5B-88CC-1D18-D4F4-E78F73152EA7}"/>
              </a:ext>
            </a:extLst>
          </p:cNvPr>
          <p:cNvSpPr txBox="1">
            <a:spLocks/>
          </p:cNvSpPr>
          <p:nvPr/>
        </p:nvSpPr>
        <p:spPr>
          <a:xfrm>
            <a:off x="897601" y="-48530"/>
            <a:ext cx="10339150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</a:t>
            </a:r>
            <a:r>
              <a:rPr lang="he-IL" sz="4400" dirty="0"/>
              <a:t> </a:t>
            </a:r>
            <a:r>
              <a:rPr lang="en-US" sz="4400" dirty="0"/>
              <a:t>Detectors – Tracker Design &amp; Status</a:t>
            </a:r>
          </a:p>
        </p:txBody>
      </p:sp>
    </p:spTree>
    <p:extLst>
      <p:ext uri="{BB962C8B-B14F-4D97-AF65-F5344CB8AC3E}">
        <p14:creationId xmlns:p14="http://schemas.microsoft.com/office/powerpoint/2010/main" val="106892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>
          <a:extLst>
            <a:ext uri="{FF2B5EF4-FFF2-40B4-BE49-F238E27FC236}">
              <a16:creationId xmlns:a16="http://schemas.microsoft.com/office/drawing/2014/main" id="{D81615A4-90A5-839B-3765-C2AB9C286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D31CB981-5DFF-F919-9DBD-F2884EFE2BFA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461962" y="1930728"/>
                <a:ext cx="5669281" cy="4211625"/>
              </a:xfrm>
            </p:spPr>
            <p:txBody>
              <a:bodyPr>
                <a:normAutofit/>
              </a:bodyPr>
              <a:lstStyle/>
              <a:p>
                <a:r>
                  <a:rPr lang="en-US" u="sng" dirty="0"/>
                  <a:t>Requirements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Energy resolution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8%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rad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+2%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Radiation hard for forward environment</a:t>
                </a:r>
              </a:p>
              <a:p>
                <a:pPr lvl="1"/>
                <a:r>
                  <a:rPr lang="en-US" dirty="0"/>
                  <a:t>Sensitive to 50 MeV photons</a:t>
                </a:r>
              </a:p>
              <a:p>
                <a:pPr lvl="1"/>
                <a:r>
                  <a:rPr lang="en-US" dirty="0"/>
                  <a:t>Accommodate available mechanical envelope</a:t>
                </a:r>
              </a:p>
              <a:p>
                <a:pPr marL="28733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D31CB981-5DFF-F919-9DBD-F2884EFE2B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61962" y="1930728"/>
                <a:ext cx="5669281" cy="4211625"/>
              </a:xfrm>
              <a:blipFill>
                <a:blip r:embed="rId4"/>
                <a:stretch>
                  <a:fillRect l="-2237" t="-1205" r="-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33CF7-8188-61EF-4664-CAAACF3A630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7180372" y="1930728"/>
            <a:ext cx="4802817" cy="428152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Detector design:</a:t>
            </a:r>
          </a:p>
          <a:p>
            <a:pPr lvl="1"/>
            <a:r>
              <a:rPr lang="en-US" sz="2400" dirty="0"/>
              <a:t>135 Scintillating crystals , each* 2x2x20 cm, situated 1m into magnet bore</a:t>
            </a:r>
          </a:p>
          <a:p>
            <a:pPr lvl="1"/>
            <a:r>
              <a:rPr lang="en-US" sz="2400" dirty="0"/>
              <a:t>LYSO </a:t>
            </a:r>
            <a:r>
              <a:rPr lang="en-US" sz="2400" i="1" dirty="0"/>
              <a:t>and</a:t>
            </a:r>
            <a:r>
              <a:rPr lang="en-US" sz="2400" dirty="0"/>
              <a:t> PbWO</a:t>
            </a:r>
            <a:r>
              <a:rPr lang="en-US" sz="2400" baseline="-25000" dirty="0"/>
              <a:t>4</a:t>
            </a:r>
            <a:r>
              <a:rPr lang="en-US" sz="2400" dirty="0"/>
              <a:t> meet requirements</a:t>
            </a:r>
          </a:p>
          <a:p>
            <a:pPr lvl="1"/>
            <a:r>
              <a:rPr lang="en-US" sz="2400" dirty="0"/>
              <a:t>Preference for </a:t>
            </a:r>
            <a:r>
              <a:rPr lang="en-US" sz="2400" b="1" dirty="0"/>
              <a:t>LYSO</a:t>
            </a:r>
            <a:r>
              <a:rPr lang="en-US" sz="2400" dirty="0"/>
              <a:t> for low energy measurements (and better T behavior)</a:t>
            </a:r>
          </a:p>
          <a:p>
            <a:pPr lvl="2"/>
            <a:r>
              <a:rPr lang="en-US" sz="2400" dirty="0"/>
              <a:t>CAVEAT: Not clear that LYSO crystals of reasonable size/cost can be obtained.</a:t>
            </a:r>
          </a:p>
          <a:p>
            <a:pPr lvl="1"/>
            <a:r>
              <a:rPr lang="en-US" sz="2400" dirty="0"/>
              <a:t>Expect synergy w/other detectors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B75C2-634F-6E08-ED0D-E9922DF36F95}"/>
              </a:ext>
            </a:extLst>
          </p:cNvPr>
          <p:cNvSpPr txBox="1"/>
          <p:nvPr/>
        </p:nvSpPr>
        <p:spPr>
          <a:xfrm>
            <a:off x="609600" y="1202301"/>
            <a:ext cx="1023707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3200" dirty="0"/>
              <a:t>Forward (4.6&lt;</a:t>
            </a:r>
            <a:r>
              <a:rPr lang="en-US" sz="3200" dirty="0">
                <a:solidFill>
                  <a:srgbClr val="000000"/>
                </a:solidFill>
                <a:effectLst/>
                <a:latin typeface="STIX Two Math" panose="02020603050405020304" pitchFamily="18" charset="0"/>
              </a:rPr>
              <a:t>𝜂&lt;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</a:rPr>
              <a:t>5.9</a:t>
            </a:r>
            <a:r>
              <a:rPr lang="en-US" sz="3200" dirty="0">
                <a:solidFill>
                  <a:srgbClr val="000000"/>
                </a:solidFill>
                <a:effectLst/>
                <a:latin typeface="STIX Two Math" panose="02020603050405020304" pitchFamily="18" charset="0"/>
              </a:rPr>
              <a:t>) </a:t>
            </a:r>
            <a:r>
              <a:rPr lang="en-US" sz="3200" dirty="0"/>
              <a:t>photon and </a:t>
            </a:r>
            <a:r>
              <a:rPr lang="el-GR" sz="3200" dirty="0"/>
              <a:t>π</a:t>
            </a:r>
            <a:r>
              <a:rPr lang="en-US" sz="3200" baseline="30000" dirty="0"/>
              <a:t>0</a:t>
            </a:r>
            <a:r>
              <a:rPr lang="en-US" sz="3200" dirty="0"/>
              <a:t> measurement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FDBFD9-C36D-050D-52F5-17531F682D39}"/>
              </a:ext>
            </a:extLst>
          </p:cNvPr>
          <p:cNvCxnSpPr>
            <a:cxnSpLocks/>
          </p:cNvCxnSpPr>
          <p:nvPr/>
        </p:nvCxnSpPr>
        <p:spPr>
          <a:xfrm>
            <a:off x="5264779" y="2576881"/>
            <a:ext cx="182479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BF8C22-533B-6E60-1FFE-F5816301D982}"/>
              </a:ext>
            </a:extLst>
          </p:cNvPr>
          <p:cNvCxnSpPr>
            <a:cxnSpLocks/>
          </p:cNvCxnSpPr>
          <p:nvPr/>
        </p:nvCxnSpPr>
        <p:spPr>
          <a:xfrm flipV="1">
            <a:off x="5239265" y="2730333"/>
            <a:ext cx="1941108" cy="3341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DB627E8-BBF0-1B42-B750-0908778D459E}"/>
              </a:ext>
            </a:extLst>
          </p:cNvPr>
          <p:cNvCxnSpPr>
            <a:cxnSpLocks/>
          </p:cNvCxnSpPr>
          <p:nvPr/>
        </p:nvCxnSpPr>
        <p:spPr>
          <a:xfrm flipV="1">
            <a:off x="5728138" y="2730333"/>
            <a:ext cx="1681655" cy="16554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3B1FEA5-3A46-1AB9-0C36-23661FFEF338}"/>
              </a:ext>
            </a:extLst>
          </p:cNvPr>
          <p:cNvCxnSpPr>
            <a:cxnSpLocks/>
          </p:cNvCxnSpPr>
          <p:nvPr/>
        </p:nvCxnSpPr>
        <p:spPr>
          <a:xfrm>
            <a:off x="4924972" y="4036540"/>
            <a:ext cx="2484821" cy="1112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 descr="A cartoon bee with wings&#10;&#10;Description automatically generated">
            <a:extLst>
              <a:ext uri="{FF2B5EF4-FFF2-40B4-BE49-F238E27FC236}">
                <a16:creationId xmlns:a16="http://schemas.microsoft.com/office/drawing/2014/main" id="{14154EF5-B25B-FF3B-E3F0-3F0293F5F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641" y="-37708"/>
            <a:ext cx="564212" cy="564212"/>
          </a:xfrm>
          <a:prstGeom prst="rect">
            <a:avLst/>
          </a:prstGeom>
        </p:spPr>
      </p:pic>
      <p:sp>
        <p:nvSpPr>
          <p:cNvPr id="12" name="Google Shape;170;p25">
            <a:extLst>
              <a:ext uri="{FF2B5EF4-FFF2-40B4-BE49-F238E27FC236}">
                <a16:creationId xmlns:a16="http://schemas.microsoft.com/office/drawing/2014/main" id="{E70D8475-59CA-C697-CB20-F4D39F3202D2}"/>
              </a:ext>
            </a:extLst>
          </p:cNvPr>
          <p:cNvSpPr txBox="1">
            <a:spLocks/>
          </p:cNvSpPr>
          <p:nvPr/>
        </p:nvSpPr>
        <p:spPr>
          <a:xfrm>
            <a:off x="897601" y="-48530"/>
            <a:ext cx="10339150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</a:t>
            </a:r>
            <a:r>
              <a:rPr lang="he-IL" sz="4400" dirty="0"/>
              <a:t> </a:t>
            </a:r>
            <a:r>
              <a:rPr lang="en-US" sz="4400" dirty="0"/>
              <a:t>Detectors – EM Calorimeter</a:t>
            </a:r>
          </a:p>
        </p:txBody>
      </p:sp>
    </p:spTree>
    <p:extLst>
      <p:ext uri="{BB962C8B-B14F-4D97-AF65-F5344CB8AC3E}">
        <p14:creationId xmlns:p14="http://schemas.microsoft.com/office/powerpoint/2010/main" val="205179466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>
          <a:extLst>
            <a:ext uri="{FF2B5EF4-FFF2-40B4-BE49-F238E27FC236}">
              <a16:creationId xmlns:a16="http://schemas.microsoft.com/office/drawing/2014/main" id="{1B3039BC-09C6-73FB-3512-20DA5AC9F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FAE6BD-3E0D-A142-CA7A-D50755D93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627" y="1012825"/>
            <a:ext cx="5838424" cy="4351339"/>
          </a:xfrm>
        </p:spPr>
        <p:txBody>
          <a:bodyPr/>
          <a:lstStyle/>
          <a:p>
            <a:r>
              <a:rPr lang="en-US" dirty="0"/>
              <a:t>135 crystals 2x2x20 cm crystals</a:t>
            </a:r>
          </a:p>
          <a:p>
            <a:r>
              <a:rPr lang="en-US" dirty="0"/>
              <a:t>Read out by front (IR side) coupled </a:t>
            </a:r>
            <a:r>
              <a:rPr lang="en-US" dirty="0" err="1"/>
              <a:t>SiPM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159323-922D-27BF-D8BD-11C76FAC27C0}"/>
              </a:ext>
            </a:extLst>
          </p:cNvPr>
          <p:cNvGrpSpPr/>
          <p:nvPr/>
        </p:nvGrpSpPr>
        <p:grpSpPr>
          <a:xfrm>
            <a:off x="6096000" y="2235200"/>
            <a:ext cx="5747997" cy="3843349"/>
            <a:chOff x="2213361" y="748675"/>
            <a:chExt cx="6085437" cy="4018517"/>
          </a:xfrm>
        </p:grpSpPr>
        <p:pic>
          <p:nvPicPr>
            <p:cNvPr id="4" name="Picture 3" descr="A diagram of a machine&#10;&#10;Description automatically generated">
              <a:extLst>
                <a:ext uri="{FF2B5EF4-FFF2-40B4-BE49-F238E27FC236}">
                  <a16:creationId xmlns:a16="http://schemas.microsoft.com/office/drawing/2014/main" id="{5F095D08-64A7-F154-FC10-DD37316AB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13361" y="748675"/>
              <a:ext cx="6085437" cy="4018517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F0CCAE3-6F40-72DB-5979-775433A6DD4D}"/>
                </a:ext>
              </a:extLst>
            </p:cNvPr>
            <p:cNvCxnSpPr/>
            <p:nvPr/>
          </p:nvCxnSpPr>
          <p:spPr>
            <a:xfrm flipH="1">
              <a:off x="4748490" y="1307844"/>
              <a:ext cx="1073426" cy="63610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6D3569-7B0B-6788-71A6-CB5A07312FDF}"/>
                </a:ext>
              </a:extLst>
            </p:cNvPr>
            <p:cNvSpPr txBox="1"/>
            <p:nvPr/>
          </p:nvSpPr>
          <p:spPr>
            <a:xfrm>
              <a:off x="5821915" y="1043861"/>
              <a:ext cx="1894938" cy="112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b="1">
                  <a:solidFill>
                    <a:schemeClr val="tx1"/>
                  </a:solidFill>
                </a:rPr>
                <a:t>135 scintillating crystals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F11A296-2CFC-8D84-F1B7-C49D78A03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40" y="2412008"/>
            <a:ext cx="3923201" cy="37788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B7D8C82-DE94-F201-A1F0-CD1AE6EACAD4}"/>
              </a:ext>
            </a:extLst>
          </p:cNvPr>
          <p:cNvSpPr txBox="1"/>
          <p:nvPr/>
        </p:nvSpPr>
        <p:spPr>
          <a:xfrm>
            <a:off x="822746" y="2004367"/>
            <a:ext cx="351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Study by Michael Pitt</a:t>
            </a:r>
          </a:p>
        </p:txBody>
      </p:sp>
      <p:pic>
        <p:nvPicPr>
          <p:cNvPr id="13" name="Picture 12" descr="A cartoon bee with wings&#10;&#10;Description automatically generated">
            <a:extLst>
              <a:ext uri="{FF2B5EF4-FFF2-40B4-BE49-F238E27FC236}">
                <a16:creationId xmlns:a16="http://schemas.microsoft.com/office/drawing/2014/main" id="{798111F6-7799-E520-C069-2AE563D55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641" y="-37708"/>
            <a:ext cx="564212" cy="564212"/>
          </a:xfrm>
          <a:prstGeom prst="rect">
            <a:avLst/>
          </a:prstGeom>
        </p:spPr>
      </p:pic>
      <p:sp>
        <p:nvSpPr>
          <p:cNvPr id="14" name="Google Shape;170;p25">
            <a:extLst>
              <a:ext uri="{FF2B5EF4-FFF2-40B4-BE49-F238E27FC236}">
                <a16:creationId xmlns:a16="http://schemas.microsoft.com/office/drawing/2014/main" id="{36820523-53F0-17F3-3325-90C0D27506DD}"/>
              </a:ext>
            </a:extLst>
          </p:cNvPr>
          <p:cNvSpPr txBox="1">
            <a:spLocks/>
          </p:cNvSpPr>
          <p:nvPr/>
        </p:nvSpPr>
        <p:spPr>
          <a:xfrm>
            <a:off x="897601" y="-48530"/>
            <a:ext cx="10339150" cy="71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519D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30519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/>
              <a:t>B   </a:t>
            </a:r>
            <a:r>
              <a:rPr lang="he-IL" sz="4400" dirty="0"/>
              <a:t> </a:t>
            </a:r>
            <a:r>
              <a:rPr lang="en-US" sz="4400" dirty="0"/>
              <a:t>Detectors – </a:t>
            </a:r>
            <a:r>
              <a:rPr lang="en-US" sz="4400" dirty="0" err="1"/>
              <a:t>EMCal</a:t>
            </a:r>
            <a:r>
              <a:rPr lang="en-US" sz="4400" dirty="0"/>
              <a:t> Design &amp; Status</a:t>
            </a:r>
          </a:p>
        </p:txBody>
      </p:sp>
    </p:spTree>
    <p:extLst>
      <p:ext uri="{BB962C8B-B14F-4D97-AF65-F5344CB8AC3E}">
        <p14:creationId xmlns:p14="http://schemas.microsoft.com/office/powerpoint/2010/main" val="330862627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2B8E90102F7546A6DD985190BCEDC2" ma:contentTypeVersion="18" ma:contentTypeDescription="Create a new document." ma:contentTypeScope="" ma:versionID="b7fb6934b61dc6d0379d0ddce7c3445b">
  <xsd:schema xmlns:xsd="http://www.w3.org/2001/XMLSchema" xmlns:xs="http://www.w3.org/2001/XMLSchema" xmlns:p="http://schemas.microsoft.com/office/2006/metadata/properties" xmlns:ns2="ba0f8389-919e-4cd7-a296-4d71bc590524" xmlns:ns3="7f7a3532-5291-4767-b372-263997adf83b" targetNamespace="http://schemas.microsoft.com/office/2006/metadata/properties" ma:root="true" ma:fieldsID="3ef91467a79839046c71be5b73acfc24" ns2:_="" ns3:_="">
    <xsd:import namespace="ba0f8389-919e-4cd7-a296-4d71bc590524"/>
    <xsd:import namespace="7f7a3532-5291-4767-b372-263997adf8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0f8389-919e-4cd7-a296-4d71bc5905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627ecdc-4a41-4db1-8913-7c60425bb4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a3532-5291-4767-b372-263997adf83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2b87a66-f3a0-4e2a-9228-74d2f966fb32}" ma:internalName="TaxCatchAll" ma:showField="CatchAllData" ma:web="7f7a3532-5291-4767-b372-263997adf8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ABA82A-EA61-46D0-B0D5-263E8FC368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FC0948-263D-4275-9DD2-DEFCDBF288D8}">
  <ds:schemaRefs>
    <ds:schemaRef ds:uri="7f7a3532-5291-4767-b372-263997adf83b"/>
    <ds:schemaRef ds:uri="ba0f8389-919e-4cd7-a296-4d71bc5905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3357</TotalTime>
  <Words>903</Words>
  <Application>Microsoft Macintosh PowerPoint</Application>
  <PresentationFormat>Widescreen</PresentationFormat>
  <Paragraphs>125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Helvetica</vt:lpstr>
      <vt:lpstr>STIX Two Math</vt:lpstr>
      <vt:lpstr>Wingdings</vt:lpstr>
      <vt:lpstr>BNL</vt:lpstr>
      <vt:lpstr>B0 Detectors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Zvi Citron</cp:lastModifiedBy>
  <cp:revision>23</cp:revision>
  <dcterms:modified xsi:type="dcterms:W3CDTF">2024-02-01T11:16:25Z</dcterms:modified>
</cp:coreProperties>
</file>