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2" r:id="rId3"/>
    <p:sldId id="291" r:id="rId4"/>
    <p:sldId id="310" r:id="rId5"/>
    <p:sldId id="292" r:id="rId6"/>
    <p:sldId id="312" r:id="rId7"/>
    <p:sldId id="293" r:id="rId8"/>
    <p:sldId id="311" r:id="rId9"/>
    <p:sldId id="296" r:id="rId10"/>
    <p:sldId id="262" r:id="rId11"/>
    <p:sldId id="277" r:id="rId12"/>
    <p:sldId id="299" r:id="rId13"/>
    <p:sldId id="302" r:id="rId14"/>
    <p:sldId id="316" r:id="rId15"/>
    <p:sldId id="300" r:id="rId16"/>
    <p:sldId id="317" r:id="rId17"/>
    <p:sldId id="315" r:id="rId18"/>
    <p:sldId id="313" r:id="rId19"/>
    <p:sldId id="314" r:id="rId20"/>
    <p:sldId id="306" r:id="rId21"/>
    <p:sldId id="298" r:id="rId22"/>
    <p:sldId id="297" r:id="rId23"/>
    <p:sldId id="303" r:id="rId24"/>
    <p:sldId id="304" r:id="rId25"/>
    <p:sldId id="272" r:id="rId26"/>
    <p:sldId id="305" r:id="rId27"/>
    <p:sldId id="307" r:id="rId28"/>
    <p:sldId id="308" r:id="rId29"/>
    <p:sldId id="278" r:id="rId30"/>
    <p:sldId id="286" r:id="rId31"/>
    <p:sldId id="260" r:id="rId32"/>
    <p:sldId id="264" r:id="rId33"/>
    <p:sldId id="26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5833"/>
  </p:normalViewPr>
  <p:slideViewPr>
    <p:cSldViewPr snapToGrid="0">
      <p:cViewPr varScale="1">
        <p:scale>
          <a:sx n="84" d="100"/>
          <a:sy n="84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1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9D7D5C-EF86-EDD7-3FF1-D4E342F75E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27A4E-2233-332D-D68D-36FA60197C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FB32D-0851-184E-A3AF-925738736767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26CD3-1B1F-6A5A-78CE-5241C9887A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0EB90-B69C-E9D5-7BB3-D3D93EECDD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A7AC7-3131-9840-A87E-D0A6F7E06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1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94493-10B3-2842-8FBD-3502684FB5A3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54FA5-4913-0545-8171-CD8DF7D7E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2545AFE-8276-DAF1-1781-FE69F4A7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d45abe902_0_13:notes">
            <a:extLst>
              <a:ext uri="{FF2B5EF4-FFF2-40B4-BE49-F238E27FC236}">
                <a16:creationId xmlns:a16="http://schemas.microsoft.com/office/drawing/2014/main" id="{CF5384F1-A379-142F-0C52-798EFDA6E0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d45abe902_0_13:notes">
            <a:extLst>
              <a:ext uri="{FF2B5EF4-FFF2-40B4-BE49-F238E27FC236}">
                <a16:creationId xmlns:a16="http://schemas.microsoft.com/office/drawing/2014/main" id="{4EDEC2DB-8F5F-0F26-BF38-645BD543C0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164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2B9B40FC-8FE8-3376-9290-0B62A61E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d6ff1b80f_0_16:notes">
            <a:extLst>
              <a:ext uri="{FF2B5EF4-FFF2-40B4-BE49-F238E27FC236}">
                <a16:creationId xmlns:a16="http://schemas.microsoft.com/office/drawing/2014/main" id="{A63FE2A1-DD92-76C0-B3D9-D38E1331F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ed6ff1b80f_0_16:notes">
            <a:extLst>
              <a:ext uri="{FF2B5EF4-FFF2-40B4-BE49-F238E27FC236}">
                <a16:creationId xmlns:a16="http://schemas.microsoft.com/office/drawing/2014/main" id="{A646E592-74AC-4532-7257-2C30F163B6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679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B542E18-0102-8064-CB9F-B3DE867A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759ce4641_0_97:notes">
            <a:extLst>
              <a:ext uri="{FF2B5EF4-FFF2-40B4-BE49-F238E27FC236}">
                <a16:creationId xmlns:a16="http://schemas.microsoft.com/office/drawing/2014/main" id="{D345BA8E-1435-89EE-B658-96FF69D369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a759ce4641_0_97:notes">
            <a:extLst>
              <a:ext uri="{FF2B5EF4-FFF2-40B4-BE49-F238E27FC236}">
                <a16:creationId xmlns:a16="http://schemas.microsoft.com/office/drawing/2014/main" id="{789E9815-C751-3ACA-F5FD-C490958383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59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>
          <a:extLst>
            <a:ext uri="{FF2B5EF4-FFF2-40B4-BE49-F238E27FC236}">
              <a16:creationId xmlns:a16="http://schemas.microsoft.com/office/drawing/2014/main" id="{C24AC034-2754-B3C2-DB3C-E8BD1728D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d45abe902_0_89:notes">
            <a:extLst>
              <a:ext uri="{FF2B5EF4-FFF2-40B4-BE49-F238E27FC236}">
                <a16:creationId xmlns:a16="http://schemas.microsoft.com/office/drawing/2014/main" id="{D4236558-D7BB-EA60-6D59-210DAE5FF9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ed45abe902_0_89:notes">
            <a:extLst>
              <a:ext uri="{FF2B5EF4-FFF2-40B4-BE49-F238E27FC236}">
                <a16:creationId xmlns:a16="http://schemas.microsoft.com/office/drawing/2014/main" id="{D24F49D4-3DA1-DDBD-B199-8BE8BA743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53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7F24F811-5F4B-740D-3FA9-637D00FA1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d45abe902_0_274:notes">
            <a:extLst>
              <a:ext uri="{FF2B5EF4-FFF2-40B4-BE49-F238E27FC236}">
                <a16:creationId xmlns:a16="http://schemas.microsoft.com/office/drawing/2014/main" id="{8CE8C694-5B4F-757B-7C20-797A6C2AED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ed45abe902_0_274:notes">
            <a:extLst>
              <a:ext uri="{FF2B5EF4-FFF2-40B4-BE49-F238E27FC236}">
                <a16:creationId xmlns:a16="http://schemas.microsoft.com/office/drawing/2014/main" id="{F2E5E730-146C-7E42-0AEB-E0C1BB1F4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539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79E6F606-18CA-29D0-1E91-BDCA09F20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d45abe902_0_281:notes">
            <a:extLst>
              <a:ext uri="{FF2B5EF4-FFF2-40B4-BE49-F238E27FC236}">
                <a16:creationId xmlns:a16="http://schemas.microsoft.com/office/drawing/2014/main" id="{2A9555ED-3ECB-D98F-F1AA-1CFBC63BE6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ed45abe902_0_281:notes">
            <a:extLst>
              <a:ext uri="{FF2B5EF4-FFF2-40B4-BE49-F238E27FC236}">
                <a16:creationId xmlns:a16="http://schemas.microsoft.com/office/drawing/2014/main" id="{3111C358-5969-52C8-A202-6B4062AA3F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24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B9CE6011-1081-E7B4-0936-096DE240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ed6b7ffdf4_0_26:notes">
            <a:extLst>
              <a:ext uri="{FF2B5EF4-FFF2-40B4-BE49-F238E27FC236}">
                <a16:creationId xmlns:a16="http://schemas.microsoft.com/office/drawing/2014/main" id="{1A18E956-0B77-6A45-7143-1E79B87FCE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ed6b7ffdf4_0_26:notes">
            <a:extLst>
              <a:ext uri="{FF2B5EF4-FFF2-40B4-BE49-F238E27FC236}">
                <a16:creationId xmlns:a16="http://schemas.microsoft.com/office/drawing/2014/main" id="{2CAE4223-EACD-0EEA-7B38-2FDBBFD16C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651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>
          <a:extLst>
            <a:ext uri="{FF2B5EF4-FFF2-40B4-BE49-F238E27FC236}">
              <a16:creationId xmlns:a16="http://schemas.microsoft.com/office/drawing/2014/main" id="{70D17AAC-DFD4-2C58-704F-247B1E25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77893aa494a87f5_0:notes">
            <a:extLst>
              <a:ext uri="{FF2B5EF4-FFF2-40B4-BE49-F238E27FC236}">
                <a16:creationId xmlns:a16="http://schemas.microsoft.com/office/drawing/2014/main" id="{65A87C2F-2E92-065E-E4E4-1457B0F0BA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77893aa494a87f5_0:notes">
            <a:extLst>
              <a:ext uri="{FF2B5EF4-FFF2-40B4-BE49-F238E27FC236}">
                <a16:creationId xmlns:a16="http://schemas.microsoft.com/office/drawing/2014/main" id="{A58490A9-80AF-40B1-FFA6-51DEB4139C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757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B07818CD-046F-7631-D26F-9A761E14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77893aa494a87f5_6:notes">
            <a:extLst>
              <a:ext uri="{FF2B5EF4-FFF2-40B4-BE49-F238E27FC236}">
                <a16:creationId xmlns:a16="http://schemas.microsoft.com/office/drawing/2014/main" id="{AB278959-2A28-4A3D-4509-D6A1D701BC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77893aa494a87f5_6:notes">
            <a:extLst>
              <a:ext uri="{FF2B5EF4-FFF2-40B4-BE49-F238E27FC236}">
                <a16:creationId xmlns:a16="http://schemas.microsoft.com/office/drawing/2014/main" id="{1B66D4C2-51A5-3C0E-21DB-954C6229F5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178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B63A22A9-6E92-E9ED-D27F-483BD108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77893aa494a87f5_74:notes">
            <a:extLst>
              <a:ext uri="{FF2B5EF4-FFF2-40B4-BE49-F238E27FC236}">
                <a16:creationId xmlns:a16="http://schemas.microsoft.com/office/drawing/2014/main" id="{55F16680-F4C2-223C-FF02-590A7E7EF4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77893aa494a87f5_74:notes">
            <a:extLst>
              <a:ext uri="{FF2B5EF4-FFF2-40B4-BE49-F238E27FC236}">
                <a16:creationId xmlns:a16="http://schemas.microsoft.com/office/drawing/2014/main" id="{B9B5B26C-A4DB-CDFB-E1A7-62C80A7AA2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477678F7-CA38-51C1-29E1-8201017B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d45abe902_0_13:notes">
            <a:extLst>
              <a:ext uri="{FF2B5EF4-FFF2-40B4-BE49-F238E27FC236}">
                <a16:creationId xmlns:a16="http://schemas.microsoft.com/office/drawing/2014/main" id="{2B3B30A6-EB95-B438-3774-04149B778F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d45abe902_0_13:notes">
            <a:extLst>
              <a:ext uri="{FF2B5EF4-FFF2-40B4-BE49-F238E27FC236}">
                <a16:creationId xmlns:a16="http://schemas.microsoft.com/office/drawing/2014/main" id="{EA403E5A-7517-A58E-1A42-E23F7E386F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78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0A906C98-36E0-FF81-3659-8BF2E6B8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d45abe902_0_66:notes">
            <a:extLst>
              <a:ext uri="{FF2B5EF4-FFF2-40B4-BE49-F238E27FC236}">
                <a16:creationId xmlns:a16="http://schemas.microsoft.com/office/drawing/2014/main" id="{616EF15A-166D-8232-2F4F-C4D1FE590C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d45abe902_0_66:notes">
            <a:extLst>
              <a:ext uri="{FF2B5EF4-FFF2-40B4-BE49-F238E27FC236}">
                <a16:creationId xmlns:a16="http://schemas.microsoft.com/office/drawing/2014/main" id="{C4EF134F-EE47-EB1A-BD0B-BC22127011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17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DC347330-15F3-0488-0A61-8003442F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d45abe902_0_66:notes">
            <a:extLst>
              <a:ext uri="{FF2B5EF4-FFF2-40B4-BE49-F238E27FC236}">
                <a16:creationId xmlns:a16="http://schemas.microsoft.com/office/drawing/2014/main" id="{DD19676E-8FE7-0222-F54A-99F219F32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d45abe902_0_66:notes">
            <a:extLst>
              <a:ext uri="{FF2B5EF4-FFF2-40B4-BE49-F238E27FC236}">
                <a16:creationId xmlns:a16="http://schemas.microsoft.com/office/drawing/2014/main" id="{98DD91D9-73D2-E9CE-A84B-1691E79E16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0745F55D-6307-8ED2-D470-F9CCB694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759ce4641_0_89:notes">
            <a:extLst>
              <a:ext uri="{FF2B5EF4-FFF2-40B4-BE49-F238E27FC236}">
                <a16:creationId xmlns:a16="http://schemas.microsoft.com/office/drawing/2014/main" id="{844FF448-9D51-8491-A4AD-2D72C365E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759ce4641_0_89:notes">
            <a:extLst>
              <a:ext uri="{FF2B5EF4-FFF2-40B4-BE49-F238E27FC236}">
                <a16:creationId xmlns:a16="http://schemas.microsoft.com/office/drawing/2014/main" id="{E50C39D9-8944-336E-EBFE-D2718C8898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401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8824E243-BC1B-5E03-5C27-5089261B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d6ff1b80f_0_7:notes">
            <a:extLst>
              <a:ext uri="{FF2B5EF4-FFF2-40B4-BE49-F238E27FC236}">
                <a16:creationId xmlns:a16="http://schemas.microsoft.com/office/drawing/2014/main" id="{85243F56-E798-8943-2199-F33C32A442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d6ff1b80f_0_7:notes">
            <a:extLst>
              <a:ext uri="{FF2B5EF4-FFF2-40B4-BE49-F238E27FC236}">
                <a16:creationId xmlns:a16="http://schemas.microsoft.com/office/drawing/2014/main" id="{5FD6F610-BCD4-1D04-4CB2-D9EDA774C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596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CE1B943A-A09B-9512-B9B3-6003890F6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f388dc46993613f_6:notes">
            <a:extLst>
              <a:ext uri="{FF2B5EF4-FFF2-40B4-BE49-F238E27FC236}">
                <a16:creationId xmlns:a16="http://schemas.microsoft.com/office/drawing/2014/main" id="{E31DF7B4-D214-1222-4294-F3EBEBE85C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f388dc46993613f_6:notes">
            <a:extLst>
              <a:ext uri="{FF2B5EF4-FFF2-40B4-BE49-F238E27FC236}">
                <a16:creationId xmlns:a16="http://schemas.microsoft.com/office/drawing/2014/main" id="{EA0D524C-4CE2-8688-B17A-0A719DBE8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58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627E5DA6-B6CB-81C6-182E-4EE3F197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759ce4641_0_106:notes">
            <a:extLst>
              <a:ext uri="{FF2B5EF4-FFF2-40B4-BE49-F238E27FC236}">
                <a16:creationId xmlns:a16="http://schemas.microsoft.com/office/drawing/2014/main" id="{673D2918-5E68-02ED-7D5F-BE2FAC9EDA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a759ce4641_0_106:notes">
            <a:extLst>
              <a:ext uri="{FF2B5EF4-FFF2-40B4-BE49-F238E27FC236}">
                <a16:creationId xmlns:a16="http://schemas.microsoft.com/office/drawing/2014/main" id="{D4CC83AA-36F6-0245-99E3-C4802593C5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179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AC47BDD3-11CF-48E4-341A-5DDA0C6C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ed6b7ffdf4_0_21:notes">
            <a:extLst>
              <a:ext uri="{FF2B5EF4-FFF2-40B4-BE49-F238E27FC236}">
                <a16:creationId xmlns:a16="http://schemas.microsoft.com/office/drawing/2014/main" id="{31777E55-F587-DB9F-702C-8619B084F5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ed6b7ffdf4_0_21:notes">
            <a:extLst>
              <a:ext uri="{FF2B5EF4-FFF2-40B4-BE49-F238E27FC236}">
                <a16:creationId xmlns:a16="http://schemas.microsoft.com/office/drawing/2014/main" id="{15BA6768-2CD8-DAB5-BDAA-D631A52DCC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66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60E9-A9FC-038E-DB4A-BE85D5FAD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6044D-A584-232E-345E-95C97A89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33F5-D3F4-1AAA-34C4-933ED45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E68BE-9553-2843-B913-CEB9E6578ED7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4635F-F0C1-1494-55A5-1F8083E6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D3EE5-017F-58D7-47D8-1A043897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fld id="{A60A3512-C26F-4D4C-B66B-45A9AE777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9A28-62F4-8345-C0C9-F2E0551F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657F6-7BA9-3B9A-A42A-7D27C6311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DDFC0-3249-B0BA-794B-80327ACE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E5AD-2734-164C-B7AA-3B55B8AAE468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A6CFA-3FCA-9107-D2FB-12F134BD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0EA93-341F-3177-FCCD-5EB87A2F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5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A2DF3-86BE-21BF-DE45-4FF5DA663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01B59-27F6-CDD0-1B1F-9AB760EDC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9495-E66B-5910-33A0-3BD4D989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D23E-E596-F94C-BCFB-BCF430BA9E1A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40DC-CD0C-9E45-3604-071F9814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54D47-D29D-5E2C-9B69-A7AB40FE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7515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172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30C6-B822-2E8A-0227-ECD392EE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A96FA-2A91-4A8F-BE02-AFABB0AB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89416-740B-75E3-22A0-0080D97B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151B-6F81-9F43-A176-B463F077D4D1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3E12E-7F7B-238D-BA83-E7BAA1976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C5464-D43C-122F-9DDD-E1736D80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fld id="{A60A3512-C26F-4D4C-B66B-45A9AE777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1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0B8B-212D-E423-25E2-46660E98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30BF4-F50A-8D07-D924-B5D6E1D85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4A86-B993-543E-8CF9-CCB4C07D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72C8-F761-9D4A-818E-C716F6E87D83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1C990-1226-2442-F0EE-B4862F8D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3B111-93CE-0A16-19B9-3FE83F4B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2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3D86-2D2D-28A9-E952-1E4A308B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6167A-D4B3-804C-9270-13E6DBE26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F1452-02E8-AF2A-D61F-4E19A70FA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69BC0-DBC9-8776-AB84-3FAE8686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699-5DB0-C247-8679-3C7814AEE243}" type="datetime1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0BB8D-941D-47BF-64BE-FBC86E79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235D5-AE1F-756B-8FE8-465862EB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9CD1E-FFC7-2EEB-DBE8-84958A26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DF1B6-5BCC-0D5E-BBEB-F0D4CE584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5D780-A673-544A-5C9D-113DD3EDE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5845B-FB71-98E3-0887-218C9E5AF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E36C1-D10A-CC05-5BF2-E18979C3E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4A874-FE22-E1CE-9574-5B8AC04F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7F74-5AD2-3642-B0FB-B69F548F7A80}" type="datetime1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7FE39D-9760-E97D-B21F-BA03CE9F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BD9866-DA59-A701-5AD4-9F784462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4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B8DB-284F-C45A-4F39-C957F6D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DC29D-8008-1BC9-513D-E1D51339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A1F6-C576-E74D-87AA-56DA7B265BE9}" type="datetime1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83DE0-7190-04C0-2D61-17507326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9F632-891D-FB8B-EC71-0A54E766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fld id="{A60A3512-C26F-4D4C-B66B-45A9AE777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D694C-F228-D5B6-BCAE-2D5A00A6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3726-E5DF-3849-880B-490A41F0A9C1}" type="datetime1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94290-88E5-1C9C-3001-F88E156A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8C6BA-806B-C99C-F54A-FE223C1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6450-4695-595E-994C-5D14C595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69572-37DF-CAFB-13BF-CF8A0C252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F9D45-01C0-E9B0-833A-26106370D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CE360-8098-1745-1B0C-0E8EBA9D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032C-8352-A94B-9844-5A66D9F1123C}" type="datetime1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39A7C-7443-3DCE-B22D-404CA69B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5AA2C-B164-7B68-A389-34DE6555E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97AA-20DB-79B6-649B-CA8378F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295B3C-CD15-5AF3-ED4C-C1EA1841E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EED65-2C42-244E-7AAA-10EAC8C7C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1FF14-5F72-5DAC-7A8D-208453A1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40AA-A7A3-9949-83F4-FD79D009E594}" type="datetime1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1C732-A22C-5061-6A0D-7FF0162A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EDBFD-6DF7-9CCB-1E12-D5B3774A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fld id="{A60A3512-C26F-4D4C-B66B-45A9AE777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9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05748-453B-8F90-B0D4-C3D02C8F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A7784-7F66-5C26-AF5C-8E96ADD0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BAB4F-8460-3E60-63B2-D68E2BA14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80710-28D0-7645-A6B0-9BAC359277F9}" type="datetime1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267F3-6D57-3377-EB5C-E46997A2F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E593-8EA7-D61A-D202-D934CC1C5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FF0000"/>
                </a:solidFill>
              </a:defRPr>
            </a:lvl1pPr>
          </a:lstStyle>
          <a:p>
            <a:fld id="{A60A3512-C26F-4D4C-B66B-45A9AE777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eic/EICrecon/blob/sipmzdc/src/algorithms/calorimetry/HEXPLIT.cc" TargetMode="External"/><Relationship Id="rId3" Type="http://schemas.openxmlformats.org/officeDocument/2006/relationships/hyperlink" Target="https://github.com/AIDASoft/DD4hep/pull/1161" TargetMode="External"/><Relationship Id="rId7" Type="http://schemas.openxmlformats.org/officeDocument/2006/relationships/hyperlink" Target="https://github.com/eic/EICrecon/tree/sipmzd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eic/epic/tree/ZDC_LYSO" TargetMode="External"/><Relationship Id="rId11" Type="http://schemas.openxmlformats.org/officeDocument/2006/relationships/hyperlink" Target="https://github.com/eic/EICrecon/blob/sipmzdc/src/algorithms/calorimetry/ImagingTopoClusterConfig.h" TargetMode="External"/><Relationship Id="rId5" Type="http://schemas.openxmlformats.org/officeDocument/2006/relationships/hyperlink" Target="https://github.com/eic/EICrecon/blob/sipmzdc/src/detectors/ZDC/ZDC.cc" TargetMode="External"/><Relationship Id="rId10" Type="http://schemas.openxmlformats.org/officeDocument/2006/relationships/hyperlink" Target="https://github.com/eic/physics_benchmarks/tree/demp_zdc/benchmarks/demp/analysis" TargetMode="External"/><Relationship Id="rId4" Type="http://schemas.openxmlformats.org/officeDocument/2006/relationships/hyperlink" Target="https://github.com/eic/epic/pull/534" TargetMode="External"/><Relationship Id="rId9" Type="http://schemas.openxmlformats.org/officeDocument/2006/relationships/hyperlink" Target="https://github.com/eic/EICrecon/blob/sipmzdc/src/algorithms/calorimetry/LogWeightReco.c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physics_benchmarks/tree/demp_zdc/benchmarks/demp/analysi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B76D-8F1A-DCDE-CFF3-7ADFD6AD2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990" y="344170"/>
            <a:ext cx="8770620" cy="1256030"/>
          </a:xfrm>
        </p:spPr>
        <p:txBody>
          <a:bodyPr/>
          <a:lstStyle/>
          <a:p>
            <a:r>
              <a:rPr lang="en-US" dirty="0"/>
              <a:t>Status of the ePIC ZDC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D3B81-BCAB-3722-33EF-566B57414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1600200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 January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E3AE1-FEAF-E9D6-D765-E1F0562D16E3}"/>
              </a:ext>
            </a:extLst>
          </p:cNvPr>
          <p:cNvSpPr txBox="1"/>
          <p:nvPr/>
        </p:nvSpPr>
        <p:spPr>
          <a:xfrm>
            <a:off x="852407" y="2708910"/>
            <a:ext cx="100822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Michael Murray for the ZDC group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Japan: RIKEN, Universities of Kobe, Shinshu, Tsukuba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Taiwan: NCU,  Academia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Korea: Sejong Univ.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USA: UC Riverside, Pacific Northwest Lab, Kansas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3FD40-7DF9-AA11-E668-CBD482D0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8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FF9EB-16A3-B0C5-360D-3C08BB3A1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D70BA8-F16B-1ACF-65FC-5EADD6E7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65125"/>
            <a:ext cx="1210056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Comparison of PbWO</a:t>
            </a:r>
            <a:r>
              <a:rPr kumimoji="1" lang="en-US" altLang="ja-JP" sz="4000" baseline="-25000" dirty="0"/>
              <a:t>4</a:t>
            </a:r>
            <a:r>
              <a:rPr kumimoji="1" lang="en-US" altLang="ja-JP" sz="4000" dirty="0"/>
              <a:t> and LYSO</a:t>
            </a:r>
            <a:endParaRPr kumimoji="1" lang="ja-JP" altLang="en-US" sz="4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94372E-D757-F4F3-B294-1D6F45B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60" y="1690688"/>
            <a:ext cx="3064765" cy="22185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23202BE-3CF2-CEF9-9A8F-723906829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17"/>
          <a:stretch/>
        </p:blipFill>
        <p:spPr>
          <a:xfrm>
            <a:off x="4021673" y="1529150"/>
            <a:ext cx="7332127" cy="29697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CD1D57-C4F8-25CD-50B4-A2FBC29B5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0" y="4498872"/>
            <a:ext cx="3302183" cy="185747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6DD3FE-677F-61D6-EDC8-A428C0E370FE}"/>
              </a:ext>
            </a:extLst>
          </p:cNvPr>
          <p:cNvSpPr txBox="1"/>
          <p:nvPr/>
        </p:nvSpPr>
        <p:spPr>
          <a:xfrm>
            <a:off x="222350" y="4456011"/>
            <a:ext cx="22549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srgbClr val="FFFF00"/>
                </a:solidFill>
              </a:rPr>
              <a:t>ALICE </a:t>
            </a:r>
            <a:r>
              <a:rPr lang="en-US" altLang="ja-JP" sz="1350" dirty="0" err="1">
                <a:solidFill>
                  <a:srgbClr val="FFFF00"/>
                </a:solidFill>
              </a:rPr>
              <a:t>Phos</a:t>
            </a:r>
            <a:r>
              <a:rPr lang="en-US" altLang="ja-JP" sz="1350" dirty="0">
                <a:solidFill>
                  <a:srgbClr val="FFFF00"/>
                </a:solidFill>
              </a:rPr>
              <a:t> PWO prototype </a:t>
            </a:r>
            <a:endParaRPr lang="ja-JP" altLang="en-US" sz="1350" dirty="0">
              <a:solidFill>
                <a:srgbClr val="FFFF00"/>
              </a:solidFill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0EAAC19-8E19-3E4A-E710-BCEB483E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DBDB9-D2F1-64CC-DBA3-95E047F5217A}"/>
              </a:ext>
            </a:extLst>
          </p:cNvPr>
          <p:cNvSpPr txBox="1"/>
          <p:nvPr/>
        </p:nvSpPr>
        <p:spPr>
          <a:xfrm>
            <a:off x="4171950" y="5006340"/>
            <a:ext cx="805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reconstruction both high energy and very low energy (300 MeV) photons</a:t>
            </a:r>
          </a:p>
        </p:txBody>
      </p:sp>
    </p:spTree>
    <p:extLst>
      <p:ext uri="{BB962C8B-B14F-4D97-AF65-F5344CB8AC3E}">
        <p14:creationId xmlns:p14="http://schemas.microsoft.com/office/powerpoint/2010/main" val="183215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A4892-924C-9011-E08D-06FA3CBE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CB17A7-5AC0-902D-3A77-E9A2D3ED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LYSO Test module built by Taiwan Group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C4EE7B-D1AF-8D51-A5D3-DFBE59E4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F6829E-2337-CBC4-8A93-BF8DC9987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53" t="12524" r="6739" b="39050"/>
          <a:stretch/>
        </p:blipFill>
        <p:spPr>
          <a:xfrm>
            <a:off x="7548364" y="2231756"/>
            <a:ext cx="4028870" cy="2937082"/>
          </a:xfrm>
          <a:prstGeom prst="rect">
            <a:avLst/>
          </a:prstGeom>
        </p:spPr>
      </p:pic>
      <p:pic>
        <p:nvPicPr>
          <p:cNvPr id="9" name="図 6">
            <a:extLst>
              <a:ext uri="{FF2B5EF4-FFF2-40B4-BE49-F238E27FC236}">
                <a16:creationId xmlns:a16="http://schemas.microsoft.com/office/drawing/2014/main" id="{14BAEC9B-D03C-114E-533C-87A1F6F4E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9" t="33392" r="6736" b="1397"/>
          <a:stretch/>
        </p:blipFill>
        <p:spPr>
          <a:xfrm>
            <a:off x="960894" y="1690688"/>
            <a:ext cx="7034173" cy="41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7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5FCD4B26-8CFE-58BB-055D-6D3858E12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81C2-AB9D-9A4D-6F4A-F4970389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AI shower reconstruction improves resolution</a:t>
            </a:r>
          </a:p>
        </p:txBody>
      </p:sp>
      <p:sp>
        <p:nvSpPr>
          <p:cNvPr id="176" name="Google Shape;176;p23">
            <a:extLst>
              <a:ext uri="{FF2B5EF4-FFF2-40B4-BE49-F238E27FC236}">
                <a16:creationId xmlns:a16="http://schemas.microsoft.com/office/drawing/2014/main" id="{AC8FCBE3-232A-0236-10FB-0C217CB8417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 dirty="0"/>
          </a:p>
        </p:txBody>
      </p:sp>
      <p:pic>
        <p:nvPicPr>
          <p:cNvPr id="177" name="Google Shape;177;p23">
            <a:extLst>
              <a:ext uri="{FF2B5EF4-FFF2-40B4-BE49-F238E27FC236}">
                <a16:creationId xmlns:a16="http://schemas.microsoft.com/office/drawing/2014/main" id="{3CD6570D-0AD8-D71B-51E1-6F65FA33F4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81" y="991892"/>
            <a:ext cx="11969858" cy="5428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48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9D2A2F5D-4F2E-0F78-1802-C522EB697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>
            <a:extLst>
              <a:ext uri="{FF2B5EF4-FFF2-40B4-BE49-F238E27FC236}">
                <a16:creationId xmlns:a16="http://schemas.microsoft.com/office/drawing/2014/main" id="{A0BF833A-9565-9393-0527-B7F88604D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151" y="5125333"/>
            <a:ext cx="11158249" cy="14304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Layer by layer information allows software compensation </a:t>
            </a:r>
          </a:p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Adding LYSO slightly improves energy resolution.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</a:rPr>
              <a:t>No significant impact on the angular resolution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01" name="Google Shape;201;p26">
            <a:extLst>
              <a:ext uri="{FF2B5EF4-FFF2-40B4-BE49-F238E27FC236}">
                <a16:creationId xmlns:a16="http://schemas.microsoft.com/office/drawing/2014/main" id="{BF89AD9B-4878-00BF-A2E7-FC782E0AA1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192" r="49619"/>
          <a:stretch/>
        </p:blipFill>
        <p:spPr>
          <a:xfrm>
            <a:off x="8556667" y="1377616"/>
            <a:ext cx="3420427" cy="354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>
            <a:extLst>
              <a:ext uri="{FF2B5EF4-FFF2-40B4-BE49-F238E27FC236}">
                <a16:creationId xmlns:a16="http://schemas.microsoft.com/office/drawing/2014/main" id="{60C20CA4-5AA7-4CB6-32F4-6D1AD5BEAE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410" t="4148" r="1409" b="-394"/>
          <a:stretch/>
        </p:blipFill>
        <p:spPr>
          <a:xfrm>
            <a:off x="0" y="1669034"/>
            <a:ext cx="4040435" cy="302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>
            <a:extLst>
              <a:ext uri="{FF2B5EF4-FFF2-40B4-BE49-F238E27FC236}">
                <a16:creationId xmlns:a16="http://schemas.microsoft.com/office/drawing/2014/main" id="{1361F9C6-F422-28F3-DEBB-6D151CED02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425"/>
          <a:stretch/>
        </p:blipFill>
        <p:spPr>
          <a:xfrm>
            <a:off x="4278334" y="1734500"/>
            <a:ext cx="4040433" cy="295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>
            <a:extLst>
              <a:ext uri="{FF2B5EF4-FFF2-40B4-BE49-F238E27FC236}">
                <a16:creationId xmlns:a16="http://schemas.microsoft.com/office/drawing/2014/main" id="{AF0373D4-8EC0-A103-57F9-A512AB64C5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D7D27-A240-60F1-7945-4445402A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Resolution of combined EM and Hadronic sections. </a:t>
            </a:r>
          </a:p>
        </p:txBody>
      </p:sp>
    </p:spTree>
    <p:extLst>
      <p:ext uri="{BB962C8B-B14F-4D97-AF65-F5344CB8AC3E}">
        <p14:creationId xmlns:p14="http://schemas.microsoft.com/office/powerpoint/2010/main" val="38888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0A5D-FFB0-1D1E-8BE1-12269355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25190" cy="4184015"/>
          </a:xfrm>
        </p:spPr>
        <p:txBody>
          <a:bodyPr>
            <a:normAutofit/>
          </a:bodyPr>
          <a:lstStyle/>
          <a:p>
            <a:r>
              <a:rPr lang="en-US" dirty="0"/>
              <a:t>Neutron position resolution meets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9627B-3E98-1D43-BAD8-D2736BDE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36A89-A405-E9FF-789F-463667D7D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1"/>
          <a:stretch/>
        </p:blipFill>
        <p:spPr>
          <a:xfrm>
            <a:off x="3986114" y="136524"/>
            <a:ext cx="8119910" cy="62198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EE59B2-01E9-BAF9-40D5-F268EA0FC085}"/>
              </a:ext>
            </a:extLst>
          </p:cNvPr>
          <p:cNvCxnSpPr/>
          <p:nvPr/>
        </p:nvCxnSpPr>
        <p:spPr>
          <a:xfrm flipV="1">
            <a:off x="3028950" y="1314450"/>
            <a:ext cx="4640580" cy="1805940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10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7D24EF1E-0DF5-1F4C-387B-C75655C5B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33D9-6F93-24C9-6A28-A66B71D4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23230" cy="1293194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Current design meets physics requirements</a:t>
            </a:r>
          </a:p>
        </p:txBody>
      </p:sp>
      <p:sp>
        <p:nvSpPr>
          <p:cNvPr id="184" name="Google Shape;184;p24">
            <a:extLst>
              <a:ext uri="{FF2B5EF4-FFF2-40B4-BE49-F238E27FC236}">
                <a16:creationId xmlns:a16="http://schemas.microsoft.com/office/drawing/2014/main" id="{127E84D4-D778-6ED2-1966-A13257E79AA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dirty="0"/>
          </a:p>
        </p:txBody>
      </p:sp>
      <p:pic>
        <p:nvPicPr>
          <p:cNvPr id="185" name="Google Shape;185;p24">
            <a:extLst>
              <a:ext uri="{FF2B5EF4-FFF2-40B4-BE49-F238E27FC236}">
                <a16:creationId xmlns:a16="http://schemas.microsoft.com/office/drawing/2014/main" id="{D8BDEC4E-59D2-08A5-8FB3-1D1C38A376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00" y="2147468"/>
            <a:ext cx="11867030" cy="189625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>
            <a:extLst>
              <a:ext uri="{FF2B5EF4-FFF2-40B4-BE49-F238E27FC236}">
                <a16:creationId xmlns:a16="http://schemas.microsoft.com/office/drawing/2014/main" id="{647E0501-14A1-0A55-0784-66A03A04C632}"/>
              </a:ext>
            </a:extLst>
          </p:cNvPr>
          <p:cNvSpPr txBox="1"/>
          <p:nvPr/>
        </p:nvSpPr>
        <p:spPr>
          <a:xfrm>
            <a:off x="294400" y="4710532"/>
            <a:ext cx="11608298" cy="164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31789">
              <a:buClr>
                <a:schemeClr val="dk1"/>
              </a:buClr>
              <a:buSzPts val="15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609585" indent="-431789">
              <a:buClr>
                <a:schemeClr val="dk1"/>
              </a:buClr>
              <a:buSzPts val="15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At 100 GeV, the neutron angular resolution is 2.5 mm or 80 </a:t>
            </a:r>
            <a:r>
              <a:rPr lang="en" sz="2000" dirty="0" err="1">
                <a:solidFill>
                  <a:schemeClr val="dk1"/>
                </a:solidFill>
              </a:rPr>
              <a:t>μrad</a:t>
            </a:r>
            <a:r>
              <a:rPr lang="en" sz="2000" dirty="0">
                <a:solidFill>
                  <a:schemeClr val="dk1"/>
                </a:solidFill>
              </a:rPr>
              <a:t>, which added in quadrature with beam divergence in the high-acceptance configuration (56 </a:t>
            </a:r>
            <a:r>
              <a:rPr lang="en" sz="2000" dirty="0" err="1">
                <a:solidFill>
                  <a:schemeClr val="dk1"/>
                </a:solidFill>
              </a:rPr>
              <a:t>μrad</a:t>
            </a:r>
            <a:r>
              <a:rPr lang="en" sz="2000" dirty="0">
                <a:solidFill>
                  <a:schemeClr val="dk1"/>
                </a:solidFill>
              </a:rPr>
              <a:t>) yields a </a:t>
            </a:r>
            <a:r>
              <a:rPr lang="en" sz="2000" dirty="0" err="1">
                <a:solidFill>
                  <a:schemeClr val="dk1"/>
                </a:solidFill>
              </a:rPr>
              <a:t>pT</a:t>
            </a:r>
            <a:r>
              <a:rPr lang="en" sz="2000" dirty="0">
                <a:solidFill>
                  <a:schemeClr val="dk1"/>
                </a:solidFill>
              </a:rPr>
              <a:t> resolution of 10 MeV </a:t>
            </a:r>
            <a:endParaRPr sz="2000" dirty="0">
              <a:solidFill>
                <a:schemeClr val="dk1"/>
              </a:solidFill>
            </a:endParaRPr>
          </a:p>
          <a:p>
            <a:pPr marL="609585" indent="-431789">
              <a:buClr>
                <a:schemeClr val="dk1"/>
              </a:buClr>
              <a:buSzPts val="15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At 100 GeV, the position resolution for photons is 0.6 mm. </a:t>
            </a: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24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3678-4826-48C0-8A06-5EC96F19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1"/>
            <a:ext cx="4465320" cy="3429000"/>
          </a:xfrm>
        </p:spPr>
        <p:txBody>
          <a:bodyPr/>
          <a:lstStyle/>
          <a:p>
            <a:r>
              <a:rPr lang="en-US" dirty="0"/>
              <a:t>New beam pipe is larger with a thin exit window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54B51-6CF3-3F38-ED4B-3E50F76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6354B-ACB4-9914-667D-8061090B4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0"/>
          <a:stretch/>
        </p:blipFill>
        <p:spPr>
          <a:xfrm>
            <a:off x="4815841" y="-1"/>
            <a:ext cx="7376160" cy="5699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17E3B-FCCF-7F3B-A5B9-59D7EE6A02DA}"/>
              </a:ext>
            </a:extLst>
          </p:cNvPr>
          <p:cNvSpPr txBox="1"/>
          <p:nvPr/>
        </p:nvSpPr>
        <p:spPr>
          <a:xfrm>
            <a:off x="2709146" y="5954137"/>
            <a:ext cx="8352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Cone of forward neutron and photon paths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760A8A-F092-6ECC-2BBD-7658F4CC2E2B}"/>
              </a:ext>
            </a:extLst>
          </p:cNvPr>
          <p:cNvCxnSpPr/>
          <p:nvPr/>
        </p:nvCxnSpPr>
        <p:spPr>
          <a:xfrm flipV="1">
            <a:off x="5086350" y="4221761"/>
            <a:ext cx="4640580" cy="1805940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61B9B0-A97F-69A5-A39F-5A5CCEA8F6D4}"/>
              </a:ext>
            </a:extLst>
          </p:cNvPr>
          <p:cNvSpPr txBox="1"/>
          <p:nvPr/>
        </p:nvSpPr>
        <p:spPr>
          <a:xfrm>
            <a:off x="105466" y="3636986"/>
            <a:ext cx="3645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Window will be a few mm of  either copper </a:t>
            </a:r>
            <a:r>
              <a:rPr lang="en-US" sz="3200" b="1">
                <a:solidFill>
                  <a:srgbClr val="0070C0"/>
                </a:solidFill>
              </a:rPr>
              <a:t>or steel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8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78AE0-639D-37A9-5770-EF555C7F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0108C-4BB6-D85B-BC33-551EC059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7007" cy="1355187"/>
          </a:xfrm>
        </p:spPr>
        <p:txBody>
          <a:bodyPr/>
          <a:lstStyle/>
          <a:p>
            <a:r>
              <a:rPr kumimoji="1" lang="en-US" altLang="ja-JP" dirty="0"/>
              <a:t>Need to stay clear  of cryostats, hadronic beam pipe and electron crab cavity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6A1106-7C9D-868F-5D08-700C98377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" t="43091" r="50826"/>
          <a:stretch/>
        </p:blipFill>
        <p:spPr>
          <a:xfrm>
            <a:off x="7423688" y="1027906"/>
            <a:ext cx="4552682" cy="3184923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850667D-A876-8FBF-8D03-66C5567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3E920B59-8AB5-12E3-628A-5E56481AF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0" t="9086" b="53210"/>
          <a:stretch/>
        </p:blipFill>
        <p:spPr>
          <a:xfrm>
            <a:off x="165038" y="4425670"/>
            <a:ext cx="8445562" cy="2295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4CBB8A-ABF2-79AA-862B-36424925C355}"/>
              </a:ext>
            </a:extLst>
          </p:cNvPr>
          <p:cNvSpPr txBox="1"/>
          <p:nvPr/>
        </p:nvSpPr>
        <p:spPr>
          <a:xfrm>
            <a:off x="1504695" y="3429000"/>
            <a:ext cx="3797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hadron beam pipe cuts acceptance for photons. Machine is aware of this. </a:t>
            </a:r>
          </a:p>
        </p:txBody>
      </p:sp>
    </p:spTree>
    <p:extLst>
      <p:ext uri="{BB962C8B-B14F-4D97-AF65-F5344CB8AC3E}">
        <p14:creationId xmlns:p14="http://schemas.microsoft.com/office/powerpoint/2010/main" val="49860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9184-5348-4ACF-55FD-10F45CEC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50" y="49583"/>
            <a:ext cx="7901256" cy="939430"/>
          </a:xfrm>
        </p:spPr>
        <p:txBody>
          <a:bodyPr/>
          <a:lstStyle/>
          <a:p>
            <a:r>
              <a:rPr lang="en-US" dirty="0"/>
              <a:t>Safety and operational considerations.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0FAE8-B1C5-6EFA-7A10-61BB55C20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849" y="1387104"/>
            <a:ext cx="5344035" cy="481221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 design envisions whole of calorimeter as one piece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Will need strong internal structure to give rigidity to frame while maximizing active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may be possible to go to stackable design for mechanical reasons.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space around the ZDC for cooling, power and other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Layout of services will be designed for modularity and simplicity to minimize tripping and mechanical risks. </a:t>
            </a:r>
          </a:p>
        </p:txBody>
      </p:sp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9D019FED-413E-C544-9D57-9FD5BE44ACB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4379"/>
          <a:stretch/>
        </p:blipFill>
        <p:spPr>
          <a:xfrm>
            <a:off x="5737950" y="1649782"/>
            <a:ext cx="6172200" cy="35489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41746-E7BD-4952-5A7A-2A16B97F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FC295-5205-6FB3-0CB8-D10952D6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2024: Getting to final design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CBB47-E742-7825-E251-B865853C2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373697"/>
          </a:xfrm>
        </p:spPr>
        <p:txBody>
          <a:bodyPr>
            <a:normAutofit/>
          </a:bodyPr>
          <a:lstStyle/>
          <a:p>
            <a:r>
              <a:rPr lang="en-US" dirty="0"/>
              <a:t>Need to finalize length of LYSO crystals: Ideally the same length as other detectors. </a:t>
            </a:r>
          </a:p>
          <a:p>
            <a:r>
              <a:rPr lang="en-US" dirty="0"/>
              <a:t>Taiwan group working on realistic CAD design &amp; test beam of prototype</a:t>
            </a:r>
          </a:p>
          <a:p>
            <a:r>
              <a:rPr lang="en-US" dirty="0"/>
              <a:t>Realistic mechanical design that is sufficiently rigid to pass safety review. </a:t>
            </a:r>
          </a:p>
          <a:p>
            <a:r>
              <a:rPr lang="en-US" dirty="0"/>
              <a:t>Include realistic distribution of services.  </a:t>
            </a:r>
          </a:p>
          <a:p>
            <a:r>
              <a:rPr lang="en-US" dirty="0"/>
              <a:t>Get full simulation and physics benchmarks  into ePIC framework</a:t>
            </a:r>
          </a:p>
          <a:p>
            <a:pPr lvl="1"/>
            <a:r>
              <a:rPr lang="en-US" dirty="0"/>
              <a:t>This is vital for integration with detector elements such as beam pipe.</a:t>
            </a:r>
          </a:p>
          <a:p>
            <a:r>
              <a:rPr lang="en-US" dirty="0"/>
              <a:t> Work to strengthen group by working for all possible funding options.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F323-81DC-F4AC-50BE-58D75720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5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78975-DB6E-CED4-CC52-FD3B6FF6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FBD0F0C-63EF-09A0-3EAA-2CDCC5A1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584" y="1005840"/>
            <a:ext cx="6778303" cy="57156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0A1D8A3-562D-82FF-489E-A5F68B39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78" y="1365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ZDC requirements 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43370B-F0D5-2D2C-D9FF-D7229C0A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12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45E040E8-D549-C9BE-D00F-BFC0E4E08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>
            <a:extLst>
              <a:ext uri="{FF2B5EF4-FFF2-40B4-BE49-F238E27FC236}">
                <a16:creationId xmlns:a16="http://schemas.microsoft.com/office/drawing/2014/main" id="{222AA101-36A2-51D6-03BB-8E4514B3C6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/>
              <a:t>BACKUP</a:t>
            </a:r>
            <a:endParaRPr/>
          </a:p>
        </p:txBody>
      </p:sp>
      <p:sp>
        <p:nvSpPr>
          <p:cNvPr id="245" name="Google Shape;245;p31">
            <a:extLst>
              <a:ext uri="{FF2B5EF4-FFF2-40B4-BE49-F238E27FC236}">
                <a16:creationId xmlns:a16="http://schemas.microsoft.com/office/drawing/2014/main" id="{5D993F06-BCE5-2DED-1BB4-41F070E279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41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E98195C7-D2D7-D888-81F8-B72FB857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>
            <a:extLst>
              <a:ext uri="{FF2B5EF4-FFF2-40B4-BE49-F238E27FC236}">
                <a16:creationId xmlns:a16="http://schemas.microsoft.com/office/drawing/2014/main" id="{59114089-7750-5ED4-34E6-25EBCC146A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Reminder: standalone neutron performance </a:t>
            </a:r>
            <a:endParaRPr b="1"/>
          </a:p>
        </p:txBody>
      </p:sp>
      <p:sp>
        <p:nvSpPr>
          <p:cNvPr id="167" name="Google Shape;167;p22">
            <a:extLst>
              <a:ext uri="{FF2B5EF4-FFF2-40B4-BE49-F238E27FC236}">
                <a16:creationId xmlns:a16="http://schemas.microsoft.com/office/drawing/2014/main" id="{DE254010-9088-A17E-139B-8B3053EB9B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25250931-601F-05E6-0FAB-8B842C190D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169" name="Google Shape;169;p22">
            <a:extLst>
              <a:ext uri="{FF2B5EF4-FFF2-40B4-BE49-F238E27FC236}">
                <a16:creationId xmlns:a16="http://schemas.microsoft.com/office/drawing/2014/main" id="{BA6B6E11-C9F0-31C8-F745-6FEAF8C961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204" y="1356967"/>
            <a:ext cx="7015997" cy="5501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173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DF840CFB-45A5-E668-39BB-94F29290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>
            <a:extLst>
              <a:ext uri="{FF2B5EF4-FFF2-40B4-BE49-F238E27FC236}">
                <a16:creationId xmlns:a16="http://schemas.microsoft.com/office/drawing/2014/main" id="{06DD280C-8098-E159-76D5-FDC3413B6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41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b="1"/>
              <a:t>SiPM-on-tile standalone performance on π0/Ɣ separation </a:t>
            </a:r>
            <a:endParaRPr sz="3200" b="1"/>
          </a:p>
        </p:txBody>
      </p:sp>
      <p:sp>
        <p:nvSpPr>
          <p:cNvPr id="158" name="Google Shape;158;p21">
            <a:extLst>
              <a:ext uri="{FF2B5EF4-FFF2-40B4-BE49-F238E27FC236}">
                <a16:creationId xmlns:a16="http://schemas.microsoft.com/office/drawing/2014/main" id="{FD1EC9CA-467F-E20D-94B4-F7AAE2585B2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27200" y="1328800"/>
            <a:ext cx="5264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GNN (solid red) improves simple shower-shape cut above ~120 GeV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GNN reaches ~2% misclassification rate above 150 GeV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For reference, a perfect detector would yield a performance shown in green (true fraction of π0 that yield only on photon in acceptance).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Simple shower shape close to perfect case until ~120 GeV, GNN close to perfect until ~170 GeV. </a:t>
            </a:r>
            <a:endParaRPr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59" name="Google Shape;159;p21">
            <a:extLst>
              <a:ext uri="{FF2B5EF4-FFF2-40B4-BE49-F238E27FC236}">
                <a16:creationId xmlns:a16="http://schemas.microsoft.com/office/drawing/2014/main" id="{4FA56806-B227-F090-6FCE-1F407EAC7F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67" y="905152"/>
            <a:ext cx="6628435" cy="4709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>
            <a:extLst>
              <a:ext uri="{FF2B5EF4-FFF2-40B4-BE49-F238E27FC236}">
                <a16:creationId xmlns:a16="http://schemas.microsoft.com/office/drawing/2014/main" id="{BDD517E7-CDF6-9D5D-0E01-16FDC3EDF58B}"/>
              </a:ext>
            </a:extLst>
          </p:cNvPr>
          <p:cNvSpPr txBox="1"/>
          <p:nvPr/>
        </p:nvSpPr>
        <p:spPr>
          <a:xfrm>
            <a:off x="0" y="5615000"/>
            <a:ext cx="12625200" cy="10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>
                <a:solidFill>
                  <a:schemeClr val="dk1"/>
                </a:solidFill>
              </a:rPr>
              <a:t>Take home message: SiPM-on-tile granularity good enough for this application. </a:t>
            </a:r>
            <a:br>
              <a:rPr lang="en" sz="2133">
                <a:solidFill>
                  <a:schemeClr val="dk1"/>
                </a:solidFill>
              </a:rPr>
            </a:br>
            <a:r>
              <a:rPr lang="en" sz="2133">
                <a:solidFill>
                  <a:schemeClr val="dk1"/>
                </a:solidFill>
              </a:rPr>
              <a:t>Higher granularity would yield insignificant gains, which are neither required nor justified by physics. </a:t>
            </a:r>
            <a:endParaRPr sz="2133">
              <a:solidFill>
                <a:schemeClr val="dk1"/>
              </a:solidFill>
            </a:endParaRPr>
          </a:p>
        </p:txBody>
      </p:sp>
      <p:sp>
        <p:nvSpPr>
          <p:cNvPr id="161" name="Google Shape;161;p21">
            <a:extLst>
              <a:ext uri="{FF2B5EF4-FFF2-40B4-BE49-F238E27FC236}">
                <a16:creationId xmlns:a16="http://schemas.microsoft.com/office/drawing/2014/main" id="{4B142E7A-BF98-F831-7FAC-84DD1141E4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415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77817E89-B262-ADEF-73CD-58CFF121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>
            <a:extLst>
              <a:ext uri="{FF2B5EF4-FFF2-40B4-BE49-F238E27FC236}">
                <a16:creationId xmlns:a16="http://schemas.microsoft.com/office/drawing/2014/main" id="{54993BC0-6E3E-521F-3307-B389C30A8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833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ZDC SiPM-on-tile software in DD4HEP and ePIC</a:t>
            </a:r>
            <a:endParaRPr b="1"/>
          </a:p>
        </p:txBody>
      </p:sp>
      <p:sp>
        <p:nvSpPr>
          <p:cNvPr id="212" name="Google Shape;212;p27">
            <a:extLst>
              <a:ext uri="{FF2B5EF4-FFF2-40B4-BE49-F238E27FC236}">
                <a16:creationId xmlns:a16="http://schemas.microsoft.com/office/drawing/2014/main" id="{269F98CB-3173-4BC9-ACCD-9B1C379016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600" y="763600"/>
            <a:ext cx="11514800" cy="49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0256">
              <a:buClr>
                <a:schemeClr val="dk1"/>
              </a:buClr>
              <a:buSzPts val="1600"/>
            </a:pPr>
            <a:r>
              <a:rPr lang="en" sz="1733">
                <a:solidFill>
                  <a:schemeClr val="dk1"/>
                </a:solidFill>
              </a:rPr>
              <a:t>DD4hep plugin for hexagonal segmentation and staggering was added to official DD4HEP core software</a:t>
            </a:r>
            <a:r>
              <a:rPr lang="en" sz="1733">
                <a:solidFill>
                  <a:schemeClr val="accent1"/>
                </a:solidFill>
              </a:rPr>
              <a:t> </a:t>
            </a:r>
            <a:r>
              <a:rPr lang="en" sz="1467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https://github.com/AIDASoft/DD4hep/pull/1161</a:t>
            </a:r>
            <a:r>
              <a:rPr lang="en" sz="1467">
                <a:solidFill>
                  <a:schemeClr val="accent1"/>
                </a:solidFill>
              </a:rPr>
              <a:t> </a:t>
            </a:r>
            <a:endParaRPr sz="1467">
              <a:solidFill>
                <a:schemeClr val="accent1"/>
              </a:solidFill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>
                <a:solidFill>
                  <a:schemeClr val="dk1"/>
                </a:solidFill>
              </a:rPr>
              <a:t>ZDC Fe/SiPM-on-tile was added to official ePIC sim </a:t>
            </a:r>
            <a:r>
              <a:rPr lang="en" sz="1467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DD4HEP geometry model</a:t>
            </a:r>
            <a:endParaRPr sz="2000"/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</a:rPr>
              <a:t>Digitization parameters tuned and added to EICrecon:</a:t>
            </a:r>
            <a:br>
              <a:rPr lang="en" sz="1733">
                <a:solidFill>
                  <a:schemeClr val="dk1"/>
                </a:solidFill>
              </a:rPr>
            </a:br>
            <a:r>
              <a:rPr lang="en" sz="1467" u="sng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https://github.com/eic/EICrecon/blob/sipmzdc/src/detectors/ZDC/ZDC.cc</a:t>
            </a:r>
            <a:endParaRPr sz="1467">
              <a:solidFill>
                <a:schemeClr val="accent1"/>
              </a:solidFill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</a:rPr>
              <a:t>Fe/Sc + LYSO configuration added to dedicated branch of ePIC sim: </a:t>
            </a:r>
            <a:r>
              <a:rPr lang="en" sz="1467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https://github.com/eic/epic/tree/ZDC_LYSO</a:t>
            </a:r>
            <a:r>
              <a:rPr lang="en" sz="1467">
                <a:solidFill>
                  <a:schemeClr val="accent1"/>
                </a:solidFill>
              </a:rPr>
              <a:t> </a:t>
            </a:r>
            <a:endParaRPr sz="1467">
              <a:solidFill>
                <a:schemeClr val="accent1"/>
              </a:solidFill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 </a:t>
            </a:r>
            <a:r>
              <a:rPr lang="en" sz="1733">
                <a:solidFill>
                  <a:schemeClr val="dk1"/>
                </a:solidFill>
              </a:rPr>
              <a:t>new branch of EICRecon for ZDC SiPM-on-tile algorithms:</a:t>
            </a:r>
            <a:br>
              <a:rPr lang="en" sz="1733">
                <a:solidFill>
                  <a:schemeClr val="dk1"/>
                </a:solidFill>
              </a:rPr>
            </a:br>
            <a:r>
              <a:rPr lang="en" sz="1467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https://github.com/eic/EICrecon/tree/sipmzdc</a:t>
            </a:r>
            <a:r>
              <a:rPr lang="en" sz="1467">
                <a:solidFill>
                  <a:schemeClr val="accent1"/>
                </a:solidFill>
              </a:rPr>
              <a:t> </a:t>
            </a:r>
            <a:endParaRPr sz="1467">
              <a:solidFill>
                <a:schemeClr val="accent1"/>
              </a:solidFill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</a:rPr>
              <a:t> HEXPLIT algorithm C++ version is on EICrecon:</a:t>
            </a:r>
            <a:br>
              <a:rPr lang="en" sz="1733">
                <a:solidFill>
                  <a:schemeClr val="dk1"/>
                </a:solidFill>
              </a:rPr>
            </a:br>
            <a:r>
              <a:rPr lang="en" sz="1467" u="sng">
                <a:solidFill>
                  <a:schemeClr val="accent1"/>
                </a:solidFill>
                <a:highlight>
                  <a:schemeClr val="lt1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https://github.com/eic/EICrecon/blob/sipmzdc/src/algorithms/calorimetry/HEXPLIT.cc</a:t>
            </a:r>
            <a:r>
              <a:rPr lang="en" sz="1467">
                <a:solidFill>
                  <a:schemeClr val="accent1"/>
                </a:solidFill>
                <a:highlight>
                  <a:schemeClr val="lt1"/>
                </a:highlight>
              </a:rPr>
              <a:t> </a:t>
            </a:r>
            <a:endParaRPr sz="1467">
              <a:solidFill>
                <a:schemeClr val="accent1"/>
              </a:solidFill>
              <a:highlight>
                <a:schemeClr val="lt1"/>
              </a:highlight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  <a:t> LogWeighting 3D position reco algorithm is on EICrecon:</a:t>
            </a:r>
            <a:b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1467" u="sng">
                <a:solidFill>
                  <a:schemeClr val="accent1"/>
                </a:solidFill>
                <a:highlight>
                  <a:schemeClr val="lt1"/>
                </a:highlight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https://github.com/eic/EICrecon/blob/sipmzdc/src/algorithms/calorimetry/LogWeightReco.cc</a:t>
            </a:r>
            <a:endParaRPr sz="173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  <a:t> ZDC Physics Benchmark with Deeply-exclusive meson events created</a:t>
            </a:r>
            <a:b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1467" u="sng">
                <a:solidFill>
                  <a:schemeClr val="accent1"/>
                </a:solidFill>
                <a:highlight>
                  <a:schemeClr val="lt1"/>
                </a:highligh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https://github.com/eic/physics_benchmarks/tree/demp_zdc/benchmarks/demp/analysis</a:t>
            </a:r>
            <a:endParaRPr sz="1467">
              <a:solidFill>
                <a:schemeClr val="accent1"/>
              </a:solidFill>
              <a:highlight>
                <a:schemeClr val="lt1"/>
              </a:highlight>
            </a:endParaRPr>
          </a:p>
          <a:p>
            <a:pPr indent="-440256">
              <a:buClr>
                <a:schemeClr val="dk1"/>
              </a:buClr>
              <a:buSzPts val="1600"/>
            </a:pPr>
            <a:r>
              <a:rPr lang="en" sz="1733" b="1">
                <a:solidFill>
                  <a:srgbClr val="6AA84F"/>
                </a:solidFill>
              </a:rPr>
              <a:t>New:</a:t>
            </a:r>
            <a:r>
              <a:rPr lang="en" sz="1733" b="1">
                <a:solidFill>
                  <a:schemeClr val="dk1"/>
                </a:solidFill>
              </a:rPr>
              <a:t> </a:t>
            </a:r>
            <a: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  <a:t> 3D Topological clustering algorithm deployed for ZDC benchmark:</a:t>
            </a:r>
            <a:br>
              <a:rPr lang="en" sz="1733">
                <a:solidFill>
                  <a:schemeClr val="dk1"/>
                </a:solidFill>
                <a:highlight>
                  <a:schemeClr val="lt1"/>
                </a:highlight>
              </a:rPr>
            </a:br>
            <a:r>
              <a:rPr lang="en" sz="1333" u="sng">
                <a:solidFill>
                  <a:schemeClr val="accent1"/>
                </a:solidFill>
                <a:highlight>
                  <a:schemeClr val="lt1"/>
                </a:highlight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https://github.com/eic/EICrecon/blob/sipmzdc/src/algorithms/calorimetry/ImagingTopoClusterConfig.h</a:t>
            </a:r>
            <a:br>
              <a:rPr lang="en" sz="1467">
                <a:solidFill>
                  <a:schemeClr val="accent1"/>
                </a:solidFill>
                <a:highlight>
                  <a:schemeClr val="lt1"/>
                </a:highlight>
              </a:rPr>
            </a:br>
            <a:endParaRPr sz="1467">
              <a:solidFill>
                <a:schemeClr val="accent1"/>
              </a:solidFill>
              <a:highlight>
                <a:schemeClr val="lt1"/>
              </a:highlight>
            </a:endParaRPr>
          </a:p>
          <a:p>
            <a:pPr indent="0">
              <a:spcBef>
                <a:spcPts val="1600"/>
              </a:spcBef>
              <a:buNone/>
            </a:pPr>
            <a:endParaRPr sz="173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sz="2133">
              <a:solidFill>
                <a:schemeClr val="accent1"/>
              </a:solidFill>
            </a:endParaRPr>
          </a:p>
        </p:txBody>
      </p:sp>
      <p:sp>
        <p:nvSpPr>
          <p:cNvPr id="213" name="Google Shape;213;p27">
            <a:extLst>
              <a:ext uri="{FF2B5EF4-FFF2-40B4-BE49-F238E27FC236}">
                <a16:creationId xmlns:a16="http://schemas.microsoft.com/office/drawing/2014/main" id="{FE02FC12-4439-2F4A-462E-7966C581C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43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>
          <a:extLst>
            <a:ext uri="{FF2B5EF4-FFF2-40B4-BE49-F238E27FC236}">
              <a16:creationId xmlns:a16="http://schemas.microsoft.com/office/drawing/2014/main" id="{1E3D7A93-175D-E6D2-666E-04E4B67B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>
            <a:extLst>
              <a:ext uri="{FF2B5EF4-FFF2-40B4-BE49-F238E27FC236}">
                <a16:creationId xmlns:a16="http://schemas.microsoft.com/office/drawing/2014/main" id="{E0164F81-EE2A-40A0-E370-83A8FDF0E8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86733"/>
            <a:ext cx="1219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693" b="1"/>
              <a:t>Complete neutron reconstruction is now built in (part of EICrecon output)</a:t>
            </a:r>
            <a:endParaRPr sz="2693" b="1"/>
          </a:p>
        </p:txBody>
      </p:sp>
      <p:pic>
        <p:nvPicPr>
          <p:cNvPr id="220" name="Google Shape;220;p28">
            <a:extLst>
              <a:ext uri="{FF2B5EF4-FFF2-40B4-BE49-F238E27FC236}">
                <a16:creationId xmlns:a16="http://schemas.microsoft.com/office/drawing/2014/main" id="{22CFC90C-E9A5-ABEB-8CA8-79AB19494B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802" y="1033234"/>
            <a:ext cx="8635735" cy="582476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>
            <a:extLst>
              <a:ext uri="{FF2B5EF4-FFF2-40B4-BE49-F238E27FC236}">
                <a16:creationId xmlns:a16="http://schemas.microsoft.com/office/drawing/2014/main" id="{9A38D236-7CEF-F905-DADD-7E003E7363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71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54C45861-2B4A-D90A-FB4E-4542931D6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>
            <a:extLst>
              <a:ext uri="{FF2B5EF4-FFF2-40B4-BE49-F238E27FC236}">
                <a16:creationId xmlns:a16="http://schemas.microsoft.com/office/drawing/2014/main" id="{9616EEA6-F623-3370-3B31-46371F64A1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633" y="974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ZDC Physics Benchmark</a:t>
            </a:r>
            <a:br>
              <a:rPr lang="en"/>
            </a:br>
            <a:r>
              <a:rPr lang="en" sz="1867" u="sng">
                <a:solidFill>
                  <a:schemeClr val="accent1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https://github.com/eic/physics_benchmarks/tree/demp_zdc/benchmarks/demp/</a:t>
            </a:r>
            <a:endParaRPr/>
          </a:p>
        </p:txBody>
      </p:sp>
      <p:sp>
        <p:nvSpPr>
          <p:cNvPr id="227" name="Google Shape;227;p29">
            <a:extLst>
              <a:ext uri="{FF2B5EF4-FFF2-40B4-BE49-F238E27FC236}">
                <a16:creationId xmlns:a16="http://schemas.microsoft.com/office/drawing/2014/main" id="{E8A52C53-775C-879F-0584-94FC91BA85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4400" y="1356967"/>
            <a:ext cx="5804400" cy="49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95000"/>
              </a:lnSpc>
              <a:spcAft>
                <a:spcPts val="1600"/>
              </a:spcAft>
              <a:buSzPts val="770"/>
              <a:buNone/>
            </a:pPr>
            <a:r>
              <a:rPr lang="en" sz="2080" b="1"/>
              <a:t>Includes full neutron reconstruction in ZDC</a:t>
            </a:r>
            <a:endParaRPr sz="2080" b="1"/>
          </a:p>
        </p:txBody>
      </p:sp>
      <p:pic>
        <p:nvPicPr>
          <p:cNvPr id="228" name="Google Shape;228;p29">
            <a:extLst>
              <a:ext uri="{FF2B5EF4-FFF2-40B4-BE49-F238E27FC236}">
                <a16:creationId xmlns:a16="http://schemas.microsoft.com/office/drawing/2014/main" id="{E0A52424-A865-51D0-B45F-60AEBB927D1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402" y="1356967"/>
            <a:ext cx="2863767" cy="42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>
            <a:extLst>
              <a:ext uri="{FF2B5EF4-FFF2-40B4-BE49-F238E27FC236}">
                <a16:creationId xmlns:a16="http://schemas.microsoft.com/office/drawing/2014/main" id="{3A11867B-3400-7026-D22A-E1A8C59ECAD7}"/>
              </a:ext>
            </a:extLst>
          </p:cNvPr>
          <p:cNvSpPr txBox="1"/>
          <p:nvPr/>
        </p:nvSpPr>
        <p:spPr>
          <a:xfrm>
            <a:off x="289300" y="5806700"/>
            <a:ext cx="52900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Events from DEMPgen read from S3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EF5AA921-5DCA-C729-2166-5335A0527A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pic>
        <p:nvPicPr>
          <p:cNvPr id="231" name="Google Shape;231;p29">
            <a:extLst>
              <a:ext uri="{FF2B5EF4-FFF2-40B4-BE49-F238E27FC236}">
                <a16:creationId xmlns:a16="http://schemas.microsoft.com/office/drawing/2014/main" id="{83055D7C-300F-17CC-E3A3-26C7C0D4D1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2500" y="1879334"/>
            <a:ext cx="6206299" cy="409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>
            <a:extLst>
              <a:ext uri="{FF2B5EF4-FFF2-40B4-BE49-F238E27FC236}">
                <a16:creationId xmlns:a16="http://schemas.microsoft.com/office/drawing/2014/main" id="{0F7E102B-9A20-08FF-B2DA-DC8D41E71392}"/>
              </a:ext>
            </a:extLst>
          </p:cNvPr>
          <p:cNvSpPr txBox="1"/>
          <p:nvPr/>
        </p:nvSpPr>
        <p:spPr>
          <a:xfrm>
            <a:off x="6702133" y="6199900"/>
            <a:ext cx="5490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Credit, Barak Schmookler, Sebouh Paul</a:t>
            </a:r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13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7E0BB43E-44A2-F1F8-8B6D-FEDFDD1DF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>
            <a:extLst>
              <a:ext uri="{FF2B5EF4-FFF2-40B4-BE49-F238E27FC236}">
                <a16:creationId xmlns:a16="http://schemas.microsoft.com/office/drawing/2014/main" id="{DFFE35D9-E1F0-1DC2-62AC-E44C3380A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400" y="801167"/>
            <a:ext cx="12192000" cy="12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Software status Summary</a:t>
            </a:r>
            <a:endParaRPr sz="2873" dirty="0"/>
          </a:p>
        </p:txBody>
      </p:sp>
      <p:sp>
        <p:nvSpPr>
          <p:cNvPr id="238" name="Google Shape;238;p30">
            <a:extLst>
              <a:ext uri="{FF2B5EF4-FFF2-40B4-BE49-F238E27FC236}">
                <a16:creationId xmlns:a16="http://schemas.microsoft.com/office/drawing/2014/main" id="{3A00F41D-6E2D-D2A7-9ADF-2BE266CB917F}"/>
              </a:ext>
            </a:extLst>
          </p:cNvPr>
          <p:cNvSpPr txBox="1"/>
          <p:nvPr/>
        </p:nvSpPr>
        <p:spPr>
          <a:xfrm>
            <a:off x="83833" y="1874367"/>
            <a:ext cx="12192000" cy="4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99521">
              <a:buClr>
                <a:schemeClr val="dk1"/>
              </a:buClr>
              <a:buSzPts val="2300"/>
              <a:buAutoNum type="arabicParenR"/>
            </a:pPr>
            <a:r>
              <a:rPr lang="en" sz="3067" dirty="0">
                <a:solidFill>
                  <a:schemeClr val="dk1"/>
                </a:solidFill>
              </a:rPr>
              <a:t>Updates on standalone </a:t>
            </a:r>
            <a:r>
              <a:rPr lang="en" sz="3067" dirty="0" err="1">
                <a:solidFill>
                  <a:schemeClr val="dk1"/>
                </a:solidFill>
              </a:rPr>
              <a:t>γ</a:t>
            </a:r>
            <a:r>
              <a:rPr lang="en" sz="3067" dirty="0">
                <a:solidFill>
                  <a:schemeClr val="dk1"/>
                </a:solidFill>
              </a:rPr>
              <a:t>/π0 performance studies</a:t>
            </a:r>
            <a:br>
              <a:rPr lang="en" sz="3067" dirty="0">
                <a:solidFill>
                  <a:schemeClr val="dk1"/>
                </a:solidFill>
              </a:rPr>
            </a:br>
            <a:r>
              <a:rPr lang="en" sz="2667" dirty="0">
                <a:solidFill>
                  <a:srgbClr val="6AA84F"/>
                </a:solidFill>
              </a:rPr>
              <a:t>→ Fe/Sc </a:t>
            </a:r>
            <a:r>
              <a:rPr lang="en" sz="2667" dirty="0" err="1">
                <a:solidFill>
                  <a:srgbClr val="6AA84F"/>
                </a:solidFill>
              </a:rPr>
              <a:t>SiPM</a:t>
            </a:r>
            <a:r>
              <a:rPr lang="en" sz="2667" dirty="0">
                <a:solidFill>
                  <a:srgbClr val="6AA84F"/>
                </a:solidFill>
              </a:rPr>
              <a:t>-on-tile performance is close to be dominated by “irreducible” background of π0 yielding only 1 photon in ZDC acceptance. </a:t>
            </a:r>
            <a:endParaRPr sz="3067" dirty="0">
              <a:solidFill>
                <a:schemeClr val="dk1"/>
              </a:solidFill>
            </a:endParaRPr>
          </a:p>
          <a:p>
            <a:pPr marL="609585" indent="-499521">
              <a:buClr>
                <a:schemeClr val="dk1"/>
              </a:buClr>
              <a:buSzPts val="2300"/>
              <a:buAutoNum type="arabicParenR"/>
            </a:pPr>
            <a:r>
              <a:rPr lang="en" sz="3067" dirty="0">
                <a:solidFill>
                  <a:schemeClr val="dk1"/>
                </a:solidFill>
              </a:rPr>
              <a:t>Updated combined system studies</a:t>
            </a:r>
            <a:br>
              <a:rPr lang="en" sz="3067" dirty="0">
                <a:solidFill>
                  <a:schemeClr val="dk1"/>
                </a:solidFill>
              </a:rPr>
            </a:br>
            <a:r>
              <a:rPr lang="en" sz="2667" dirty="0">
                <a:solidFill>
                  <a:srgbClr val="6AA84F"/>
                </a:solidFill>
              </a:rPr>
              <a:t>→ Adding LYSO slightly improves energy resolution and does not impact much the angular resolution for neutron showers. </a:t>
            </a:r>
            <a:endParaRPr sz="2667" dirty="0">
              <a:solidFill>
                <a:srgbClr val="6AA84F"/>
              </a:solidFill>
            </a:endParaRPr>
          </a:p>
          <a:p>
            <a:pPr marL="609585" indent="-499521">
              <a:buClr>
                <a:schemeClr val="dk1"/>
              </a:buClr>
              <a:buSzPts val="2300"/>
              <a:buAutoNum type="arabicParenR"/>
            </a:pPr>
            <a:r>
              <a:rPr lang="en" sz="3067" dirty="0">
                <a:solidFill>
                  <a:schemeClr val="dk1"/>
                </a:solidFill>
              </a:rPr>
              <a:t>Updates related to software and physics benchmarks</a:t>
            </a:r>
            <a:br>
              <a:rPr lang="en" sz="3067" dirty="0">
                <a:solidFill>
                  <a:schemeClr val="dk1"/>
                </a:solidFill>
              </a:rPr>
            </a:br>
            <a:r>
              <a:rPr lang="en" sz="2667" dirty="0">
                <a:solidFill>
                  <a:srgbClr val="6AA84F"/>
                </a:solidFill>
              </a:rPr>
              <a:t>→ Entire chain of algorithms is in ePIC software now</a:t>
            </a:r>
            <a:br>
              <a:rPr lang="en" sz="2667" dirty="0">
                <a:solidFill>
                  <a:srgbClr val="6AA84F"/>
                </a:solidFill>
              </a:rPr>
            </a:br>
            <a:r>
              <a:rPr lang="en" sz="2667" dirty="0">
                <a:solidFill>
                  <a:srgbClr val="6AA84F"/>
                </a:solidFill>
              </a:rPr>
              <a:t>→ Flagship benchmark is in place up and running </a:t>
            </a:r>
            <a:endParaRPr sz="2667" dirty="0">
              <a:solidFill>
                <a:srgbClr val="6AA84F"/>
              </a:solidFill>
            </a:endParaRPr>
          </a:p>
          <a:p>
            <a:endParaRPr sz="2667" dirty="0">
              <a:solidFill>
                <a:srgbClr val="6AA84F"/>
              </a:solidFill>
            </a:endParaRPr>
          </a:p>
        </p:txBody>
      </p:sp>
      <p:sp>
        <p:nvSpPr>
          <p:cNvPr id="239" name="Google Shape;239;p30">
            <a:extLst>
              <a:ext uri="{FF2B5EF4-FFF2-40B4-BE49-F238E27FC236}">
                <a16:creationId xmlns:a16="http://schemas.microsoft.com/office/drawing/2014/main" id="{E7C2D544-E785-DD68-8375-5447690FED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02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>
          <a:extLst>
            <a:ext uri="{FF2B5EF4-FFF2-40B4-BE49-F238E27FC236}">
              <a16:creationId xmlns:a16="http://schemas.microsoft.com/office/drawing/2014/main" id="{DA528390-CE29-A85D-095B-5AF8B960D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>
            <a:extLst>
              <a:ext uri="{FF2B5EF4-FFF2-40B4-BE49-F238E27FC236}">
                <a16:creationId xmlns:a16="http://schemas.microsoft.com/office/drawing/2014/main" id="{8845A1FD-EA7C-716E-0B93-9FB64DB5DE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251" name="Google Shape;251;p32">
            <a:extLst>
              <a:ext uri="{FF2B5EF4-FFF2-40B4-BE49-F238E27FC236}">
                <a16:creationId xmlns:a16="http://schemas.microsoft.com/office/drawing/2014/main" id="{A57FE02A-8490-DAF7-A4EA-E4088ADDA8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32">
            <a:extLst>
              <a:ext uri="{FF2B5EF4-FFF2-40B4-BE49-F238E27FC236}">
                <a16:creationId xmlns:a16="http://schemas.microsoft.com/office/drawing/2014/main" id="{B7770E4B-2A34-C720-96E9-39227F96A2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32270"/>
            <a:ext cx="12192001" cy="559346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>
            <a:extLst>
              <a:ext uri="{FF2B5EF4-FFF2-40B4-BE49-F238E27FC236}">
                <a16:creationId xmlns:a16="http://schemas.microsoft.com/office/drawing/2014/main" id="{4161258D-15D6-FE64-B772-6268182351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81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C8D8BE3D-54A1-21DC-5B7A-9F35DD13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>
            <a:extLst>
              <a:ext uri="{FF2B5EF4-FFF2-40B4-BE49-F238E27FC236}">
                <a16:creationId xmlns:a16="http://schemas.microsoft.com/office/drawing/2014/main" id="{424EA500-EA2D-F7A1-B494-962240E151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259" name="Google Shape;259;p33">
            <a:extLst>
              <a:ext uri="{FF2B5EF4-FFF2-40B4-BE49-F238E27FC236}">
                <a16:creationId xmlns:a16="http://schemas.microsoft.com/office/drawing/2014/main" id="{C57F7CE3-FE7F-CA27-4793-31D03ABD3E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260" name="Google Shape;260;p33">
            <a:extLst>
              <a:ext uri="{FF2B5EF4-FFF2-40B4-BE49-F238E27FC236}">
                <a16:creationId xmlns:a16="http://schemas.microsoft.com/office/drawing/2014/main" id="{7460D895-6134-6DF1-43D0-EAC9ADBC60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825" y="1"/>
            <a:ext cx="85143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>
            <a:extLst>
              <a:ext uri="{FF2B5EF4-FFF2-40B4-BE49-F238E27FC236}">
                <a16:creationId xmlns:a16="http://schemas.microsoft.com/office/drawing/2014/main" id="{593A7C31-CD6B-4AA8-BCF0-23CA59978C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43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F29E3E5D-5AE4-2591-D0A5-F419D44FF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>
            <a:extLst>
              <a:ext uri="{FF2B5EF4-FFF2-40B4-BE49-F238E27FC236}">
                <a16:creationId xmlns:a16="http://schemas.microsoft.com/office/drawing/2014/main" id="{53311CD2-A4B4-7352-9289-965B88CDB3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Fe/Sc SiPM-on-tile photon performance</a:t>
            </a:r>
            <a:endParaRPr b="1"/>
          </a:p>
        </p:txBody>
      </p:sp>
      <p:sp>
        <p:nvSpPr>
          <p:cNvPr id="275" name="Google Shape;275;p35">
            <a:extLst>
              <a:ext uri="{FF2B5EF4-FFF2-40B4-BE49-F238E27FC236}">
                <a16:creationId xmlns:a16="http://schemas.microsoft.com/office/drawing/2014/main" id="{5B272C8C-965C-605E-0D24-7863794F61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59967" y="6271500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Fe/Sc SiPM is adequate for high-energy photons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6" name="Google Shape;276;p35">
            <a:extLst>
              <a:ext uri="{FF2B5EF4-FFF2-40B4-BE49-F238E27FC236}">
                <a16:creationId xmlns:a16="http://schemas.microsoft.com/office/drawing/2014/main" id="{77A7DCBC-FA4A-AF4D-DCA3-0532F5E253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31" y="1536633"/>
            <a:ext cx="6087727" cy="45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>
            <a:extLst>
              <a:ext uri="{FF2B5EF4-FFF2-40B4-BE49-F238E27FC236}">
                <a16:creationId xmlns:a16="http://schemas.microsoft.com/office/drawing/2014/main" id="{D6F691C0-7C9C-1394-53AE-24E4B92D07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9353" y="1356967"/>
            <a:ext cx="4586411" cy="471133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>
            <a:extLst>
              <a:ext uri="{FF2B5EF4-FFF2-40B4-BE49-F238E27FC236}">
                <a16:creationId xmlns:a16="http://schemas.microsoft.com/office/drawing/2014/main" id="{9C1E43F5-A1ED-139B-E329-9EACE7C52301}"/>
              </a:ext>
            </a:extLst>
          </p:cNvPr>
          <p:cNvSpPr txBox="1"/>
          <p:nvPr/>
        </p:nvSpPr>
        <p:spPr>
          <a:xfrm>
            <a:off x="577595" y="5984443"/>
            <a:ext cx="6736800" cy="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</a:rPr>
              <a:t>Credit: Sebouh Paul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79" name="Google Shape;279;p35">
            <a:extLst>
              <a:ext uri="{FF2B5EF4-FFF2-40B4-BE49-F238E27FC236}">
                <a16:creationId xmlns:a16="http://schemas.microsoft.com/office/drawing/2014/main" id="{DEB493E3-336C-0B3B-F35D-B58B9EACF9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7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2D28-2871-9F86-59D1-8899838D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since last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179D8-5094-F62C-0393-51B11D7F6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effort to reduce cost of hadronic calorimeter</a:t>
            </a:r>
          </a:p>
          <a:p>
            <a:r>
              <a:rPr lang="en-US" dirty="0"/>
              <a:t>Moving to Fe/Scintillator with SiPMs on each tile gives major reduction in cost</a:t>
            </a:r>
          </a:p>
          <a:p>
            <a:r>
              <a:rPr lang="en-US" dirty="0"/>
              <a:t>Also has significant synergies with Forward Hadron Calorimeter</a:t>
            </a:r>
          </a:p>
          <a:p>
            <a:r>
              <a:rPr lang="en-US" dirty="0"/>
              <a:t>New radiation estimates, ~ 2 10</a:t>
            </a:r>
            <a:r>
              <a:rPr lang="en-US" baseline="30000" dirty="0"/>
              <a:t>11</a:t>
            </a:r>
            <a:r>
              <a:rPr lang="en-US" dirty="0"/>
              <a:t> N equivalent, suggest design OK </a:t>
            </a:r>
          </a:p>
          <a:p>
            <a:r>
              <a:rPr lang="en-US" dirty="0"/>
              <a:t>For EM section 20cm PbWO</a:t>
            </a:r>
            <a:r>
              <a:rPr lang="en-US" baseline="-25000" dirty="0"/>
              <a:t>4</a:t>
            </a:r>
            <a:r>
              <a:rPr lang="en-US" dirty="0"/>
              <a:t>  is default also </a:t>
            </a:r>
            <a:r>
              <a:rPr lang="en-US" dirty="0" err="1"/>
              <a:t>consideri</a:t>
            </a:r>
            <a:r>
              <a:rPr lang="en-US" dirty="0"/>
              <a:t> to LYSO to improve resolution for  very low energy photons.</a:t>
            </a:r>
          </a:p>
          <a:p>
            <a:pPr lvl="1"/>
            <a:r>
              <a:rPr lang="en-US" dirty="0"/>
              <a:t>Working to find synergies with B0 calorimeter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E05E-B8E1-3BC3-7198-4E0F9423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59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F919-C47C-71A4-05B1-F9C75E63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42BB6-D61B-41DC-F12A-7D87F33B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FoCal</a:t>
            </a:r>
            <a:r>
              <a:rPr kumimoji="1" lang="en-US" altLang="ja-JP" dirty="0"/>
              <a:t>-E design 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0BF88E-E271-820C-14EE-EF11F127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966033-3DAC-A053-5D78-5029925C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70" y="1554434"/>
            <a:ext cx="9320168" cy="52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58233-647B-F47E-C587-16259D93B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E4CD6D9-9D20-6835-AC8A-10DBF852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Test-beam studies 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E82301A-1460-B28E-C439-38D09E32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508" y="620690"/>
            <a:ext cx="6156684" cy="4248471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ALICE </a:t>
            </a:r>
            <a:r>
              <a:rPr kumimoji="1" lang="en-US" altLang="ja-JP" dirty="0" err="1"/>
              <a:t>FoCal</a:t>
            </a:r>
            <a:r>
              <a:rPr kumimoji="1" lang="en-US" altLang="ja-JP" dirty="0"/>
              <a:t>-E test beam </a:t>
            </a:r>
            <a:r>
              <a:rPr lang="en-US" altLang="ja-JP" dirty="0"/>
              <a:t>@ Tohoku-ELPH &amp; CERN-PS/SPS </a:t>
            </a:r>
          </a:p>
          <a:p>
            <a:pPr lvl="1"/>
            <a:r>
              <a:rPr lang="en-US" altLang="ja-JP" dirty="0"/>
              <a:t>p-sub sensor, HGCROC v2 for readout </a:t>
            </a:r>
          </a:p>
          <a:p>
            <a:pPr lvl="1"/>
            <a:r>
              <a:rPr lang="en-US" altLang="ja-JP" dirty="0"/>
              <a:t>Clear MIP peaks observed for almost all channels and layers </a:t>
            </a:r>
          </a:p>
          <a:p>
            <a:pPr lvl="1"/>
            <a:r>
              <a:rPr lang="en-US" altLang="ja-JP" dirty="0"/>
              <a:t>Reaching full depletion voltage around 300 V 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Neutron irradiation test @ RIKEN-RANS</a:t>
            </a:r>
          </a:p>
          <a:p>
            <a:pPr lvl="1"/>
            <a:r>
              <a:rPr lang="en-US" altLang="ja-JP" dirty="0"/>
              <a:t>Sensor, photodetectors, chips, cables </a:t>
            </a:r>
          </a:p>
          <a:p>
            <a:pPr lvl="1"/>
            <a:r>
              <a:rPr lang="en-US" altLang="ja-JP" dirty="0"/>
              <a:t>For </a:t>
            </a:r>
            <a:r>
              <a:rPr lang="en-US" altLang="ja-JP" dirty="0" err="1"/>
              <a:t>FoCal</a:t>
            </a:r>
            <a:r>
              <a:rPr lang="en-US" altLang="ja-JP" dirty="0"/>
              <a:t>-E, </a:t>
            </a:r>
            <a:r>
              <a:rPr lang="en-US" altLang="ja-JP" dirty="0" err="1"/>
              <a:t>sPHENIX</a:t>
            </a:r>
            <a:r>
              <a:rPr lang="en-US" altLang="ja-JP" dirty="0"/>
              <a:t>, </a:t>
            </a:r>
            <a:r>
              <a:rPr lang="en-US" altLang="ja-JP" dirty="0" err="1"/>
              <a:t>ePIC</a:t>
            </a:r>
            <a:r>
              <a:rPr lang="en-US" altLang="ja-JP" dirty="0"/>
              <a:t>-ZDC </a:t>
            </a:r>
          </a:p>
          <a:p>
            <a:pPr lvl="1"/>
            <a:r>
              <a:rPr kumimoji="1" lang="en-US" altLang="ja-JP" dirty="0"/>
              <a:t>Up to ~10</a:t>
            </a:r>
            <a:r>
              <a:rPr kumimoji="1" lang="en-US" altLang="ja-JP" baseline="30000" dirty="0"/>
              <a:t>14</a:t>
            </a:r>
            <a:r>
              <a:rPr kumimoji="1" lang="en-US" altLang="ja-JP" dirty="0"/>
              <a:t> neutrons/cm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F83FF60-4D7A-07BD-93A5-8F0006476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1" y="2240868"/>
            <a:ext cx="1647397" cy="13501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55CFC00-D478-FB02-CCBF-C70E6382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21" y="2240868"/>
            <a:ext cx="1628761" cy="13501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178689-955F-5C95-72BF-2C6F5FA2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182" y="1232934"/>
            <a:ext cx="2700299" cy="21960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3559BA8-D719-0583-9F70-FEBF04384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3" y="3831954"/>
            <a:ext cx="3780421" cy="24773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5227D3F-2DEE-41A1-1465-140821687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1" y="4959170"/>
            <a:ext cx="2025225" cy="13501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ADF48B-68AF-6E53-9D1A-104177F1E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21" y="4959170"/>
            <a:ext cx="2025224" cy="135015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F57A20-B371-8135-AD18-2D858E568304}"/>
              </a:ext>
            </a:extLst>
          </p:cNvPr>
          <p:cNvSpPr txBox="1"/>
          <p:nvPr/>
        </p:nvSpPr>
        <p:spPr>
          <a:xfrm>
            <a:off x="9276506" y="4995174"/>
            <a:ext cx="11160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 err="1"/>
              <a:t>Inaba’s</a:t>
            </a:r>
            <a:r>
              <a:rPr lang="en-US" altLang="ja-JP" sz="1350" dirty="0"/>
              <a:t> slide</a:t>
            </a:r>
            <a:endParaRPr lang="ja-JP" altLang="en-US" sz="1350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EE4D8AC5-4376-2451-33E9-3C0F634E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610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92757-EDC5-9C1F-955F-74F228ED9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53D94E2-E141-48CE-98A4-F6D64FB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554BB-12B1-4810-B4BA-AF10984B5458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E5FC4B8-77B2-C43E-AACB-0E30FEB7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825" y="1777320"/>
            <a:ext cx="8092351" cy="45320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1DF8FB24-B637-A9BF-FAA0-A3A010301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ja-JP" dirty="0"/>
              <a:t>ALICE-</a:t>
            </a:r>
            <a:r>
              <a:rPr kumimoji="1" lang="en-US" altLang="ja-JP" dirty="0" err="1"/>
              <a:t>FoCal</a:t>
            </a:r>
            <a:r>
              <a:rPr kumimoji="1" lang="en-US" altLang="ja-JP" baseline="0" dirty="0"/>
              <a:t> structure 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33536688-0F94-0975-F8D0-A2A8F1A2DFC0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kumimoji="1" lang="en-US" altLang="ja-JP" dirty="0"/>
              <a:t>Including cooling &amp; support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588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0DEEB-5124-4920-9CFA-14A82D66D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AC73C1-4D17-CB51-FF22-290B92C7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Integration with beam pipe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CB3CA2-25C1-C0F0-7B92-D9533A6B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" t="9086" b="8681"/>
          <a:stretch/>
        </p:blipFill>
        <p:spPr>
          <a:xfrm>
            <a:off x="838200" y="1485781"/>
            <a:ext cx="10288569" cy="5007094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61C253-DECF-3F32-8747-B908E66D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D4E1-4550-47BB-9A3F-13E7C7E1FD8D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318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1AB9344-4488-60EC-870D-8740A1B74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5A18FCD9-AD9B-7B75-619B-1E888D959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1"/>
            <a:ext cx="10600841" cy="7904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US" sz="3973" dirty="0"/>
              <a:t>Current Design</a:t>
            </a:r>
            <a:endParaRPr sz="3973" dirty="0"/>
          </a:p>
        </p:txBody>
      </p:sp>
      <p:sp>
        <p:nvSpPr>
          <p:cNvPr id="60" name="Google Shape;60;p13">
            <a:extLst>
              <a:ext uri="{FF2B5EF4-FFF2-40B4-BE49-F238E27FC236}">
                <a16:creationId xmlns:a16="http://schemas.microsoft.com/office/drawing/2014/main" id="{E5F123D3-51DA-C635-F118-32BE472FC00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57" name="Google Shape;57;p13">
            <a:extLst>
              <a:ext uri="{FF2B5EF4-FFF2-40B4-BE49-F238E27FC236}">
                <a16:creationId xmlns:a16="http://schemas.microsoft.com/office/drawing/2014/main" id="{1526A1B1-0A56-D7E8-7B1D-6CAC745FFB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077" y="638098"/>
            <a:ext cx="8143441" cy="5718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91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D22A501-434B-5F22-9CE7-0BA3CB8AC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8;p13">
            <a:extLst>
              <a:ext uri="{FF2B5EF4-FFF2-40B4-BE49-F238E27FC236}">
                <a16:creationId xmlns:a16="http://schemas.microsoft.com/office/drawing/2014/main" id="{4052A048-A4CF-5FD5-70AE-E40A5E3753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79"/>
          <a:stretch/>
        </p:blipFill>
        <p:spPr>
          <a:xfrm>
            <a:off x="572164" y="976299"/>
            <a:ext cx="10363182" cy="556261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157E6082-D19C-BB0B-21E6-ACD7784607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363182" cy="9453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US" sz="3973" dirty="0"/>
              <a:t>Hadronic Section</a:t>
            </a:r>
            <a:endParaRPr sz="3973" dirty="0"/>
          </a:p>
        </p:txBody>
      </p:sp>
      <p:sp>
        <p:nvSpPr>
          <p:cNvPr id="60" name="Google Shape;60;p13">
            <a:extLst>
              <a:ext uri="{FF2B5EF4-FFF2-40B4-BE49-F238E27FC236}">
                <a16:creationId xmlns:a16="http://schemas.microsoft.com/office/drawing/2014/main" id="{896F4A23-8CAC-7249-3876-37FC761C153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dirty="0"/>
          </a:p>
        </p:txBody>
      </p:sp>
      <p:pic>
        <p:nvPicPr>
          <p:cNvPr id="58" name="Google Shape;58;p13">
            <a:extLst>
              <a:ext uri="{FF2B5EF4-FFF2-40B4-BE49-F238E27FC236}">
                <a16:creationId xmlns:a16="http://schemas.microsoft.com/office/drawing/2014/main" id="{4BC8A03B-F69B-68E4-A5C3-04299EC03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79"/>
          <a:stretch/>
        </p:blipFill>
        <p:spPr>
          <a:xfrm>
            <a:off x="990618" y="793736"/>
            <a:ext cx="10363182" cy="55626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55635B-FF3D-F376-B339-AC0596A16874}"/>
              </a:ext>
            </a:extLst>
          </p:cNvPr>
          <p:cNvSpPr txBox="1"/>
          <p:nvPr/>
        </p:nvSpPr>
        <p:spPr>
          <a:xfrm>
            <a:off x="560306" y="6155244"/>
            <a:ext cx="9802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Design is very similar to forward hadron calorimeter</a:t>
            </a:r>
          </a:p>
        </p:txBody>
      </p:sp>
    </p:spTree>
    <p:extLst>
      <p:ext uri="{BB962C8B-B14F-4D97-AF65-F5344CB8AC3E}">
        <p14:creationId xmlns:p14="http://schemas.microsoft.com/office/powerpoint/2010/main" val="417674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381ED-8CED-F5D1-D1F0-1B64951E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10" y="129710"/>
            <a:ext cx="11594670" cy="1342629"/>
          </a:xfrm>
        </p:spPr>
        <p:txBody>
          <a:bodyPr/>
          <a:lstStyle/>
          <a:p>
            <a:r>
              <a:rPr lang="en-US" dirty="0"/>
              <a:t>Radiation Load ~ 2 10</a:t>
            </a:r>
            <a:r>
              <a:rPr lang="en-US" baseline="30000" dirty="0"/>
              <a:t>11</a:t>
            </a:r>
            <a:r>
              <a:rPr lang="en-US" dirty="0"/>
              <a:t> N equivalent/running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BF2B6-B0A3-FC6B-DD5F-933CFC771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69" y="1334227"/>
            <a:ext cx="6106332" cy="4840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42F0D-B859-C3F1-08AD-F75EC2DAD9AD}"/>
              </a:ext>
            </a:extLst>
          </p:cNvPr>
          <p:cNvSpPr txBox="1"/>
          <p:nvPr/>
        </p:nvSpPr>
        <p:spPr>
          <a:xfrm>
            <a:off x="3022169" y="6174363"/>
            <a:ext cx="666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load comparable to peak of forward hadron calorimeter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66C38-6E16-FFBB-0FEA-B608FC16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3512-C26F-4D4C-B66B-45A9AE7773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0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A10B4C81-FC3A-427C-959A-B3C69BDD8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EECE9786-C168-21AF-2A88-A34406E4EC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066" y="228866"/>
            <a:ext cx="12040933" cy="7995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/>
              <a:t>Tessellation of  hexagons  improves position resolution  </a:t>
            </a:r>
            <a:endParaRPr b="1" dirty="0"/>
          </a:p>
        </p:txBody>
      </p:sp>
      <p:pic>
        <p:nvPicPr>
          <p:cNvPr id="74" name="Google Shape;74;p15">
            <a:extLst>
              <a:ext uri="{FF2B5EF4-FFF2-40B4-BE49-F238E27FC236}">
                <a16:creationId xmlns:a16="http://schemas.microsoft.com/office/drawing/2014/main" id="{7D50C6F2-A248-6273-21AE-41FE44CDCB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867" y="4610234"/>
            <a:ext cx="3027196" cy="201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>
            <a:extLst>
              <a:ext uri="{FF2B5EF4-FFF2-40B4-BE49-F238E27FC236}">
                <a16:creationId xmlns:a16="http://schemas.microsoft.com/office/drawing/2014/main" id="{FA6EA10A-D5B1-2204-FE3A-5C980AB5D4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4286"/>
          <a:stretch/>
        </p:blipFill>
        <p:spPr>
          <a:xfrm>
            <a:off x="1028118" y="1283266"/>
            <a:ext cx="4381305" cy="384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>
            <a:extLst>
              <a:ext uri="{FF2B5EF4-FFF2-40B4-BE49-F238E27FC236}">
                <a16:creationId xmlns:a16="http://schemas.microsoft.com/office/drawing/2014/main" id="{18B2FB31-EF30-91C8-A0E4-034102F08C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738" t="55608" r="18091"/>
          <a:stretch/>
        </p:blipFill>
        <p:spPr>
          <a:xfrm>
            <a:off x="6431881" y="1181235"/>
            <a:ext cx="4381305" cy="410368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>
            <a:extLst>
              <a:ext uri="{FF2B5EF4-FFF2-40B4-BE49-F238E27FC236}">
                <a16:creationId xmlns:a16="http://schemas.microsoft.com/office/drawing/2014/main" id="{0E0E0573-23C8-C1D8-8C25-73A19E602915}"/>
              </a:ext>
            </a:extLst>
          </p:cNvPr>
          <p:cNvSpPr txBox="1"/>
          <p:nvPr/>
        </p:nvSpPr>
        <p:spPr>
          <a:xfrm>
            <a:off x="69267" y="4901033"/>
            <a:ext cx="1203600" cy="1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Fe blocks from STAR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D9C5FD8A-1645-4C7A-942E-95AA6A513A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6D6EF4D0-A0DD-8B1C-A9C9-DDC9F702F5B9}"/>
              </a:ext>
            </a:extLst>
          </p:cNvPr>
          <p:cNvSpPr txBox="1"/>
          <p:nvPr/>
        </p:nvSpPr>
        <p:spPr>
          <a:xfrm>
            <a:off x="7689700" y="4225667"/>
            <a:ext cx="2222000" cy="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Cells~25 ㎠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5C8E7-4FE3-D120-CF69-DDE48C9831E8}"/>
              </a:ext>
            </a:extLst>
          </p:cNvPr>
          <p:cNvSpPr txBox="1"/>
          <p:nvPr/>
        </p:nvSpPr>
        <p:spPr>
          <a:xfrm>
            <a:off x="7501180" y="6217624"/>
            <a:ext cx="215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286F5"/>
                </a:solidFill>
                <a:effectLst/>
                <a:latin typeface="Helvetica" pitchFamily="2" charset="0"/>
              </a:rPr>
              <a:t>arXiv:2308.06939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6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F6AFCB23-8DA2-7D60-5D20-112CA720E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6E1ABEF0-4B47-57E5-D010-56B0F66FA5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067" y="2288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/>
              <a:t>Example of 100 GeV neutron shower </a:t>
            </a:r>
            <a:endParaRPr b="1" dirty="0"/>
          </a:p>
        </p:txBody>
      </p:sp>
      <p:pic>
        <p:nvPicPr>
          <p:cNvPr id="78" name="Google Shape;78;p15">
            <a:extLst>
              <a:ext uri="{FF2B5EF4-FFF2-40B4-BE49-F238E27FC236}">
                <a16:creationId xmlns:a16="http://schemas.microsoft.com/office/drawing/2014/main" id="{F3FC8CFC-EB0A-18EE-6102-660F48A018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827" y="951201"/>
            <a:ext cx="10112907" cy="567793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>
            <a:extLst>
              <a:ext uri="{FF2B5EF4-FFF2-40B4-BE49-F238E27FC236}">
                <a16:creationId xmlns:a16="http://schemas.microsoft.com/office/drawing/2014/main" id="{72B08872-3FCA-905D-E1C0-72D236CCCCCD}"/>
              </a:ext>
            </a:extLst>
          </p:cNvPr>
          <p:cNvSpPr txBox="1"/>
          <p:nvPr/>
        </p:nvSpPr>
        <p:spPr>
          <a:xfrm>
            <a:off x="10375500" y="825033"/>
            <a:ext cx="30272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2"/>
                </a:solidFill>
              </a:rPr>
              <a:t>Example 100 GeV </a:t>
            </a:r>
            <a:br>
              <a:rPr lang="en" sz="1333">
                <a:solidFill>
                  <a:schemeClr val="dk2"/>
                </a:solidFill>
              </a:rPr>
            </a:br>
            <a:r>
              <a:rPr lang="en" sz="1333">
                <a:solidFill>
                  <a:schemeClr val="dk2"/>
                </a:solidFill>
              </a:rPr>
              <a:t>neutron shower</a:t>
            </a:r>
            <a:endParaRPr sz="1333">
              <a:solidFill>
                <a:schemeClr val="dk2"/>
              </a:solidFill>
            </a:endParaRPr>
          </a:p>
        </p:txBody>
      </p:sp>
      <p:sp>
        <p:nvSpPr>
          <p:cNvPr id="81" name="Google Shape;81;p15">
            <a:extLst>
              <a:ext uri="{FF2B5EF4-FFF2-40B4-BE49-F238E27FC236}">
                <a16:creationId xmlns:a16="http://schemas.microsoft.com/office/drawing/2014/main" id="{AC6E93F7-6BDC-1641-C91A-4DE024A144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C048AF6F-2D64-49DC-4044-D8EA2275BD37}"/>
              </a:ext>
            </a:extLst>
          </p:cNvPr>
          <p:cNvSpPr txBox="1"/>
          <p:nvPr/>
        </p:nvSpPr>
        <p:spPr>
          <a:xfrm>
            <a:off x="7689700" y="4225667"/>
            <a:ext cx="2222000" cy="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Cells~25 ㎠</a:t>
            </a:r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6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32EBBFC8-2E01-0A92-7632-E4CDB43B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>
            <a:extLst>
              <a:ext uri="{FF2B5EF4-FFF2-40B4-BE49-F238E27FC236}">
                <a16:creationId xmlns:a16="http://schemas.microsoft.com/office/drawing/2014/main" id="{D6268685-4152-4E82-A39F-1B5A61DA10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8600" y="3124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Example one and two photon showers</a:t>
            </a:r>
            <a:endParaRPr b="1"/>
          </a:p>
        </p:txBody>
      </p:sp>
      <p:pic>
        <p:nvPicPr>
          <p:cNvPr id="138" name="Google Shape;138;p19">
            <a:extLst>
              <a:ext uri="{FF2B5EF4-FFF2-40B4-BE49-F238E27FC236}">
                <a16:creationId xmlns:a16="http://schemas.microsoft.com/office/drawing/2014/main" id="{151EBE2A-EB96-9798-90C6-82B8D3E24B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2599" y="972134"/>
            <a:ext cx="4572845" cy="283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>
            <a:extLst>
              <a:ext uri="{FF2B5EF4-FFF2-40B4-BE49-F238E27FC236}">
                <a16:creationId xmlns:a16="http://schemas.microsoft.com/office/drawing/2014/main" id="{B9929645-F60C-F534-070E-4671094A5A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66" y="1076034"/>
            <a:ext cx="5075332" cy="307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>
            <a:extLst>
              <a:ext uri="{FF2B5EF4-FFF2-40B4-BE49-F238E27FC236}">
                <a16:creationId xmlns:a16="http://schemas.microsoft.com/office/drawing/2014/main" id="{64EC9E75-A0FF-995F-37FB-7DA52A43FAD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693" y="4004534"/>
            <a:ext cx="4447068" cy="27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>
            <a:extLst>
              <a:ext uri="{FF2B5EF4-FFF2-40B4-BE49-F238E27FC236}">
                <a16:creationId xmlns:a16="http://schemas.microsoft.com/office/drawing/2014/main" id="{EE941F86-A6F9-B5B3-B2DD-8F2A89BDBAE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7734" y="3796700"/>
            <a:ext cx="4447065" cy="263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>
            <a:extLst>
              <a:ext uri="{FF2B5EF4-FFF2-40B4-BE49-F238E27FC236}">
                <a16:creationId xmlns:a16="http://schemas.microsoft.com/office/drawing/2014/main" id="{923FB1EF-8BBC-A354-6A60-B813EA01F1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467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1205</Words>
  <Application>Microsoft Macintosh PowerPoint</Application>
  <PresentationFormat>Widescreen</PresentationFormat>
  <Paragraphs>145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Helvetica</vt:lpstr>
      <vt:lpstr>Office Theme</vt:lpstr>
      <vt:lpstr>Status of the ePIC ZDC</vt:lpstr>
      <vt:lpstr>ZDC requirements </vt:lpstr>
      <vt:lpstr>Changes since last year</vt:lpstr>
      <vt:lpstr>Current Design</vt:lpstr>
      <vt:lpstr>Hadronic Section</vt:lpstr>
      <vt:lpstr>Radiation Load ~ 2 1011 N equivalent/running year</vt:lpstr>
      <vt:lpstr>Tessellation of  hexagons  improves position resolution  </vt:lpstr>
      <vt:lpstr>Example of 100 GeV neutron shower </vt:lpstr>
      <vt:lpstr>Example one and two photon showers</vt:lpstr>
      <vt:lpstr>Comparison of PbWO4 and LYSO</vt:lpstr>
      <vt:lpstr>LYSO Test module built by Taiwan Group</vt:lpstr>
      <vt:lpstr>AI shower reconstruction improves resolution</vt:lpstr>
      <vt:lpstr>Resolution of combined EM and Hadronic sections. </vt:lpstr>
      <vt:lpstr>Neutron position resolution meets requirements</vt:lpstr>
      <vt:lpstr>Summary: Current design meets physics requirements</vt:lpstr>
      <vt:lpstr>New beam pipe is larger with a thin exit window</vt:lpstr>
      <vt:lpstr>Need to stay clear  of cryostats, hadronic beam pipe and electron crab cavity </vt:lpstr>
      <vt:lpstr>Safety and operational considerations.</vt:lpstr>
      <vt:lpstr>Plan for 2024: Getting to final design </vt:lpstr>
      <vt:lpstr>BACKUP</vt:lpstr>
      <vt:lpstr>Reminder: standalone neutron performance </vt:lpstr>
      <vt:lpstr>SiPM-on-tile standalone performance on π0/Ɣ separation </vt:lpstr>
      <vt:lpstr>ZDC SiPM-on-tile software in DD4HEP and ePIC</vt:lpstr>
      <vt:lpstr>Complete neutron reconstruction is now built in (part of EICrecon output)</vt:lpstr>
      <vt:lpstr>ZDC Physics Benchmark https://github.com/eic/physics_benchmarks/tree/demp_zdc/benchmarks/demp/</vt:lpstr>
      <vt:lpstr>Software status Summary</vt:lpstr>
      <vt:lpstr>PowerPoint Presentation</vt:lpstr>
      <vt:lpstr>PowerPoint Presentation</vt:lpstr>
      <vt:lpstr>Fe/Sc SiPM-on-tile photon performance</vt:lpstr>
      <vt:lpstr>FoCal-E design </vt:lpstr>
      <vt:lpstr>Test-beam studies </vt:lpstr>
      <vt:lpstr>ALICE-FoCal structure </vt:lpstr>
      <vt:lpstr>Integration with beam pipe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Murray, Michael J</dc:creator>
  <cp:lastModifiedBy>Murray, Michael J</cp:lastModifiedBy>
  <cp:revision>13</cp:revision>
  <cp:lastPrinted>2024-01-22T15:45:49Z</cp:lastPrinted>
  <dcterms:created xsi:type="dcterms:W3CDTF">2024-01-22T13:53:11Z</dcterms:created>
  <dcterms:modified xsi:type="dcterms:W3CDTF">2024-01-30T04:41:01Z</dcterms:modified>
</cp:coreProperties>
</file>