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303" r:id="rId3"/>
    <p:sldId id="1115" r:id="rId4"/>
    <p:sldId id="1459" r:id="rId5"/>
    <p:sldId id="3807" r:id="rId6"/>
    <p:sldId id="3820" r:id="rId7"/>
    <p:sldId id="264" r:id="rId8"/>
    <p:sldId id="3810" r:id="rId9"/>
    <p:sldId id="3766" r:id="rId10"/>
    <p:sldId id="3803" r:id="rId11"/>
    <p:sldId id="1532" r:id="rId12"/>
    <p:sldId id="3805" r:id="rId13"/>
    <p:sldId id="3806" r:id="rId14"/>
    <p:sldId id="3753" r:id="rId15"/>
    <p:sldId id="3808" r:id="rId16"/>
    <p:sldId id="3811" r:id="rId17"/>
    <p:sldId id="3816" r:id="rId18"/>
    <p:sldId id="3821" r:id="rId19"/>
    <p:sldId id="1535" r:id="rId20"/>
    <p:sldId id="265" r:id="rId21"/>
    <p:sldId id="3812" r:id="rId22"/>
    <p:sldId id="3813" r:id="rId23"/>
    <p:sldId id="3814" r:id="rId24"/>
    <p:sldId id="1533" r:id="rId25"/>
    <p:sldId id="1537" r:id="rId26"/>
    <p:sldId id="1536" r:id="rId27"/>
    <p:sldId id="3765" r:id="rId28"/>
    <p:sldId id="1498" r:id="rId29"/>
    <p:sldId id="3770" r:id="rId30"/>
    <p:sldId id="3755" r:id="rId31"/>
    <p:sldId id="1502" r:id="rId32"/>
    <p:sldId id="139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FF40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42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c15af9fd1_1_5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5c15af9fd1_1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75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306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6505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9c2f2b04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c9c2f2b0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131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32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606619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112" y="8710"/>
            <a:ext cx="11347413" cy="55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8804D3C-0186-7AFD-5990-11566D85E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617607"/>
            <a:ext cx="11005409" cy="5692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>
              <a:buClr>
                <a:srgbClr val="0096FF"/>
              </a:buClr>
              <a:buFont typeface="Wingdings" pitchFamily="2" charset="2"/>
              <a:buChar char="§"/>
              <a:defRPr/>
            </a:lvl1pPr>
            <a:lvl2pPr marL="514350" indent="-171450">
              <a:buClr>
                <a:srgbClr val="0096FF"/>
              </a:buClr>
              <a:buFont typeface="Wingdings" pitchFamily="2" charset="2"/>
              <a:buChar char="§"/>
              <a:defRPr/>
            </a:lvl2pPr>
            <a:lvl3pPr marL="857250" indent="-171450">
              <a:buClr>
                <a:srgbClr val="0096FF"/>
              </a:buClr>
              <a:buFont typeface="Wingdings" pitchFamily="2" charset="2"/>
              <a:buChar char="§"/>
              <a:defRPr/>
            </a:lvl3pPr>
            <a:lvl4pPr marL="1200150" indent="-171450">
              <a:buClr>
                <a:srgbClr val="0096FF"/>
              </a:buClr>
              <a:buFont typeface="Wingdings" pitchFamily="2" charset="2"/>
              <a:buChar char="§"/>
              <a:defRPr/>
            </a:lvl4pPr>
            <a:lvl5pPr marL="1543050" indent="-171450">
              <a:buClr>
                <a:srgbClr val="0096FF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7ABE9-D402-D243-A7BB-FE924DE50F86}"/>
              </a:ext>
            </a:extLst>
          </p:cNvPr>
          <p:cNvSpPr txBox="1"/>
          <p:nvPr userDrawn="1"/>
        </p:nvSpPr>
        <p:spPr>
          <a:xfrm>
            <a:off x="1002453" y="548640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sz="1800" dirty="0">
              <a:solidFill>
                <a:srgbClr val="0096FF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3" y="6484165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aseline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94B0C9B-62D7-524A-9975-B6A29194CB5F}"/>
              </a:ext>
            </a:extLst>
          </p:cNvPr>
          <p:cNvSpPr txBox="1">
            <a:spLocks/>
          </p:cNvSpPr>
          <p:nvPr userDrawn="1"/>
        </p:nvSpPr>
        <p:spPr>
          <a:xfrm>
            <a:off x="602342" y="0"/>
            <a:ext cx="11347413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42" y="0"/>
            <a:ext cx="11347413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34472-1602-AB41-BDAD-A875EAD192E3}"/>
              </a:ext>
            </a:extLst>
          </p:cNvPr>
          <p:cNvSpPr txBox="1"/>
          <p:nvPr userDrawn="1"/>
        </p:nvSpPr>
        <p:spPr>
          <a:xfrm>
            <a:off x="743919" y="6424047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210C8-68D7-9243-B443-CDE6C5AE7AD3}"/>
              </a:ext>
            </a:extLst>
          </p:cNvPr>
          <p:cNvSpPr txBox="1"/>
          <p:nvPr userDrawn="1"/>
        </p:nvSpPr>
        <p:spPr>
          <a:xfrm>
            <a:off x="1868214" y="6503276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8D595-4F86-9D4C-993A-17FEF958C837}"/>
              </a:ext>
            </a:extLst>
          </p:cNvPr>
          <p:cNvSpPr txBox="1"/>
          <p:nvPr userDrawn="1"/>
        </p:nvSpPr>
        <p:spPr>
          <a:xfrm>
            <a:off x="1804946" y="6671144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3" y="6492875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aseline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7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30F741-9D79-A840-A1D9-E0BAB541CA6B}"/>
              </a:ext>
            </a:extLst>
          </p:cNvPr>
          <p:cNvSpPr txBox="1"/>
          <p:nvPr userDrawn="1"/>
        </p:nvSpPr>
        <p:spPr>
          <a:xfrm>
            <a:off x="476087" y="6286208"/>
            <a:ext cx="26487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Electron-Ion Collider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FB08F1-022F-6249-AD85-B93B00BC7450}"/>
              </a:ext>
            </a:extLst>
          </p:cNvPr>
          <p:cNvCxnSpPr>
            <a:cxnSpLocks/>
          </p:cNvCxnSpPr>
          <p:nvPr userDrawn="1"/>
        </p:nvCxnSpPr>
        <p:spPr>
          <a:xfrm>
            <a:off x="571501" y="6326092"/>
            <a:ext cx="11620500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8E0E621-B046-414F-BEF5-7539FA0F990F}"/>
              </a:ext>
            </a:extLst>
          </p:cNvPr>
          <p:cNvSpPr txBox="1"/>
          <p:nvPr userDrawn="1"/>
        </p:nvSpPr>
        <p:spPr>
          <a:xfrm>
            <a:off x="487682" y="6577285"/>
            <a:ext cx="63269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 Preliminary Design &amp; Safety Review of the EIC Auxiliary Far-Forward/Far-Backward Detectors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3" y="6492875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aseline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400" y="6478272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7827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82957" y="6492875"/>
            <a:ext cx="509043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1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91" y="0"/>
            <a:ext cx="11347413" cy="56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092" y="640083"/>
            <a:ext cx="11005409" cy="5656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8391" y="6484899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83A618-8545-DA46-A6B2-1A78663B6D12}"/>
              </a:ext>
            </a:extLst>
          </p:cNvPr>
          <p:cNvCxnSpPr>
            <a:cxnSpLocks/>
          </p:cNvCxnSpPr>
          <p:nvPr userDrawn="1"/>
        </p:nvCxnSpPr>
        <p:spPr>
          <a:xfrm>
            <a:off x="571501" y="577670"/>
            <a:ext cx="11620500" cy="0"/>
          </a:xfrm>
          <a:prstGeom prst="line">
            <a:avLst/>
          </a:prstGeom>
          <a:ln w="53975"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49000">
                  <a:srgbClr val="011893"/>
                </a:gs>
                <a:gs pos="99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58FF82C-6280-D849-8E90-13047EAD0B85}"/>
              </a:ext>
            </a:extLst>
          </p:cNvPr>
          <p:cNvSpPr txBox="1"/>
          <p:nvPr userDrawn="1"/>
        </p:nvSpPr>
        <p:spPr>
          <a:xfrm>
            <a:off x="467656" y="6577285"/>
            <a:ext cx="6760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 Preliminary Design &amp; Safety Review of the EIC Auxiliary Far-Forward/Far-Backward Detectors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117A80-A94C-8141-A433-7BBFC7250623}"/>
              </a:ext>
            </a:extLst>
          </p:cNvPr>
          <p:cNvSpPr txBox="1"/>
          <p:nvPr userDrawn="1"/>
        </p:nvSpPr>
        <p:spPr>
          <a:xfrm>
            <a:off x="476087" y="6286208"/>
            <a:ext cx="26487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Electron-Ion Collider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59889" y="6326092"/>
            <a:ext cx="11620500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2" r:id="rId2"/>
    <p:sldLayoutId id="2147483668" r:id="rId3"/>
    <p:sldLayoutId id="2147483667" r:id="rId4"/>
    <p:sldLayoutId id="2147483671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96FF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6FF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6FF"/>
        </a:buClr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6FF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6FF"/>
        </a:buClr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0473/contributions/85274/attachments/51864/88689/CdLT_EICROC_9jan24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bnl.gov/conferences/index.php/ProjectRandDFY2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0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80.png"/><Relationship Id="rId5" Type="http://schemas.openxmlformats.org/officeDocument/2006/relationships/image" Target="../media/image44.png"/><Relationship Id="rId10" Type="http://schemas.openxmlformats.org/officeDocument/2006/relationships/image" Target="../media/image46.emf"/><Relationship Id="rId4" Type="http://schemas.openxmlformats.org/officeDocument/2006/relationships/image" Target="../media/image40.png"/><Relationship Id="rId9" Type="http://schemas.openxmlformats.org/officeDocument/2006/relationships/image" Target="../media/image3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9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29124/contributions/4411270/attachments/2269713/3854416/heller_LGAD_mortality_RD50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87A99-3306-DF4E-9E91-07569FA2F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686" y="1174478"/>
            <a:ext cx="10962105" cy="1240412"/>
          </a:xfrm>
        </p:spPr>
        <p:txBody>
          <a:bodyPr/>
          <a:lstStyle/>
          <a:p>
            <a:r>
              <a:rPr lang="en-US" dirty="0"/>
              <a:t>Roman Pots and Off-Momentum Detectors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33C99-40CB-784B-99EA-6267F817C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4187217"/>
            <a:ext cx="7433004" cy="1019620"/>
          </a:xfrm>
        </p:spPr>
        <p:txBody>
          <a:bodyPr/>
          <a:lstStyle/>
          <a:p>
            <a:r>
              <a:rPr lang="en-US" dirty="0"/>
              <a:t>EIC Preliminary Design &amp; Safety Review of the EIC Auxiliary </a:t>
            </a:r>
          </a:p>
          <a:p>
            <a:r>
              <a:rPr lang="en-US" dirty="0"/>
              <a:t>Far-Forward/Far-Backward Detectors</a:t>
            </a:r>
          </a:p>
          <a:p>
            <a:r>
              <a:rPr lang="en-US" dirty="0"/>
              <a:t>February 12th, 2024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E13CE-3C7A-5D43-8D13-D37323B5FC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3010" y="3288714"/>
            <a:ext cx="10962105" cy="448978"/>
          </a:xfrm>
        </p:spPr>
        <p:txBody>
          <a:bodyPr/>
          <a:lstStyle/>
          <a:p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183924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93D5E-D442-9F4F-A484-D23C7005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65" y="614516"/>
            <a:ext cx="4817732" cy="3404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3058B1-885B-1E49-978E-6501623A28F6}"/>
              </a:ext>
            </a:extLst>
          </p:cNvPr>
          <p:cNvSpPr txBox="1"/>
          <p:nvPr/>
        </p:nvSpPr>
        <p:spPr>
          <a:xfrm>
            <a:off x="901472" y="3822467"/>
            <a:ext cx="264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DD4HEP Simulation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D3718D-C4C0-A64F-B393-6B0D5D57466B}"/>
              </a:ext>
            </a:extLst>
          </p:cNvPr>
          <p:cNvCxnSpPr>
            <a:cxnSpLocks/>
          </p:cNvCxnSpPr>
          <p:nvPr/>
        </p:nvCxnSpPr>
        <p:spPr>
          <a:xfrm flipV="1">
            <a:off x="764215" y="896893"/>
            <a:ext cx="4284863" cy="5094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6F86BB-83E1-414B-AD3E-718B07A05589}"/>
              </a:ext>
            </a:extLst>
          </p:cNvPr>
          <p:cNvCxnSpPr>
            <a:cxnSpLocks/>
          </p:cNvCxnSpPr>
          <p:nvPr/>
        </p:nvCxnSpPr>
        <p:spPr>
          <a:xfrm flipH="1" flipV="1">
            <a:off x="637580" y="1076395"/>
            <a:ext cx="5689" cy="294226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8CDD791-1E15-5F4C-B698-8421A53F1E7B}"/>
              </a:ext>
            </a:extLst>
          </p:cNvPr>
          <p:cNvSpPr txBox="1"/>
          <p:nvPr/>
        </p:nvSpPr>
        <p:spPr>
          <a:xfrm>
            <a:off x="2536466" y="571039"/>
            <a:ext cx="142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25.6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6A141-4CFE-774F-A1EF-5E53A48142D1}"/>
              </a:ext>
            </a:extLst>
          </p:cNvPr>
          <p:cNvSpPr txBox="1"/>
          <p:nvPr/>
        </p:nvSpPr>
        <p:spPr>
          <a:xfrm rot="16200000">
            <a:off x="-255075" y="1874115"/>
            <a:ext cx="142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12.8 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24B6F7-1673-BA44-8B57-45845F7637CD}"/>
                  </a:ext>
                </a:extLst>
              </p:cNvPr>
              <p:cNvSpPr txBox="1"/>
              <p:nvPr/>
            </p:nvSpPr>
            <p:spPr>
              <a:xfrm>
                <a:off x="6035723" y="2105998"/>
                <a:ext cx="2430252" cy="5091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~ </m:t>
                          </m:r>
                          <m:rad>
                            <m:radPr>
                              <m:degHide m:val="on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 dirty="0" err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e>
                      </m:borderBox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24B6F7-1673-BA44-8B57-45845F763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723" y="2105998"/>
                <a:ext cx="2430252" cy="509178"/>
              </a:xfrm>
              <a:prstGeom prst="rect">
                <a:avLst/>
              </a:prstGeom>
              <a:blipFill>
                <a:blip r:embed="rId3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D8EC6A-DE0F-9646-9697-804240856103}"/>
                  </a:ext>
                </a:extLst>
              </p:cNvPr>
              <p:cNvSpPr/>
              <p:nvPr/>
            </p:nvSpPr>
            <p:spPr>
              <a:xfrm>
                <a:off x="5957947" y="786968"/>
                <a:ext cx="301765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Gaussian width of the beam,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RMS transverse beam size. </a:t>
                </a:r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beam emittance.</a:t>
                </a: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D8EC6A-DE0F-9646-9697-8042408561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947" y="786968"/>
                <a:ext cx="3017653" cy="1200329"/>
              </a:xfrm>
              <a:prstGeom prst="rect">
                <a:avLst/>
              </a:prstGeom>
              <a:blipFill>
                <a:blip r:embed="rId4"/>
                <a:stretch>
                  <a:fillRect l="-1255" t="-1042" r="-2929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6CFC33-D64E-D24A-869A-FDFD78A97A28}"/>
                  </a:ext>
                </a:extLst>
              </p:cNvPr>
              <p:cNvSpPr txBox="1"/>
              <p:nvPr/>
            </p:nvSpPr>
            <p:spPr>
              <a:xfrm>
                <a:off x="3886202" y="3468524"/>
                <a:ext cx="83057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2000" b="1" u="sng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Low-</a:t>
                </a:r>
                <a:r>
                  <a:rPr lang="en-US" sz="2000" b="1" u="sng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pT</a:t>
                </a:r>
                <a:r>
                  <a:rPr lang="en-US" sz="2000" b="1" u="sng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cutoff determined by beam optics.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safe distance is ~10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from the beam center (1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1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mm).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6CFC33-D64E-D24A-869A-FDFD78A97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2" y="3468524"/>
                <a:ext cx="8305798" cy="707886"/>
              </a:xfrm>
              <a:prstGeom prst="rect">
                <a:avLst/>
              </a:prstGeom>
              <a:blipFill>
                <a:blip r:embed="rId5"/>
                <a:stretch>
                  <a:fillRect l="-763" t="-535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Google Shape;134;p8">
            <a:extLst>
              <a:ext uri="{FF2B5EF4-FFF2-40B4-BE49-F238E27FC236}">
                <a16:creationId xmlns:a16="http://schemas.microsoft.com/office/drawing/2014/main" id="{EFA969BC-B19C-9A41-B99A-F6DFCD51D96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96502" y="614516"/>
            <a:ext cx="3232223" cy="272748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01F518-6556-814B-8A13-F4DA4F4A57AB}"/>
              </a:ext>
            </a:extLst>
          </p:cNvPr>
          <p:cNvSpPr txBox="1"/>
          <p:nvPr/>
        </p:nvSpPr>
        <p:spPr>
          <a:xfrm>
            <a:off x="458602" y="5149805"/>
            <a:ext cx="11491370" cy="1015663"/>
          </a:xfrm>
          <a:prstGeom prst="rect">
            <a:avLst/>
          </a:prstGeom>
          <a:solidFill>
            <a:schemeClr val="accent4"/>
          </a:solidFill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need to be able to move to different positions for different optics configurations.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strong hadron cooling, detectors also need to be moved 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a fill 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account for emittance growth. (IBS time is ~ 2h 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doubling of emittance)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D3D0D1-6088-FD43-ABF9-163F7D084692}"/>
              </a:ext>
            </a:extLst>
          </p:cNvPr>
          <p:cNvSpPr txBox="1"/>
          <p:nvPr/>
        </p:nvSpPr>
        <p:spPr>
          <a:xfrm>
            <a:off x="3886202" y="4038784"/>
            <a:ext cx="793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 change with energy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also be changed within a single energy to maximize 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at the RP, or the luminosity.</a:t>
            </a:r>
            <a:endParaRPr lang="en-US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13;p8">
            <a:extLst>
              <a:ext uri="{FF2B5EF4-FFF2-40B4-BE49-F238E27FC236}">
                <a16:creationId xmlns:a16="http://schemas.microsoft.com/office/drawing/2014/main" id="{17E559D5-DFB2-CCFC-3A16-6AADB7A5AD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280" y="-23957"/>
            <a:ext cx="7574100" cy="6384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0519D"/>
              </a:buClr>
              <a:buSzPts val="4400"/>
            </a:pPr>
            <a:r>
              <a:rPr lang="en-US" dirty="0"/>
              <a:t>Roman Pots @ the EIC</a:t>
            </a:r>
            <a:endParaRPr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840C0-7D79-4D86-6E2C-37F3C0F56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89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8">
            <a:extLst>
              <a:ext uri="{FF2B5EF4-FFF2-40B4-BE49-F238E27FC236}">
                <a16:creationId xmlns:a16="http://schemas.microsoft.com/office/drawing/2014/main" id="{E7167DB1-D29D-D84A-A9AC-8F9F20329753}"/>
              </a:ext>
            </a:extLst>
          </p:cNvPr>
          <p:cNvSpPr/>
          <p:nvPr/>
        </p:nvSpPr>
        <p:spPr>
          <a:xfrm rot="14336261">
            <a:off x="4372683" y="-1138653"/>
            <a:ext cx="439309" cy="10224019"/>
          </a:xfrm>
          <a:prstGeom prst="triangle">
            <a:avLst>
              <a:gd name="adj" fmla="val 5035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4F9975C3-17CE-E540-9DF6-E9E3F90AC6A9}"/>
              </a:ext>
            </a:extLst>
          </p:cNvPr>
          <p:cNvSpPr/>
          <p:nvPr/>
        </p:nvSpPr>
        <p:spPr>
          <a:xfrm rot="3729624">
            <a:off x="8634078" y="-421137"/>
            <a:ext cx="533629" cy="4691115"/>
          </a:xfrm>
          <a:prstGeom prst="triangle">
            <a:avLst/>
          </a:prstGeom>
          <a:solidFill>
            <a:schemeClr val="bg2">
              <a:lumMod val="50000"/>
              <a:alpha val="60848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F69DD-C553-714E-92F6-D3714D270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44" y="0"/>
            <a:ext cx="10074756" cy="723356"/>
          </a:xfrm>
        </p:spPr>
        <p:txBody>
          <a:bodyPr/>
          <a:lstStyle/>
          <a:p>
            <a:r>
              <a:rPr lang="en-US" dirty="0"/>
              <a:t>Off-Momentum Detectors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85B20-B064-364C-9C68-A15D9C747509}"/>
              </a:ext>
            </a:extLst>
          </p:cNvPr>
          <p:cNvSpPr/>
          <p:nvPr/>
        </p:nvSpPr>
        <p:spPr>
          <a:xfrm rot="19936877">
            <a:off x="111557" y="5952514"/>
            <a:ext cx="1059366" cy="6244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2CBD84-1999-5247-8EA9-3AFE4AD3FFAA}"/>
              </a:ext>
            </a:extLst>
          </p:cNvPr>
          <p:cNvSpPr/>
          <p:nvPr/>
        </p:nvSpPr>
        <p:spPr>
          <a:xfrm rot="19936102">
            <a:off x="791087" y="4259902"/>
            <a:ext cx="6402012" cy="522775"/>
          </a:xfrm>
          <a:prstGeom prst="rect">
            <a:avLst/>
          </a:prstGeom>
          <a:solidFill>
            <a:schemeClr val="bg2">
              <a:lumMod val="50000"/>
              <a:alpha val="61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30E68A-45BD-3444-9AF8-74FA5CB0D9CF}"/>
              </a:ext>
            </a:extLst>
          </p:cNvPr>
          <p:cNvSpPr/>
          <p:nvPr/>
        </p:nvSpPr>
        <p:spPr>
          <a:xfrm rot="19936877">
            <a:off x="10078425" y="443635"/>
            <a:ext cx="1876529" cy="6244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713747-DB3E-8A4C-894A-41AB951EF96D}"/>
              </a:ext>
            </a:extLst>
          </p:cNvPr>
          <p:cNvCxnSpPr>
            <a:cxnSpLocks/>
          </p:cNvCxnSpPr>
          <p:nvPr/>
        </p:nvCxnSpPr>
        <p:spPr>
          <a:xfrm>
            <a:off x="5933157" y="3255724"/>
            <a:ext cx="211873" cy="3791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2C77DC-D09E-D04E-8BFF-5D59BEDD08B3}"/>
              </a:ext>
            </a:extLst>
          </p:cNvPr>
          <p:cNvCxnSpPr>
            <a:cxnSpLocks/>
          </p:cNvCxnSpPr>
          <p:nvPr/>
        </p:nvCxnSpPr>
        <p:spPr>
          <a:xfrm>
            <a:off x="6404050" y="2990084"/>
            <a:ext cx="211873" cy="3791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605A63D-30BB-8443-BD0B-8F766B4882D7}"/>
              </a:ext>
            </a:extLst>
          </p:cNvPr>
          <p:cNvSpPr/>
          <p:nvPr/>
        </p:nvSpPr>
        <p:spPr>
          <a:xfrm rot="19716587">
            <a:off x="8918567" y="608851"/>
            <a:ext cx="995266" cy="712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F3C902-3AF9-7F40-9447-DB712F7271CF}"/>
              </a:ext>
            </a:extLst>
          </p:cNvPr>
          <p:cNvSpPr txBox="1"/>
          <p:nvPr/>
        </p:nvSpPr>
        <p:spPr>
          <a:xfrm>
            <a:off x="6091898" y="3172812"/>
            <a:ext cx="9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1B1C1-ECB9-A8B8-E455-BF6415192D93}"/>
              </a:ext>
            </a:extLst>
          </p:cNvPr>
          <p:cNvSpPr txBox="1"/>
          <p:nvPr/>
        </p:nvSpPr>
        <p:spPr>
          <a:xfrm>
            <a:off x="9985951" y="223785"/>
            <a:ext cx="9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B2apf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682E2-8347-8880-983A-32A238356CF8}"/>
              </a:ext>
            </a:extLst>
          </p:cNvPr>
          <p:cNvSpPr txBox="1"/>
          <p:nvPr/>
        </p:nvSpPr>
        <p:spPr>
          <a:xfrm>
            <a:off x="9088834" y="838823"/>
            <a:ext cx="9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8E34E-91D9-F2AD-335F-36530D9EE220}"/>
              </a:ext>
            </a:extLst>
          </p:cNvPr>
          <p:cNvSpPr txBox="1"/>
          <p:nvPr/>
        </p:nvSpPr>
        <p:spPr>
          <a:xfrm rot="20083375">
            <a:off x="6454855" y="1296606"/>
            <a:ext cx="246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neutrons and photons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111C1-30BD-5A4D-64AD-E858858292D5}"/>
              </a:ext>
            </a:extLst>
          </p:cNvPr>
          <p:cNvSpPr txBox="1"/>
          <p:nvPr/>
        </p:nvSpPr>
        <p:spPr>
          <a:xfrm>
            <a:off x="200722" y="5307980"/>
            <a:ext cx="9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B1apf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18AB14-807C-3F9C-1694-B09900FDF2E4}"/>
              </a:ext>
            </a:extLst>
          </p:cNvPr>
          <p:cNvSpPr txBox="1"/>
          <p:nvPr/>
        </p:nvSpPr>
        <p:spPr>
          <a:xfrm>
            <a:off x="440844" y="794165"/>
            <a:ext cx="6678917" cy="369332"/>
          </a:xfrm>
          <a:prstGeom prst="rect">
            <a:avLst/>
          </a:prstGeom>
          <a:solidFill>
            <a:schemeClr val="accent4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Crucial for the entire light-nuclei program (e.g. deuterons)!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D0CD94B-E58D-D012-359A-459550ECE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85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7CD926-B6D4-104C-9622-1EADCA5174E4}"/>
              </a:ext>
            </a:extLst>
          </p:cNvPr>
          <p:cNvSpPr txBox="1"/>
          <p:nvPr/>
        </p:nvSpPr>
        <p:spPr>
          <a:xfrm>
            <a:off x="367747" y="1625411"/>
            <a:ext cx="602651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Off-momentum protons (e.g. spectators in deuteron breakup) → smaller magnetic rigidity →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greater bending in dipole fields.</a:t>
            </a: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D288493E-2934-694A-9879-2259D9DD4B59}"/>
              </a:ext>
            </a:extLst>
          </p:cNvPr>
          <p:cNvSpPr/>
          <p:nvPr/>
        </p:nvSpPr>
        <p:spPr>
          <a:xfrm rot="14674430">
            <a:off x="4553174" y="-670407"/>
            <a:ext cx="300591" cy="10169247"/>
          </a:xfrm>
          <a:prstGeom prst="triangle">
            <a:avLst>
              <a:gd name="adj" fmla="val 5035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7167DB1-D29D-D84A-A9AC-8F9F20329753}"/>
              </a:ext>
            </a:extLst>
          </p:cNvPr>
          <p:cNvSpPr/>
          <p:nvPr/>
        </p:nvSpPr>
        <p:spPr>
          <a:xfrm rot="14336261">
            <a:off x="4372683" y="-1138653"/>
            <a:ext cx="439309" cy="10224019"/>
          </a:xfrm>
          <a:prstGeom prst="triangle">
            <a:avLst>
              <a:gd name="adj" fmla="val 5035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4F9975C3-17CE-E540-9DF6-E9E3F90AC6A9}"/>
              </a:ext>
            </a:extLst>
          </p:cNvPr>
          <p:cNvSpPr/>
          <p:nvPr/>
        </p:nvSpPr>
        <p:spPr>
          <a:xfrm rot="3729624">
            <a:off x="8634078" y="-421137"/>
            <a:ext cx="533629" cy="4691115"/>
          </a:xfrm>
          <a:prstGeom prst="triangle">
            <a:avLst/>
          </a:prstGeom>
          <a:solidFill>
            <a:schemeClr val="bg2">
              <a:lumMod val="50000"/>
              <a:alpha val="60848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85B20-B064-364C-9C68-A15D9C747509}"/>
              </a:ext>
            </a:extLst>
          </p:cNvPr>
          <p:cNvSpPr/>
          <p:nvPr/>
        </p:nvSpPr>
        <p:spPr>
          <a:xfrm rot="19936877">
            <a:off x="111557" y="5952514"/>
            <a:ext cx="1059366" cy="6244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2DFC5-6BE1-E641-915E-DFB45089EE38}"/>
              </a:ext>
            </a:extLst>
          </p:cNvPr>
          <p:cNvSpPr txBox="1"/>
          <p:nvPr/>
        </p:nvSpPr>
        <p:spPr>
          <a:xfrm>
            <a:off x="200722" y="5307980"/>
            <a:ext cx="9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B1apf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2CBD84-1999-5247-8EA9-3AFE4AD3FFAA}"/>
              </a:ext>
            </a:extLst>
          </p:cNvPr>
          <p:cNvSpPr/>
          <p:nvPr/>
        </p:nvSpPr>
        <p:spPr>
          <a:xfrm rot="19936102">
            <a:off x="791087" y="4259902"/>
            <a:ext cx="6402012" cy="522775"/>
          </a:xfrm>
          <a:prstGeom prst="rect">
            <a:avLst/>
          </a:prstGeom>
          <a:solidFill>
            <a:schemeClr val="bg2">
              <a:lumMod val="50000"/>
              <a:alpha val="61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30E68A-45BD-3444-9AF8-74FA5CB0D9CF}"/>
              </a:ext>
            </a:extLst>
          </p:cNvPr>
          <p:cNvSpPr/>
          <p:nvPr/>
        </p:nvSpPr>
        <p:spPr>
          <a:xfrm rot="19936877">
            <a:off x="10078425" y="443635"/>
            <a:ext cx="1876529" cy="6244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C688F5-A889-7E49-859A-1F4B9C123C1E}"/>
              </a:ext>
            </a:extLst>
          </p:cNvPr>
          <p:cNvSpPr txBox="1"/>
          <p:nvPr/>
        </p:nvSpPr>
        <p:spPr>
          <a:xfrm>
            <a:off x="9985951" y="223785"/>
            <a:ext cx="9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B2apf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713747-DB3E-8A4C-894A-41AB951EF96D}"/>
              </a:ext>
            </a:extLst>
          </p:cNvPr>
          <p:cNvCxnSpPr>
            <a:cxnSpLocks/>
          </p:cNvCxnSpPr>
          <p:nvPr/>
        </p:nvCxnSpPr>
        <p:spPr>
          <a:xfrm>
            <a:off x="5933157" y="3255724"/>
            <a:ext cx="211873" cy="3791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2C77DC-D09E-D04E-8BFF-5D59BEDD08B3}"/>
              </a:ext>
            </a:extLst>
          </p:cNvPr>
          <p:cNvCxnSpPr>
            <a:cxnSpLocks/>
          </p:cNvCxnSpPr>
          <p:nvPr/>
        </p:nvCxnSpPr>
        <p:spPr>
          <a:xfrm>
            <a:off x="6404050" y="2990084"/>
            <a:ext cx="211873" cy="3791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605A63D-30BB-8443-BD0B-8F766B4882D7}"/>
              </a:ext>
            </a:extLst>
          </p:cNvPr>
          <p:cNvSpPr/>
          <p:nvPr/>
        </p:nvSpPr>
        <p:spPr>
          <a:xfrm rot="19716587">
            <a:off x="8918567" y="608851"/>
            <a:ext cx="995266" cy="712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7E666C-866D-C84C-9992-E3EFE5555022}"/>
              </a:ext>
            </a:extLst>
          </p:cNvPr>
          <p:cNvSpPr txBox="1"/>
          <p:nvPr/>
        </p:nvSpPr>
        <p:spPr>
          <a:xfrm>
            <a:off x="9088834" y="838823"/>
            <a:ext cx="9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ZDC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21A30-F5F6-344D-9E78-D98A249C3FF2}"/>
              </a:ext>
            </a:extLst>
          </p:cNvPr>
          <p:cNvCxnSpPr>
            <a:cxnSpLocks/>
          </p:cNvCxnSpPr>
          <p:nvPr/>
        </p:nvCxnSpPr>
        <p:spPr>
          <a:xfrm>
            <a:off x="1806428" y="5656695"/>
            <a:ext cx="211873" cy="37914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1D76E0-ABB6-2945-A2FA-F8BB50424EF9}"/>
              </a:ext>
            </a:extLst>
          </p:cNvPr>
          <p:cNvCxnSpPr>
            <a:cxnSpLocks/>
          </p:cNvCxnSpPr>
          <p:nvPr/>
        </p:nvCxnSpPr>
        <p:spPr>
          <a:xfrm>
            <a:off x="2170018" y="5463530"/>
            <a:ext cx="211873" cy="37914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EF3C902-3AF9-7F40-9447-DB712F7271CF}"/>
              </a:ext>
            </a:extLst>
          </p:cNvPr>
          <p:cNvSpPr txBox="1"/>
          <p:nvPr/>
        </p:nvSpPr>
        <p:spPr>
          <a:xfrm>
            <a:off x="6091898" y="3172812"/>
            <a:ext cx="9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3AF8F9-019C-9A4B-9801-965C8E6023B1}"/>
              </a:ext>
            </a:extLst>
          </p:cNvPr>
          <p:cNvSpPr txBox="1"/>
          <p:nvPr/>
        </p:nvSpPr>
        <p:spPr>
          <a:xfrm rot="20083375">
            <a:off x="6454855" y="1296606"/>
            <a:ext cx="246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neutrons and photons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05767D-83F1-F940-BD00-04EC7572B3D1}"/>
              </a:ext>
            </a:extLst>
          </p:cNvPr>
          <p:cNvSpPr txBox="1"/>
          <p:nvPr/>
        </p:nvSpPr>
        <p:spPr>
          <a:xfrm rot="20298744">
            <a:off x="7363539" y="2822066"/>
            <a:ext cx="2904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 with ~50-60% momentum </a:t>
            </a:r>
            <a:r>
              <a:rPr lang="en-US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w.r.t.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steering magnets.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001D02B-FB7F-EE46-B2AF-9E832405D037}"/>
                  </a:ext>
                </a:extLst>
              </p:cNvPr>
              <p:cNvSpPr txBox="1"/>
              <p:nvPr/>
            </p:nvSpPr>
            <p:spPr>
              <a:xfrm>
                <a:off x="7783464" y="4392936"/>
                <a:ext cx="4323299" cy="926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𝒍𝒐𝒏𝒈𝒊𝒕𝒖𝒅𝒊𝒏𝒂𝒍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𝒎𝒐𝒎𝒆𝒏𝒕𝒖𝒎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𝒇𝒓𝒂𝒄𝒕𝒊𝒐𝒏</m:t>
                      </m:r>
                    </m:oMath>
                  </m:oMathPara>
                </a14:m>
                <a:endParaRPr lang="en-US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𝒑𝒓𝒐𝒕𝒐𝒏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𝒃𝒆𝒂𝒎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001D02B-FB7F-EE46-B2AF-9E832405D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464" y="4392936"/>
                <a:ext cx="4323299" cy="926536"/>
              </a:xfrm>
              <a:prstGeom prst="rect">
                <a:avLst/>
              </a:prstGeom>
              <a:blipFill>
                <a:blip r:embed="rId2"/>
                <a:stretch>
                  <a:fillRect l="-1462" t="-2703" r="-1462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5FCA6616-A88E-7E4B-BD38-B07B1CAE3DAD}"/>
              </a:ext>
            </a:extLst>
          </p:cNvPr>
          <p:cNvSpPr txBox="1"/>
          <p:nvPr/>
        </p:nvSpPr>
        <p:spPr>
          <a:xfrm>
            <a:off x="2201326" y="6086695"/>
            <a:ext cx="758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586065-664E-2F73-CA23-0A0F1F39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44" y="0"/>
            <a:ext cx="10074756" cy="723356"/>
          </a:xfrm>
        </p:spPr>
        <p:txBody>
          <a:bodyPr/>
          <a:lstStyle/>
          <a:p>
            <a:r>
              <a:rPr lang="en-US" dirty="0"/>
              <a:t>Off-Momentum Detectors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81E5B2-FCD6-8690-0B34-82A7282CD892}"/>
              </a:ext>
            </a:extLst>
          </p:cNvPr>
          <p:cNvSpPr txBox="1"/>
          <p:nvPr/>
        </p:nvSpPr>
        <p:spPr>
          <a:xfrm>
            <a:off x="440844" y="794165"/>
            <a:ext cx="6678917" cy="369332"/>
          </a:xfrm>
          <a:prstGeom prst="rect">
            <a:avLst/>
          </a:prstGeom>
          <a:solidFill>
            <a:schemeClr val="accent4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Crucial for the entire light-nuclei program (e.g. deuterons)!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A17077-1B5A-FEB0-BBE9-6F6AC5898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757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F33F666-3A2D-3A4C-46EF-8A03E5FCA853}"/>
              </a:ext>
            </a:extLst>
          </p:cNvPr>
          <p:cNvSpPr txBox="1"/>
          <p:nvPr/>
        </p:nvSpPr>
        <p:spPr>
          <a:xfrm>
            <a:off x="367747" y="1625411"/>
            <a:ext cx="602651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Off-momentum protons (e.g. spectators in deuteron breakup) → smaller magnetic rigidity →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greater bending in dipole fields.</a:t>
            </a: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D288493E-2934-694A-9879-2259D9DD4B59}"/>
              </a:ext>
            </a:extLst>
          </p:cNvPr>
          <p:cNvSpPr/>
          <p:nvPr/>
        </p:nvSpPr>
        <p:spPr>
          <a:xfrm rot="14674430">
            <a:off x="4553174" y="-670407"/>
            <a:ext cx="300591" cy="10169247"/>
          </a:xfrm>
          <a:prstGeom prst="triangle">
            <a:avLst>
              <a:gd name="adj" fmla="val 5035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2A472CF3-0286-554D-B17B-ADFECF321EF0}"/>
              </a:ext>
            </a:extLst>
          </p:cNvPr>
          <p:cNvSpPr/>
          <p:nvPr/>
        </p:nvSpPr>
        <p:spPr>
          <a:xfrm rot="14908325">
            <a:off x="3283999" y="1592697"/>
            <a:ext cx="690124" cy="7081923"/>
          </a:xfrm>
          <a:prstGeom prst="triangle">
            <a:avLst>
              <a:gd name="adj" fmla="val 5035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7167DB1-D29D-D84A-A9AC-8F9F20329753}"/>
              </a:ext>
            </a:extLst>
          </p:cNvPr>
          <p:cNvSpPr/>
          <p:nvPr/>
        </p:nvSpPr>
        <p:spPr>
          <a:xfrm rot="14336261">
            <a:off x="4372683" y="-1138653"/>
            <a:ext cx="439309" cy="10224019"/>
          </a:xfrm>
          <a:prstGeom prst="triangle">
            <a:avLst>
              <a:gd name="adj" fmla="val 5035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4F9975C3-17CE-E540-9DF6-E9E3F90AC6A9}"/>
              </a:ext>
            </a:extLst>
          </p:cNvPr>
          <p:cNvSpPr/>
          <p:nvPr/>
        </p:nvSpPr>
        <p:spPr>
          <a:xfrm rot="3729624">
            <a:off x="8634078" y="-421137"/>
            <a:ext cx="533629" cy="4691115"/>
          </a:xfrm>
          <a:prstGeom prst="triangle">
            <a:avLst/>
          </a:prstGeom>
          <a:solidFill>
            <a:schemeClr val="bg2">
              <a:lumMod val="50000"/>
              <a:alpha val="60848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85B20-B064-364C-9C68-A15D9C747509}"/>
              </a:ext>
            </a:extLst>
          </p:cNvPr>
          <p:cNvSpPr/>
          <p:nvPr/>
        </p:nvSpPr>
        <p:spPr>
          <a:xfrm rot="19936877">
            <a:off x="111557" y="5952514"/>
            <a:ext cx="1059366" cy="6244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2DFC5-6BE1-E641-915E-DFB45089EE38}"/>
              </a:ext>
            </a:extLst>
          </p:cNvPr>
          <p:cNvSpPr txBox="1"/>
          <p:nvPr/>
        </p:nvSpPr>
        <p:spPr>
          <a:xfrm>
            <a:off x="200722" y="5307980"/>
            <a:ext cx="9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B1apf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2CBD84-1999-5247-8EA9-3AFE4AD3FFAA}"/>
              </a:ext>
            </a:extLst>
          </p:cNvPr>
          <p:cNvSpPr/>
          <p:nvPr/>
        </p:nvSpPr>
        <p:spPr>
          <a:xfrm rot="19936102">
            <a:off x="791087" y="4259902"/>
            <a:ext cx="6402012" cy="522775"/>
          </a:xfrm>
          <a:prstGeom prst="rect">
            <a:avLst/>
          </a:prstGeom>
          <a:solidFill>
            <a:schemeClr val="bg2">
              <a:lumMod val="50000"/>
              <a:alpha val="61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30E68A-45BD-3444-9AF8-74FA5CB0D9CF}"/>
              </a:ext>
            </a:extLst>
          </p:cNvPr>
          <p:cNvSpPr/>
          <p:nvPr/>
        </p:nvSpPr>
        <p:spPr>
          <a:xfrm rot="19936877">
            <a:off x="10078425" y="443635"/>
            <a:ext cx="1876529" cy="6244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C688F5-A889-7E49-859A-1F4B9C123C1E}"/>
              </a:ext>
            </a:extLst>
          </p:cNvPr>
          <p:cNvSpPr txBox="1"/>
          <p:nvPr/>
        </p:nvSpPr>
        <p:spPr>
          <a:xfrm>
            <a:off x="9985951" y="223785"/>
            <a:ext cx="9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B2apf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713747-DB3E-8A4C-894A-41AB951EF96D}"/>
              </a:ext>
            </a:extLst>
          </p:cNvPr>
          <p:cNvCxnSpPr>
            <a:cxnSpLocks/>
          </p:cNvCxnSpPr>
          <p:nvPr/>
        </p:nvCxnSpPr>
        <p:spPr>
          <a:xfrm>
            <a:off x="5933157" y="3255724"/>
            <a:ext cx="211873" cy="3791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2C77DC-D09E-D04E-8BFF-5D59BEDD08B3}"/>
              </a:ext>
            </a:extLst>
          </p:cNvPr>
          <p:cNvCxnSpPr>
            <a:cxnSpLocks/>
          </p:cNvCxnSpPr>
          <p:nvPr/>
        </p:nvCxnSpPr>
        <p:spPr>
          <a:xfrm>
            <a:off x="6404050" y="2990084"/>
            <a:ext cx="211873" cy="3791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605A63D-30BB-8443-BD0B-8F766B4882D7}"/>
              </a:ext>
            </a:extLst>
          </p:cNvPr>
          <p:cNvSpPr/>
          <p:nvPr/>
        </p:nvSpPr>
        <p:spPr>
          <a:xfrm rot="19716587">
            <a:off x="8918567" y="608851"/>
            <a:ext cx="995266" cy="712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7E666C-866D-C84C-9992-E3EFE5555022}"/>
              </a:ext>
            </a:extLst>
          </p:cNvPr>
          <p:cNvSpPr txBox="1"/>
          <p:nvPr/>
        </p:nvSpPr>
        <p:spPr>
          <a:xfrm>
            <a:off x="9088834" y="838823"/>
            <a:ext cx="9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F3C902-3AF9-7F40-9447-DB712F7271CF}"/>
              </a:ext>
            </a:extLst>
          </p:cNvPr>
          <p:cNvSpPr txBox="1"/>
          <p:nvPr/>
        </p:nvSpPr>
        <p:spPr>
          <a:xfrm>
            <a:off x="6091898" y="3172812"/>
            <a:ext cx="99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3AF8F9-019C-9A4B-9801-965C8E6023B1}"/>
              </a:ext>
            </a:extLst>
          </p:cNvPr>
          <p:cNvSpPr txBox="1"/>
          <p:nvPr/>
        </p:nvSpPr>
        <p:spPr>
          <a:xfrm rot="20083375">
            <a:off x="6457329" y="1307635"/>
            <a:ext cx="241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neutrons and photons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05767D-83F1-F940-BD00-04EC7572B3D1}"/>
              </a:ext>
            </a:extLst>
          </p:cNvPr>
          <p:cNvSpPr txBox="1"/>
          <p:nvPr/>
        </p:nvSpPr>
        <p:spPr>
          <a:xfrm rot="20298744">
            <a:off x="7363539" y="2822066"/>
            <a:ext cx="2904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 with ~50-60% momentum </a:t>
            </a:r>
            <a:r>
              <a:rPr lang="en-US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w.r.t.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steering magnets.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5C039-9DC1-9D4B-AF2A-A3BA5BE94840}"/>
              </a:ext>
            </a:extLst>
          </p:cNvPr>
          <p:cNvSpPr txBox="1"/>
          <p:nvPr/>
        </p:nvSpPr>
        <p:spPr>
          <a:xfrm rot="20616545">
            <a:off x="3871588" y="4769602"/>
            <a:ext cx="3687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 with ~35-50% momentum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w.r.t.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steering magnets.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238CE8-DE61-4546-8682-0B73DCA501D4}"/>
              </a:ext>
            </a:extLst>
          </p:cNvPr>
          <p:cNvSpPr txBox="1"/>
          <p:nvPr/>
        </p:nvSpPr>
        <p:spPr>
          <a:xfrm>
            <a:off x="2201326" y="6086695"/>
            <a:ext cx="758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OMD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AD498DC-A44D-1144-816B-B1409AF61457}"/>
              </a:ext>
            </a:extLst>
          </p:cNvPr>
          <p:cNvCxnSpPr>
            <a:cxnSpLocks/>
          </p:cNvCxnSpPr>
          <p:nvPr/>
        </p:nvCxnSpPr>
        <p:spPr>
          <a:xfrm>
            <a:off x="1806428" y="5656695"/>
            <a:ext cx="211873" cy="37914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81D9CCA-B7F1-5541-9104-C64665DD244A}"/>
              </a:ext>
            </a:extLst>
          </p:cNvPr>
          <p:cNvCxnSpPr>
            <a:cxnSpLocks/>
          </p:cNvCxnSpPr>
          <p:nvPr/>
        </p:nvCxnSpPr>
        <p:spPr>
          <a:xfrm>
            <a:off x="2170018" y="5463530"/>
            <a:ext cx="211873" cy="37914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22D4A4-14F1-6643-92D7-C8E654ACE286}"/>
                  </a:ext>
                </a:extLst>
              </p:cNvPr>
              <p:cNvSpPr txBox="1"/>
              <p:nvPr/>
            </p:nvSpPr>
            <p:spPr>
              <a:xfrm>
                <a:off x="7783464" y="4392936"/>
                <a:ext cx="4323299" cy="926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𝒍𝒐𝒏𝒈𝒊𝒕𝒖𝒅𝒊𝒏𝒂𝒍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𝒎𝒐𝒎𝒆𝒏𝒕𝒖𝒎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𝒇𝒓𝒂𝒄𝒕𝒊𝒐𝒏</m:t>
                      </m:r>
                    </m:oMath>
                  </m:oMathPara>
                </a14:m>
                <a:endParaRPr lang="en-US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𝒑𝒓𝒐𝒕𝒐𝒏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𝒃𝒆𝒂𝒎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22D4A4-14F1-6643-92D7-C8E654ACE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464" y="4392936"/>
                <a:ext cx="4323299" cy="926536"/>
              </a:xfrm>
              <a:prstGeom prst="rect">
                <a:avLst/>
              </a:prstGeom>
              <a:blipFill>
                <a:blip r:embed="rId2"/>
                <a:stretch>
                  <a:fillRect l="-1462" t="-2703" r="-1462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0BF46FF9-7983-441A-B76B-D6580ACE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44" y="0"/>
            <a:ext cx="10074756" cy="723356"/>
          </a:xfrm>
        </p:spPr>
        <p:txBody>
          <a:bodyPr/>
          <a:lstStyle/>
          <a:p>
            <a:r>
              <a:rPr lang="en-US" dirty="0"/>
              <a:t>Off-Momentum Detectors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EF9929-AF86-B7FA-B362-FD68FCF31BF9}"/>
              </a:ext>
            </a:extLst>
          </p:cNvPr>
          <p:cNvSpPr txBox="1"/>
          <p:nvPr/>
        </p:nvSpPr>
        <p:spPr>
          <a:xfrm>
            <a:off x="440844" y="794165"/>
            <a:ext cx="6678917" cy="369332"/>
          </a:xfrm>
          <a:prstGeom prst="rect">
            <a:avLst/>
          </a:prstGeom>
          <a:solidFill>
            <a:schemeClr val="accent4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Crucial for the entire light-nuclei program (e.g. deuterons)!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2EC988F-40A8-13CD-CE16-A2DEBA57D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89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47901-C3EF-5C4E-A30F-877DDB95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6" y="0"/>
            <a:ext cx="10018643" cy="655983"/>
          </a:xfrm>
        </p:spPr>
        <p:txBody>
          <a:bodyPr>
            <a:normAutofit/>
          </a:bodyPr>
          <a:lstStyle/>
          <a:p>
            <a:r>
              <a:rPr lang="en-US" dirty="0"/>
              <a:t>Summary of Detector Performance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6E6E59-B6D3-AE46-8A4F-3749208B6106}"/>
              </a:ext>
            </a:extLst>
          </p:cNvPr>
          <p:cNvSpPr txBox="1"/>
          <p:nvPr/>
        </p:nvSpPr>
        <p:spPr>
          <a:xfrm>
            <a:off x="7389511" y="1624758"/>
            <a:ext cx="48024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Includes realistic considerations for pixel sizes and materials.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Roman Pots and Off-Momentum detectors suffer from additional smearing due to improper transfer matrix reconstruction (sub-dominant effect).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Software issue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A ML-based solution is almost ready for deployment.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beam effects included (dominant impact on smearing).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Angular divergence.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Crab rotation/vertex smearing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Crossing angle.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8B7A9-E7C4-C348-8157-B125A83F2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66377" y="-119022"/>
            <a:ext cx="5118663" cy="70960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1A3729-2CE3-E765-6C2A-85F1EBFB8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472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eliminary setup for EIC">
            <a:extLst>
              <a:ext uri="{FF2B5EF4-FFF2-40B4-BE49-F238E27FC236}">
                <a16:creationId xmlns:a16="http://schemas.microsoft.com/office/drawing/2014/main" id="{B1DC88CA-F47C-D744-A5EF-BE39867CD86A}"/>
              </a:ext>
            </a:extLst>
          </p:cNvPr>
          <p:cNvSpPr txBox="1"/>
          <p:nvPr/>
        </p:nvSpPr>
        <p:spPr>
          <a:xfrm>
            <a:off x="783771" y="4999095"/>
            <a:ext cx="693208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dirty="0"/>
              <a:t>Updated preliminary setup for hadron FF region including vacuum design.</a:t>
            </a:r>
            <a:endParaRPr dirty="0"/>
          </a:p>
        </p:txBody>
      </p:sp>
      <p:sp>
        <p:nvSpPr>
          <p:cNvPr id="8" name="RPs">
            <a:extLst>
              <a:ext uri="{FF2B5EF4-FFF2-40B4-BE49-F238E27FC236}">
                <a16:creationId xmlns:a16="http://schemas.microsoft.com/office/drawing/2014/main" id="{1901DD24-4851-0341-BAAE-A53919D4A4D5}"/>
              </a:ext>
            </a:extLst>
          </p:cNvPr>
          <p:cNvSpPr txBox="1"/>
          <p:nvPr/>
        </p:nvSpPr>
        <p:spPr>
          <a:xfrm>
            <a:off x="5976420" y="4289746"/>
            <a:ext cx="1206675" cy="369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R</a:t>
            </a:r>
            <a:r>
              <a:rPr lang="en-US" dirty="0"/>
              <a:t>oman </a:t>
            </a:r>
            <a:r>
              <a:rPr dirty="0"/>
              <a:t>P</a:t>
            </a:r>
            <a:r>
              <a:rPr lang="en-US" dirty="0"/>
              <a:t>ot</a:t>
            </a:r>
            <a:r>
              <a:rPr dirty="0"/>
              <a:t>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BF2536-5AFA-B94A-B67D-4A856EE6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6" y="-1"/>
            <a:ext cx="11572255" cy="540775"/>
          </a:xfrm>
        </p:spPr>
        <p:txBody>
          <a:bodyPr>
            <a:normAutofit/>
          </a:bodyPr>
          <a:lstStyle/>
          <a:p>
            <a:r>
              <a:rPr lang="en-US" dirty="0"/>
              <a:t>Preliminary Design of Vacuum System (not yet in global CAD)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142A89-58AB-5948-8368-29F6A511392A}"/>
              </a:ext>
            </a:extLst>
          </p:cNvPr>
          <p:cNvSpPr/>
          <p:nvPr/>
        </p:nvSpPr>
        <p:spPr>
          <a:xfrm>
            <a:off x="6034606" y="1126318"/>
            <a:ext cx="2576052" cy="540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32C1C-81D1-985D-034B-72FF99DBA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23" y="1327549"/>
            <a:ext cx="11792093" cy="274576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DF8D64-9834-06B1-371E-940C1391C786}"/>
              </a:ext>
            </a:extLst>
          </p:cNvPr>
          <p:cNvCxnSpPr>
            <a:cxnSpLocks/>
          </p:cNvCxnSpPr>
          <p:nvPr/>
        </p:nvCxnSpPr>
        <p:spPr>
          <a:xfrm flipH="1" flipV="1">
            <a:off x="1143000" y="2700432"/>
            <a:ext cx="2081322" cy="191294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FFM">
            <a:extLst>
              <a:ext uri="{FF2B5EF4-FFF2-40B4-BE49-F238E27FC236}">
                <a16:creationId xmlns:a16="http://schemas.microsoft.com/office/drawing/2014/main" id="{3B35CA2F-D766-9840-B4B1-FADD1B79CC55}"/>
              </a:ext>
            </a:extLst>
          </p:cNvPr>
          <p:cNvSpPr txBox="1"/>
          <p:nvPr/>
        </p:nvSpPr>
        <p:spPr>
          <a:xfrm>
            <a:off x="3224322" y="4589123"/>
            <a:ext cx="584453" cy="369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O</a:t>
            </a:r>
            <a:r>
              <a:rPr lang="en-US" dirty="0"/>
              <a:t>MD</a:t>
            </a:r>
            <a:endParaRPr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6F6C980-1AF2-8BE9-B049-AD92DC9A8B98}"/>
              </a:ext>
            </a:extLst>
          </p:cNvPr>
          <p:cNvCxnSpPr>
            <a:cxnSpLocks/>
          </p:cNvCxnSpPr>
          <p:nvPr/>
        </p:nvCxnSpPr>
        <p:spPr>
          <a:xfrm flipH="1" flipV="1">
            <a:off x="1868557" y="2700432"/>
            <a:ext cx="1355765" cy="191294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ABB6F58-A0D3-D03B-67F5-8EBBFC0ABA4A}"/>
              </a:ext>
            </a:extLst>
          </p:cNvPr>
          <p:cNvCxnSpPr>
            <a:cxnSpLocks/>
          </p:cNvCxnSpPr>
          <p:nvPr/>
        </p:nvCxnSpPr>
        <p:spPr>
          <a:xfrm flipV="1">
            <a:off x="7219390" y="2700432"/>
            <a:ext cx="1288506" cy="164291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1519292-67A5-DDCE-C29D-CD59024F4F62}"/>
              </a:ext>
            </a:extLst>
          </p:cNvPr>
          <p:cNvCxnSpPr>
            <a:cxnSpLocks/>
          </p:cNvCxnSpPr>
          <p:nvPr/>
        </p:nvCxnSpPr>
        <p:spPr>
          <a:xfrm flipV="1">
            <a:off x="7219390" y="2700432"/>
            <a:ext cx="2491140" cy="164291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3FFC609-4415-45D4-91AD-C9CCEECFE1D3}"/>
              </a:ext>
            </a:extLst>
          </p:cNvPr>
          <p:cNvGrpSpPr/>
          <p:nvPr/>
        </p:nvGrpSpPr>
        <p:grpSpPr>
          <a:xfrm>
            <a:off x="9343556" y="4289746"/>
            <a:ext cx="2848444" cy="1441936"/>
            <a:chOff x="9343556" y="3010474"/>
            <a:chExt cx="2848444" cy="144193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53C36D6-50B8-79BE-F302-4C5C7661B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302"/>
            <a:stretch/>
          </p:blipFill>
          <p:spPr>
            <a:xfrm>
              <a:off x="10067963" y="3010474"/>
              <a:ext cx="2124037" cy="74509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8D8D56B-B804-5608-3654-3EE973B05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204" t="29438"/>
            <a:stretch/>
          </p:blipFill>
          <p:spPr>
            <a:xfrm>
              <a:off x="9343556" y="3755571"/>
              <a:ext cx="2837080" cy="69683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93710AF-CF04-CA8A-91C8-00E76743F4F4}"/>
              </a:ext>
            </a:extLst>
          </p:cNvPr>
          <p:cNvSpPr txBox="1"/>
          <p:nvPr/>
        </p:nvSpPr>
        <p:spPr>
          <a:xfrm>
            <a:off x="357823" y="5566542"/>
            <a:ext cx="4244993" cy="646331"/>
          </a:xfrm>
          <a:prstGeom prst="rect">
            <a:avLst/>
          </a:prstGeom>
          <a:solidFill>
            <a:schemeClr val="accent4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Vacuum system design </a:t>
            </a:r>
            <a:r>
              <a:rPr lang="en-US" b="1" dirty="0">
                <a:solidFill>
                  <a:srgbClr val="7030A0"/>
                </a:solidFill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7030A0"/>
                </a:solidFill>
              </a:rPr>
              <a:t>in-kind contribution from Brazil.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1E639E7-3CF5-F7FB-C8BF-F2418C3EE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4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524BB-D401-2D5A-D454-F927D738E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1"/>
          <a:stretch/>
        </p:blipFill>
        <p:spPr>
          <a:xfrm>
            <a:off x="4621774" y="805544"/>
            <a:ext cx="4589597" cy="55081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6764A83-358D-3FCB-3103-3A8BB0F6C050}"/>
              </a:ext>
            </a:extLst>
          </p:cNvPr>
          <p:cNvGrpSpPr/>
          <p:nvPr/>
        </p:nvGrpSpPr>
        <p:grpSpPr>
          <a:xfrm>
            <a:off x="9343556" y="2905956"/>
            <a:ext cx="2848444" cy="1546454"/>
            <a:chOff x="9343556" y="2905956"/>
            <a:chExt cx="2848444" cy="15464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1443A6-3957-CCBB-3FF2-01A1CC497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67963" y="2905956"/>
              <a:ext cx="2124037" cy="84961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4CBCB7-8E9D-AAC4-510C-BDEFB67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204" t="29438"/>
            <a:stretch/>
          </p:blipFill>
          <p:spPr>
            <a:xfrm>
              <a:off x="9343556" y="3755571"/>
              <a:ext cx="2837080" cy="69683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C48D1EF-5489-E910-BA56-D1F2E703C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4" y="1002017"/>
            <a:ext cx="4478226" cy="3260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632A17-456C-E02B-8858-46CB0469A13A}"/>
              </a:ext>
            </a:extLst>
          </p:cNvPr>
          <p:cNvSpPr txBox="1"/>
          <p:nvPr/>
        </p:nvSpPr>
        <p:spPr>
          <a:xfrm>
            <a:off x="421677" y="4354439"/>
            <a:ext cx="4349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 region from larger beam pipe containing OMD to smaller pipe containing RP (left) and exit window for neutrals (right).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C2490-E653-BE66-D0F9-E77F7796F04A}"/>
              </a:ext>
            </a:extLst>
          </p:cNvPr>
          <p:cNvSpPr txBox="1"/>
          <p:nvPr/>
        </p:nvSpPr>
        <p:spPr>
          <a:xfrm>
            <a:off x="9230329" y="4987942"/>
            <a:ext cx="3034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Scattering chamber design for RP sensor packages.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45D89-041A-C95A-9CEA-993174F79359}"/>
              </a:ext>
            </a:extLst>
          </p:cNvPr>
          <p:cNvSpPr txBox="1"/>
          <p:nvPr/>
        </p:nvSpPr>
        <p:spPr>
          <a:xfrm>
            <a:off x="4621774" y="735277"/>
            <a:ext cx="5595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New concept for Roman pots scattering chamber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07EA-6618-F1BF-C708-CA5CC827DEF4}"/>
              </a:ext>
            </a:extLst>
          </p:cNvPr>
          <p:cNvSpPr txBox="1"/>
          <p:nvPr/>
        </p:nvSpPr>
        <p:spPr>
          <a:xfrm>
            <a:off x="357823" y="5566542"/>
            <a:ext cx="4244993" cy="646331"/>
          </a:xfrm>
          <a:prstGeom prst="rect">
            <a:avLst/>
          </a:prstGeom>
          <a:solidFill>
            <a:schemeClr val="accent4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Vacuum system design </a:t>
            </a:r>
            <a:r>
              <a:rPr lang="en-US" b="1" dirty="0">
                <a:solidFill>
                  <a:srgbClr val="7030A0"/>
                </a:solidFill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7030A0"/>
                </a:solidFill>
              </a:rPr>
              <a:t>in-kind contribution from Brazil.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2B1602-AE20-EACD-330F-43A7041A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6" y="-1"/>
            <a:ext cx="11572255" cy="540775"/>
          </a:xfrm>
        </p:spPr>
        <p:txBody>
          <a:bodyPr>
            <a:normAutofit/>
          </a:bodyPr>
          <a:lstStyle/>
          <a:p>
            <a:r>
              <a:rPr lang="en-US" dirty="0"/>
              <a:t>Preliminary Design of Vacuum System (not yet in global CAD)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A65FAF9-2EC9-E796-15EF-33D3AD651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160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0CE72-BCD7-2EB0-64EC-2FE75EE3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" y="18255"/>
            <a:ext cx="11625470" cy="617849"/>
          </a:xfrm>
        </p:spPr>
        <p:txBody>
          <a:bodyPr/>
          <a:lstStyle/>
          <a:p>
            <a:r>
              <a:rPr lang="en-US" dirty="0"/>
              <a:t>Effect of Vacuum Design on Beam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8ABDB-F817-C596-7C89-A766A6EA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1666988"/>
            <a:ext cx="11893826" cy="435133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Shape and tapering of beam pipe(s) has impact on impedance of ion beam.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Space between detector stations (e.g. 1.5 meter separation between RP stations) creates resonating cavity.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Impedances under study and will require iteration.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 err="1"/>
              <a:t>MolFlow</a:t>
            </a:r>
            <a:r>
              <a:rPr lang="en-US" sz="2800" dirty="0"/>
              <a:t> calculations planned with new vacuum system design.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Goal is to achieve vacuum at similar level to RHIC (~1e-10 mbar).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23812-D0F0-C2CB-92AD-D43F9599A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466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C662F-449C-2A46-F6D7-B3BB2330B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042" y="2277722"/>
            <a:ext cx="10962105" cy="1240412"/>
          </a:xfrm>
        </p:spPr>
        <p:txBody>
          <a:bodyPr/>
          <a:lstStyle/>
          <a:p>
            <a:r>
              <a:rPr lang="en-US" dirty="0"/>
              <a:t>Detector Technology</a:t>
            </a:r>
          </a:p>
        </p:txBody>
      </p:sp>
    </p:spTree>
    <p:extLst>
      <p:ext uri="{BB962C8B-B14F-4D97-AF65-F5344CB8AC3E}">
        <p14:creationId xmlns:p14="http://schemas.microsoft.com/office/powerpoint/2010/main" val="3937381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293D5E-D442-9F4F-A484-D23C7005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31" y="868111"/>
            <a:ext cx="5751374" cy="40638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3058B1-885B-1E49-978E-6501623A28F6}"/>
              </a:ext>
            </a:extLst>
          </p:cNvPr>
          <p:cNvSpPr txBox="1"/>
          <p:nvPr/>
        </p:nvSpPr>
        <p:spPr>
          <a:xfrm>
            <a:off x="2321290" y="4747290"/>
            <a:ext cx="207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DD4HEP Simulation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53C77-EB71-A64D-ACEF-BAFC9AE7CD60}"/>
              </a:ext>
            </a:extLst>
          </p:cNvPr>
          <p:cNvSpPr txBox="1"/>
          <p:nvPr/>
        </p:nvSpPr>
        <p:spPr>
          <a:xfrm>
            <a:off x="5670752" y="3281455"/>
            <a:ext cx="625196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AC-LGAD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sensor provides both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pixilation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(500um square pixels), 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(~30ps).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Based on extensive work from EIC generic R&amp;D (eRD24) to establish needs for the Far-Forward detectors and evaluate usage of AC-LGADs.</a:t>
            </a:r>
          </a:p>
          <a:p>
            <a:endParaRPr lang="en-US" dirty="0"/>
          </a:p>
        </p:txBody>
      </p:sp>
      <p:pic>
        <p:nvPicPr>
          <p:cNvPr id="12" name="Google Shape;135;p8">
            <a:extLst>
              <a:ext uri="{FF2B5EF4-FFF2-40B4-BE49-F238E27FC236}">
                <a16:creationId xmlns:a16="http://schemas.microsoft.com/office/drawing/2014/main" id="{95813B69-12C6-B74A-B122-7E57E6738D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0004" y="854285"/>
            <a:ext cx="5417490" cy="20457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D3718D-C4C0-A64F-B393-6B0D5D57466B}"/>
              </a:ext>
            </a:extLst>
          </p:cNvPr>
          <p:cNvCxnSpPr/>
          <p:nvPr/>
        </p:nvCxnSpPr>
        <p:spPr>
          <a:xfrm flipV="1">
            <a:off x="764215" y="1123472"/>
            <a:ext cx="4906537" cy="122663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6F86BB-83E1-414B-AD3E-718B07A05589}"/>
              </a:ext>
            </a:extLst>
          </p:cNvPr>
          <p:cNvCxnSpPr>
            <a:cxnSpLocks/>
          </p:cNvCxnSpPr>
          <p:nvPr/>
        </p:nvCxnSpPr>
        <p:spPr>
          <a:xfrm flipV="1">
            <a:off x="688630" y="1543890"/>
            <a:ext cx="0" cy="307756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8CDD791-1E15-5F4C-B698-8421A53F1E7B}"/>
              </a:ext>
            </a:extLst>
          </p:cNvPr>
          <p:cNvSpPr txBox="1"/>
          <p:nvPr/>
        </p:nvSpPr>
        <p:spPr>
          <a:xfrm>
            <a:off x="3066586" y="811126"/>
            <a:ext cx="142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25.6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6A141-4CFE-774F-A1EF-5E53A48142D1}"/>
              </a:ext>
            </a:extLst>
          </p:cNvPr>
          <p:cNvSpPr txBox="1"/>
          <p:nvPr/>
        </p:nvSpPr>
        <p:spPr>
          <a:xfrm rot="16200000">
            <a:off x="-205768" y="2452153"/>
            <a:ext cx="142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12.8 cm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3CE36-F304-E87B-0A74-756A464F1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" y="18255"/>
            <a:ext cx="11625470" cy="617849"/>
          </a:xfrm>
        </p:spPr>
        <p:txBody>
          <a:bodyPr/>
          <a:lstStyle/>
          <a:p>
            <a:r>
              <a:rPr lang="en-US" dirty="0"/>
              <a:t>Technology: AC-LGAD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30E526-0998-3D70-EA32-81406A7D6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0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413500A-975D-01FF-7F23-C23986E43AB2}"/>
              </a:ext>
            </a:extLst>
          </p:cNvPr>
          <p:cNvGrpSpPr/>
          <p:nvPr/>
        </p:nvGrpSpPr>
        <p:grpSpPr>
          <a:xfrm>
            <a:off x="95475" y="99822"/>
            <a:ext cx="12074760" cy="6310030"/>
            <a:chOff x="95475" y="99822"/>
            <a:chExt cx="12074760" cy="63100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C43820-E336-8B24-9537-31727FB80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624" y="109859"/>
              <a:ext cx="11125200" cy="6042003"/>
            </a:xfrm>
            <a:prstGeom prst="rect">
              <a:avLst/>
            </a:prstGeom>
          </p:spPr>
        </p:pic>
        <p:grpSp>
          <p:nvGrpSpPr>
            <p:cNvPr id="91" name="Google Shape;91;p19"/>
            <p:cNvGrpSpPr/>
            <p:nvPr/>
          </p:nvGrpSpPr>
          <p:grpSpPr>
            <a:xfrm rot="-1652552">
              <a:off x="95475" y="5796564"/>
              <a:ext cx="621077" cy="613288"/>
              <a:chOff x="2353429" y="3038833"/>
              <a:chExt cx="4333865" cy="3141962"/>
            </a:xfrm>
          </p:grpSpPr>
          <p:pic>
            <p:nvPicPr>
              <p:cNvPr id="92" name="Google Shape;92;p19"/>
              <p:cNvPicPr preferRelativeResize="0"/>
              <p:nvPr/>
            </p:nvPicPr>
            <p:blipFill rotWithShape="1">
              <a:blip r:embed="rId4">
                <a:alphaModFix/>
              </a:blip>
              <a:srcRect l="7715" t="44540" r="9673" b="11468"/>
              <a:stretch/>
            </p:blipFill>
            <p:spPr>
              <a:xfrm>
                <a:off x="2353429" y="3038833"/>
                <a:ext cx="4333865" cy="31419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3" name="Google Shape;93;p19"/>
              <p:cNvSpPr/>
              <p:nvPr/>
            </p:nvSpPr>
            <p:spPr>
              <a:xfrm>
                <a:off x="4365744" y="3038833"/>
                <a:ext cx="508800" cy="2337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94" name="Google Shape;94;p19"/>
            <p:cNvCxnSpPr>
              <a:cxnSpLocks/>
            </p:cNvCxnSpPr>
            <p:nvPr/>
          </p:nvCxnSpPr>
          <p:spPr>
            <a:xfrm flipV="1">
              <a:off x="707572" y="195943"/>
              <a:ext cx="11081656" cy="57912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1" name="Google Shape;111;p20">
              <a:extLst>
                <a:ext uri="{FF2B5EF4-FFF2-40B4-BE49-F238E27FC236}">
                  <a16:creationId xmlns:a16="http://schemas.microsoft.com/office/drawing/2014/main" id="{06B6227D-57AB-3203-D0C3-3F3A708DB112}"/>
                </a:ext>
              </a:extLst>
            </p:cNvPr>
            <p:cNvSpPr txBox="1"/>
            <p:nvPr/>
          </p:nvSpPr>
          <p:spPr>
            <a:xfrm>
              <a:off x="7511569" y="1599655"/>
              <a:ext cx="948000" cy="318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r>
                <a:rPr lang="en" sz="14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B1apf</a:t>
              </a:r>
              <a:endParaRPr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11;p20">
              <a:extLst>
                <a:ext uri="{FF2B5EF4-FFF2-40B4-BE49-F238E27FC236}">
                  <a16:creationId xmlns:a16="http://schemas.microsoft.com/office/drawing/2014/main" id="{FE7D8F22-6C02-A584-6DF7-D9A803C80181}"/>
                </a:ext>
              </a:extLst>
            </p:cNvPr>
            <p:cNvSpPr txBox="1"/>
            <p:nvPr/>
          </p:nvSpPr>
          <p:spPr>
            <a:xfrm>
              <a:off x="10643848" y="99822"/>
              <a:ext cx="948000" cy="318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r>
                <a:rPr lang="en" sz="14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B2apf</a:t>
              </a:r>
              <a:endParaRPr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11;p20">
              <a:extLst>
                <a:ext uri="{FF2B5EF4-FFF2-40B4-BE49-F238E27FC236}">
                  <a16:creationId xmlns:a16="http://schemas.microsoft.com/office/drawing/2014/main" id="{8A40EBA4-5693-DEB0-7641-DE49529F1B29}"/>
                </a:ext>
              </a:extLst>
            </p:cNvPr>
            <p:cNvSpPr txBox="1"/>
            <p:nvPr/>
          </p:nvSpPr>
          <p:spPr>
            <a:xfrm>
              <a:off x="1903439" y="5707934"/>
              <a:ext cx="3201963" cy="318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r>
                <a:rPr lang="en" sz="14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B0pf combined function magnet</a:t>
              </a:r>
              <a:endParaRPr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F1A133-01EC-6293-D656-A73FC8596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952" y="1042683"/>
              <a:ext cx="3667419" cy="238549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6F3CF2-ABA5-0E9F-9F88-F921980DE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9478" y="908038"/>
              <a:ext cx="3106225" cy="97867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B90C12-5086-003D-4E27-0C295902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6914" y="3334565"/>
              <a:ext cx="2537572" cy="228499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082F85-28A8-9190-BD7E-B7E0680AA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83031" y="1872343"/>
              <a:ext cx="2787204" cy="1675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4300B35-F630-76EA-7ED2-A20F5CF65FDA}"/>
                </a:ext>
              </a:extLst>
            </p:cNvPr>
            <p:cNvSpPr/>
            <p:nvPr/>
          </p:nvSpPr>
          <p:spPr>
            <a:xfrm>
              <a:off x="283024" y="748882"/>
              <a:ext cx="3818233" cy="31917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E320731-6340-F57E-1781-0A00B08890D4}"/>
                </a:ext>
              </a:extLst>
            </p:cNvPr>
            <p:cNvSpPr/>
            <p:nvPr/>
          </p:nvSpPr>
          <p:spPr>
            <a:xfrm>
              <a:off x="6093335" y="3067513"/>
              <a:ext cx="3594952" cy="28108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686C703-7559-7B03-5945-58AB29DFACD3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7555703" y="1397375"/>
              <a:ext cx="1471971" cy="0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346AFBA-95A6-8631-C89C-EF017F87E0CE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 flipV="1">
              <a:off x="10657177" y="1005851"/>
              <a:ext cx="119457" cy="866492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239AEE1-B02A-255E-B041-84831D31F3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8825" y="3928257"/>
              <a:ext cx="292633" cy="1096384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E307BE-C86F-4911-9EFF-2192EFFFB3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5436" y="2052192"/>
              <a:ext cx="500737" cy="1037481"/>
            </a:xfrm>
            <a:prstGeom prst="line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96CF4F-1BBB-1917-AA6D-DDC2BC06447A}"/>
                </a:ext>
              </a:extLst>
            </p:cNvPr>
            <p:cNvSpPr txBox="1"/>
            <p:nvPr/>
          </p:nvSpPr>
          <p:spPr>
            <a:xfrm>
              <a:off x="10797552" y="1406317"/>
              <a:ext cx="1108904" cy="379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67" b="1" dirty="0"/>
                <a:t>ZDC</a:t>
              </a:r>
              <a:endParaRPr lang="en-US" sz="16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4AA193-2D56-B7F8-60D5-0DF2CE512A75}"/>
                </a:ext>
              </a:extLst>
            </p:cNvPr>
            <p:cNvSpPr txBox="1"/>
            <p:nvPr/>
          </p:nvSpPr>
          <p:spPr>
            <a:xfrm>
              <a:off x="7312701" y="643131"/>
              <a:ext cx="1108904" cy="379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67" b="1" dirty="0"/>
                <a:t>RP</a:t>
              </a:r>
              <a:endParaRPr lang="en-US" sz="16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DF9242-D7D8-61CB-71C2-35B1969AD505}"/>
                </a:ext>
              </a:extLst>
            </p:cNvPr>
            <p:cNvSpPr txBox="1"/>
            <p:nvPr/>
          </p:nvSpPr>
          <p:spPr>
            <a:xfrm>
              <a:off x="7119976" y="3086337"/>
              <a:ext cx="1108904" cy="379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67" b="1" dirty="0"/>
                <a:t>OMD</a:t>
              </a:r>
              <a:endParaRPr lang="en-US" sz="16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4EF965-D9F7-3150-92A8-4B715446DE96}"/>
                </a:ext>
              </a:extLst>
            </p:cNvPr>
            <p:cNvSpPr txBox="1"/>
            <p:nvPr/>
          </p:nvSpPr>
          <p:spPr>
            <a:xfrm>
              <a:off x="1157590" y="916075"/>
              <a:ext cx="1923345" cy="379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67" b="1" dirty="0"/>
                <a:t>B0 detector</a:t>
              </a:r>
              <a:endParaRPr lang="en-US" sz="1600" b="1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FFE319B-D37C-6550-5294-04F44C4260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56" t="8093" r="12693" b="9380"/>
          <a:stretch/>
        </p:blipFill>
        <p:spPr>
          <a:xfrm>
            <a:off x="1353939" y="-8777"/>
            <a:ext cx="719319" cy="54572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8FFDA4C-F622-7C11-0E5B-C9A40E55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27" y="13302"/>
            <a:ext cx="7886700" cy="557906"/>
          </a:xfrm>
        </p:spPr>
        <p:txBody>
          <a:bodyPr/>
          <a:lstStyle/>
          <a:p>
            <a:r>
              <a:rPr lang="en-US" dirty="0"/>
              <a:t>The        Far-Forward Detectors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442F2D1-B2F5-69FE-9905-673BE0BCF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826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gc9c2f2b04a_0_0"/>
          <p:cNvGrpSpPr/>
          <p:nvPr/>
        </p:nvGrpSpPr>
        <p:grpSpPr>
          <a:xfrm>
            <a:off x="8002763" y="1341487"/>
            <a:ext cx="3827813" cy="2598892"/>
            <a:chOff x="6198186" y="17609"/>
            <a:chExt cx="3796200" cy="2493000"/>
          </a:xfrm>
        </p:grpSpPr>
        <p:sp>
          <p:nvSpPr>
            <p:cNvPr id="144" name="Google Shape;144;gc9c2f2b04a_0_0"/>
            <p:cNvSpPr/>
            <p:nvPr/>
          </p:nvSpPr>
          <p:spPr>
            <a:xfrm>
              <a:off x="6198186" y="17609"/>
              <a:ext cx="3796200" cy="2493000"/>
            </a:xfrm>
            <a:prstGeom prst="rect">
              <a:avLst/>
            </a:prstGeom>
            <a:solidFill>
              <a:srgbClr val="EDEDED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5" name="Google Shape;145;gc9c2f2b04a_0_0"/>
            <p:cNvGrpSpPr/>
            <p:nvPr/>
          </p:nvGrpSpPr>
          <p:grpSpPr>
            <a:xfrm>
              <a:off x="6213144" y="178790"/>
              <a:ext cx="3558028" cy="2301723"/>
              <a:chOff x="7401628" y="740096"/>
              <a:chExt cx="3558028" cy="2301723"/>
            </a:xfrm>
          </p:grpSpPr>
          <p:grpSp>
            <p:nvGrpSpPr>
              <p:cNvPr id="146" name="Google Shape;146;gc9c2f2b04a_0_0"/>
              <p:cNvGrpSpPr/>
              <p:nvPr/>
            </p:nvGrpSpPr>
            <p:grpSpPr>
              <a:xfrm>
                <a:off x="7401628" y="740096"/>
                <a:ext cx="2517038" cy="2301723"/>
                <a:chOff x="6479911" y="311788"/>
                <a:chExt cx="2517038" cy="2301723"/>
              </a:xfrm>
            </p:grpSpPr>
            <p:sp>
              <p:nvSpPr>
                <p:cNvPr id="147" name="Google Shape;147;gc9c2f2b04a_0_0"/>
                <p:cNvSpPr/>
                <p:nvPr/>
              </p:nvSpPr>
              <p:spPr>
                <a:xfrm>
                  <a:off x="7073252" y="741590"/>
                  <a:ext cx="1319100" cy="1371600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48" name="Google Shape;148;gc9c2f2b04a_0_0"/>
                <p:cNvCxnSpPr/>
                <p:nvPr/>
              </p:nvCxnSpPr>
              <p:spPr>
                <a:xfrm>
                  <a:off x="7048200" y="663880"/>
                  <a:ext cx="13191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</p:spPr>
            </p:cxnSp>
            <p:sp>
              <p:nvSpPr>
                <p:cNvPr id="149" name="Google Shape;149;gc9c2f2b04a_0_0"/>
                <p:cNvSpPr txBox="1"/>
                <p:nvPr/>
              </p:nvSpPr>
              <p:spPr>
                <a:xfrm>
                  <a:off x="7005636" y="311788"/>
                  <a:ext cx="1532100" cy="32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Sensor 3.2 cm</a:t>
                  </a:r>
                  <a:endParaRPr sz="16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0" name="Google Shape;150;gc9c2f2b04a_0_0"/>
                <p:cNvCxnSpPr/>
                <p:nvPr/>
              </p:nvCxnSpPr>
              <p:spPr>
                <a:xfrm rot="5400000">
                  <a:off x="7999945" y="1462388"/>
                  <a:ext cx="13191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</p:spPr>
            </p:cxnSp>
            <p:sp>
              <p:nvSpPr>
                <p:cNvPr id="151" name="Google Shape;151;gc9c2f2b04a_0_0"/>
                <p:cNvSpPr txBox="1"/>
                <p:nvPr/>
              </p:nvSpPr>
              <p:spPr>
                <a:xfrm rot="5400000">
                  <a:off x="8066640" y="1208814"/>
                  <a:ext cx="1524900" cy="3357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Sensor 3.2 cm</a:t>
                  </a:r>
                  <a:endParaRPr sz="1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gc9c2f2b04a_0_0"/>
                <p:cNvSpPr/>
                <p:nvPr/>
              </p:nvSpPr>
              <p:spPr>
                <a:xfrm>
                  <a:off x="6919062" y="741590"/>
                  <a:ext cx="809400" cy="699000"/>
                </a:xfrm>
                <a:prstGeom prst="rect">
                  <a:avLst/>
                </a:prstGeom>
                <a:solidFill>
                  <a:srgbClr val="FFC000">
                    <a:alpha val="40000"/>
                  </a:srgbClr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gc9c2f2b04a_0_0"/>
                <p:cNvSpPr/>
                <p:nvPr/>
              </p:nvSpPr>
              <p:spPr>
                <a:xfrm>
                  <a:off x="7714924" y="741590"/>
                  <a:ext cx="809400" cy="699000"/>
                </a:xfrm>
                <a:prstGeom prst="rect">
                  <a:avLst/>
                </a:prstGeom>
                <a:solidFill>
                  <a:srgbClr val="FFC000">
                    <a:alpha val="40000"/>
                  </a:srgbClr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gc9c2f2b04a_0_0"/>
                <p:cNvSpPr/>
                <p:nvPr/>
              </p:nvSpPr>
              <p:spPr>
                <a:xfrm>
                  <a:off x="6919065" y="1423331"/>
                  <a:ext cx="809400" cy="699000"/>
                </a:xfrm>
                <a:prstGeom prst="rect">
                  <a:avLst/>
                </a:prstGeom>
                <a:solidFill>
                  <a:srgbClr val="FFC000">
                    <a:alpha val="40000"/>
                  </a:srgbClr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gc9c2f2b04a_0_0"/>
                <p:cNvSpPr/>
                <p:nvPr/>
              </p:nvSpPr>
              <p:spPr>
                <a:xfrm>
                  <a:off x="7714927" y="1423331"/>
                  <a:ext cx="809400" cy="699000"/>
                </a:xfrm>
                <a:prstGeom prst="rect">
                  <a:avLst/>
                </a:prstGeom>
                <a:solidFill>
                  <a:srgbClr val="FFC000">
                    <a:alpha val="40000"/>
                  </a:srgbClr>
                </a:solidFill>
                <a:ln w="12700" cap="flat" cmpd="sng">
                  <a:solidFill>
                    <a:srgbClr val="42719B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/>
                  <a:endPara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6" name="Google Shape;156;gc9c2f2b04a_0_0"/>
                <p:cNvCxnSpPr/>
                <p:nvPr/>
              </p:nvCxnSpPr>
              <p:spPr>
                <a:xfrm>
                  <a:off x="6919062" y="2245335"/>
                  <a:ext cx="809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</p:spPr>
            </p:cxnSp>
            <p:sp>
              <p:nvSpPr>
                <p:cNvPr id="157" name="Google Shape;157;gc9c2f2b04a_0_0"/>
                <p:cNvSpPr txBox="1"/>
                <p:nvPr/>
              </p:nvSpPr>
              <p:spPr>
                <a:xfrm>
                  <a:off x="6746346" y="2318314"/>
                  <a:ext cx="1197300" cy="2951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ASIC 1.8 cm</a:t>
                  </a:r>
                  <a:endParaRPr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8" name="Google Shape;158;gc9c2f2b04a_0_0"/>
                <p:cNvCxnSpPr/>
                <p:nvPr/>
              </p:nvCxnSpPr>
              <p:spPr>
                <a:xfrm>
                  <a:off x="6801633" y="1435857"/>
                  <a:ext cx="0" cy="677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</p:spPr>
            </p:cxnSp>
            <p:sp>
              <p:nvSpPr>
                <p:cNvPr id="159" name="Google Shape;159;gc9c2f2b04a_0_0"/>
                <p:cNvSpPr txBox="1"/>
                <p:nvPr/>
              </p:nvSpPr>
              <p:spPr>
                <a:xfrm rot="16200000">
                  <a:off x="6017209" y="1592397"/>
                  <a:ext cx="1230600" cy="30519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ASIC 1.6 cm</a:t>
                  </a:r>
                  <a:endParaRPr sz="1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0" name="Google Shape;160;gc9c2f2b04a_0_0"/>
              <p:cNvSpPr txBox="1"/>
              <p:nvPr/>
            </p:nvSpPr>
            <p:spPr>
              <a:xfrm>
                <a:off x="9935156" y="1641778"/>
                <a:ext cx="1024500" cy="3542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Module</a:t>
                </a:r>
                <a:endParaRPr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161" name="Google Shape;161;gc9c2f2b04a_0_0"/>
          <p:cNvGraphicFramePr/>
          <p:nvPr>
            <p:extLst>
              <p:ext uri="{D42A27DB-BD31-4B8C-83A1-F6EECF244321}">
                <p14:modId xmlns:p14="http://schemas.microsoft.com/office/powerpoint/2010/main" val="3862862948"/>
              </p:ext>
            </p:extLst>
          </p:nvPr>
        </p:nvGraphicFramePr>
        <p:xfrm>
          <a:off x="566530" y="4882432"/>
          <a:ext cx="10071584" cy="120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70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3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5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45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59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8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18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4120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ASIC size</a:t>
                      </a:r>
                      <a:endParaRPr sz="12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ASIC Pixel pitch</a:t>
                      </a:r>
                      <a:endParaRPr sz="1200" b="1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# Ch.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per ASIC</a:t>
                      </a:r>
                      <a:endParaRPr sz="1200" b="1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# ASICs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per module</a:t>
                      </a:r>
                      <a:endParaRPr sz="1200" b="1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Sensor area</a:t>
                      </a:r>
                      <a:endParaRPr sz="1200" b="1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# Mod.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per layer</a:t>
                      </a:r>
                      <a:endParaRPr sz="1200" b="1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Total #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ASICs</a:t>
                      </a:r>
                      <a:endParaRPr sz="1200" b="1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Total # Ch.</a:t>
                      </a:r>
                      <a:endParaRPr sz="1200" b="1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Total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Si Area</a:t>
                      </a:r>
                      <a:endParaRPr sz="1200" b="1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39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1.6x1.8 cm</a:t>
                      </a:r>
                      <a:r>
                        <a:rPr lang="en-US" sz="1200" baseline="30000" dirty="0"/>
                        <a:t>2</a:t>
                      </a:r>
                      <a:endParaRPr sz="1200" baseline="3000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500 𝜇m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32x32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4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3.2x3.2 cm</a:t>
                      </a:r>
                      <a:r>
                        <a:rPr lang="en-US" sz="1200" baseline="30000" dirty="0"/>
                        <a:t>2</a:t>
                      </a:r>
                      <a:endParaRPr sz="1200" baseline="3000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32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512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524,288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1,311 cm</a:t>
                      </a:r>
                      <a:r>
                        <a:rPr lang="en-US" sz="1200" baseline="30000" dirty="0"/>
                        <a:t>2</a:t>
                      </a:r>
                      <a:endParaRPr sz="1200" baseline="3000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2" name="Google Shape;162;gc9c2f2b04a_0_0"/>
          <p:cNvSpPr txBox="1"/>
          <p:nvPr/>
        </p:nvSpPr>
        <p:spPr>
          <a:xfrm>
            <a:off x="705678" y="3715653"/>
            <a:ext cx="7116825" cy="107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indent="-175895">
              <a:lnSpc>
                <a:spcPct val="80000"/>
              </a:lnSpc>
              <a:buClr>
                <a:srgbClr val="000000"/>
              </a:buClr>
              <a:buSzPts val="197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Approach based on bump-bonding four custom ASICs to a single AC-LGAD sensor to make a “module”.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oogle Shape;135;p8">
            <a:extLst>
              <a:ext uri="{FF2B5EF4-FFF2-40B4-BE49-F238E27FC236}">
                <a16:creationId xmlns:a16="http://schemas.microsoft.com/office/drawing/2014/main" id="{21152E5A-A134-4E4B-BD10-74FFAD30A0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963" y="1218651"/>
            <a:ext cx="5547291" cy="235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DDE2DC8-1FAF-AC4F-A894-C7EACCACEC41}"/>
              </a:ext>
            </a:extLst>
          </p:cNvPr>
          <p:cNvCxnSpPr>
            <a:cxnSpLocks/>
          </p:cNvCxnSpPr>
          <p:nvPr/>
        </p:nvCxnSpPr>
        <p:spPr>
          <a:xfrm flipV="1">
            <a:off x="5333979" y="2470656"/>
            <a:ext cx="3067809" cy="5773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114;p8">
            <a:extLst>
              <a:ext uri="{FF2B5EF4-FFF2-40B4-BE49-F238E27FC236}">
                <a16:creationId xmlns:a16="http://schemas.microsoft.com/office/drawing/2014/main" id="{98795A5B-7D5A-574E-8CEA-C6EAC6834706}"/>
              </a:ext>
            </a:extLst>
          </p:cNvPr>
          <p:cNvSpPr txBox="1">
            <a:spLocks/>
          </p:cNvSpPr>
          <p:nvPr/>
        </p:nvSpPr>
        <p:spPr>
          <a:xfrm>
            <a:off x="473680" y="767988"/>
            <a:ext cx="9442989" cy="4894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5895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97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Updated layout for the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 Pots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with current design for AC-LGAD sensor + ASIC.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ADD37-B15A-2B85-7817-9C6967A6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30" y="18255"/>
            <a:ext cx="11625470" cy="617849"/>
          </a:xfrm>
        </p:spPr>
        <p:txBody>
          <a:bodyPr/>
          <a:lstStyle/>
          <a:p>
            <a:r>
              <a:rPr lang="en-US" dirty="0"/>
              <a:t>Technology: AC-LGAD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569F4-EAC6-7D46-53D6-293737FF6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42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B507F-682B-5952-9E01-177A0897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18255"/>
            <a:ext cx="10008703" cy="586293"/>
          </a:xfrm>
        </p:spPr>
        <p:txBody>
          <a:bodyPr/>
          <a:lstStyle/>
          <a:p>
            <a:r>
              <a:rPr lang="en-US" dirty="0"/>
              <a:t>Progress on AC-LGAD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C38FA-9652-21CA-779B-3345F4290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0"/>
          <a:stretch/>
        </p:blipFill>
        <p:spPr>
          <a:xfrm>
            <a:off x="697281" y="803928"/>
            <a:ext cx="10944285" cy="59513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8B136D-C0BC-C4C3-D589-A140C5516DBD}"/>
              </a:ext>
            </a:extLst>
          </p:cNvPr>
          <p:cNvSpPr/>
          <p:nvPr/>
        </p:nvSpPr>
        <p:spPr>
          <a:xfrm>
            <a:off x="8425543" y="2677886"/>
            <a:ext cx="3216023" cy="407740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905E06-6044-6DBE-6664-2DF1244D4E1B}"/>
              </a:ext>
            </a:extLst>
          </p:cNvPr>
          <p:cNvSpPr/>
          <p:nvPr/>
        </p:nvSpPr>
        <p:spPr>
          <a:xfrm>
            <a:off x="6096000" y="1328057"/>
            <a:ext cx="892629" cy="3592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4667D4-CB8D-7545-69E2-C501B539341C}"/>
              </a:ext>
            </a:extLst>
          </p:cNvPr>
          <p:cNvSpPr/>
          <p:nvPr/>
        </p:nvSpPr>
        <p:spPr>
          <a:xfrm>
            <a:off x="947058" y="1948543"/>
            <a:ext cx="8577942" cy="3592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2B8877-37F2-77C3-2FC4-8BFEC9D6F115}"/>
              </a:ext>
            </a:extLst>
          </p:cNvPr>
          <p:cNvSpPr txBox="1"/>
          <p:nvPr/>
        </p:nvSpPr>
        <p:spPr>
          <a:xfrm>
            <a:off x="6561246" y="744774"/>
            <a:ext cx="563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Strong synergy with </a:t>
            </a:r>
            <a:r>
              <a:rPr lang="en-US" b="1" dirty="0" err="1">
                <a:solidFill>
                  <a:srgbClr val="00B050"/>
                </a:solidFill>
              </a:rPr>
              <a:t>ePIC</a:t>
            </a:r>
            <a:r>
              <a:rPr lang="en-US" b="1" dirty="0">
                <a:solidFill>
                  <a:srgbClr val="00B050"/>
                </a:solidFill>
              </a:rPr>
              <a:t> forward TOF system.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8216E-BB82-DE3D-8A06-BAE6B49A1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445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AB75F-735F-0EE8-696D-0A1C42F1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6" y="1"/>
            <a:ext cx="10028583" cy="609601"/>
          </a:xfrm>
        </p:spPr>
        <p:txBody>
          <a:bodyPr/>
          <a:lstStyle/>
          <a:p>
            <a:r>
              <a:rPr lang="en-US" dirty="0"/>
              <a:t>Progress on AC-LGAD ASIC (EICROC0)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9C2CE-5C5D-667E-7748-FCD8AAB74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8" t="34075" r="58698" b="4572"/>
          <a:stretch/>
        </p:blipFill>
        <p:spPr>
          <a:xfrm>
            <a:off x="487016" y="1406751"/>
            <a:ext cx="4043191" cy="4027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A4410A-45B4-E306-0630-D64B22E31A1B}"/>
              </a:ext>
            </a:extLst>
          </p:cNvPr>
          <p:cNvSpPr txBox="1"/>
          <p:nvPr/>
        </p:nvSpPr>
        <p:spPr>
          <a:xfrm>
            <a:off x="487016" y="5404268"/>
            <a:ext cx="4631635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 talk by Christophe de la Taille (Omega):</a:t>
            </a:r>
          </a:p>
          <a:p>
            <a:r>
              <a:rPr lang="en-US" sz="14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https://indico.bnl.gov/event/20473/contributions/85274/attachments/51864/88689/CdLT_EICROC_9jan24.pdf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E98FE9-DB12-DC51-914F-AF82B992E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78" r="1606" b="80145"/>
          <a:stretch/>
        </p:blipFill>
        <p:spPr>
          <a:xfrm>
            <a:off x="586408" y="708467"/>
            <a:ext cx="9468430" cy="609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6CA90A-88E6-33BA-C4D5-31351CD775C3}"/>
              </a:ext>
            </a:extLst>
          </p:cNvPr>
          <p:cNvSpPr txBox="1"/>
          <p:nvPr/>
        </p:nvSpPr>
        <p:spPr>
          <a:xfrm>
            <a:off x="4820478" y="2026536"/>
            <a:ext cx="73715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First version of EICROC (version 0; 4x4 channels) has been tested at </a:t>
            </a:r>
            <a:r>
              <a:rPr lang="en-US" sz="2400" dirty="0" err="1"/>
              <a:t>IJCLab</a:t>
            </a:r>
            <a:r>
              <a:rPr lang="en-US" sz="2400" dirty="0"/>
              <a:t>, BNL, and Hiroshima U.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Analog response of AC-LGAD + EICROC0 observed using Sr90 source.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Digital signals (TDC and ADC) still under study.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New version of EICROC (4x4 channels, minor update to EICROC0) from </a:t>
            </a:r>
            <a:r>
              <a:rPr lang="en-US" sz="2400" dirty="0" err="1"/>
              <a:t>IJCLab</a:t>
            </a:r>
            <a:r>
              <a:rPr lang="en-US" sz="2400" dirty="0"/>
              <a:t>/OMEGA will be ready for testing in coming months.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Final version Sept. 2025 (eRD109)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1A3C10-8F32-EF80-33A3-359B7814D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054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504F4-26CE-375C-81F3-7C053437B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4" y="0"/>
            <a:ext cx="9998765" cy="732123"/>
          </a:xfrm>
        </p:spPr>
        <p:txBody>
          <a:bodyPr/>
          <a:lstStyle/>
          <a:p>
            <a:r>
              <a:rPr lang="en-US" dirty="0"/>
              <a:t>AC-LGAD + EICROC0 testing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61B3D1-3071-BF0E-82D0-D5F314EBA7F7}"/>
              </a:ext>
            </a:extLst>
          </p:cNvPr>
          <p:cNvSpPr txBox="1"/>
          <p:nvPr/>
        </p:nvSpPr>
        <p:spPr>
          <a:xfrm>
            <a:off x="424336" y="3883966"/>
            <a:ext cx="53374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AC-LGAD sensor (BNL) wire-bonded to EICROC0 (OMEGA/</a:t>
            </a:r>
            <a:r>
              <a:rPr lang="en-US" dirty="0" err="1"/>
              <a:t>ICJLab</a:t>
            </a:r>
            <a:r>
              <a:rPr lang="en-US" dirty="0"/>
              <a:t>) for testing on custom test board produced by OMEGA.</a:t>
            </a:r>
          </a:p>
        </p:txBody>
      </p:sp>
      <p:pic>
        <p:nvPicPr>
          <p:cNvPr id="13" name="Picture 12" descr="A close up of a circuit board&#10;&#10;Description automatically generated">
            <a:extLst>
              <a:ext uri="{FF2B5EF4-FFF2-40B4-BE49-F238E27FC236}">
                <a16:creationId xmlns:a16="http://schemas.microsoft.com/office/drawing/2014/main" id="{83D7AA8D-8CCD-49EF-D84D-951503228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5" t="35872" r="29311" b="32371"/>
          <a:stretch/>
        </p:blipFill>
        <p:spPr>
          <a:xfrm>
            <a:off x="446184" y="777300"/>
            <a:ext cx="3505176" cy="279660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314E4D-0664-5FFB-716F-C2904ECE979E}"/>
              </a:ext>
            </a:extLst>
          </p:cNvPr>
          <p:cNvCxnSpPr>
            <a:cxnSpLocks/>
          </p:cNvCxnSpPr>
          <p:nvPr/>
        </p:nvCxnSpPr>
        <p:spPr>
          <a:xfrm>
            <a:off x="4102891" y="1184747"/>
            <a:ext cx="203423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B5C74DC-F2CC-F8EA-CB45-37CD992C1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37131" y="670399"/>
            <a:ext cx="5942523" cy="30988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20172C-055A-80A4-05E1-1DC9E819DBEF}"/>
              </a:ext>
            </a:extLst>
          </p:cNvPr>
          <p:cNvSpPr txBox="1"/>
          <p:nvPr/>
        </p:nvSpPr>
        <p:spPr>
          <a:xfrm>
            <a:off x="3976477" y="1654167"/>
            <a:ext cx="2287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BNL AC-LGAD: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500x500 um</a:t>
            </a:r>
            <a:r>
              <a:rPr lang="en-US" sz="1200" baseline="30000" dirty="0"/>
              <a:t>2</a:t>
            </a:r>
            <a:r>
              <a:rPr lang="en-US" sz="1200" dirty="0"/>
              <a:t> pixel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100x100 um</a:t>
            </a:r>
            <a:r>
              <a:rPr lang="en-US" sz="1200" baseline="30000" dirty="0"/>
              <a:t>2</a:t>
            </a:r>
            <a:r>
              <a:rPr lang="en-US" sz="1200" dirty="0"/>
              <a:t> metal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30um active thickness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6B0864-A5B0-D67C-0A0F-B03BE2CE0223}"/>
              </a:ext>
            </a:extLst>
          </p:cNvPr>
          <p:cNvSpPr txBox="1"/>
          <p:nvPr/>
        </p:nvSpPr>
        <p:spPr>
          <a:xfrm>
            <a:off x="6054870" y="3746429"/>
            <a:ext cx="602478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is presently wire-bonded (done at BNL) for initial tests.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First bump-bonding to be performed in the coming weeks at BNL.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other similar boards with EICROC0 were produced and sent to </a:t>
            </a:r>
            <a:r>
              <a:rPr lang="en-US" dirty="0" err="1"/>
              <a:t>IJCLab</a:t>
            </a:r>
            <a:r>
              <a:rPr lang="en-US" dirty="0"/>
              <a:t> and Hiroshima U. for testing.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43A0B4-B7B7-09F3-5323-3AD2227C0348}"/>
              </a:ext>
            </a:extLst>
          </p:cNvPr>
          <p:cNvSpPr txBox="1"/>
          <p:nvPr/>
        </p:nvSpPr>
        <p:spPr>
          <a:xfrm>
            <a:off x="6672865" y="815415"/>
            <a:ext cx="202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AC-LGAD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E8BD5-1C92-72C4-D9D0-448EB8BA72C0}"/>
              </a:ext>
            </a:extLst>
          </p:cNvPr>
          <p:cNvSpPr txBox="1"/>
          <p:nvPr/>
        </p:nvSpPr>
        <p:spPr>
          <a:xfrm>
            <a:off x="9500991" y="815415"/>
            <a:ext cx="202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EICROC0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01A90-E8F5-708B-A480-4220330D0606}"/>
              </a:ext>
            </a:extLst>
          </p:cNvPr>
          <p:cNvSpPr txBox="1"/>
          <p:nvPr/>
        </p:nvSpPr>
        <p:spPr>
          <a:xfrm>
            <a:off x="460645" y="5776469"/>
            <a:ext cx="11605789" cy="461665"/>
          </a:xfrm>
          <a:prstGeom prst="rect">
            <a:avLst/>
          </a:prstGeom>
          <a:solidFill>
            <a:schemeClr val="accent4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Beam test with bump-bonded AC-LGAD + EICROC0 planned for June 2024.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7DBA35-F8C8-35A0-F0E9-CE1E6CD86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083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B796-543D-0742-8EF3-9C47274B4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32452"/>
            <a:ext cx="10038522" cy="573836"/>
          </a:xfrm>
        </p:spPr>
        <p:txBody>
          <a:bodyPr/>
          <a:lstStyle/>
          <a:p>
            <a:r>
              <a:rPr lang="en-US" dirty="0"/>
              <a:t>Summary and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2EDA8-6545-0A48-9DCA-C8881574E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8" y="741212"/>
            <a:ext cx="11824252" cy="583846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Major takeaway: we are on-track to meet our goals for the TDR.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u="sng" dirty="0"/>
              <a:t>Next Steps: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Cooling of detector packages.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Quality assurance plan for production of AC-LGAD sensors and ASICs needs to be developed.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Details of movement system for both subsystems (easier for OMD).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Full impedance calculations with new vacuum design underway </a:t>
            </a:r>
            <a:r>
              <a:rPr lang="en-US" sz="1600" dirty="0">
                <a:sym typeface="Wingdings" pitchFamily="2" charset="2"/>
              </a:rPr>
              <a:t> will lead to iteration and re-evaluation.</a:t>
            </a:r>
            <a:endParaRPr lang="en-US" sz="1600" b="1" dirty="0">
              <a:solidFill>
                <a:srgbClr val="7030A0"/>
              </a:solidFill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Basic technology considerations understood for the Roman Pots and Off-Momentum Detectors.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Sensor + ASIC design is progressing </a:t>
            </a:r>
            <a:r>
              <a:rPr lang="en-US" sz="1800" dirty="0">
                <a:sym typeface="Wingdings" pitchFamily="2" charset="2"/>
              </a:rPr>
              <a:t> performance criteria met, but beam tests with full package to be carried out.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Shared design criteria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Detector packages need to be movable, placed directly in vacuum, and have precise timing (35ps) and spatial resolution (&lt; 140um).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AC-LGAD consortium exists with and </a:t>
            </a:r>
            <a:r>
              <a:rPr lang="en-US" sz="2400" dirty="0">
                <a:hlinkClick r:id="rId2"/>
              </a:rPr>
              <a:t>project-supported R&amp;D</a:t>
            </a:r>
            <a:r>
              <a:rPr lang="en-US" sz="2400" dirty="0"/>
              <a:t> (eRD112).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Overlap with TOF system in </a:t>
            </a:r>
            <a:r>
              <a:rPr lang="en-US" sz="1800" dirty="0" err="1"/>
              <a:t>ePIC</a:t>
            </a:r>
            <a:r>
              <a:rPr lang="en-US" sz="1800" dirty="0"/>
              <a:t> </a:t>
            </a:r>
            <a:r>
              <a:rPr lang="en-US" sz="1800" dirty="0">
                <a:sym typeface="Wingdings" pitchFamily="2" charset="2"/>
              </a:rPr>
              <a:t> allows for sharing of resources in terms of sensor/ASIC development and efficiency in very limited availability of test beams.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7030A0"/>
                </a:solidFill>
              </a:rPr>
              <a:t>ASIC design (EICROC) is the primary focus to complete the detector packages </a:t>
            </a:r>
            <a:r>
              <a:rPr lang="en-US" sz="1800" b="1" dirty="0">
                <a:solidFill>
                  <a:srgbClr val="7030A0"/>
                </a:solidFill>
                <a:sym typeface="Wingdings" pitchFamily="2" charset="2"/>
              </a:rPr>
              <a:t> final version delivered by Sept. 2025 (eRD109)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Simulations include beam and detector effects → impacts of engineering design (e.g. vacuum system) needs more work.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This pipeline exists already, and has been used for evaluation up to now </a:t>
            </a:r>
            <a:r>
              <a:rPr lang="en-US" sz="1800" dirty="0">
                <a:sym typeface="Wingdings" pitchFamily="2" charset="2"/>
              </a:rPr>
              <a:t> lots of dedicated expertise available here.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5F5D0-391B-8C04-E287-2DA4E3E9B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90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5820-7D0E-364E-8C3F-AB14EECF8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144" y="2766218"/>
            <a:ext cx="2473712" cy="1325563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EB86D-4E2B-5212-025C-E563A13B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07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4ABC9B-EF48-8449-87DD-D95D2619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64" y="801572"/>
            <a:ext cx="4682509" cy="4221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1CE435-B66B-C049-98E0-332EA13D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80" y="1"/>
            <a:ext cx="10063419" cy="703388"/>
          </a:xfrm>
        </p:spPr>
        <p:txBody>
          <a:bodyPr/>
          <a:lstStyle/>
          <a:p>
            <a:r>
              <a:rPr lang="en-US" dirty="0"/>
              <a:t>Off-Momentum Detectors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6E4F02-D33A-3A4B-A7A3-E9E2F475FE71}"/>
              </a:ext>
            </a:extLst>
          </p:cNvPr>
          <p:cNvSpPr txBox="1"/>
          <p:nvPr/>
        </p:nvSpPr>
        <p:spPr>
          <a:xfrm>
            <a:off x="637570" y="5121169"/>
            <a:ext cx="4426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Off-momentum detectors implemented as horizontal ”Roman Pots” style sensors.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53F97D-F9A6-8E4F-9E02-FD22D77CD9D4}"/>
              </a:ext>
            </a:extLst>
          </p:cNvPr>
          <p:cNvSpPr txBox="1"/>
          <p:nvPr/>
        </p:nvSpPr>
        <p:spPr>
          <a:xfrm>
            <a:off x="1250294" y="3753416"/>
            <a:ext cx="237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DD4HEP Simulation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BC57CF-3CD0-7B43-9485-9400EDDC4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041" y="321733"/>
            <a:ext cx="4103778" cy="6214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96211-938F-F44A-8902-835C550A82F8}"/>
              </a:ext>
            </a:extLst>
          </p:cNvPr>
          <p:cNvSpPr txBox="1"/>
          <p:nvPr/>
        </p:nvSpPr>
        <p:spPr>
          <a:xfrm>
            <a:off x="7463698" y="6475382"/>
            <a:ext cx="44484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EICROOT GEANT4 simulation.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14A01-C059-8642-809D-5528A3CC72F9}"/>
              </a:ext>
            </a:extLst>
          </p:cNvPr>
          <p:cNvSpPr txBox="1"/>
          <p:nvPr/>
        </p:nvSpPr>
        <p:spPr>
          <a:xfrm>
            <a:off x="4604223" y="2104561"/>
            <a:ext cx="41438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Same technology choice(s) as for the Roman Pots.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Need to also study use of OMD on other side for tagging negative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10F2C-D10E-7A42-928D-26A722AB1003}"/>
              </a:ext>
            </a:extLst>
          </p:cNvPr>
          <p:cNvSpPr txBox="1"/>
          <p:nvPr/>
        </p:nvSpPr>
        <p:spPr>
          <a:xfrm>
            <a:off x="10172700" y="296733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88308-8AC0-9E45-8045-A99EEF660D44}"/>
              </a:ext>
            </a:extLst>
          </p:cNvPr>
          <p:cNvSpPr txBox="1"/>
          <p:nvPr/>
        </p:nvSpPr>
        <p:spPr>
          <a:xfrm>
            <a:off x="8424972" y="196002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646CC0-1E54-1845-AF82-325ACA019928}"/>
              </a:ext>
            </a:extLst>
          </p:cNvPr>
          <p:cNvSpPr txBox="1"/>
          <p:nvPr/>
        </p:nvSpPr>
        <p:spPr>
          <a:xfrm>
            <a:off x="7196956" y="93805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ZDC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629E71-9726-9948-A32F-578C1B84514E}"/>
              </a:ext>
            </a:extLst>
          </p:cNvPr>
          <p:cNvSpPr txBox="1"/>
          <p:nvPr/>
        </p:nvSpPr>
        <p:spPr>
          <a:xfrm>
            <a:off x="5557490" y="4120653"/>
            <a:ext cx="435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123.75 &lt; E &lt; 151.25 GeV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(45% &lt;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55%)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&lt; 𝜽 &lt; 5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049F6B-A8E9-564C-87D1-A19524EC21E9}"/>
              </a:ext>
            </a:extLst>
          </p:cNvPr>
          <p:cNvSpPr txBox="1"/>
          <p:nvPr/>
        </p:nvSpPr>
        <p:spPr>
          <a:xfrm>
            <a:off x="9315615" y="4043635"/>
            <a:ext cx="1565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Proton </a:t>
            </a:r>
          </a:p>
          <a:p>
            <a:r>
              <a:rPr lang="en-US" sz="1200" dirty="0">
                <a:solidFill>
                  <a:schemeClr val="accent4"/>
                </a:solidFill>
              </a:rPr>
              <a:t>trajectories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568F7D2-0920-E647-A9A5-89FD45CC6D46}"/>
              </a:ext>
            </a:extLst>
          </p:cNvPr>
          <p:cNvSpPr/>
          <p:nvPr/>
        </p:nvSpPr>
        <p:spPr>
          <a:xfrm>
            <a:off x="9288516" y="904568"/>
            <a:ext cx="1438478" cy="5417574"/>
          </a:xfrm>
          <a:custGeom>
            <a:avLst/>
            <a:gdLst>
              <a:gd name="connsiteX0" fmla="*/ 583071 w 1438478"/>
              <a:gd name="connsiteY0" fmla="*/ 5417574 h 5417574"/>
              <a:gd name="connsiteX1" fmla="*/ 573239 w 1438478"/>
              <a:gd name="connsiteY1" fmla="*/ 5289755 h 5417574"/>
              <a:gd name="connsiteX2" fmla="*/ 563407 w 1438478"/>
              <a:gd name="connsiteY2" fmla="*/ 5240593 h 5417574"/>
              <a:gd name="connsiteX3" fmla="*/ 553574 w 1438478"/>
              <a:gd name="connsiteY3" fmla="*/ 5161935 h 5417574"/>
              <a:gd name="connsiteX4" fmla="*/ 533910 w 1438478"/>
              <a:gd name="connsiteY4" fmla="*/ 5102942 h 5417574"/>
              <a:gd name="connsiteX5" fmla="*/ 504413 w 1438478"/>
              <a:gd name="connsiteY5" fmla="*/ 4975122 h 5417574"/>
              <a:gd name="connsiteX6" fmla="*/ 494581 w 1438478"/>
              <a:gd name="connsiteY6" fmla="*/ 4945626 h 5417574"/>
              <a:gd name="connsiteX7" fmla="*/ 474916 w 1438478"/>
              <a:gd name="connsiteY7" fmla="*/ 4916129 h 5417574"/>
              <a:gd name="connsiteX8" fmla="*/ 435587 w 1438478"/>
              <a:gd name="connsiteY8" fmla="*/ 4807974 h 5417574"/>
              <a:gd name="connsiteX9" fmla="*/ 406090 w 1438478"/>
              <a:gd name="connsiteY9" fmla="*/ 4778477 h 5417574"/>
              <a:gd name="connsiteX10" fmla="*/ 386426 w 1438478"/>
              <a:gd name="connsiteY10" fmla="*/ 4739148 h 5417574"/>
              <a:gd name="connsiteX11" fmla="*/ 347097 w 1438478"/>
              <a:gd name="connsiteY11" fmla="*/ 4680155 h 5417574"/>
              <a:gd name="connsiteX12" fmla="*/ 337265 w 1438478"/>
              <a:gd name="connsiteY12" fmla="*/ 4640826 h 5417574"/>
              <a:gd name="connsiteX13" fmla="*/ 327432 w 1438478"/>
              <a:gd name="connsiteY13" fmla="*/ 4572000 h 5417574"/>
              <a:gd name="connsiteX14" fmla="*/ 307768 w 1438478"/>
              <a:gd name="connsiteY14" fmla="*/ 4542503 h 5417574"/>
              <a:gd name="connsiteX15" fmla="*/ 288103 w 1438478"/>
              <a:gd name="connsiteY15" fmla="*/ 4463845 h 5417574"/>
              <a:gd name="connsiteX16" fmla="*/ 278271 w 1438478"/>
              <a:gd name="connsiteY16" fmla="*/ 4434348 h 5417574"/>
              <a:gd name="connsiteX17" fmla="*/ 258607 w 1438478"/>
              <a:gd name="connsiteY17" fmla="*/ 4296697 h 5417574"/>
              <a:gd name="connsiteX18" fmla="*/ 238942 w 1438478"/>
              <a:gd name="connsiteY18" fmla="*/ 4227871 h 5417574"/>
              <a:gd name="connsiteX19" fmla="*/ 219278 w 1438478"/>
              <a:gd name="connsiteY19" fmla="*/ 4139380 h 5417574"/>
              <a:gd name="connsiteX20" fmla="*/ 199613 w 1438478"/>
              <a:gd name="connsiteY20" fmla="*/ 4109884 h 5417574"/>
              <a:gd name="connsiteX21" fmla="*/ 160284 w 1438478"/>
              <a:gd name="connsiteY21" fmla="*/ 4021393 h 5417574"/>
              <a:gd name="connsiteX22" fmla="*/ 130787 w 1438478"/>
              <a:gd name="connsiteY22" fmla="*/ 3991897 h 5417574"/>
              <a:gd name="connsiteX23" fmla="*/ 111123 w 1438478"/>
              <a:gd name="connsiteY23" fmla="*/ 3932903 h 5417574"/>
              <a:gd name="connsiteX24" fmla="*/ 101290 w 1438478"/>
              <a:gd name="connsiteY24" fmla="*/ 3903406 h 5417574"/>
              <a:gd name="connsiteX25" fmla="*/ 91458 w 1438478"/>
              <a:gd name="connsiteY25" fmla="*/ 3854245 h 5417574"/>
              <a:gd name="connsiteX26" fmla="*/ 81626 w 1438478"/>
              <a:gd name="connsiteY26" fmla="*/ 3795251 h 5417574"/>
              <a:gd name="connsiteX27" fmla="*/ 61961 w 1438478"/>
              <a:gd name="connsiteY27" fmla="*/ 3696929 h 5417574"/>
              <a:gd name="connsiteX28" fmla="*/ 42297 w 1438478"/>
              <a:gd name="connsiteY28" fmla="*/ 3578942 h 5417574"/>
              <a:gd name="connsiteX29" fmla="*/ 22632 w 1438478"/>
              <a:gd name="connsiteY29" fmla="*/ 3490451 h 5417574"/>
              <a:gd name="connsiteX30" fmla="*/ 2968 w 1438478"/>
              <a:gd name="connsiteY30" fmla="*/ 3283974 h 5417574"/>
              <a:gd name="connsiteX31" fmla="*/ 32465 w 1438478"/>
              <a:gd name="connsiteY31" fmla="*/ 3126658 h 5417574"/>
              <a:gd name="connsiteX32" fmla="*/ 42297 w 1438478"/>
              <a:gd name="connsiteY32" fmla="*/ 3087329 h 5417574"/>
              <a:gd name="connsiteX33" fmla="*/ 61961 w 1438478"/>
              <a:gd name="connsiteY33" fmla="*/ 3057832 h 5417574"/>
              <a:gd name="connsiteX34" fmla="*/ 81626 w 1438478"/>
              <a:gd name="connsiteY34" fmla="*/ 2998838 h 5417574"/>
              <a:gd name="connsiteX35" fmla="*/ 101290 w 1438478"/>
              <a:gd name="connsiteY35" fmla="*/ 2939845 h 5417574"/>
              <a:gd name="connsiteX36" fmla="*/ 111123 w 1438478"/>
              <a:gd name="connsiteY36" fmla="*/ 2910348 h 5417574"/>
              <a:gd name="connsiteX37" fmla="*/ 130787 w 1438478"/>
              <a:gd name="connsiteY37" fmla="*/ 2880851 h 5417574"/>
              <a:gd name="connsiteX38" fmla="*/ 150452 w 1438478"/>
              <a:gd name="connsiteY38" fmla="*/ 2812026 h 5417574"/>
              <a:gd name="connsiteX39" fmla="*/ 170116 w 1438478"/>
              <a:gd name="connsiteY39" fmla="*/ 2753032 h 5417574"/>
              <a:gd name="connsiteX40" fmla="*/ 179949 w 1438478"/>
              <a:gd name="connsiteY40" fmla="*/ 2723535 h 5417574"/>
              <a:gd name="connsiteX41" fmla="*/ 268439 w 1438478"/>
              <a:gd name="connsiteY41" fmla="*/ 2644877 h 5417574"/>
              <a:gd name="connsiteX42" fmla="*/ 278271 w 1438478"/>
              <a:gd name="connsiteY42" fmla="*/ 2615380 h 5417574"/>
              <a:gd name="connsiteX43" fmla="*/ 317600 w 1438478"/>
              <a:gd name="connsiteY43" fmla="*/ 2536722 h 5417574"/>
              <a:gd name="connsiteX44" fmla="*/ 337265 w 1438478"/>
              <a:gd name="connsiteY44" fmla="*/ 2477729 h 5417574"/>
              <a:gd name="connsiteX45" fmla="*/ 386426 w 1438478"/>
              <a:gd name="connsiteY45" fmla="*/ 2389238 h 5417574"/>
              <a:gd name="connsiteX46" fmla="*/ 396258 w 1438478"/>
              <a:gd name="connsiteY46" fmla="*/ 2359742 h 5417574"/>
              <a:gd name="connsiteX47" fmla="*/ 435587 w 1438478"/>
              <a:gd name="connsiteY47" fmla="*/ 2300748 h 5417574"/>
              <a:gd name="connsiteX48" fmla="*/ 465084 w 1438478"/>
              <a:gd name="connsiteY48" fmla="*/ 2153264 h 5417574"/>
              <a:gd name="connsiteX49" fmla="*/ 474916 w 1438478"/>
              <a:gd name="connsiteY49" fmla="*/ 2123767 h 5417574"/>
              <a:gd name="connsiteX50" fmla="*/ 494581 w 1438478"/>
              <a:gd name="connsiteY50" fmla="*/ 2094271 h 5417574"/>
              <a:gd name="connsiteX51" fmla="*/ 553574 w 1438478"/>
              <a:gd name="connsiteY51" fmla="*/ 2005780 h 5417574"/>
              <a:gd name="connsiteX52" fmla="*/ 592903 w 1438478"/>
              <a:gd name="connsiteY52" fmla="*/ 1946787 h 5417574"/>
              <a:gd name="connsiteX53" fmla="*/ 602736 w 1438478"/>
              <a:gd name="connsiteY53" fmla="*/ 1917290 h 5417574"/>
              <a:gd name="connsiteX54" fmla="*/ 642065 w 1438478"/>
              <a:gd name="connsiteY54" fmla="*/ 1858297 h 5417574"/>
              <a:gd name="connsiteX55" fmla="*/ 661729 w 1438478"/>
              <a:gd name="connsiteY55" fmla="*/ 1828800 h 5417574"/>
              <a:gd name="connsiteX56" fmla="*/ 681394 w 1438478"/>
              <a:gd name="connsiteY56" fmla="*/ 1759974 h 5417574"/>
              <a:gd name="connsiteX57" fmla="*/ 710890 w 1438478"/>
              <a:gd name="connsiteY57" fmla="*/ 1691148 h 5417574"/>
              <a:gd name="connsiteX58" fmla="*/ 720723 w 1438478"/>
              <a:gd name="connsiteY58" fmla="*/ 1661651 h 5417574"/>
              <a:gd name="connsiteX59" fmla="*/ 740387 w 1438478"/>
              <a:gd name="connsiteY59" fmla="*/ 1632155 h 5417574"/>
              <a:gd name="connsiteX60" fmla="*/ 760052 w 1438478"/>
              <a:gd name="connsiteY60" fmla="*/ 1592826 h 5417574"/>
              <a:gd name="connsiteX61" fmla="*/ 799381 w 1438478"/>
              <a:gd name="connsiteY61" fmla="*/ 1533832 h 5417574"/>
              <a:gd name="connsiteX62" fmla="*/ 819045 w 1438478"/>
              <a:gd name="connsiteY62" fmla="*/ 1504335 h 5417574"/>
              <a:gd name="connsiteX63" fmla="*/ 828878 w 1438478"/>
              <a:gd name="connsiteY63" fmla="*/ 1455174 h 5417574"/>
              <a:gd name="connsiteX64" fmla="*/ 838710 w 1438478"/>
              <a:gd name="connsiteY64" fmla="*/ 1425677 h 5417574"/>
              <a:gd name="connsiteX65" fmla="*/ 848542 w 1438478"/>
              <a:gd name="connsiteY65" fmla="*/ 1376516 h 5417574"/>
              <a:gd name="connsiteX66" fmla="*/ 858374 w 1438478"/>
              <a:gd name="connsiteY66" fmla="*/ 1317522 h 5417574"/>
              <a:gd name="connsiteX67" fmla="*/ 878039 w 1438478"/>
              <a:gd name="connsiteY67" fmla="*/ 1288026 h 5417574"/>
              <a:gd name="connsiteX68" fmla="*/ 887871 w 1438478"/>
              <a:gd name="connsiteY68" fmla="*/ 1248697 h 5417574"/>
              <a:gd name="connsiteX69" fmla="*/ 917368 w 1438478"/>
              <a:gd name="connsiteY69" fmla="*/ 1111045 h 5417574"/>
              <a:gd name="connsiteX70" fmla="*/ 927200 w 1438478"/>
              <a:gd name="connsiteY70" fmla="*/ 1081548 h 5417574"/>
              <a:gd name="connsiteX71" fmla="*/ 966529 w 1438478"/>
              <a:gd name="connsiteY71" fmla="*/ 1052051 h 5417574"/>
              <a:gd name="connsiteX72" fmla="*/ 1015690 w 1438478"/>
              <a:gd name="connsiteY72" fmla="*/ 1002890 h 5417574"/>
              <a:gd name="connsiteX73" fmla="*/ 1035355 w 1438478"/>
              <a:gd name="connsiteY73" fmla="*/ 973393 h 5417574"/>
              <a:gd name="connsiteX74" fmla="*/ 1055019 w 1438478"/>
              <a:gd name="connsiteY74" fmla="*/ 855406 h 5417574"/>
              <a:gd name="connsiteX75" fmla="*/ 1074684 w 1438478"/>
              <a:gd name="connsiteY75" fmla="*/ 816077 h 5417574"/>
              <a:gd name="connsiteX76" fmla="*/ 1084516 w 1438478"/>
              <a:gd name="connsiteY76" fmla="*/ 786580 h 5417574"/>
              <a:gd name="connsiteX77" fmla="*/ 1123845 w 1438478"/>
              <a:gd name="connsiteY77" fmla="*/ 717755 h 5417574"/>
              <a:gd name="connsiteX78" fmla="*/ 1133678 w 1438478"/>
              <a:gd name="connsiteY78" fmla="*/ 648929 h 5417574"/>
              <a:gd name="connsiteX79" fmla="*/ 1163174 w 1438478"/>
              <a:gd name="connsiteY79" fmla="*/ 609600 h 5417574"/>
              <a:gd name="connsiteX80" fmla="*/ 1182839 w 1438478"/>
              <a:gd name="connsiteY80" fmla="*/ 580103 h 5417574"/>
              <a:gd name="connsiteX81" fmla="*/ 1192671 w 1438478"/>
              <a:gd name="connsiteY81" fmla="*/ 550606 h 5417574"/>
              <a:gd name="connsiteX82" fmla="*/ 1232000 w 1438478"/>
              <a:gd name="connsiteY82" fmla="*/ 491613 h 5417574"/>
              <a:gd name="connsiteX83" fmla="*/ 1241832 w 1438478"/>
              <a:gd name="connsiteY83" fmla="*/ 462116 h 5417574"/>
              <a:gd name="connsiteX84" fmla="*/ 1251665 w 1438478"/>
              <a:gd name="connsiteY84" fmla="*/ 422787 h 5417574"/>
              <a:gd name="connsiteX85" fmla="*/ 1281161 w 1438478"/>
              <a:gd name="connsiteY85" fmla="*/ 383458 h 5417574"/>
              <a:gd name="connsiteX86" fmla="*/ 1290994 w 1438478"/>
              <a:gd name="connsiteY86" fmla="*/ 314632 h 5417574"/>
              <a:gd name="connsiteX87" fmla="*/ 1310658 w 1438478"/>
              <a:gd name="connsiteY87" fmla="*/ 285135 h 5417574"/>
              <a:gd name="connsiteX88" fmla="*/ 1320490 w 1438478"/>
              <a:gd name="connsiteY88" fmla="*/ 255638 h 5417574"/>
              <a:gd name="connsiteX89" fmla="*/ 1349987 w 1438478"/>
              <a:gd name="connsiteY89" fmla="*/ 157316 h 5417574"/>
              <a:gd name="connsiteX90" fmla="*/ 1369652 w 1438478"/>
              <a:gd name="connsiteY90" fmla="*/ 127819 h 5417574"/>
              <a:gd name="connsiteX91" fmla="*/ 1379484 w 1438478"/>
              <a:gd name="connsiteY91" fmla="*/ 98322 h 5417574"/>
              <a:gd name="connsiteX92" fmla="*/ 1428645 w 1438478"/>
              <a:gd name="connsiteY92" fmla="*/ 0 h 5417574"/>
              <a:gd name="connsiteX93" fmla="*/ 1438478 w 1438478"/>
              <a:gd name="connsiteY93" fmla="*/ 0 h 541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438478" h="5417574">
                <a:moveTo>
                  <a:pt x="583071" y="5417574"/>
                </a:moveTo>
                <a:cubicBezTo>
                  <a:pt x="579794" y="5374968"/>
                  <a:pt x="577958" y="5332226"/>
                  <a:pt x="573239" y="5289755"/>
                </a:cubicBezTo>
                <a:cubicBezTo>
                  <a:pt x="571394" y="5273145"/>
                  <a:pt x="565948" y="5257111"/>
                  <a:pt x="563407" y="5240593"/>
                </a:cubicBezTo>
                <a:cubicBezTo>
                  <a:pt x="559389" y="5214477"/>
                  <a:pt x="559111" y="5187772"/>
                  <a:pt x="553574" y="5161935"/>
                </a:cubicBezTo>
                <a:cubicBezTo>
                  <a:pt x="549231" y="5141667"/>
                  <a:pt x="533910" y="5102942"/>
                  <a:pt x="533910" y="5102942"/>
                </a:cubicBezTo>
                <a:cubicBezTo>
                  <a:pt x="521147" y="5013595"/>
                  <a:pt x="531407" y="5056102"/>
                  <a:pt x="504413" y="4975122"/>
                </a:cubicBezTo>
                <a:cubicBezTo>
                  <a:pt x="501136" y="4965290"/>
                  <a:pt x="500330" y="4954249"/>
                  <a:pt x="494581" y="4945626"/>
                </a:cubicBezTo>
                <a:lnTo>
                  <a:pt x="474916" y="4916129"/>
                </a:lnTo>
                <a:cubicBezTo>
                  <a:pt x="470327" y="4902363"/>
                  <a:pt x="445362" y="4823614"/>
                  <a:pt x="435587" y="4807974"/>
                </a:cubicBezTo>
                <a:cubicBezTo>
                  <a:pt x="428217" y="4796183"/>
                  <a:pt x="415922" y="4788309"/>
                  <a:pt x="406090" y="4778477"/>
                </a:cubicBezTo>
                <a:cubicBezTo>
                  <a:pt x="399535" y="4765367"/>
                  <a:pt x="393967" y="4751716"/>
                  <a:pt x="386426" y="4739148"/>
                </a:cubicBezTo>
                <a:cubicBezTo>
                  <a:pt x="374267" y="4718882"/>
                  <a:pt x="347097" y="4680155"/>
                  <a:pt x="347097" y="4680155"/>
                </a:cubicBezTo>
                <a:cubicBezTo>
                  <a:pt x="343820" y="4667045"/>
                  <a:pt x="339682" y="4654121"/>
                  <a:pt x="337265" y="4640826"/>
                </a:cubicBezTo>
                <a:cubicBezTo>
                  <a:pt x="333119" y="4618025"/>
                  <a:pt x="334091" y="4594198"/>
                  <a:pt x="327432" y="4572000"/>
                </a:cubicBezTo>
                <a:cubicBezTo>
                  <a:pt x="324036" y="4560681"/>
                  <a:pt x="314323" y="4552335"/>
                  <a:pt x="307768" y="4542503"/>
                </a:cubicBezTo>
                <a:cubicBezTo>
                  <a:pt x="301213" y="4516284"/>
                  <a:pt x="296649" y="4489484"/>
                  <a:pt x="288103" y="4463845"/>
                </a:cubicBezTo>
                <a:cubicBezTo>
                  <a:pt x="284826" y="4454013"/>
                  <a:pt x="280519" y="4444465"/>
                  <a:pt x="278271" y="4434348"/>
                </a:cubicBezTo>
                <a:cubicBezTo>
                  <a:pt x="265891" y="4378639"/>
                  <a:pt x="268531" y="4356238"/>
                  <a:pt x="258607" y="4296697"/>
                </a:cubicBezTo>
                <a:cubicBezTo>
                  <a:pt x="254492" y="4272008"/>
                  <a:pt x="246734" y="4251247"/>
                  <a:pt x="238942" y="4227871"/>
                </a:cubicBezTo>
                <a:cubicBezTo>
                  <a:pt x="235166" y="4205217"/>
                  <a:pt x="231380" y="4163583"/>
                  <a:pt x="219278" y="4139380"/>
                </a:cubicBezTo>
                <a:cubicBezTo>
                  <a:pt x="213993" y="4128811"/>
                  <a:pt x="206168" y="4119716"/>
                  <a:pt x="199613" y="4109884"/>
                </a:cubicBezTo>
                <a:cubicBezTo>
                  <a:pt x="185322" y="4067010"/>
                  <a:pt x="186254" y="4052556"/>
                  <a:pt x="160284" y="4021393"/>
                </a:cubicBezTo>
                <a:cubicBezTo>
                  <a:pt x="151382" y="4010711"/>
                  <a:pt x="140619" y="4001729"/>
                  <a:pt x="130787" y="3991897"/>
                </a:cubicBezTo>
                <a:lnTo>
                  <a:pt x="111123" y="3932903"/>
                </a:lnTo>
                <a:cubicBezTo>
                  <a:pt x="107846" y="3923071"/>
                  <a:pt x="103323" y="3913569"/>
                  <a:pt x="101290" y="3903406"/>
                </a:cubicBezTo>
                <a:cubicBezTo>
                  <a:pt x="98013" y="3887019"/>
                  <a:pt x="94447" y="3870687"/>
                  <a:pt x="91458" y="3854245"/>
                </a:cubicBezTo>
                <a:cubicBezTo>
                  <a:pt x="87892" y="3834631"/>
                  <a:pt x="85536" y="3814800"/>
                  <a:pt x="81626" y="3795251"/>
                </a:cubicBezTo>
                <a:cubicBezTo>
                  <a:pt x="59904" y="3686640"/>
                  <a:pt x="84423" y="3842929"/>
                  <a:pt x="61961" y="3696929"/>
                </a:cubicBezTo>
                <a:cubicBezTo>
                  <a:pt x="33688" y="3513162"/>
                  <a:pt x="68267" y="3721783"/>
                  <a:pt x="42297" y="3578942"/>
                </a:cubicBezTo>
                <a:cubicBezTo>
                  <a:pt x="28454" y="3502804"/>
                  <a:pt x="39969" y="3542459"/>
                  <a:pt x="22632" y="3490451"/>
                </a:cubicBezTo>
                <a:cubicBezTo>
                  <a:pt x="16077" y="3421625"/>
                  <a:pt x="-8398" y="3352170"/>
                  <a:pt x="2968" y="3283974"/>
                </a:cubicBezTo>
                <a:cubicBezTo>
                  <a:pt x="11266" y="3234185"/>
                  <a:pt x="20674" y="3173823"/>
                  <a:pt x="32465" y="3126658"/>
                </a:cubicBezTo>
                <a:cubicBezTo>
                  <a:pt x="35742" y="3113548"/>
                  <a:pt x="36974" y="3099750"/>
                  <a:pt x="42297" y="3087329"/>
                </a:cubicBezTo>
                <a:cubicBezTo>
                  <a:pt x="46952" y="3076468"/>
                  <a:pt x="57162" y="3068630"/>
                  <a:pt x="61961" y="3057832"/>
                </a:cubicBezTo>
                <a:cubicBezTo>
                  <a:pt x="70380" y="3038890"/>
                  <a:pt x="75071" y="3018503"/>
                  <a:pt x="81626" y="2998838"/>
                </a:cubicBezTo>
                <a:lnTo>
                  <a:pt x="101290" y="2939845"/>
                </a:lnTo>
                <a:cubicBezTo>
                  <a:pt x="104568" y="2930013"/>
                  <a:pt x="105374" y="2918972"/>
                  <a:pt x="111123" y="2910348"/>
                </a:cubicBezTo>
                <a:cubicBezTo>
                  <a:pt x="117678" y="2900516"/>
                  <a:pt x="125502" y="2891420"/>
                  <a:pt x="130787" y="2880851"/>
                </a:cubicBezTo>
                <a:cubicBezTo>
                  <a:pt x="139046" y="2864333"/>
                  <a:pt x="145728" y="2827773"/>
                  <a:pt x="150452" y="2812026"/>
                </a:cubicBezTo>
                <a:cubicBezTo>
                  <a:pt x="156408" y="2792172"/>
                  <a:pt x="163561" y="2772697"/>
                  <a:pt x="170116" y="2753032"/>
                </a:cubicBezTo>
                <a:cubicBezTo>
                  <a:pt x="173393" y="2743200"/>
                  <a:pt x="171658" y="2729754"/>
                  <a:pt x="179949" y="2723535"/>
                </a:cubicBezTo>
                <a:cubicBezTo>
                  <a:pt x="237818" y="2680133"/>
                  <a:pt x="207691" y="2705625"/>
                  <a:pt x="268439" y="2644877"/>
                </a:cubicBezTo>
                <a:cubicBezTo>
                  <a:pt x="271716" y="2635045"/>
                  <a:pt x="273982" y="2624815"/>
                  <a:pt x="278271" y="2615380"/>
                </a:cubicBezTo>
                <a:cubicBezTo>
                  <a:pt x="290401" y="2588693"/>
                  <a:pt x="308330" y="2564532"/>
                  <a:pt x="317600" y="2536722"/>
                </a:cubicBezTo>
                <a:cubicBezTo>
                  <a:pt x="324155" y="2517058"/>
                  <a:pt x="325767" y="2494976"/>
                  <a:pt x="337265" y="2477729"/>
                </a:cubicBezTo>
                <a:cubicBezTo>
                  <a:pt x="362892" y="2439287"/>
                  <a:pt x="363239" y="2441409"/>
                  <a:pt x="386426" y="2389238"/>
                </a:cubicBezTo>
                <a:cubicBezTo>
                  <a:pt x="390635" y="2379767"/>
                  <a:pt x="391225" y="2368802"/>
                  <a:pt x="396258" y="2359742"/>
                </a:cubicBezTo>
                <a:cubicBezTo>
                  <a:pt x="407736" y="2339082"/>
                  <a:pt x="435587" y="2300748"/>
                  <a:pt x="435587" y="2300748"/>
                </a:cubicBezTo>
                <a:cubicBezTo>
                  <a:pt x="443822" y="2243104"/>
                  <a:pt x="446118" y="2210163"/>
                  <a:pt x="465084" y="2153264"/>
                </a:cubicBezTo>
                <a:cubicBezTo>
                  <a:pt x="468361" y="2143432"/>
                  <a:pt x="470281" y="2133037"/>
                  <a:pt x="474916" y="2123767"/>
                </a:cubicBezTo>
                <a:cubicBezTo>
                  <a:pt x="480201" y="2113198"/>
                  <a:pt x="488318" y="2104292"/>
                  <a:pt x="494581" y="2094271"/>
                </a:cubicBezTo>
                <a:cubicBezTo>
                  <a:pt x="573807" y="1967512"/>
                  <a:pt x="477200" y="2114886"/>
                  <a:pt x="553574" y="2005780"/>
                </a:cubicBezTo>
                <a:cubicBezTo>
                  <a:pt x="567127" y="1986419"/>
                  <a:pt x="585429" y="1969208"/>
                  <a:pt x="592903" y="1946787"/>
                </a:cubicBezTo>
                <a:cubicBezTo>
                  <a:pt x="596181" y="1936955"/>
                  <a:pt x="597703" y="1926350"/>
                  <a:pt x="602736" y="1917290"/>
                </a:cubicBezTo>
                <a:cubicBezTo>
                  <a:pt x="614214" y="1896631"/>
                  <a:pt x="628955" y="1877961"/>
                  <a:pt x="642065" y="1858297"/>
                </a:cubicBezTo>
                <a:cubicBezTo>
                  <a:pt x="648620" y="1848465"/>
                  <a:pt x="657992" y="1840011"/>
                  <a:pt x="661729" y="1828800"/>
                </a:cubicBezTo>
                <a:cubicBezTo>
                  <a:pt x="685303" y="1758076"/>
                  <a:pt x="656702" y="1846396"/>
                  <a:pt x="681394" y="1759974"/>
                </a:cubicBezTo>
                <a:cubicBezTo>
                  <a:pt x="694571" y="1713855"/>
                  <a:pt x="688415" y="1743590"/>
                  <a:pt x="710890" y="1691148"/>
                </a:cubicBezTo>
                <a:cubicBezTo>
                  <a:pt x="714973" y="1681622"/>
                  <a:pt x="716088" y="1670921"/>
                  <a:pt x="720723" y="1661651"/>
                </a:cubicBezTo>
                <a:cubicBezTo>
                  <a:pt x="726008" y="1651082"/>
                  <a:pt x="734524" y="1642415"/>
                  <a:pt x="740387" y="1632155"/>
                </a:cubicBezTo>
                <a:cubicBezTo>
                  <a:pt x="747659" y="1619429"/>
                  <a:pt x="752511" y="1605394"/>
                  <a:pt x="760052" y="1592826"/>
                </a:cubicBezTo>
                <a:cubicBezTo>
                  <a:pt x="772212" y="1572560"/>
                  <a:pt x="786271" y="1553497"/>
                  <a:pt x="799381" y="1533832"/>
                </a:cubicBezTo>
                <a:lnTo>
                  <a:pt x="819045" y="1504335"/>
                </a:lnTo>
                <a:cubicBezTo>
                  <a:pt x="822323" y="1487948"/>
                  <a:pt x="824825" y="1471387"/>
                  <a:pt x="828878" y="1455174"/>
                </a:cubicBezTo>
                <a:cubicBezTo>
                  <a:pt x="831392" y="1445119"/>
                  <a:pt x="836196" y="1435732"/>
                  <a:pt x="838710" y="1425677"/>
                </a:cubicBezTo>
                <a:cubicBezTo>
                  <a:pt x="842763" y="1409464"/>
                  <a:pt x="845553" y="1392958"/>
                  <a:pt x="848542" y="1376516"/>
                </a:cubicBezTo>
                <a:cubicBezTo>
                  <a:pt x="852108" y="1356902"/>
                  <a:pt x="852070" y="1336435"/>
                  <a:pt x="858374" y="1317522"/>
                </a:cubicBezTo>
                <a:cubicBezTo>
                  <a:pt x="862111" y="1306312"/>
                  <a:pt x="871484" y="1297858"/>
                  <a:pt x="878039" y="1288026"/>
                </a:cubicBezTo>
                <a:cubicBezTo>
                  <a:pt x="881316" y="1274916"/>
                  <a:pt x="885221" y="1261948"/>
                  <a:pt x="887871" y="1248697"/>
                </a:cubicBezTo>
                <a:cubicBezTo>
                  <a:pt x="900249" y="1186803"/>
                  <a:pt x="895439" y="1176835"/>
                  <a:pt x="917368" y="1111045"/>
                </a:cubicBezTo>
                <a:cubicBezTo>
                  <a:pt x="920645" y="1101213"/>
                  <a:pt x="920565" y="1089510"/>
                  <a:pt x="927200" y="1081548"/>
                </a:cubicBezTo>
                <a:cubicBezTo>
                  <a:pt x="937691" y="1068959"/>
                  <a:pt x="954941" y="1063638"/>
                  <a:pt x="966529" y="1052051"/>
                </a:cubicBezTo>
                <a:cubicBezTo>
                  <a:pt x="1032080" y="986501"/>
                  <a:pt x="937031" y="1055332"/>
                  <a:pt x="1015690" y="1002890"/>
                </a:cubicBezTo>
                <a:cubicBezTo>
                  <a:pt x="1022245" y="993058"/>
                  <a:pt x="1031959" y="984712"/>
                  <a:pt x="1035355" y="973393"/>
                </a:cubicBezTo>
                <a:cubicBezTo>
                  <a:pt x="1062073" y="884332"/>
                  <a:pt x="1030169" y="929954"/>
                  <a:pt x="1055019" y="855406"/>
                </a:cubicBezTo>
                <a:cubicBezTo>
                  <a:pt x="1059654" y="841501"/>
                  <a:pt x="1068910" y="829549"/>
                  <a:pt x="1074684" y="816077"/>
                </a:cubicBezTo>
                <a:cubicBezTo>
                  <a:pt x="1078767" y="806551"/>
                  <a:pt x="1080433" y="796106"/>
                  <a:pt x="1084516" y="786580"/>
                </a:cubicBezTo>
                <a:cubicBezTo>
                  <a:pt x="1099484" y="751654"/>
                  <a:pt x="1104098" y="747376"/>
                  <a:pt x="1123845" y="717755"/>
                </a:cubicBezTo>
                <a:cubicBezTo>
                  <a:pt x="1127123" y="694813"/>
                  <a:pt x="1125758" y="670709"/>
                  <a:pt x="1133678" y="648929"/>
                </a:cubicBezTo>
                <a:cubicBezTo>
                  <a:pt x="1139278" y="633529"/>
                  <a:pt x="1153649" y="622935"/>
                  <a:pt x="1163174" y="609600"/>
                </a:cubicBezTo>
                <a:cubicBezTo>
                  <a:pt x="1170042" y="599984"/>
                  <a:pt x="1176284" y="589935"/>
                  <a:pt x="1182839" y="580103"/>
                </a:cubicBezTo>
                <a:cubicBezTo>
                  <a:pt x="1186116" y="570271"/>
                  <a:pt x="1187638" y="559666"/>
                  <a:pt x="1192671" y="550606"/>
                </a:cubicBezTo>
                <a:cubicBezTo>
                  <a:pt x="1204148" y="529946"/>
                  <a:pt x="1232000" y="491613"/>
                  <a:pt x="1232000" y="491613"/>
                </a:cubicBezTo>
                <a:cubicBezTo>
                  <a:pt x="1235277" y="481781"/>
                  <a:pt x="1238985" y="472081"/>
                  <a:pt x="1241832" y="462116"/>
                </a:cubicBezTo>
                <a:cubicBezTo>
                  <a:pt x="1245544" y="449123"/>
                  <a:pt x="1245622" y="434874"/>
                  <a:pt x="1251665" y="422787"/>
                </a:cubicBezTo>
                <a:cubicBezTo>
                  <a:pt x="1258993" y="408130"/>
                  <a:pt x="1271329" y="396568"/>
                  <a:pt x="1281161" y="383458"/>
                </a:cubicBezTo>
                <a:cubicBezTo>
                  <a:pt x="1284439" y="360516"/>
                  <a:pt x="1284335" y="336830"/>
                  <a:pt x="1290994" y="314632"/>
                </a:cubicBezTo>
                <a:cubicBezTo>
                  <a:pt x="1294390" y="303313"/>
                  <a:pt x="1305373" y="295704"/>
                  <a:pt x="1310658" y="285135"/>
                </a:cubicBezTo>
                <a:cubicBezTo>
                  <a:pt x="1315293" y="275865"/>
                  <a:pt x="1317643" y="265603"/>
                  <a:pt x="1320490" y="255638"/>
                </a:cubicBezTo>
                <a:cubicBezTo>
                  <a:pt x="1327359" y="231596"/>
                  <a:pt x="1338308" y="174834"/>
                  <a:pt x="1349987" y="157316"/>
                </a:cubicBezTo>
                <a:lnTo>
                  <a:pt x="1369652" y="127819"/>
                </a:lnTo>
                <a:cubicBezTo>
                  <a:pt x="1372929" y="117987"/>
                  <a:pt x="1376637" y="108287"/>
                  <a:pt x="1379484" y="98322"/>
                </a:cubicBezTo>
                <a:cubicBezTo>
                  <a:pt x="1385797" y="76224"/>
                  <a:pt x="1397999" y="0"/>
                  <a:pt x="1428645" y="0"/>
                </a:cubicBezTo>
                <a:lnTo>
                  <a:pt x="1438478" y="0"/>
                </a:ln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05AC0CE-0F85-8AE6-B468-01DDA358D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46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title"/>
          </p:nvPr>
        </p:nvSpPr>
        <p:spPr>
          <a:xfrm>
            <a:off x="480016" y="12459"/>
            <a:ext cx="7392258" cy="6728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0519D"/>
              </a:buClr>
              <a:buSzPts val="4400"/>
            </a:pPr>
            <a:r>
              <a:rPr lang="en-US" dirty="0"/>
              <a:t>Roman Pots @ STAR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5D061-ACCB-7943-BFA0-14EA6B744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67" y="969869"/>
            <a:ext cx="8241898" cy="3834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63A63F-0CF1-3141-A514-18271EEF147B}"/>
              </a:ext>
            </a:extLst>
          </p:cNvPr>
          <p:cNvSpPr txBox="1"/>
          <p:nvPr/>
        </p:nvSpPr>
        <p:spPr>
          <a:xfrm>
            <a:off x="480016" y="443468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Roman Pots setup at STAR.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9752C36-22A8-F843-B5B7-39C92E51625D}"/>
              </a:ext>
            </a:extLst>
          </p:cNvPr>
          <p:cNvCxnSpPr/>
          <p:nvPr/>
        </p:nvCxnSpPr>
        <p:spPr>
          <a:xfrm flipH="1" flipV="1">
            <a:off x="1145013" y="2207208"/>
            <a:ext cx="7429500" cy="2114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5A461E6-A12E-BC43-B994-642723344CDD}"/>
              </a:ext>
            </a:extLst>
          </p:cNvPr>
          <p:cNvCxnSpPr>
            <a:cxnSpLocks/>
          </p:cNvCxnSpPr>
          <p:nvPr/>
        </p:nvCxnSpPr>
        <p:spPr>
          <a:xfrm>
            <a:off x="774102" y="2556208"/>
            <a:ext cx="8091487" cy="19415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6DF5ED-8775-5241-8A82-41F88502F313}"/>
              </a:ext>
            </a:extLst>
          </p:cNvPr>
          <p:cNvSpPr txBox="1"/>
          <p:nvPr/>
        </p:nvSpPr>
        <p:spPr>
          <a:xfrm rot="873416">
            <a:off x="1166813" y="3079817"/>
            <a:ext cx="153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protons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3F5752-1EC5-314C-A032-E7F12A923DF9}"/>
              </a:ext>
            </a:extLst>
          </p:cNvPr>
          <p:cNvSpPr txBox="1"/>
          <p:nvPr/>
        </p:nvSpPr>
        <p:spPr>
          <a:xfrm>
            <a:off x="1858617" y="5253128"/>
            <a:ext cx="871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Silicon detectors sit inside a “pot” with a thin-window to tag protons scattered at small angles (e.g. near the beam).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6A34BF-96CB-6C47-B71D-449BCB983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583" y="364893"/>
            <a:ext cx="4445188" cy="33663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664C03-8C7D-9750-63EE-9A2360243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438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83AC3680-10A0-9D4B-867D-5A7F5DF9A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"/>
          <a:stretch/>
        </p:blipFill>
        <p:spPr bwMode="auto">
          <a:xfrm>
            <a:off x="8105050" y="663572"/>
            <a:ext cx="3377346" cy="246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06D26A4-0510-F142-B52F-B192758238AD}"/>
              </a:ext>
            </a:extLst>
          </p:cNvPr>
          <p:cNvSpPr/>
          <p:nvPr/>
        </p:nvSpPr>
        <p:spPr>
          <a:xfrm>
            <a:off x="10696432" y="2347682"/>
            <a:ext cx="532690" cy="414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1FDE0E-DB83-4545-A51E-68C41D454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53" y="1059603"/>
            <a:ext cx="3629375" cy="265482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8E827B-95B6-1644-9AA6-FD79960BBD3F}"/>
              </a:ext>
            </a:extLst>
          </p:cNvPr>
          <p:cNvCxnSpPr>
            <a:cxnSpLocks/>
          </p:cNvCxnSpPr>
          <p:nvPr/>
        </p:nvCxnSpPr>
        <p:spPr>
          <a:xfrm>
            <a:off x="5722631" y="2211664"/>
            <a:ext cx="0" cy="6905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2AE458-9102-DF44-813D-8D822D81069D}"/>
              </a:ext>
            </a:extLst>
          </p:cNvPr>
          <p:cNvCxnSpPr>
            <a:cxnSpLocks/>
          </p:cNvCxnSpPr>
          <p:nvPr/>
        </p:nvCxnSpPr>
        <p:spPr>
          <a:xfrm>
            <a:off x="6952158" y="2209755"/>
            <a:ext cx="0" cy="6905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C2B3CF-D1B8-834C-B6BA-CE10405B09ED}"/>
              </a:ext>
            </a:extLst>
          </p:cNvPr>
          <p:cNvCxnSpPr>
            <a:cxnSpLocks/>
          </p:cNvCxnSpPr>
          <p:nvPr/>
        </p:nvCxnSpPr>
        <p:spPr>
          <a:xfrm>
            <a:off x="5825101" y="2900272"/>
            <a:ext cx="987893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4EF9A19-EB91-F44C-B7A8-D65D40480FE6}"/>
              </a:ext>
            </a:extLst>
          </p:cNvPr>
          <p:cNvSpPr txBox="1"/>
          <p:nvPr/>
        </p:nvSpPr>
        <p:spPr>
          <a:xfrm>
            <a:off x="5921234" y="2563879"/>
            <a:ext cx="7671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~20 cm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FD2AF2-C8E1-714F-B806-7EB8F14AF537}"/>
              </a:ext>
            </a:extLst>
          </p:cNvPr>
          <p:cNvSpPr/>
          <p:nvPr/>
        </p:nvSpPr>
        <p:spPr>
          <a:xfrm>
            <a:off x="5594543" y="1329267"/>
            <a:ext cx="1346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Divergence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79814E-4AD2-B448-8293-588F393873E2}"/>
              </a:ext>
            </a:extLst>
          </p:cNvPr>
          <p:cNvSpPr/>
          <p:nvPr/>
        </p:nvSpPr>
        <p:spPr>
          <a:xfrm>
            <a:off x="1646833" y="1353547"/>
            <a:ext cx="1346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Divergence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DBBAD7-96B2-F540-9032-0A58B46EA534}"/>
                  </a:ext>
                </a:extLst>
              </p:cNvPr>
              <p:cNvSpPr txBox="1"/>
              <p:nvPr/>
            </p:nvSpPr>
            <p:spPr>
              <a:xfrm>
                <a:off x="7928846" y="3204802"/>
                <a:ext cx="408695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/>
                  <a:t>High Divergence:</a:t>
                </a:r>
                <a:r>
                  <a:rPr lang="en-US" sz="2400" dirty="0"/>
                  <a:t> smaller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 at IP, but bigger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-&gt; </a:t>
                </a:r>
                <a:r>
                  <a:rPr lang="en-US" sz="2400" dirty="0">
                    <a:solidFill>
                      <a:srgbClr val="FF0000"/>
                    </a:solidFill>
                  </a:rPr>
                  <a:t>higher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lumi</a:t>
                </a:r>
                <a:r>
                  <a:rPr lang="en-US" sz="2400" dirty="0">
                    <a:solidFill>
                      <a:srgbClr val="FF0000"/>
                    </a:solidFill>
                  </a:rPr>
                  <a:t>., larger beam at RP 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DBBAD7-96B2-F540-9032-0A58B46EA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846" y="3204802"/>
                <a:ext cx="4086950" cy="1200329"/>
              </a:xfrm>
              <a:prstGeom prst="rect">
                <a:avLst/>
              </a:prstGeom>
              <a:blipFill>
                <a:blip r:embed="rId4"/>
                <a:stretch>
                  <a:fillRect l="-2477" t="-3125" r="-3406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A7CF6E0F-891B-CE41-A5E4-B2F934B7EF1B}"/>
              </a:ext>
            </a:extLst>
          </p:cNvPr>
          <p:cNvSpPr txBox="1">
            <a:spLocks/>
          </p:cNvSpPr>
          <p:nvPr/>
        </p:nvSpPr>
        <p:spPr>
          <a:xfrm>
            <a:off x="1667490" y="660067"/>
            <a:ext cx="4393921" cy="408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275 GeV DVCS Proton Acceptance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B4A043-87B0-5D45-B92C-079D87EA708C}"/>
              </a:ext>
            </a:extLst>
          </p:cNvPr>
          <p:cNvGrpSpPr/>
          <p:nvPr/>
        </p:nvGrpSpPr>
        <p:grpSpPr>
          <a:xfrm>
            <a:off x="4886495" y="993444"/>
            <a:ext cx="2865104" cy="2796203"/>
            <a:chOff x="4886495" y="993444"/>
            <a:chExt cx="2865104" cy="27962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5A4377-D533-C241-8F53-C28F3C211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6495" y="993444"/>
              <a:ext cx="2865104" cy="279620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FC207E-1F72-AD4D-A913-F25272116E9E}"/>
                </a:ext>
              </a:extLst>
            </p:cNvPr>
            <p:cNvSpPr txBox="1"/>
            <p:nvPr/>
          </p:nvSpPr>
          <p:spPr>
            <a:xfrm>
              <a:off x="5545961" y="1014197"/>
              <a:ext cx="1537269" cy="2480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33147E9B-54D2-ED4C-A1ED-CA00DAC0D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2" y="7462"/>
            <a:ext cx="8402865" cy="581051"/>
          </a:xfrm>
        </p:spPr>
        <p:txBody>
          <a:bodyPr>
            <a:normAutofit/>
          </a:bodyPr>
          <a:lstStyle/>
          <a:p>
            <a:r>
              <a:rPr lang="en-US" dirty="0"/>
              <a:t>Digression: Machine Optics Impact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FAD281-B448-DC4B-9C3D-D8CF4361E2CF}"/>
              </a:ext>
            </a:extLst>
          </p:cNvPr>
          <p:cNvSpPr/>
          <p:nvPr/>
        </p:nvSpPr>
        <p:spPr>
          <a:xfrm>
            <a:off x="5540843" y="1333809"/>
            <a:ext cx="1346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Divergence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368A9-B10E-4E1A-DF95-8FF9DC8BE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74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83AC3680-10A0-9D4B-867D-5A7F5DF9A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"/>
          <a:stretch/>
        </p:blipFill>
        <p:spPr bwMode="auto">
          <a:xfrm>
            <a:off x="8105050" y="663572"/>
            <a:ext cx="3377346" cy="246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06D26A4-0510-F142-B52F-B192758238AD}"/>
              </a:ext>
            </a:extLst>
          </p:cNvPr>
          <p:cNvSpPr/>
          <p:nvPr/>
        </p:nvSpPr>
        <p:spPr>
          <a:xfrm>
            <a:off x="10696432" y="2347682"/>
            <a:ext cx="532690" cy="414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027BB1-669C-9A4B-933F-3FF0B24C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46" y="3843237"/>
            <a:ext cx="3641794" cy="2663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FDE0E-DB83-4545-A51E-68C41D454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53" y="1059603"/>
            <a:ext cx="3629375" cy="265482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8E827B-95B6-1644-9AA6-FD79960BBD3F}"/>
              </a:ext>
            </a:extLst>
          </p:cNvPr>
          <p:cNvCxnSpPr>
            <a:cxnSpLocks/>
          </p:cNvCxnSpPr>
          <p:nvPr/>
        </p:nvCxnSpPr>
        <p:spPr>
          <a:xfrm>
            <a:off x="5722631" y="2211664"/>
            <a:ext cx="0" cy="6905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2AE458-9102-DF44-813D-8D822D81069D}"/>
              </a:ext>
            </a:extLst>
          </p:cNvPr>
          <p:cNvCxnSpPr>
            <a:cxnSpLocks/>
          </p:cNvCxnSpPr>
          <p:nvPr/>
        </p:nvCxnSpPr>
        <p:spPr>
          <a:xfrm>
            <a:off x="6952158" y="2209755"/>
            <a:ext cx="0" cy="6905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C2B3CF-D1B8-834C-B6BA-CE10405B09ED}"/>
              </a:ext>
            </a:extLst>
          </p:cNvPr>
          <p:cNvCxnSpPr>
            <a:cxnSpLocks/>
          </p:cNvCxnSpPr>
          <p:nvPr/>
        </p:nvCxnSpPr>
        <p:spPr>
          <a:xfrm>
            <a:off x="5825101" y="2900272"/>
            <a:ext cx="987893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4EF9A19-EB91-F44C-B7A8-D65D40480FE6}"/>
              </a:ext>
            </a:extLst>
          </p:cNvPr>
          <p:cNvSpPr txBox="1"/>
          <p:nvPr/>
        </p:nvSpPr>
        <p:spPr>
          <a:xfrm>
            <a:off x="5921234" y="2563879"/>
            <a:ext cx="7671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~20 cm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FD2AF2-C8E1-714F-B806-7EB8F14AF537}"/>
              </a:ext>
            </a:extLst>
          </p:cNvPr>
          <p:cNvSpPr/>
          <p:nvPr/>
        </p:nvSpPr>
        <p:spPr>
          <a:xfrm>
            <a:off x="5594543" y="1329267"/>
            <a:ext cx="1346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Divergence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79814E-4AD2-B448-8293-588F393873E2}"/>
              </a:ext>
            </a:extLst>
          </p:cNvPr>
          <p:cNvSpPr/>
          <p:nvPr/>
        </p:nvSpPr>
        <p:spPr>
          <a:xfrm>
            <a:off x="1646833" y="1353547"/>
            <a:ext cx="1346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Divergence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0ECFBA-30DD-A84B-BB0E-18D9D662FA44}"/>
              </a:ext>
            </a:extLst>
          </p:cNvPr>
          <p:cNvSpPr/>
          <p:nvPr/>
        </p:nvSpPr>
        <p:spPr>
          <a:xfrm>
            <a:off x="1646833" y="4213221"/>
            <a:ext cx="13717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Acceptance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BF1714-4E53-6640-846F-5DD2247C4ECA}"/>
                  </a:ext>
                </a:extLst>
              </p:cNvPr>
              <p:cNvSpPr txBox="1"/>
              <p:nvPr/>
            </p:nvSpPr>
            <p:spPr>
              <a:xfrm>
                <a:off x="7928846" y="4639112"/>
                <a:ext cx="417552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/>
                  <a:t>High Acceptance:</a:t>
                </a:r>
                <a:r>
                  <a:rPr lang="en-US" sz="2400" dirty="0"/>
                  <a:t> larger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 at IP, smaller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-&gt; </a:t>
                </a:r>
                <a:r>
                  <a:rPr lang="en-US" sz="2400" dirty="0">
                    <a:solidFill>
                      <a:srgbClr val="FF0000"/>
                    </a:solidFill>
                  </a:rPr>
                  <a:t>lower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lumi</a:t>
                </a:r>
                <a:r>
                  <a:rPr lang="en-US" sz="2400" dirty="0">
                    <a:solidFill>
                      <a:srgbClr val="FF0000"/>
                    </a:solidFill>
                  </a:rPr>
                  <a:t>., smaller beam at RP 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BF1714-4E53-6640-846F-5DD2247C4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846" y="4639112"/>
                <a:ext cx="4175524" cy="1200329"/>
              </a:xfrm>
              <a:prstGeom prst="rect">
                <a:avLst/>
              </a:prstGeom>
              <a:blipFill>
                <a:blip r:embed="rId5"/>
                <a:stretch>
                  <a:fillRect l="-2424" t="-3158" r="-363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A7CF6E0F-891B-CE41-A5E4-B2F934B7EF1B}"/>
              </a:ext>
            </a:extLst>
          </p:cNvPr>
          <p:cNvSpPr txBox="1">
            <a:spLocks/>
          </p:cNvSpPr>
          <p:nvPr/>
        </p:nvSpPr>
        <p:spPr>
          <a:xfrm>
            <a:off x="1667490" y="660067"/>
            <a:ext cx="4393921" cy="408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275 GeV DVCS Proton Acceptance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B4A043-87B0-5D45-B92C-079D87EA708C}"/>
              </a:ext>
            </a:extLst>
          </p:cNvPr>
          <p:cNvGrpSpPr/>
          <p:nvPr/>
        </p:nvGrpSpPr>
        <p:grpSpPr>
          <a:xfrm>
            <a:off x="4886495" y="993444"/>
            <a:ext cx="2865104" cy="2796203"/>
            <a:chOff x="4886495" y="993444"/>
            <a:chExt cx="2865104" cy="27962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5A4377-D533-C241-8F53-C28F3C211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495" y="993444"/>
              <a:ext cx="2865104" cy="279620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FC207E-1F72-AD4D-A913-F25272116E9E}"/>
                </a:ext>
              </a:extLst>
            </p:cNvPr>
            <p:cNvSpPr txBox="1"/>
            <p:nvPr/>
          </p:nvSpPr>
          <p:spPr>
            <a:xfrm>
              <a:off x="5545961" y="1014197"/>
              <a:ext cx="1537269" cy="2480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8506C5-CF42-884E-8770-4B9A89C11160}"/>
              </a:ext>
            </a:extLst>
          </p:cNvPr>
          <p:cNvGrpSpPr/>
          <p:nvPr/>
        </p:nvGrpSpPr>
        <p:grpSpPr>
          <a:xfrm>
            <a:off x="4891158" y="3815000"/>
            <a:ext cx="2865103" cy="2763104"/>
            <a:chOff x="4886496" y="3762413"/>
            <a:chExt cx="2865103" cy="27631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782BF6-E94D-E04A-8163-621E87455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6496" y="3798491"/>
              <a:ext cx="2865103" cy="27270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929DBE-2EFE-F44E-831A-9761C16067A7}"/>
                </a:ext>
              </a:extLst>
            </p:cNvPr>
            <p:cNvSpPr txBox="1"/>
            <p:nvPr/>
          </p:nvSpPr>
          <p:spPr>
            <a:xfrm>
              <a:off x="5536181" y="3762413"/>
              <a:ext cx="1537269" cy="2480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E8281A-E61E-DC47-9F49-D1F85C474B2D}"/>
              </a:ext>
            </a:extLst>
          </p:cNvPr>
          <p:cNvCxnSpPr/>
          <p:nvPr/>
        </p:nvCxnSpPr>
        <p:spPr>
          <a:xfrm>
            <a:off x="6309931" y="3022036"/>
            <a:ext cx="9327" cy="10410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ECF74E6-642E-3F49-8E10-F08C100A4E96}"/>
              </a:ext>
            </a:extLst>
          </p:cNvPr>
          <p:cNvSpPr/>
          <p:nvPr/>
        </p:nvSpPr>
        <p:spPr>
          <a:xfrm>
            <a:off x="5661797" y="4106871"/>
            <a:ext cx="13717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Acceptance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94E505-92A9-6645-A427-1C2568AEA822}"/>
              </a:ext>
            </a:extLst>
          </p:cNvPr>
          <p:cNvCxnSpPr/>
          <p:nvPr/>
        </p:nvCxnSpPr>
        <p:spPr>
          <a:xfrm>
            <a:off x="2653215" y="2967347"/>
            <a:ext cx="9327" cy="10410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176BC7-1133-5445-B65B-7E78E68CCDA8}"/>
                  </a:ext>
                </a:extLst>
              </p:cNvPr>
              <p:cNvSpPr txBox="1"/>
              <p:nvPr/>
            </p:nvSpPr>
            <p:spPr>
              <a:xfrm>
                <a:off x="7928846" y="3204802"/>
                <a:ext cx="408695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/>
                  <a:t>High Divergence:</a:t>
                </a:r>
                <a:r>
                  <a:rPr lang="en-US" sz="2400" dirty="0"/>
                  <a:t> smaller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 at IP, but bigger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-&gt; </a:t>
                </a:r>
                <a:r>
                  <a:rPr lang="en-US" sz="2400" dirty="0">
                    <a:solidFill>
                      <a:srgbClr val="FF0000"/>
                    </a:solidFill>
                  </a:rPr>
                  <a:t>higher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lumi</a:t>
                </a:r>
                <a:r>
                  <a:rPr lang="en-US" sz="2400" dirty="0">
                    <a:solidFill>
                      <a:srgbClr val="FF0000"/>
                    </a:solidFill>
                  </a:rPr>
                  <a:t>., larger beam at RP 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176BC7-1133-5445-B65B-7E78E68CC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846" y="3204802"/>
                <a:ext cx="4086950" cy="1200329"/>
              </a:xfrm>
              <a:prstGeom prst="rect">
                <a:avLst/>
              </a:prstGeom>
              <a:blipFill>
                <a:blip r:embed="rId8"/>
                <a:stretch>
                  <a:fillRect l="-2477" t="-3125" r="-3406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7251F4A-4786-F144-85E1-D762A1DDD0D6}"/>
              </a:ext>
            </a:extLst>
          </p:cNvPr>
          <p:cNvSpPr/>
          <p:nvPr/>
        </p:nvSpPr>
        <p:spPr>
          <a:xfrm>
            <a:off x="5540843" y="1333809"/>
            <a:ext cx="1346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Divergence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1FF0211-91DE-75FA-3CA9-C2A31036C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2" y="7462"/>
            <a:ext cx="8402865" cy="581051"/>
          </a:xfrm>
        </p:spPr>
        <p:txBody>
          <a:bodyPr>
            <a:normAutofit/>
          </a:bodyPr>
          <a:lstStyle/>
          <a:p>
            <a:r>
              <a:rPr lang="en-US" dirty="0"/>
              <a:t>Digression: Machine Optics Impact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EE519431-533A-C0C4-D4EE-C5D2E004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9F8F-3FE6-5D4C-A434-B234BAEFA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42" y="0"/>
            <a:ext cx="7886700" cy="557906"/>
          </a:xfrm>
        </p:spPr>
        <p:txBody>
          <a:bodyPr/>
          <a:lstStyle/>
          <a:p>
            <a:r>
              <a:rPr lang="en-US" dirty="0"/>
              <a:t>Beam Effects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8C3F9F-681C-5B4E-A41F-95DE16D20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42" y="822960"/>
            <a:ext cx="5603719" cy="193006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Angular divergence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Angular “spread” of the beam away from the central trajectory.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Transverse momentum kick to the beam particles.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6AEA51-7B6D-1D48-AA5A-232AD4F8ADA6}"/>
              </a:ext>
            </a:extLst>
          </p:cNvPr>
          <p:cNvGrpSpPr/>
          <p:nvPr/>
        </p:nvGrpSpPr>
        <p:grpSpPr>
          <a:xfrm>
            <a:off x="6579823" y="298780"/>
            <a:ext cx="4766169" cy="2578174"/>
            <a:chOff x="7019910" y="761206"/>
            <a:chExt cx="3517417" cy="151552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A1803D1-EC5C-9E41-B7DB-6D9F345C456D}"/>
                </a:ext>
              </a:extLst>
            </p:cNvPr>
            <p:cNvCxnSpPr/>
            <p:nvPr/>
          </p:nvCxnSpPr>
          <p:spPr>
            <a:xfrm>
              <a:off x="7019910" y="1286842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DE37186-014A-F041-A806-63D123B363A7}"/>
                </a:ext>
              </a:extLst>
            </p:cNvPr>
            <p:cNvCxnSpPr/>
            <p:nvPr/>
          </p:nvCxnSpPr>
          <p:spPr>
            <a:xfrm>
              <a:off x="7019910" y="1466547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4818925-2EE1-6646-9705-EE38FB203755}"/>
                </a:ext>
              </a:extLst>
            </p:cNvPr>
            <p:cNvCxnSpPr/>
            <p:nvPr/>
          </p:nvCxnSpPr>
          <p:spPr>
            <a:xfrm>
              <a:off x="7019910" y="1633015"/>
              <a:ext cx="30808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C6FAC96F-A132-1845-92AB-3AE93A24CC3A}"/>
                </a:ext>
              </a:extLst>
            </p:cNvPr>
            <p:cNvSpPr/>
            <p:nvPr/>
          </p:nvSpPr>
          <p:spPr>
            <a:xfrm rot="5074641">
              <a:off x="8563557" y="302955"/>
              <a:ext cx="1515520" cy="2432021"/>
            </a:xfrm>
            <a:prstGeom prst="arc">
              <a:avLst>
                <a:gd name="adj1" fmla="val 14835106"/>
                <a:gd name="adj2" fmla="val 17910039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6886F2-6ECD-0249-B8C9-BBEA16BAE3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2310" y="1046782"/>
              <a:ext cx="2928424" cy="406113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F1A7F18-6033-D940-9DB1-D147E3E8731C}"/>
                </a:ext>
              </a:extLst>
            </p:cNvPr>
            <p:cNvCxnSpPr>
              <a:cxnSpLocks/>
            </p:cNvCxnSpPr>
            <p:nvPr/>
          </p:nvCxnSpPr>
          <p:spPr>
            <a:xfrm>
              <a:off x="7757966" y="1646252"/>
              <a:ext cx="2342768" cy="16167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B2E08A8-44B4-DB4A-A709-D65E27F8185F}"/>
                </a:ext>
              </a:extLst>
            </p:cNvPr>
            <p:cNvCxnSpPr>
              <a:cxnSpLocks/>
            </p:cNvCxnSpPr>
            <p:nvPr/>
          </p:nvCxnSpPr>
          <p:spPr>
            <a:xfrm>
              <a:off x="8560322" y="1322193"/>
              <a:ext cx="1821584" cy="277609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2C0766-35FB-A44E-87C9-573188FFF87F}"/>
              </a:ext>
            </a:extLst>
          </p:cNvPr>
          <p:cNvGrpSpPr/>
          <p:nvPr/>
        </p:nvGrpSpPr>
        <p:grpSpPr>
          <a:xfrm>
            <a:off x="6671060" y="2382823"/>
            <a:ext cx="4905908" cy="3212959"/>
            <a:chOff x="329075" y="3812902"/>
            <a:chExt cx="4037441" cy="25262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52DF7E-D631-BA4A-811B-70C270D3216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75" y="3812902"/>
              <a:ext cx="4037441" cy="252625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36BC2C-FEAE-3C43-853C-629847015045}"/>
                </a:ext>
              </a:extLst>
            </p:cNvPr>
            <p:cNvSpPr txBox="1"/>
            <p:nvPr/>
          </p:nvSpPr>
          <p:spPr>
            <a:xfrm>
              <a:off x="3141964" y="4952916"/>
              <a:ext cx="604239" cy="222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25 </a:t>
              </a:r>
              <a:r>
                <a:rPr lang="en-US" sz="1000" dirty="0" err="1"/>
                <a:t>mrad</a:t>
              </a:r>
              <a:endParaRPr lang="en-US" sz="10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3168A9-289B-474C-91F1-C1471F250C0B}"/>
              </a:ext>
            </a:extLst>
          </p:cNvPr>
          <p:cNvSpPr txBox="1"/>
          <p:nvPr/>
        </p:nvSpPr>
        <p:spPr>
          <a:xfrm>
            <a:off x="447242" y="5791557"/>
            <a:ext cx="11678519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effects introduce smearing in our transverse momentum reconstruction.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D5B334-396D-D845-AF20-EB51C6DA3156}"/>
              </a:ext>
            </a:extLst>
          </p:cNvPr>
          <p:cNvSpPr txBox="1"/>
          <p:nvPr/>
        </p:nvSpPr>
        <p:spPr>
          <a:xfrm>
            <a:off x="447242" y="2779240"/>
            <a:ext cx="622381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Crab cavity rotation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Rotates beam bunches in 2D.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to account for the luminosity drop due to the crossing angle – allows for head-on collisions to still take place.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Induces effective vertex smearing.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3B171F-39EA-6B2D-5303-751B15879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3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7" grpId="0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83AC3680-10A0-9D4B-867D-5A7F5DF9A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"/>
          <a:stretch/>
        </p:blipFill>
        <p:spPr bwMode="auto">
          <a:xfrm>
            <a:off x="8105050" y="663572"/>
            <a:ext cx="3377346" cy="246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06D26A4-0510-F142-B52F-B192758238AD}"/>
              </a:ext>
            </a:extLst>
          </p:cNvPr>
          <p:cNvSpPr/>
          <p:nvPr/>
        </p:nvSpPr>
        <p:spPr>
          <a:xfrm>
            <a:off x="10696432" y="2347682"/>
            <a:ext cx="532690" cy="414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027BB1-669C-9A4B-933F-3FF0B24C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46" y="3843237"/>
            <a:ext cx="3641794" cy="2663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FDE0E-DB83-4545-A51E-68C41D454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53" y="1059603"/>
            <a:ext cx="3629375" cy="265482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8E827B-95B6-1644-9AA6-FD79960BBD3F}"/>
              </a:ext>
            </a:extLst>
          </p:cNvPr>
          <p:cNvCxnSpPr>
            <a:cxnSpLocks/>
          </p:cNvCxnSpPr>
          <p:nvPr/>
        </p:nvCxnSpPr>
        <p:spPr>
          <a:xfrm>
            <a:off x="5722631" y="2211664"/>
            <a:ext cx="0" cy="6905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2AE458-9102-DF44-813D-8D822D81069D}"/>
              </a:ext>
            </a:extLst>
          </p:cNvPr>
          <p:cNvCxnSpPr>
            <a:cxnSpLocks/>
          </p:cNvCxnSpPr>
          <p:nvPr/>
        </p:nvCxnSpPr>
        <p:spPr>
          <a:xfrm>
            <a:off x="6952158" y="2209755"/>
            <a:ext cx="0" cy="6905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C2B3CF-D1B8-834C-B6BA-CE10405B09ED}"/>
              </a:ext>
            </a:extLst>
          </p:cNvPr>
          <p:cNvCxnSpPr>
            <a:cxnSpLocks/>
          </p:cNvCxnSpPr>
          <p:nvPr/>
        </p:nvCxnSpPr>
        <p:spPr>
          <a:xfrm>
            <a:off x="5825101" y="2900272"/>
            <a:ext cx="987893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4EF9A19-EB91-F44C-B7A8-D65D40480FE6}"/>
              </a:ext>
            </a:extLst>
          </p:cNvPr>
          <p:cNvSpPr txBox="1"/>
          <p:nvPr/>
        </p:nvSpPr>
        <p:spPr>
          <a:xfrm>
            <a:off x="5921234" y="2563879"/>
            <a:ext cx="7671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~20 cm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FD2AF2-C8E1-714F-B806-7EB8F14AF537}"/>
              </a:ext>
            </a:extLst>
          </p:cNvPr>
          <p:cNvSpPr/>
          <p:nvPr/>
        </p:nvSpPr>
        <p:spPr>
          <a:xfrm>
            <a:off x="5594543" y="1329267"/>
            <a:ext cx="1346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Divergence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79814E-4AD2-B448-8293-588F393873E2}"/>
              </a:ext>
            </a:extLst>
          </p:cNvPr>
          <p:cNvSpPr/>
          <p:nvPr/>
        </p:nvSpPr>
        <p:spPr>
          <a:xfrm>
            <a:off x="1646833" y="1353547"/>
            <a:ext cx="1346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Divergence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0ECFBA-30DD-A84B-BB0E-18D9D662FA44}"/>
              </a:ext>
            </a:extLst>
          </p:cNvPr>
          <p:cNvSpPr/>
          <p:nvPr/>
        </p:nvSpPr>
        <p:spPr>
          <a:xfrm>
            <a:off x="1646833" y="4213221"/>
            <a:ext cx="13717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Acceptance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DBBAD7-96B2-F540-9032-0A58B46EA534}"/>
                  </a:ext>
                </a:extLst>
              </p:cNvPr>
              <p:cNvSpPr txBox="1"/>
              <p:nvPr/>
            </p:nvSpPr>
            <p:spPr>
              <a:xfrm>
                <a:off x="8244016" y="3714425"/>
                <a:ext cx="311806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/>
                  <a:t>High Divergence:</a:t>
                </a:r>
                <a:r>
                  <a:rPr lang="en-US" dirty="0"/>
                  <a:t> smaller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at IP, but bigger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-&gt; </a:t>
                </a:r>
                <a:r>
                  <a:rPr lang="en-US" dirty="0">
                    <a:solidFill>
                      <a:srgbClr val="FF0000"/>
                    </a:solidFill>
                  </a:rPr>
                  <a:t>higher </a:t>
                </a:r>
                <a:r>
                  <a:rPr lang="en-US" dirty="0" err="1">
                    <a:solidFill>
                      <a:srgbClr val="FF0000"/>
                    </a:solidFill>
                  </a:rPr>
                  <a:t>lumi</a:t>
                </a:r>
                <a:r>
                  <a:rPr lang="en-US" dirty="0">
                    <a:solidFill>
                      <a:srgbClr val="FF0000"/>
                    </a:solidFill>
                  </a:rPr>
                  <a:t>., larger beam at RP 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DBBAD7-96B2-F540-9032-0A58B46EA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016" y="3714425"/>
                <a:ext cx="3118063" cy="923330"/>
              </a:xfrm>
              <a:prstGeom prst="rect">
                <a:avLst/>
              </a:prstGeom>
              <a:blipFill>
                <a:blip r:embed="rId5"/>
                <a:stretch>
                  <a:fillRect l="-1215" t="-2703" r="-2834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BF1714-4E53-6640-846F-5DD2247C4ECA}"/>
                  </a:ext>
                </a:extLst>
              </p:cNvPr>
              <p:cNvSpPr txBox="1"/>
              <p:nvPr/>
            </p:nvSpPr>
            <p:spPr>
              <a:xfrm>
                <a:off x="8234691" y="4891395"/>
                <a:ext cx="31367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/>
                  <a:t>High Acceptance:</a:t>
                </a:r>
                <a:r>
                  <a:rPr lang="en-US" dirty="0"/>
                  <a:t> larger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at IP, smaller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-&gt; </a:t>
                </a:r>
                <a:r>
                  <a:rPr lang="en-US" dirty="0">
                    <a:solidFill>
                      <a:srgbClr val="FF0000"/>
                    </a:solidFill>
                  </a:rPr>
                  <a:t>lower </a:t>
                </a:r>
                <a:r>
                  <a:rPr lang="en-US" dirty="0" err="1">
                    <a:solidFill>
                      <a:srgbClr val="FF0000"/>
                    </a:solidFill>
                  </a:rPr>
                  <a:t>lumi</a:t>
                </a:r>
                <a:r>
                  <a:rPr lang="en-US" dirty="0">
                    <a:solidFill>
                      <a:srgbClr val="FF0000"/>
                    </a:solidFill>
                  </a:rPr>
                  <a:t>., smaller beam at RP 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BF1714-4E53-6640-846F-5DD2247C4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4691" y="4891395"/>
                <a:ext cx="3136715" cy="923330"/>
              </a:xfrm>
              <a:prstGeom prst="rect">
                <a:avLst/>
              </a:prstGeom>
              <a:blipFill>
                <a:blip r:embed="rId6"/>
                <a:stretch>
                  <a:fillRect l="-1613" t="-1351" r="-4435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A7CF6E0F-891B-CE41-A5E4-B2F934B7EF1B}"/>
              </a:ext>
            </a:extLst>
          </p:cNvPr>
          <p:cNvSpPr txBox="1">
            <a:spLocks/>
          </p:cNvSpPr>
          <p:nvPr/>
        </p:nvSpPr>
        <p:spPr>
          <a:xfrm>
            <a:off x="1667490" y="660067"/>
            <a:ext cx="4393921" cy="408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275 GeV DVCS Proton Acceptance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B4A043-87B0-5D45-B92C-079D87EA708C}"/>
              </a:ext>
            </a:extLst>
          </p:cNvPr>
          <p:cNvGrpSpPr/>
          <p:nvPr/>
        </p:nvGrpSpPr>
        <p:grpSpPr>
          <a:xfrm>
            <a:off x="4886495" y="993444"/>
            <a:ext cx="2865104" cy="2796203"/>
            <a:chOff x="4886495" y="993444"/>
            <a:chExt cx="2865104" cy="27962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5A4377-D533-C241-8F53-C28F3C211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6495" y="993444"/>
              <a:ext cx="2865104" cy="279620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FC207E-1F72-AD4D-A913-F25272116E9E}"/>
                </a:ext>
              </a:extLst>
            </p:cNvPr>
            <p:cNvSpPr txBox="1"/>
            <p:nvPr/>
          </p:nvSpPr>
          <p:spPr>
            <a:xfrm>
              <a:off x="5545961" y="1014197"/>
              <a:ext cx="1537269" cy="2480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8506C5-CF42-884E-8770-4B9A89C11160}"/>
              </a:ext>
            </a:extLst>
          </p:cNvPr>
          <p:cNvGrpSpPr/>
          <p:nvPr/>
        </p:nvGrpSpPr>
        <p:grpSpPr>
          <a:xfrm>
            <a:off x="4891158" y="3815000"/>
            <a:ext cx="2865103" cy="2763104"/>
            <a:chOff x="4886496" y="3762413"/>
            <a:chExt cx="2865103" cy="27631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782BF6-E94D-E04A-8163-621E87455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6496" y="3798491"/>
              <a:ext cx="2865103" cy="27270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929DBE-2EFE-F44E-831A-9761C16067A7}"/>
                </a:ext>
              </a:extLst>
            </p:cNvPr>
            <p:cNvSpPr txBox="1"/>
            <p:nvPr/>
          </p:nvSpPr>
          <p:spPr>
            <a:xfrm>
              <a:off x="5536181" y="3762413"/>
              <a:ext cx="1537269" cy="2480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E8281A-E61E-DC47-9F49-D1F85C474B2D}"/>
              </a:ext>
            </a:extLst>
          </p:cNvPr>
          <p:cNvCxnSpPr/>
          <p:nvPr/>
        </p:nvCxnSpPr>
        <p:spPr>
          <a:xfrm>
            <a:off x="6309931" y="3022036"/>
            <a:ext cx="9327" cy="10410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ECF74E6-642E-3F49-8E10-F08C100A4E96}"/>
              </a:ext>
            </a:extLst>
          </p:cNvPr>
          <p:cNvSpPr/>
          <p:nvPr/>
        </p:nvSpPr>
        <p:spPr>
          <a:xfrm>
            <a:off x="5661797" y="4106871"/>
            <a:ext cx="13717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High Acceptance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94E505-92A9-6645-A427-1C2568AEA822}"/>
              </a:ext>
            </a:extLst>
          </p:cNvPr>
          <p:cNvCxnSpPr/>
          <p:nvPr/>
        </p:nvCxnSpPr>
        <p:spPr>
          <a:xfrm>
            <a:off x="2653215" y="2967347"/>
            <a:ext cx="9327" cy="10410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8E838FE-3E9F-6042-A0EA-D3882BA427AB}"/>
                  </a:ext>
                </a:extLst>
              </p:cNvPr>
              <p:cNvSpPr txBox="1"/>
              <p:nvPr/>
            </p:nvSpPr>
            <p:spPr>
              <a:xfrm>
                <a:off x="6157850" y="1813630"/>
                <a:ext cx="5427935" cy="3539430"/>
              </a:xfrm>
              <a:prstGeom prst="rect">
                <a:avLst/>
              </a:prstGeom>
              <a:solidFill>
                <a:schemeClr val="accent4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7030A0"/>
                    </a:solidFill>
                  </a:rPr>
                  <a:t>Using the two configurations, we are able to measure the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region (with better acceptance) and high-t tail (with higher luminosity).</a:t>
                </a:r>
              </a:p>
              <a:p>
                <a:endParaRPr lang="en-US" sz="2800" dirty="0">
                  <a:solidFill>
                    <a:srgbClr val="7030A0"/>
                  </a:solidFill>
                </a:endParaRPr>
              </a:p>
              <a:p>
                <a:r>
                  <a:rPr lang="en-US" sz="2800" b="1" dirty="0">
                    <a:solidFill>
                      <a:srgbClr val="7030A0"/>
                    </a:solidFill>
                  </a:rPr>
                  <a:t>Detectors need to be able to move to different positions for different optics configurations.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8E838FE-3E9F-6042-A0EA-D3882BA42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850" y="1813630"/>
                <a:ext cx="5427935" cy="3539430"/>
              </a:xfrm>
              <a:prstGeom prst="rect">
                <a:avLst/>
              </a:prstGeom>
              <a:blipFill>
                <a:blip r:embed="rId9"/>
                <a:stretch>
                  <a:fillRect l="-1848" t="-1413" r="-1848" b="-2827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6BB0EBEE-8245-9A4F-9F45-6270C9FE2985}"/>
              </a:ext>
            </a:extLst>
          </p:cNvPr>
          <p:cNvGrpSpPr/>
          <p:nvPr/>
        </p:nvGrpSpPr>
        <p:grpSpPr>
          <a:xfrm>
            <a:off x="667908" y="1197478"/>
            <a:ext cx="5154025" cy="4994653"/>
            <a:chOff x="4234967" y="1199775"/>
            <a:chExt cx="5154025" cy="49946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B8B7B45-9AC8-DC49-A3D5-7BF79F9CFCBB}"/>
                </a:ext>
              </a:extLst>
            </p:cNvPr>
            <p:cNvGrpSpPr/>
            <p:nvPr/>
          </p:nvGrpSpPr>
          <p:grpSpPr>
            <a:xfrm>
              <a:off x="4234967" y="1199775"/>
              <a:ext cx="5154025" cy="4994653"/>
              <a:chOff x="714838" y="1383287"/>
              <a:chExt cx="5154025" cy="4994653"/>
            </a:xfrm>
          </p:grpSpPr>
          <p:pic>
            <p:nvPicPr>
              <p:cNvPr id="28" name="Picture 27" descr="fig_dsdt_20x250_dvcs_10fb.eps">
                <a:extLst>
                  <a:ext uri="{FF2B5EF4-FFF2-40B4-BE49-F238E27FC236}">
                    <a16:creationId xmlns:a16="http://schemas.microsoft.com/office/drawing/2014/main" id="{250A5F04-6F27-E642-A587-25254B4A0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38" y="1383287"/>
                <a:ext cx="5154025" cy="4994653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CF2A1EA1-85CD-1845-8B5B-F45B6463CB69}"/>
                      </a:ext>
                    </a:extLst>
                  </p:cNvPr>
                  <p:cNvSpPr txBox="1"/>
                  <p:nvPr/>
                </p:nvSpPr>
                <p:spPr>
                  <a:xfrm>
                    <a:off x="4403403" y="6067149"/>
                    <a:ext cx="1139072" cy="31079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CF2A1EA1-85CD-1845-8B5B-F45B6463CB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3403" y="6067149"/>
                    <a:ext cx="1139072" cy="31079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DB72478-7411-A947-9F09-34D0C5A546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5101" y="1759585"/>
              <a:ext cx="0" cy="3903321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9799562-2C43-6B4A-9E9A-E6901D798262}"/>
                </a:ext>
              </a:extLst>
            </p:cNvPr>
            <p:cNvCxnSpPr/>
            <p:nvPr/>
          </p:nvCxnSpPr>
          <p:spPr>
            <a:xfrm>
              <a:off x="5639703" y="3345111"/>
              <a:ext cx="39542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5236AE-72AD-CB42-ACF7-E25203F2F4EB}"/>
                </a:ext>
              </a:extLst>
            </p:cNvPr>
            <p:cNvSpPr txBox="1"/>
            <p:nvPr/>
          </p:nvSpPr>
          <p:spPr>
            <a:xfrm>
              <a:off x="6023840" y="3339123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+mj-lt"/>
                </a:rPr>
                <a:t>HD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D567A8-AAEE-F641-88FF-5CD53CC418FB}"/>
                </a:ext>
              </a:extLst>
            </p:cNvPr>
            <p:cNvSpPr txBox="1"/>
            <p:nvPr/>
          </p:nvSpPr>
          <p:spPr>
            <a:xfrm>
              <a:off x="5256194" y="3345111"/>
              <a:ext cx="457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+mj-lt"/>
                </a:rPr>
                <a:t>HA</a:t>
              </a:r>
              <a:endParaRPr lang="en-US" sz="1600" b="1" dirty="0">
                <a:latin typeface="+mj-lt"/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9F6CA58-ABA4-08F9-CB5D-D50DA8F6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2" y="7462"/>
            <a:ext cx="8402865" cy="581051"/>
          </a:xfrm>
        </p:spPr>
        <p:txBody>
          <a:bodyPr>
            <a:normAutofit/>
          </a:bodyPr>
          <a:lstStyle/>
          <a:p>
            <a:r>
              <a:rPr lang="en-US" dirty="0"/>
              <a:t>Digression: Machine Optics Impact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10D1179-EB90-9243-68A1-3DA24F81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345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F5E61FBD-F122-934C-A1A1-87376A8F8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201" y="883057"/>
            <a:ext cx="2586204" cy="25240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79872CE-89F2-0E47-9E58-A0796CB23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700" y="897152"/>
            <a:ext cx="3253752" cy="2380059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3DFA4BD-8DDC-B749-A421-C172C1B29DAD}"/>
              </a:ext>
            </a:extLst>
          </p:cNvPr>
          <p:cNvCxnSpPr>
            <a:cxnSpLocks/>
          </p:cNvCxnSpPr>
          <p:nvPr/>
        </p:nvCxnSpPr>
        <p:spPr>
          <a:xfrm>
            <a:off x="5501640" y="2049438"/>
            <a:ext cx="0" cy="7347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94A7450-C610-A340-BC6C-A72F0F1CEFF5}"/>
              </a:ext>
            </a:extLst>
          </p:cNvPr>
          <p:cNvCxnSpPr>
            <a:cxnSpLocks/>
          </p:cNvCxnSpPr>
          <p:nvPr/>
        </p:nvCxnSpPr>
        <p:spPr>
          <a:xfrm>
            <a:off x="7060859" y="2049437"/>
            <a:ext cx="0" cy="7324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0275BC6-A544-2249-BF59-AB2D56E21084}"/>
              </a:ext>
            </a:extLst>
          </p:cNvPr>
          <p:cNvCxnSpPr>
            <a:cxnSpLocks/>
          </p:cNvCxnSpPr>
          <p:nvPr/>
        </p:nvCxnSpPr>
        <p:spPr>
          <a:xfrm>
            <a:off x="5589564" y="2668483"/>
            <a:ext cx="140095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745F67F-BF51-8146-AB22-A8075B62B6D8}"/>
              </a:ext>
            </a:extLst>
          </p:cNvPr>
          <p:cNvSpPr txBox="1"/>
          <p:nvPr/>
        </p:nvSpPr>
        <p:spPr>
          <a:xfrm>
            <a:off x="5946322" y="2776396"/>
            <a:ext cx="7671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~25 cm</a:t>
            </a:r>
          </a:p>
        </p:txBody>
      </p:sp>
      <p:sp>
        <p:nvSpPr>
          <p:cNvPr id="53" name="Slide Number Placeholder 6">
            <a:extLst>
              <a:ext uri="{FF2B5EF4-FFF2-40B4-BE49-F238E27FC236}">
                <a16:creationId xmlns:a16="http://schemas.microsoft.com/office/drawing/2014/main" id="{00B94D09-8F52-1A4C-A2EA-BF7B92410F6A}"/>
              </a:ext>
            </a:extLst>
          </p:cNvPr>
          <p:cNvSpPr txBox="1">
            <a:spLocks/>
          </p:cNvSpPr>
          <p:nvPr/>
        </p:nvSpPr>
        <p:spPr>
          <a:xfrm>
            <a:off x="8603426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DC66B8-85A7-F146-93F1-057F3867458E}" type="slidenum">
              <a:rPr lang="en-US"/>
              <a:pPr/>
              <a:t>31</a:t>
            </a:fld>
            <a:r>
              <a:rPr lang="en-US" dirty="0"/>
              <a:t>/14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F6D5EAE-477A-BD4D-B556-60F6ACEB2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701" y="4287310"/>
            <a:ext cx="3104123" cy="227060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51B3FF9-C497-2E47-AA0E-57E7D7FFF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960" y="4233057"/>
            <a:ext cx="2495062" cy="2374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94D0C7C-9BA6-DD4F-8D98-AA3A0364B5BA}"/>
                  </a:ext>
                </a:extLst>
              </p:cNvPr>
              <p:cNvSpPr txBox="1"/>
              <p:nvPr/>
            </p:nvSpPr>
            <p:spPr>
              <a:xfrm>
                <a:off x="1657135" y="6557918"/>
                <a:ext cx="2717414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srgbClr val="FF0000"/>
                    </a:solidFill>
                  </a:rPr>
                  <a:t>Improves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350" dirty="0">
                    <a:solidFill>
                      <a:srgbClr val="FF0000"/>
                    </a:solidFill>
                  </a:rPr>
                  <a:t> acceptance.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94D0C7C-9BA6-DD4F-8D98-AA3A0364B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135" y="6557918"/>
                <a:ext cx="2717414" cy="300082"/>
              </a:xfrm>
              <a:prstGeom prst="rect">
                <a:avLst/>
              </a:prstGeom>
              <a:blipFill>
                <a:blip r:embed="rId6"/>
                <a:stretch>
                  <a:fillRect l="-465" t="-41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12546C9-6382-9047-8B98-B94D4BB4644E}"/>
              </a:ext>
            </a:extLst>
          </p:cNvPr>
          <p:cNvCxnSpPr>
            <a:cxnSpLocks/>
          </p:cNvCxnSpPr>
          <p:nvPr/>
        </p:nvCxnSpPr>
        <p:spPr>
          <a:xfrm flipH="1" flipV="1">
            <a:off x="2224933" y="6109635"/>
            <a:ext cx="260142" cy="498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6">
            <a:extLst>
              <a:ext uri="{FF2B5EF4-FFF2-40B4-BE49-F238E27FC236}">
                <a16:creationId xmlns:a16="http://schemas.microsoft.com/office/drawing/2014/main" id="{F760B444-01F6-384F-A3EA-463362D285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"/>
          <a:stretch/>
        </p:blipFill>
        <p:spPr bwMode="auto">
          <a:xfrm>
            <a:off x="7851514" y="810756"/>
            <a:ext cx="2770142" cy="201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0F4F74FD-B23A-C942-812A-142314267737}"/>
              </a:ext>
            </a:extLst>
          </p:cNvPr>
          <p:cNvSpPr/>
          <p:nvPr/>
        </p:nvSpPr>
        <p:spPr>
          <a:xfrm>
            <a:off x="8683849" y="1836167"/>
            <a:ext cx="477118" cy="691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A7ECB13-E3CF-8F4F-9CE4-40C5411B24A0}"/>
              </a:ext>
            </a:extLst>
          </p:cNvPr>
          <p:cNvSpPr/>
          <p:nvPr/>
        </p:nvSpPr>
        <p:spPr>
          <a:xfrm>
            <a:off x="2679148" y="1205296"/>
            <a:ext cx="13301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High Divergence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1ED985C-0AC8-0C4A-BE51-8DD8D4CB97C5}"/>
              </a:ext>
            </a:extLst>
          </p:cNvPr>
          <p:cNvSpPr/>
          <p:nvPr/>
        </p:nvSpPr>
        <p:spPr>
          <a:xfrm>
            <a:off x="2587486" y="4493652"/>
            <a:ext cx="13583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High Acceptance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49AAB65-30C5-8E4F-BE36-D6FFC4D111F6}"/>
              </a:ext>
            </a:extLst>
          </p:cNvPr>
          <p:cNvSpPr/>
          <p:nvPr/>
        </p:nvSpPr>
        <p:spPr>
          <a:xfrm>
            <a:off x="5654212" y="4493652"/>
            <a:ext cx="13583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High Acceptance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95307CC-0910-D343-B0CE-143F5526C90F}"/>
              </a:ext>
            </a:extLst>
          </p:cNvPr>
          <p:cNvSpPr/>
          <p:nvPr/>
        </p:nvSpPr>
        <p:spPr>
          <a:xfrm>
            <a:off x="5654212" y="1205296"/>
            <a:ext cx="13301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High Divergence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22F679E-7FC1-1A40-A47B-A33BB8637B58}"/>
              </a:ext>
            </a:extLst>
          </p:cNvPr>
          <p:cNvCxnSpPr>
            <a:cxnSpLocks/>
          </p:cNvCxnSpPr>
          <p:nvPr/>
        </p:nvCxnSpPr>
        <p:spPr>
          <a:xfrm flipH="1" flipV="1">
            <a:off x="2630404" y="2789715"/>
            <a:ext cx="713831" cy="7263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9B86E9E-65AB-1E40-BAB3-7A3BDA807B94}"/>
              </a:ext>
            </a:extLst>
          </p:cNvPr>
          <p:cNvCxnSpPr>
            <a:cxnSpLocks/>
          </p:cNvCxnSpPr>
          <p:nvPr/>
        </p:nvCxnSpPr>
        <p:spPr>
          <a:xfrm flipH="1" flipV="1">
            <a:off x="3257924" y="2829473"/>
            <a:ext cx="86311" cy="7192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62618F8-8F61-6A43-9942-C27850B8E14E}"/>
              </a:ext>
            </a:extLst>
          </p:cNvPr>
          <p:cNvSpPr txBox="1"/>
          <p:nvPr/>
        </p:nvSpPr>
        <p:spPr>
          <a:xfrm>
            <a:off x="3034089" y="3439719"/>
            <a:ext cx="2149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Need both detector systems together here!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9ED2385-3FF6-244A-8430-99AF7B9EA0FC}"/>
              </a:ext>
            </a:extLst>
          </p:cNvPr>
          <p:cNvCxnSpPr/>
          <p:nvPr/>
        </p:nvCxnSpPr>
        <p:spPr>
          <a:xfrm>
            <a:off x="2778791" y="3314534"/>
            <a:ext cx="9327" cy="10410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29B2FB3-03D9-3D40-854F-124C016E42F1}"/>
              </a:ext>
            </a:extLst>
          </p:cNvPr>
          <p:cNvCxnSpPr/>
          <p:nvPr/>
        </p:nvCxnSpPr>
        <p:spPr>
          <a:xfrm>
            <a:off x="5734526" y="3335927"/>
            <a:ext cx="9327" cy="10410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A32BD907-E80A-5341-89BF-B9387A8A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99" y="-21271"/>
            <a:ext cx="8438322" cy="601142"/>
          </a:xfrm>
        </p:spPr>
        <p:txBody>
          <a:bodyPr>
            <a:normAutofit/>
          </a:bodyPr>
          <a:lstStyle/>
          <a:p>
            <a:r>
              <a:rPr lang="en-US" dirty="0"/>
              <a:t>Machine Optics: Roman Pots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23A0E05-95D8-104B-8981-D81024912B4F}"/>
              </a:ext>
            </a:extLst>
          </p:cNvPr>
          <p:cNvSpPr txBox="1">
            <a:spLocks/>
          </p:cNvSpPr>
          <p:nvPr/>
        </p:nvSpPr>
        <p:spPr>
          <a:xfrm>
            <a:off x="1667490" y="660067"/>
            <a:ext cx="4393921" cy="408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100 GeV DVCS Proton Acceptance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BC61BE-9CCB-CEA7-D5F5-727622545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169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9BC05-A2FA-8344-B560-176012C9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38152"/>
            <a:ext cx="7409622" cy="583431"/>
          </a:xfrm>
        </p:spPr>
        <p:txBody>
          <a:bodyPr>
            <a:normAutofit/>
          </a:bodyPr>
          <a:lstStyle/>
          <a:p>
            <a:r>
              <a:rPr lang="en-US" dirty="0"/>
              <a:t>Momentum Resolution – Timing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3950C5-AB01-3D41-A71C-5DD829BAF227}"/>
              </a:ext>
            </a:extLst>
          </p:cNvPr>
          <p:cNvSpPr/>
          <p:nvPr/>
        </p:nvSpPr>
        <p:spPr>
          <a:xfrm>
            <a:off x="1654784" y="2176487"/>
            <a:ext cx="3617025" cy="440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027E26-D77A-D74C-B05F-AD21A2305778}"/>
              </a:ext>
            </a:extLst>
          </p:cNvPr>
          <p:cNvCxnSpPr>
            <a:cxnSpLocks/>
          </p:cNvCxnSpPr>
          <p:nvPr/>
        </p:nvCxnSpPr>
        <p:spPr>
          <a:xfrm>
            <a:off x="1720884" y="2844055"/>
            <a:ext cx="35509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CDD25B5-76CB-6740-8157-7D001AEF0618}"/>
              </a:ext>
            </a:extLst>
          </p:cNvPr>
          <p:cNvSpPr txBox="1"/>
          <p:nvPr/>
        </p:nvSpPr>
        <p:spPr>
          <a:xfrm>
            <a:off x="1801316" y="3002466"/>
            <a:ext cx="399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RMS hadron bunch length ~10cm.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89DA5E-6D70-9048-81F8-C2D0DC8E76D5}"/>
              </a:ext>
            </a:extLst>
          </p:cNvPr>
          <p:cNvSpPr txBox="1"/>
          <p:nvPr/>
        </p:nvSpPr>
        <p:spPr>
          <a:xfrm>
            <a:off x="722610" y="3607368"/>
            <a:ext cx="113931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Because of the rotation, the Roman Pots see the bunch crossing smeared in 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Vertex smearing = 12.5mrad (half the crossing angle) * 10cm = </a:t>
            </a:r>
            <a:r>
              <a:rPr lang="en-US" sz="2000" b="1" dirty="0">
                <a:solidFill>
                  <a:srgbClr val="FF0000"/>
                </a:solidFill>
              </a:rPr>
              <a:t>1.25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If the effective vertex smearing was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for a 1cm bunch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, we would have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.125mm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vertex smearing.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simulations were done with these two extrema and the results compared.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535337-AAA2-E048-95B0-901CBCA21E16}"/>
              </a:ext>
            </a:extLst>
          </p:cNvPr>
          <p:cNvSpPr txBox="1"/>
          <p:nvPr/>
        </p:nvSpPr>
        <p:spPr>
          <a:xfrm>
            <a:off x="1302026" y="5036502"/>
            <a:ext cx="9685104" cy="92333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From these comparisons, reducing the effective vertex smearing to that of the 1cm bunch length reduces the momentum smearing to negligible from this contribution.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This can be achieved with timing of ~ 35ps (1cm/speed of light).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E721C89-F020-B44A-AA46-396C5E30F0C9}"/>
              </a:ext>
            </a:extLst>
          </p:cNvPr>
          <p:cNvSpPr/>
          <p:nvPr/>
        </p:nvSpPr>
        <p:spPr>
          <a:xfrm>
            <a:off x="6373497" y="2026099"/>
            <a:ext cx="856527" cy="5332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4C1CE3-FFF3-FF46-9EEA-24A1FEFA2217}"/>
              </a:ext>
            </a:extLst>
          </p:cNvPr>
          <p:cNvSpPr txBox="1"/>
          <p:nvPr/>
        </p:nvSpPr>
        <p:spPr>
          <a:xfrm>
            <a:off x="5917393" y="2623893"/>
            <a:ext cx="204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along the beam with no crabbing.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843668-22AF-7441-B41A-4D01E8ACA1E6}"/>
              </a:ext>
            </a:extLst>
          </p:cNvPr>
          <p:cNvSpPr/>
          <p:nvPr/>
        </p:nvSpPr>
        <p:spPr>
          <a:xfrm>
            <a:off x="7968867" y="1985170"/>
            <a:ext cx="1673430" cy="5332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A544CD-612C-244F-913B-392494D4E15D}"/>
              </a:ext>
            </a:extLst>
          </p:cNvPr>
          <p:cNvSpPr txBox="1"/>
          <p:nvPr/>
        </p:nvSpPr>
        <p:spPr>
          <a:xfrm>
            <a:off x="7968868" y="2670676"/>
            <a:ext cx="2401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the RP sees.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262DE80-F76D-5E44-9B1B-71AECAA3E8D9}"/>
              </a:ext>
            </a:extLst>
          </p:cNvPr>
          <p:cNvCxnSpPr>
            <a:cxnSpLocks/>
          </p:cNvCxnSpPr>
          <p:nvPr/>
        </p:nvCxnSpPr>
        <p:spPr>
          <a:xfrm>
            <a:off x="7968867" y="1914223"/>
            <a:ext cx="16734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A5A7292-75B7-C545-AD08-47EAF4FA4699}"/>
              </a:ext>
            </a:extLst>
          </p:cNvPr>
          <p:cNvSpPr txBox="1"/>
          <p:nvPr/>
        </p:nvSpPr>
        <p:spPr>
          <a:xfrm>
            <a:off x="8219660" y="1544891"/>
            <a:ext cx="150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~1.25mm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FEDF9A-6367-7840-90F4-4E527D1BA0FC}"/>
              </a:ext>
            </a:extLst>
          </p:cNvPr>
          <p:cNvSpPr txBox="1"/>
          <p:nvPr/>
        </p:nvSpPr>
        <p:spPr>
          <a:xfrm>
            <a:off x="1302026" y="779993"/>
            <a:ext cx="100087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For exclusive reactions measured with the Roman Pots we need good timing to resolve the position of the interaction within the proton bunch. But what should the timing be?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8B5BDB-E157-4625-2D5F-EE8A0A6DD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175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942CB-A7B0-5C4D-ACC9-C372EB19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4" y="10366"/>
            <a:ext cx="8987956" cy="563959"/>
          </a:xfrm>
        </p:spPr>
        <p:txBody>
          <a:bodyPr>
            <a:normAutofit/>
          </a:bodyPr>
          <a:lstStyle/>
          <a:p>
            <a:r>
              <a:rPr lang="en-US" dirty="0"/>
              <a:t>Generic Performance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BC61DC-3EF5-5746-B794-1B634A7E7770}"/>
              </a:ext>
            </a:extLst>
          </p:cNvPr>
          <p:cNvSpPr txBox="1"/>
          <p:nvPr/>
        </p:nvSpPr>
        <p:spPr>
          <a:xfrm>
            <a:off x="332681" y="4389497"/>
            <a:ext cx="875045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angular divergence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property, can’t correct for it – sets the lower bound of smearing.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6DBAE1-C625-DD4D-AE56-AEFB951A6968}"/>
              </a:ext>
            </a:extLst>
          </p:cNvPr>
          <p:cNvSpPr txBox="1"/>
          <p:nvPr/>
        </p:nvSpPr>
        <p:spPr>
          <a:xfrm>
            <a:off x="477078" y="669189"/>
            <a:ext cx="1171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various contributions add in quadrature (this was checked empirically, measuring each effect independently).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B30AAF-5CD0-6D4B-B710-C70DDF58F0D2}"/>
                  </a:ext>
                </a:extLst>
              </p:cNvPr>
              <p:cNvSpPr txBox="1"/>
              <p:nvPr/>
            </p:nvSpPr>
            <p:spPr>
              <a:xfrm>
                <a:off x="2657795" y="1498680"/>
                <a:ext cx="4472559" cy="5010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(∆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𝐴𝐷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(∆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𝐶𝐶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(∆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𝑝𝑥𝑙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B30AAF-5CD0-6D4B-B710-C70DDF58F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795" y="1498680"/>
                <a:ext cx="4472559" cy="5010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1BAE768D-C9D3-FC45-B8A0-90FAACEBC69D}"/>
              </a:ext>
            </a:extLst>
          </p:cNvPr>
          <p:cNvSpPr/>
          <p:nvPr/>
        </p:nvSpPr>
        <p:spPr>
          <a:xfrm rot="5400000">
            <a:off x="4262178" y="1702052"/>
            <a:ext cx="232310" cy="71723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76CC7D1F-07EF-9041-80A5-E353D710D760}"/>
              </a:ext>
            </a:extLst>
          </p:cNvPr>
          <p:cNvSpPr/>
          <p:nvPr/>
        </p:nvSpPr>
        <p:spPr>
          <a:xfrm rot="5400000">
            <a:off x="5312463" y="1688669"/>
            <a:ext cx="232310" cy="71723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C78246C3-DC3C-6B48-BA62-CA4B43FFA619}"/>
              </a:ext>
            </a:extLst>
          </p:cNvPr>
          <p:cNvSpPr/>
          <p:nvPr/>
        </p:nvSpPr>
        <p:spPr>
          <a:xfrm rot="5400000">
            <a:off x="6294231" y="1696370"/>
            <a:ext cx="232310" cy="71723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F92DC4-F2DB-964C-8365-046A11E3B090}"/>
              </a:ext>
            </a:extLst>
          </p:cNvPr>
          <p:cNvSpPr txBox="1"/>
          <p:nvPr/>
        </p:nvSpPr>
        <p:spPr>
          <a:xfrm>
            <a:off x="3325943" y="2151121"/>
            <a:ext cx="1520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Angular divergence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7BD9F-B5DF-2E46-9788-69B8AEC4E3FA}"/>
              </a:ext>
            </a:extLst>
          </p:cNvPr>
          <p:cNvSpPr txBox="1"/>
          <p:nvPr/>
        </p:nvSpPr>
        <p:spPr>
          <a:xfrm>
            <a:off x="4650582" y="2127849"/>
            <a:ext cx="1792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Primary vertex smearing from crab cavity rotation.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182EEB-9656-DD47-BF3D-4F4DAAC9FC3E}"/>
              </a:ext>
            </a:extLst>
          </p:cNvPr>
          <p:cNvSpPr txBox="1"/>
          <p:nvPr/>
        </p:nvSpPr>
        <p:spPr>
          <a:xfrm>
            <a:off x="6328456" y="2123035"/>
            <a:ext cx="1410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Smearing from finite pixel size.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531BF7FE-3732-4547-9440-8088073F85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8907883"/>
                  </p:ext>
                </p:extLst>
              </p:nvPr>
            </p:nvGraphicFramePr>
            <p:xfrm>
              <a:off x="332680" y="2997696"/>
              <a:ext cx="8750459" cy="1292779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210764">
                      <a:extLst>
                        <a:ext uri="{9D8B030D-6E8A-4147-A177-3AD203B41FA5}">
                          <a16:colId xmlns:a16="http://schemas.microsoft.com/office/drawing/2014/main" val="3442988009"/>
                        </a:ext>
                      </a:extLst>
                    </a:gridCol>
                    <a:gridCol w="1203767">
                      <a:extLst>
                        <a:ext uri="{9D8B030D-6E8A-4147-A177-3AD203B41FA5}">
                          <a16:colId xmlns:a16="http://schemas.microsoft.com/office/drawing/2014/main" val="3510118480"/>
                        </a:ext>
                      </a:extLst>
                    </a:gridCol>
                    <a:gridCol w="1215342">
                      <a:extLst>
                        <a:ext uri="{9D8B030D-6E8A-4147-A177-3AD203B41FA5}">
                          <a16:colId xmlns:a16="http://schemas.microsoft.com/office/drawing/2014/main" val="1113488380"/>
                        </a:ext>
                      </a:extLst>
                    </a:gridCol>
                    <a:gridCol w="1076446">
                      <a:extLst>
                        <a:ext uri="{9D8B030D-6E8A-4147-A177-3AD203B41FA5}">
                          <a16:colId xmlns:a16="http://schemas.microsoft.com/office/drawing/2014/main" val="810345731"/>
                        </a:ext>
                      </a:extLst>
                    </a:gridCol>
                    <a:gridCol w="1030146">
                      <a:extLst>
                        <a:ext uri="{9D8B030D-6E8A-4147-A177-3AD203B41FA5}">
                          <a16:colId xmlns:a16="http://schemas.microsoft.com/office/drawing/2014/main" val="1208383901"/>
                        </a:ext>
                      </a:extLst>
                    </a:gridCol>
                    <a:gridCol w="1041722">
                      <a:extLst>
                        <a:ext uri="{9D8B030D-6E8A-4147-A177-3AD203B41FA5}">
                          <a16:colId xmlns:a16="http://schemas.microsoft.com/office/drawing/2014/main" val="467312245"/>
                        </a:ext>
                      </a:extLst>
                    </a:gridCol>
                    <a:gridCol w="972272">
                      <a:extLst>
                        <a:ext uri="{9D8B030D-6E8A-4147-A177-3AD203B41FA5}">
                          <a16:colId xmlns:a16="http://schemas.microsoft.com/office/drawing/2014/main" val="738017292"/>
                        </a:ext>
                      </a:extLst>
                    </a:gridCol>
                  </a:tblGrid>
                  <a:tr h="330932"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Ang Div. (HD)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Ang Div. (HA)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Vtx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Smear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250µm 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pxl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500µm 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pxl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1.3mm 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pxl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910827125"/>
                      </a:ext>
                    </a:extLst>
                  </a:tr>
                  <a:tr h="31948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𝑡𝑜𝑡𝑎𝑙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[MeV/c] - 275 GeV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28*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135307948"/>
                      </a:ext>
                    </a:extLst>
                  </a:tr>
                  <a:tr h="3211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𝑡𝑜𝑡𝑎𝑙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[MeV/c] - 100 GeV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053083540"/>
                      </a:ext>
                    </a:extLst>
                  </a:tr>
                  <a:tr h="3211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smtClean="0">
                                      <a:latin typeface="Cambria Math" panose="02040503050406030204" pitchFamily="18" charset="0"/>
                                    </a:rPr>
                                    <m:t>𝑡𝑜𝑡𝑎𝑙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[MeV/c] - 41 GeV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26379862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531BF7FE-3732-4547-9440-8088073F85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8907883"/>
                  </p:ext>
                </p:extLst>
              </p:nvPr>
            </p:nvGraphicFramePr>
            <p:xfrm>
              <a:off x="332680" y="2997696"/>
              <a:ext cx="8750459" cy="1292779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210764">
                      <a:extLst>
                        <a:ext uri="{9D8B030D-6E8A-4147-A177-3AD203B41FA5}">
                          <a16:colId xmlns:a16="http://schemas.microsoft.com/office/drawing/2014/main" val="3442988009"/>
                        </a:ext>
                      </a:extLst>
                    </a:gridCol>
                    <a:gridCol w="1203767">
                      <a:extLst>
                        <a:ext uri="{9D8B030D-6E8A-4147-A177-3AD203B41FA5}">
                          <a16:colId xmlns:a16="http://schemas.microsoft.com/office/drawing/2014/main" val="3510118480"/>
                        </a:ext>
                      </a:extLst>
                    </a:gridCol>
                    <a:gridCol w="1215342">
                      <a:extLst>
                        <a:ext uri="{9D8B030D-6E8A-4147-A177-3AD203B41FA5}">
                          <a16:colId xmlns:a16="http://schemas.microsoft.com/office/drawing/2014/main" val="1113488380"/>
                        </a:ext>
                      </a:extLst>
                    </a:gridCol>
                    <a:gridCol w="1076446">
                      <a:extLst>
                        <a:ext uri="{9D8B030D-6E8A-4147-A177-3AD203B41FA5}">
                          <a16:colId xmlns:a16="http://schemas.microsoft.com/office/drawing/2014/main" val="810345731"/>
                        </a:ext>
                      </a:extLst>
                    </a:gridCol>
                    <a:gridCol w="1030146">
                      <a:extLst>
                        <a:ext uri="{9D8B030D-6E8A-4147-A177-3AD203B41FA5}">
                          <a16:colId xmlns:a16="http://schemas.microsoft.com/office/drawing/2014/main" val="1208383901"/>
                        </a:ext>
                      </a:extLst>
                    </a:gridCol>
                    <a:gridCol w="1041722">
                      <a:extLst>
                        <a:ext uri="{9D8B030D-6E8A-4147-A177-3AD203B41FA5}">
                          <a16:colId xmlns:a16="http://schemas.microsoft.com/office/drawing/2014/main" val="467312245"/>
                        </a:ext>
                      </a:extLst>
                    </a:gridCol>
                    <a:gridCol w="972272">
                      <a:extLst>
                        <a:ext uri="{9D8B030D-6E8A-4147-A177-3AD203B41FA5}">
                          <a16:colId xmlns:a16="http://schemas.microsoft.com/office/drawing/2014/main" val="738017292"/>
                        </a:ext>
                      </a:extLst>
                    </a:gridCol>
                  </a:tblGrid>
                  <a:tr h="330932"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Ang Div. (HD)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Ang Div. (HA)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Vtx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Smear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250µm 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pxl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500µm 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pxl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1.3mm 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pxl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910827125"/>
                      </a:ext>
                    </a:extLst>
                  </a:tr>
                  <a:tr h="3194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75" t="-108000" r="-297701" b="-20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28*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135307948"/>
                      </a:ext>
                    </a:extLst>
                  </a:tr>
                  <a:tr h="3211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75" t="-200000" r="-29770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053083540"/>
                      </a:ext>
                    </a:extLst>
                  </a:tr>
                  <a:tr h="3211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75" t="-312000" r="-297701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2637986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351801E-F780-BD48-891C-D0D12ED05589}"/>
              </a:ext>
            </a:extLst>
          </p:cNvPr>
          <p:cNvSpPr/>
          <p:nvPr/>
        </p:nvSpPr>
        <p:spPr>
          <a:xfrm>
            <a:off x="2569557" y="2981822"/>
            <a:ext cx="2389093" cy="1309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CFF9DD-151A-4F46-99A5-162F8256AF0C}"/>
              </a:ext>
            </a:extLst>
          </p:cNvPr>
          <p:cNvSpPr/>
          <p:nvPr/>
        </p:nvSpPr>
        <p:spPr>
          <a:xfrm>
            <a:off x="4985702" y="2986130"/>
            <a:ext cx="1018573" cy="130935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2F54AC-C9C8-F043-9B20-7BBDDB66694B}"/>
              </a:ext>
            </a:extLst>
          </p:cNvPr>
          <p:cNvSpPr/>
          <p:nvPr/>
        </p:nvSpPr>
        <p:spPr>
          <a:xfrm>
            <a:off x="6031326" y="2980465"/>
            <a:ext cx="3051812" cy="130935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FB01D3-B6E2-E547-A3EB-AFE3B55DBF25}"/>
              </a:ext>
            </a:extLst>
          </p:cNvPr>
          <p:cNvCxnSpPr>
            <a:cxnSpLocks/>
          </p:cNvCxnSpPr>
          <p:nvPr/>
        </p:nvCxnSpPr>
        <p:spPr>
          <a:xfrm>
            <a:off x="4037019" y="2361590"/>
            <a:ext cx="281969" cy="5629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3A2762-0971-7746-907D-F32C2E42FAE4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546748" y="2558736"/>
            <a:ext cx="0" cy="32837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6C73E5-7FF1-7C45-9D89-9332CD081608}"/>
              </a:ext>
            </a:extLst>
          </p:cNvPr>
          <p:cNvCxnSpPr>
            <a:cxnSpLocks/>
          </p:cNvCxnSpPr>
          <p:nvPr/>
        </p:nvCxnSpPr>
        <p:spPr>
          <a:xfrm flipH="1">
            <a:off x="6645253" y="2581479"/>
            <a:ext cx="220245" cy="34774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7AAECB4-AA22-1246-A0FA-4688D190CC52}"/>
              </a:ext>
            </a:extLst>
          </p:cNvPr>
          <p:cNvCxnSpPr>
            <a:cxnSpLocks/>
          </p:cNvCxnSpPr>
          <p:nvPr/>
        </p:nvCxnSpPr>
        <p:spPr>
          <a:xfrm>
            <a:off x="6865498" y="2574683"/>
            <a:ext cx="529215" cy="34983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45182D2-990E-4248-A082-7BF18D9FC06A}"/>
              </a:ext>
            </a:extLst>
          </p:cNvPr>
          <p:cNvCxnSpPr>
            <a:cxnSpLocks/>
          </p:cNvCxnSpPr>
          <p:nvPr/>
        </p:nvCxnSpPr>
        <p:spPr>
          <a:xfrm>
            <a:off x="6865498" y="2572866"/>
            <a:ext cx="1533067" cy="34065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84CAA3-6957-DD42-8026-7A26CEF82504}"/>
              </a:ext>
            </a:extLst>
          </p:cNvPr>
          <p:cNvCxnSpPr>
            <a:cxnSpLocks/>
          </p:cNvCxnSpPr>
          <p:nvPr/>
        </p:nvCxnSpPr>
        <p:spPr>
          <a:xfrm flipH="1">
            <a:off x="3231510" y="2361590"/>
            <a:ext cx="810790" cy="551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76ABF6C-9A9B-D34B-B1C6-F58B815CEFFD}"/>
              </a:ext>
            </a:extLst>
          </p:cNvPr>
          <p:cNvSpPr txBox="1"/>
          <p:nvPr/>
        </p:nvSpPr>
        <p:spPr>
          <a:xfrm>
            <a:off x="7925102" y="1529901"/>
            <a:ext cx="351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studies based on the “ultimate” machine performance with strong hadron cooling.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4CB044-78DC-114D-B110-61685311BDA8}"/>
              </a:ext>
            </a:extLst>
          </p:cNvPr>
          <p:cNvSpPr txBox="1"/>
          <p:nvPr/>
        </p:nvSpPr>
        <p:spPr>
          <a:xfrm>
            <a:off x="332681" y="5035828"/>
            <a:ext cx="8750457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Vertex smearing from crab rotation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Correctable with precise timing (~35ps).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94601E-FB09-CE40-AA7D-BB1830162A7E}"/>
              </a:ext>
            </a:extLst>
          </p:cNvPr>
          <p:cNvSpPr txBox="1"/>
          <p:nvPr/>
        </p:nvSpPr>
        <p:spPr>
          <a:xfrm>
            <a:off x="332681" y="5638081"/>
            <a:ext cx="8750458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Finite pixel size on sensor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500µm seems like the best compromise between potential cost and smearing.</a:t>
            </a:r>
            <a:endParaRPr lang="en-U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B67DA3-1EFB-B3F2-0458-2B64013E0D2D}"/>
              </a:ext>
            </a:extLst>
          </p:cNvPr>
          <p:cNvSpPr txBox="1"/>
          <p:nvPr/>
        </p:nvSpPr>
        <p:spPr>
          <a:xfrm>
            <a:off x="9110189" y="3695584"/>
            <a:ext cx="3108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requirements can be met by the new </a:t>
            </a:r>
            <a:r>
              <a:rPr lang="en-US" b="1" dirty="0"/>
              <a:t>AC-coupled LGAD sensor technology </a:t>
            </a:r>
            <a:r>
              <a:rPr lang="en-US" dirty="0"/>
              <a:t>(eRD24 was focused on applications of this technology to the far-forward detectors).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9E5156-43B8-4F25-5B20-0C6F8C984A16}"/>
              </a:ext>
            </a:extLst>
          </p:cNvPr>
          <p:cNvSpPr txBox="1"/>
          <p:nvPr/>
        </p:nvSpPr>
        <p:spPr>
          <a:xfrm>
            <a:off x="9083139" y="87889"/>
            <a:ext cx="301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Study from eRD24 effort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3E11F1A5-89BB-8B90-F24B-363837C51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5" grpId="0" animBg="1"/>
      <p:bldP spid="16" grpId="0" animBg="1"/>
      <p:bldP spid="17" grpId="0" animBg="1"/>
      <p:bldP spid="25" grpId="0" animBg="1"/>
      <p:bldP spid="27" grpId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DA507-E252-9745-9D87-38802F517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3" y="1131568"/>
            <a:ext cx="11883887" cy="572643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Spatial resolution requirement → </a:t>
            </a:r>
            <a:r>
              <a:rPr lang="en-US" sz="2800" b="1" dirty="0">
                <a:solidFill>
                  <a:srgbClr val="7030A0"/>
                </a:solidFill>
              </a:rPr>
              <a:t>140um or less</a:t>
            </a:r>
            <a:r>
              <a:rPr lang="en-US" sz="2800" dirty="0"/>
              <a:t>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Angular divergence largest contributor, reduces impact of detector choice.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Crab cavity rotation of the bunches → transverse “kick” to the particles, dependent on the location along the bunch.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Results in effective vertex smearing, disentangled with fast timing → </a:t>
            </a:r>
            <a:r>
              <a:rPr lang="en-US" sz="2000" b="1" dirty="0">
                <a:solidFill>
                  <a:srgbClr val="7030A0"/>
                </a:solidFill>
              </a:rPr>
              <a:t>35ps to remove the full effect</a:t>
            </a:r>
            <a:r>
              <a:rPr lang="en-US" sz="2000" dirty="0"/>
              <a:t>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Timing also needed for background rejection.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Technologies need to be radiation hard → expected radiation load on the RP and OMD ~ 100x less than at the LHC.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Radiation damage has impact on </a:t>
            </a:r>
            <a:r>
              <a:rPr lang="en-US" sz="2000" b="1" dirty="0"/>
              <a:t>timing resolution </a:t>
            </a:r>
            <a:r>
              <a:rPr lang="en-US" sz="2000" dirty="0"/>
              <a:t>and </a:t>
            </a:r>
            <a:r>
              <a:rPr lang="en-US" sz="2000" b="1" dirty="0"/>
              <a:t>spatial resolution (when charge sharing is used</a:t>
            </a:r>
            <a:r>
              <a:rPr lang="en-US" sz="2000" dirty="0"/>
              <a:t>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Radiation studies carried out for </a:t>
            </a:r>
            <a:r>
              <a:rPr lang="en-US" sz="2000" dirty="0" err="1"/>
              <a:t>ePIC</a:t>
            </a:r>
            <a:r>
              <a:rPr lang="en-US" sz="2000" dirty="0"/>
              <a:t> indicate that doses delivered to AC-LGADs for RP/OMD will not lead to reduction in performance during life of experiment.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DEE6CC-2BC0-6341-DFBE-5DCD10D4D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4" y="10366"/>
            <a:ext cx="8987956" cy="563959"/>
          </a:xfrm>
        </p:spPr>
        <p:txBody>
          <a:bodyPr>
            <a:normAutofit/>
          </a:bodyPr>
          <a:lstStyle/>
          <a:p>
            <a:r>
              <a:rPr lang="en-US" dirty="0"/>
              <a:t>Generic Performance Requirements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744238-92A0-FE0B-379F-CE8430C92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83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3AAB23-5D31-6813-E1EB-D4BB98654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401" y="677652"/>
            <a:ext cx="5122382" cy="35942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DA507-E252-9745-9D87-38802F517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217" y="4094922"/>
            <a:ext cx="11784496" cy="574046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Technologies need to be radiation hard → expected radiation load on the RP and OMD ~ 100x less than at the LHC.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Radiation damage has impact on </a:t>
            </a:r>
            <a:r>
              <a:rPr lang="en-US" sz="2000" b="1" dirty="0"/>
              <a:t>timing resolution </a:t>
            </a:r>
            <a:r>
              <a:rPr lang="en-US" sz="2000" dirty="0"/>
              <a:t>and </a:t>
            </a:r>
            <a:r>
              <a:rPr lang="en-US" sz="2000" b="1" dirty="0"/>
              <a:t>spatial resolution (when charge sharing is used</a:t>
            </a:r>
            <a:r>
              <a:rPr lang="en-US" sz="2000" dirty="0"/>
              <a:t>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Radiation studies carried out for </a:t>
            </a:r>
            <a:r>
              <a:rPr lang="en-US" sz="2000" dirty="0" err="1"/>
              <a:t>ePIC</a:t>
            </a:r>
            <a:r>
              <a:rPr lang="en-US" sz="2000" dirty="0"/>
              <a:t> indicate that doses delivered to AC-LGADs for RP/OMD will not lead to reduction in performance during life of experiment.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2201D-DD66-2E72-1BC7-5D05799A2814}"/>
              </a:ext>
            </a:extLst>
          </p:cNvPr>
          <p:cNvSpPr txBox="1"/>
          <p:nvPr/>
        </p:nvSpPr>
        <p:spPr>
          <a:xfrm>
            <a:off x="342489" y="1043593"/>
            <a:ext cx="6308982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Plot shows time resolution as a function of bias voltage for various levels of irradiation of a batch HBK DC-LGADs used by ATLAS and CMS. </a:t>
            </a:r>
          </a:p>
          <a:p>
            <a:endParaRPr lang="en-US" dirty="0"/>
          </a:p>
          <a:p>
            <a:r>
              <a:rPr lang="en-US" dirty="0"/>
              <a:t>Split 1 — Split 4 (lowest to highest operating voltage)</a:t>
            </a:r>
          </a:p>
          <a:p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Radiation: </a:t>
            </a:r>
            <a:r>
              <a:rPr lang="en-US" dirty="0" err="1">
                <a:solidFill>
                  <a:srgbClr val="7030A0"/>
                </a:solidFill>
              </a:rPr>
              <a:t>n</a:t>
            </a:r>
            <a:r>
              <a:rPr lang="en-US" baseline="-25000" dirty="0" err="1">
                <a:solidFill>
                  <a:srgbClr val="7030A0"/>
                </a:solidFill>
              </a:rPr>
              <a:t>eq</a:t>
            </a:r>
            <a:r>
              <a:rPr lang="en-US" baseline="-25000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= 8e14 and 1.5e15 n/cm</a:t>
            </a:r>
            <a:r>
              <a:rPr lang="en-US" baseline="30000" dirty="0">
                <a:solidFill>
                  <a:srgbClr val="7030A0"/>
                </a:solidFill>
              </a:rPr>
              <a:t>2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r>
              <a:rPr lang="en-US" dirty="0"/>
              <a:t>***Note: the fluences shown here are ~ 2-3 orders of magnitude higher than what is expected at </a:t>
            </a:r>
            <a:r>
              <a:rPr lang="en-US" dirty="0" err="1"/>
              <a:t>ePIC</a:t>
            </a:r>
            <a:r>
              <a:rPr lang="en-US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FE3FA5-072E-5942-EA64-A7A12AC695DD}"/>
              </a:ext>
            </a:extLst>
          </p:cNvPr>
          <p:cNvSpPr txBox="1"/>
          <p:nvPr/>
        </p:nvSpPr>
        <p:spPr>
          <a:xfrm>
            <a:off x="8030817" y="-15764"/>
            <a:ext cx="41611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From: </a:t>
            </a:r>
            <a:r>
              <a:rPr lang="en-US" sz="1050" dirty="0">
                <a:hlinkClick r:id="rId3"/>
              </a:rPr>
              <a:t>https://indico.cern.ch/event/1029124/contributions/4411270/attachments/2269713/3854416/heller_LGAD_mortality_RD50.pdf</a:t>
            </a:r>
            <a:r>
              <a:rPr lang="en-US" sz="1050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67945D-9854-52F5-9993-FF78CBF9E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4" y="10366"/>
            <a:ext cx="8987956" cy="563959"/>
          </a:xfrm>
        </p:spPr>
        <p:txBody>
          <a:bodyPr>
            <a:normAutofit/>
          </a:bodyPr>
          <a:lstStyle/>
          <a:p>
            <a:r>
              <a:rPr lang="en-US" dirty="0"/>
              <a:t>Generic Performance Requirements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D9C5777-CCA5-C30A-9BD6-7AF69F195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8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1C29EEA4-2001-C94A-A279-AE23A4CCA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081"/>
            <a:ext cx="4776537" cy="6139919"/>
          </a:xfrm>
          <a:prstGeom prst="rect">
            <a:avLst/>
          </a:prstGeom>
        </p:spPr>
      </p:pic>
      <p:sp>
        <p:nvSpPr>
          <p:cNvPr id="113" name="Google Shape;113;p8"/>
          <p:cNvSpPr txBox="1">
            <a:spLocks noGrp="1"/>
          </p:cNvSpPr>
          <p:nvPr>
            <p:ph type="title"/>
          </p:nvPr>
        </p:nvSpPr>
        <p:spPr>
          <a:xfrm>
            <a:off x="522280" y="-23957"/>
            <a:ext cx="7574100" cy="6384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0519D"/>
              </a:buClr>
              <a:buSzPts val="4400"/>
            </a:pPr>
            <a:r>
              <a:rPr lang="en-US" dirty="0"/>
              <a:t>Roman Pots @ the EIC</a:t>
            </a:r>
            <a:endParaRPr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55983C8-379E-2E41-80A5-057C0EECA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090" y="1628464"/>
            <a:ext cx="6887597" cy="52028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6B8DD2A-F9A3-2C44-8056-957550574EDD}"/>
              </a:ext>
            </a:extLst>
          </p:cNvPr>
          <p:cNvSpPr/>
          <p:nvPr/>
        </p:nvSpPr>
        <p:spPr>
          <a:xfrm>
            <a:off x="10134600" y="4473332"/>
            <a:ext cx="504967" cy="5595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9E6BC0-BCBC-F941-A7CD-9AB27381D29B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3474720" y="2974538"/>
            <a:ext cx="6659880" cy="17785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02F0CFD-DB0C-7344-ADE3-60E3A1436465}"/>
              </a:ext>
            </a:extLst>
          </p:cNvPr>
          <p:cNvSpPr txBox="1"/>
          <p:nvPr/>
        </p:nvSpPr>
        <p:spPr>
          <a:xfrm>
            <a:off x="2918256" y="678033"/>
            <a:ext cx="2782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GEANT4 simulation.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65BAFD-88BD-A346-9D8B-9FFE08801708}"/>
              </a:ext>
            </a:extLst>
          </p:cNvPr>
          <p:cNvSpPr/>
          <p:nvPr/>
        </p:nvSpPr>
        <p:spPr>
          <a:xfrm>
            <a:off x="1712737" y="2652272"/>
            <a:ext cx="1761983" cy="5595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5BABB-2EE0-E94D-8B6F-6AAA0FF1B79E}"/>
              </a:ext>
            </a:extLst>
          </p:cNvPr>
          <p:cNvSpPr txBox="1"/>
          <p:nvPr/>
        </p:nvSpPr>
        <p:spPr>
          <a:xfrm>
            <a:off x="72962" y="833495"/>
            <a:ext cx="4356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= 275 GeV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&lt; 𝜽 &lt; 5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77D4293-CD07-314F-B52B-FB2413D2D07B}"/>
              </a:ext>
            </a:extLst>
          </p:cNvPr>
          <p:cNvSpPr/>
          <p:nvPr/>
        </p:nvSpPr>
        <p:spPr>
          <a:xfrm>
            <a:off x="1917290" y="835742"/>
            <a:ext cx="796413" cy="5407742"/>
          </a:xfrm>
          <a:custGeom>
            <a:avLst/>
            <a:gdLst>
              <a:gd name="connsiteX0" fmla="*/ 629265 w 796413"/>
              <a:gd name="connsiteY0" fmla="*/ 5407742 h 5407742"/>
              <a:gd name="connsiteX1" fmla="*/ 639097 w 796413"/>
              <a:gd name="connsiteY1" fmla="*/ 5358581 h 5407742"/>
              <a:gd name="connsiteX2" fmla="*/ 619433 w 796413"/>
              <a:gd name="connsiteY2" fmla="*/ 5171768 h 5407742"/>
              <a:gd name="connsiteX3" fmla="*/ 609600 w 796413"/>
              <a:gd name="connsiteY3" fmla="*/ 5102942 h 5407742"/>
              <a:gd name="connsiteX4" fmla="*/ 599768 w 796413"/>
              <a:gd name="connsiteY4" fmla="*/ 5024284 h 5407742"/>
              <a:gd name="connsiteX5" fmla="*/ 589936 w 796413"/>
              <a:gd name="connsiteY5" fmla="*/ 4984955 h 5407742"/>
              <a:gd name="connsiteX6" fmla="*/ 580104 w 796413"/>
              <a:gd name="connsiteY6" fmla="*/ 4935793 h 5407742"/>
              <a:gd name="connsiteX7" fmla="*/ 550607 w 796413"/>
              <a:gd name="connsiteY7" fmla="*/ 4837471 h 5407742"/>
              <a:gd name="connsiteX8" fmla="*/ 540775 w 796413"/>
              <a:gd name="connsiteY8" fmla="*/ 4807974 h 5407742"/>
              <a:gd name="connsiteX9" fmla="*/ 530942 w 796413"/>
              <a:gd name="connsiteY9" fmla="*/ 4748981 h 5407742"/>
              <a:gd name="connsiteX10" fmla="*/ 511278 w 796413"/>
              <a:gd name="connsiteY10" fmla="*/ 4689987 h 5407742"/>
              <a:gd name="connsiteX11" fmla="*/ 491613 w 796413"/>
              <a:gd name="connsiteY11" fmla="*/ 4630993 h 5407742"/>
              <a:gd name="connsiteX12" fmla="*/ 481781 w 796413"/>
              <a:gd name="connsiteY12" fmla="*/ 4601497 h 5407742"/>
              <a:gd name="connsiteX13" fmla="*/ 471949 w 796413"/>
              <a:gd name="connsiteY13" fmla="*/ 4572000 h 5407742"/>
              <a:gd name="connsiteX14" fmla="*/ 442452 w 796413"/>
              <a:gd name="connsiteY14" fmla="*/ 4503174 h 5407742"/>
              <a:gd name="connsiteX15" fmla="*/ 403123 w 796413"/>
              <a:gd name="connsiteY15" fmla="*/ 4434348 h 5407742"/>
              <a:gd name="connsiteX16" fmla="*/ 383458 w 796413"/>
              <a:gd name="connsiteY16" fmla="*/ 4345858 h 5407742"/>
              <a:gd name="connsiteX17" fmla="*/ 334297 w 796413"/>
              <a:gd name="connsiteY17" fmla="*/ 4286864 h 5407742"/>
              <a:gd name="connsiteX18" fmla="*/ 285136 w 796413"/>
              <a:gd name="connsiteY18" fmla="*/ 4237703 h 5407742"/>
              <a:gd name="connsiteX19" fmla="*/ 255639 w 796413"/>
              <a:gd name="connsiteY19" fmla="*/ 4178710 h 5407742"/>
              <a:gd name="connsiteX20" fmla="*/ 245807 w 796413"/>
              <a:gd name="connsiteY20" fmla="*/ 4149213 h 5407742"/>
              <a:gd name="connsiteX21" fmla="*/ 206478 w 796413"/>
              <a:gd name="connsiteY21" fmla="*/ 4090219 h 5407742"/>
              <a:gd name="connsiteX22" fmla="*/ 186813 w 796413"/>
              <a:gd name="connsiteY22" fmla="*/ 4060723 h 5407742"/>
              <a:gd name="connsiteX23" fmla="*/ 147484 w 796413"/>
              <a:gd name="connsiteY23" fmla="*/ 3942735 h 5407742"/>
              <a:gd name="connsiteX24" fmla="*/ 137652 w 796413"/>
              <a:gd name="connsiteY24" fmla="*/ 3913239 h 5407742"/>
              <a:gd name="connsiteX25" fmla="*/ 117987 w 796413"/>
              <a:gd name="connsiteY25" fmla="*/ 3883742 h 5407742"/>
              <a:gd name="connsiteX26" fmla="*/ 98323 w 796413"/>
              <a:gd name="connsiteY26" fmla="*/ 3824748 h 5407742"/>
              <a:gd name="connsiteX27" fmla="*/ 88491 w 796413"/>
              <a:gd name="connsiteY27" fmla="*/ 3785419 h 5407742"/>
              <a:gd name="connsiteX28" fmla="*/ 68826 w 796413"/>
              <a:gd name="connsiteY28" fmla="*/ 3755923 h 5407742"/>
              <a:gd name="connsiteX29" fmla="*/ 68826 w 796413"/>
              <a:gd name="connsiteY29" fmla="*/ 3696929 h 5407742"/>
              <a:gd name="connsiteX30" fmla="*/ 49162 w 796413"/>
              <a:gd name="connsiteY30" fmla="*/ 3608439 h 5407742"/>
              <a:gd name="connsiteX31" fmla="*/ 39329 w 796413"/>
              <a:gd name="connsiteY31" fmla="*/ 3578942 h 5407742"/>
              <a:gd name="connsiteX32" fmla="*/ 9833 w 796413"/>
              <a:gd name="connsiteY32" fmla="*/ 3519948 h 5407742"/>
              <a:gd name="connsiteX33" fmla="*/ 0 w 796413"/>
              <a:gd name="connsiteY33" fmla="*/ 3323303 h 5407742"/>
              <a:gd name="connsiteX34" fmla="*/ 19665 w 796413"/>
              <a:gd name="connsiteY34" fmla="*/ 2930013 h 5407742"/>
              <a:gd name="connsiteX35" fmla="*/ 29497 w 796413"/>
              <a:gd name="connsiteY35" fmla="*/ 2871019 h 5407742"/>
              <a:gd name="connsiteX36" fmla="*/ 39329 w 796413"/>
              <a:gd name="connsiteY36" fmla="*/ 2772697 h 5407742"/>
              <a:gd name="connsiteX37" fmla="*/ 49162 w 796413"/>
              <a:gd name="connsiteY37" fmla="*/ 2743200 h 5407742"/>
              <a:gd name="connsiteX38" fmla="*/ 58994 w 796413"/>
              <a:gd name="connsiteY38" fmla="*/ 2694039 h 5407742"/>
              <a:gd name="connsiteX39" fmla="*/ 88491 w 796413"/>
              <a:gd name="connsiteY39" fmla="*/ 2585884 h 5407742"/>
              <a:gd name="connsiteX40" fmla="*/ 108155 w 796413"/>
              <a:gd name="connsiteY40" fmla="*/ 2517058 h 5407742"/>
              <a:gd name="connsiteX41" fmla="*/ 127820 w 796413"/>
              <a:gd name="connsiteY41" fmla="*/ 2477729 h 5407742"/>
              <a:gd name="connsiteX42" fmla="*/ 147484 w 796413"/>
              <a:gd name="connsiteY42" fmla="*/ 2418735 h 5407742"/>
              <a:gd name="connsiteX43" fmla="*/ 186813 w 796413"/>
              <a:gd name="connsiteY43" fmla="*/ 2349910 h 5407742"/>
              <a:gd name="connsiteX44" fmla="*/ 206478 w 796413"/>
              <a:gd name="connsiteY44" fmla="*/ 2271252 h 5407742"/>
              <a:gd name="connsiteX45" fmla="*/ 216310 w 796413"/>
              <a:gd name="connsiteY45" fmla="*/ 2231923 h 5407742"/>
              <a:gd name="connsiteX46" fmla="*/ 245807 w 796413"/>
              <a:gd name="connsiteY46" fmla="*/ 2163097 h 5407742"/>
              <a:gd name="connsiteX47" fmla="*/ 255639 w 796413"/>
              <a:gd name="connsiteY47" fmla="*/ 2133600 h 5407742"/>
              <a:gd name="connsiteX48" fmla="*/ 265471 w 796413"/>
              <a:gd name="connsiteY48" fmla="*/ 2094271 h 5407742"/>
              <a:gd name="connsiteX49" fmla="*/ 314633 w 796413"/>
              <a:gd name="connsiteY49" fmla="*/ 2015613 h 5407742"/>
              <a:gd name="connsiteX50" fmla="*/ 334297 w 796413"/>
              <a:gd name="connsiteY50" fmla="*/ 1976284 h 5407742"/>
              <a:gd name="connsiteX51" fmla="*/ 344129 w 796413"/>
              <a:gd name="connsiteY51" fmla="*/ 1946787 h 5407742"/>
              <a:gd name="connsiteX52" fmla="*/ 353962 w 796413"/>
              <a:gd name="connsiteY52" fmla="*/ 1897626 h 5407742"/>
              <a:gd name="connsiteX53" fmla="*/ 393291 w 796413"/>
              <a:gd name="connsiteY53" fmla="*/ 1868129 h 5407742"/>
              <a:gd name="connsiteX54" fmla="*/ 422787 w 796413"/>
              <a:gd name="connsiteY54" fmla="*/ 1838632 h 5407742"/>
              <a:gd name="connsiteX55" fmla="*/ 462116 w 796413"/>
              <a:gd name="connsiteY55" fmla="*/ 1779639 h 5407742"/>
              <a:gd name="connsiteX56" fmla="*/ 511278 w 796413"/>
              <a:gd name="connsiteY56" fmla="*/ 1632155 h 5407742"/>
              <a:gd name="connsiteX57" fmla="*/ 530942 w 796413"/>
              <a:gd name="connsiteY57" fmla="*/ 1563329 h 5407742"/>
              <a:gd name="connsiteX58" fmla="*/ 540775 w 796413"/>
              <a:gd name="connsiteY58" fmla="*/ 1533832 h 5407742"/>
              <a:gd name="connsiteX59" fmla="*/ 570271 w 796413"/>
              <a:gd name="connsiteY59" fmla="*/ 1514168 h 5407742"/>
              <a:gd name="connsiteX60" fmla="*/ 580104 w 796413"/>
              <a:gd name="connsiteY60" fmla="*/ 1484671 h 5407742"/>
              <a:gd name="connsiteX61" fmla="*/ 589936 w 796413"/>
              <a:gd name="connsiteY61" fmla="*/ 1445342 h 5407742"/>
              <a:gd name="connsiteX62" fmla="*/ 629265 w 796413"/>
              <a:gd name="connsiteY62" fmla="*/ 1376516 h 5407742"/>
              <a:gd name="connsiteX63" fmla="*/ 668594 w 796413"/>
              <a:gd name="connsiteY63" fmla="*/ 1258529 h 5407742"/>
              <a:gd name="connsiteX64" fmla="*/ 688258 w 796413"/>
              <a:gd name="connsiteY64" fmla="*/ 1179871 h 5407742"/>
              <a:gd name="connsiteX65" fmla="*/ 707923 w 796413"/>
              <a:gd name="connsiteY65" fmla="*/ 1150374 h 5407742"/>
              <a:gd name="connsiteX66" fmla="*/ 747252 w 796413"/>
              <a:gd name="connsiteY66" fmla="*/ 1081548 h 5407742"/>
              <a:gd name="connsiteX67" fmla="*/ 766916 w 796413"/>
              <a:gd name="connsiteY67" fmla="*/ 1012723 h 5407742"/>
              <a:gd name="connsiteX68" fmla="*/ 776749 w 796413"/>
              <a:gd name="connsiteY68" fmla="*/ 934064 h 5407742"/>
              <a:gd name="connsiteX69" fmla="*/ 786581 w 796413"/>
              <a:gd name="connsiteY69" fmla="*/ 884903 h 5407742"/>
              <a:gd name="connsiteX70" fmla="*/ 796413 w 796413"/>
              <a:gd name="connsiteY70" fmla="*/ 757084 h 5407742"/>
              <a:gd name="connsiteX71" fmla="*/ 776749 w 796413"/>
              <a:gd name="connsiteY71" fmla="*/ 639097 h 5407742"/>
              <a:gd name="connsiteX72" fmla="*/ 757084 w 796413"/>
              <a:gd name="connsiteY72" fmla="*/ 580103 h 5407742"/>
              <a:gd name="connsiteX73" fmla="*/ 747252 w 796413"/>
              <a:gd name="connsiteY73" fmla="*/ 540774 h 5407742"/>
              <a:gd name="connsiteX74" fmla="*/ 737420 w 796413"/>
              <a:gd name="connsiteY74" fmla="*/ 511277 h 5407742"/>
              <a:gd name="connsiteX75" fmla="*/ 727587 w 796413"/>
              <a:gd name="connsiteY75" fmla="*/ 462116 h 5407742"/>
              <a:gd name="connsiteX76" fmla="*/ 717755 w 796413"/>
              <a:gd name="connsiteY76" fmla="*/ 393290 h 5407742"/>
              <a:gd name="connsiteX77" fmla="*/ 678426 w 796413"/>
              <a:gd name="connsiteY77" fmla="*/ 334297 h 5407742"/>
              <a:gd name="connsiteX78" fmla="*/ 658762 w 796413"/>
              <a:gd name="connsiteY78" fmla="*/ 275303 h 5407742"/>
              <a:gd name="connsiteX79" fmla="*/ 619433 w 796413"/>
              <a:gd name="connsiteY79" fmla="*/ 216310 h 5407742"/>
              <a:gd name="connsiteX80" fmla="*/ 580104 w 796413"/>
              <a:gd name="connsiteY80" fmla="*/ 167148 h 5407742"/>
              <a:gd name="connsiteX81" fmla="*/ 501445 w 796413"/>
              <a:gd name="connsiteY81" fmla="*/ 98323 h 5407742"/>
              <a:gd name="connsiteX82" fmla="*/ 471949 w 796413"/>
              <a:gd name="connsiteY82" fmla="*/ 78658 h 5407742"/>
              <a:gd name="connsiteX83" fmla="*/ 442452 w 796413"/>
              <a:gd name="connsiteY83" fmla="*/ 58993 h 5407742"/>
              <a:gd name="connsiteX84" fmla="*/ 422787 w 796413"/>
              <a:gd name="connsiteY84" fmla="*/ 29497 h 5407742"/>
              <a:gd name="connsiteX85" fmla="*/ 373626 w 796413"/>
              <a:gd name="connsiteY85" fmla="*/ 0 h 5407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96413" h="5407742">
                <a:moveTo>
                  <a:pt x="629265" y="5407742"/>
                </a:moveTo>
                <a:cubicBezTo>
                  <a:pt x="632542" y="5391355"/>
                  <a:pt x="639097" y="5375293"/>
                  <a:pt x="639097" y="5358581"/>
                </a:cubicBezTo>
                <a:cubicBezTo>
                  <a:pt x="639097" y="5222356"/>
                  <a:pt x="643813" y="5244908"/>
                  <a:pt x="619433" y="5171768"/>
                </a:cubicBezTo>
                <a:cubicBezTo>
                  <a:pt x="616155" y="5148826"/>
                  <a:pt x="612663" y="5125914"/>
                  <a:pt x="609600" y="5102942"/>
                </a:cubicBezTo>
                <a:cubicBezTo>
                  <a:pt x="606108" y="5076750"/>
                  <a:pt x="604112" y="5050348"/>
                  <a:pt x="599768" y="5024284"/>
                </a:cubicBezTo>
                <a:cubicBezTo>
                  <a:pt x="597547" y="5010955"/>
                  <a:pt x="592867" y="4998146"/>
                  <a:pt x="589936" y="4984955"/>
                </a:cubicBezTo>
                <a:cubicBezTo>
                  <a:pt x="586311" y="4968641"/>
                  <a:pt x="583729" y="4952107"/>
                  <a:pt x="580104" y="4935793"/>
                </a:cubicBezTo>
                <a:cubicBezTo>
                  <a:pt x="570199" y="4891223"/>
                  <a:pt x="566942" y="4886477"/>
                  <a:pt x="550607" y="4837471"/>
                </a:cubicBezTo>
                <a:cubicBezTo>
                  <a:pt x="547330" y="4827639"/>
                  <a:pt x="542479" y="4818197"/>
                  <a:pt x="540775" y="4807974"/>
                </a:cubicBezTo>
                <a:cubicBezTo>
                  <a:pt x="537497" y="4788310"/>
                  <a:pt x="535777" y="4768321"/>
                  <a:pt x="530942" y="4748981"/>
                </a:cubicBezTo>
                <a:cubicBezTo>
                  <a:pt x="525915" y="4728872"/>
                  <a:pt x="517833" y="4709652"/>
                  <a:pt x="511278" y="4689987"/>
                </a:cubicBezTo>
                <a:lnTo>
                  <a:pt x="491613" y="4630993"/>
                </a:lnTo>
                <a:lnTo>
                  <a:pt x="481781" y="4601497"/>
                </a:lnTo>
                <a:cubicBezTo>
                  <a:pt x="478504" y="4591665"/>
                  <a:pt x="476584" y="4581270"/>
                  <a:pt x="471949" y="4572000"/>
                </a:cubicBezTo>
                <a:cubicBezTo>
                  <a:pt x="406728" y="4441562"/>
                  <a:pt x="485854" y="4604445"/>
                  <a:pt x="442452" y="4503174"/>
                </a:cubicBezTo>
                <a:cubicBezTo>
                  <a:pt x="390741" y="4382516"/>
                  <a:pt x="452492" y="4533089"/>
                  <a:pt x="403123" y="4434348"/>
                </a:cubicBezTo>
                <a:cubicBezTo>
                  <a:pt x="385132" y="4398366"/>
                  <a:pt x="398562" y="4391171"/>
                  <a:pt x="383458" y="4345858"/>
                </a:cubicBezTo>
                <a:cubicBezTo>
                  <a:pt x="375320" y="4321445"/>
                  <a:pt x="349511" y="4305121"/>
                  <a:pt x="334297" y="4286864"/>
                </a:cubicBezTo>
                <a:cubicBezTo>
                  <a:pt x="293329" y="4237703"/>
                  <a:pt x="339214" y="4273756"/>
                  <a:pt x="285136" y="4237703"/>
                </a:cubicBezTo>
                <a:cubicBezTo>
                  <a:pt x="260423" y="4163561"/>
                  <a:pt x="293760" y="4254950"/>
                  <a:pt x="255639" y="4178710"/>
                </a:cubicBezTo>
                <a:cubicBezTo>
                  <a:pt x="251004" y="4169440"/>
                  <a:pt x="250840" y="4158273"/>
                  <a:pt x="245807" y="4149213"/>
                </a:cubicBezTo>
                <a:cubicBezTo>
                  <a:pt x="234329" y="4128553"/>
                  <a:pt x="219588" y="4109884"/>
                  <a:pt x="206478" y="4090219"/>
                </a:cubicBezTo>
                <a:lnTo>
                  <a:pt x="186813" y="4060723"/>
                </a:lnTo>
                <a:lnTo>
                  <a:pt x="147484" y="3942735"/>
                </a:lnTo>
                <a:cubicBezTo>
                  <a:pt x="144207" y="3932903"/>
                  <a:pt x="143401" y="3921862"/>
                  <a:pt x="137652" y="3913239"/>
                </a:cubicBezTo>
                <a:lnTo>
                  <a:pt x="117987" y="3883742"/>
                </a:lnTo>
                <a:cubicBezTo>
                  <a:pt x="111432" y="3864077"/>
                  <a:pt x="103350" y="3844857"/>
                  <a:pt x="98323" y="3824748"/>
                </a:cubicBezTo>
                <a:cubicBezTo>
                  <a:pt x="95046" y="3811638"/>
                  <a:pt x="93814" y="3797839"/>
                  <a:pt x="88491" y="3785419"/>
                </a:cubicBezTo>
                <a:cubicBezTo>
                  <a:pt x="83836" y="3774558"/>
                  <a:pt x="75381" y="3765755"/>
                  <a:pt x="68826" y="3755923"/>
                </a:cubicBezTo>
                <a:cubicBezTo>
                  <a:pt x="33868" y="3651044"/>
                  <a:pt x="77566" y="3801808"/>
                  <a:pt x="68826" y="3696929"/>
                </a:cubicBezTo>
                <a:cubicBezTo>
                  <a:pt x="66317" y="3666817"/>
                  <a:pt x="56491" y="3637753"/>
                  <a:pt x="49162" y="3608439"/>
                </a:cubicBezTo>
                <a:cubicBezTo>
                  <a:pt x="46648" y="3598384"/>
                  <a:pt x="43964" y="3588212"/>
                  <a:pt x="39329" y="3578942"/>
                </a:cubicBezTo>
                <a:cubicBezTo>
                  <a:pt x="1212" y="3502709"/>
                  <a:pt x="34544" y="3594083"/>
                  <a:pt x="9833" y="3519948"/>
                </a:cubicBezTo>
                <a:cubicBezTo>
                  <a:pt x="6555" y="3454400"/>
                  <a:pt x="0" y="3388933"/>
                  <a:pt x="0" y="3323303"/>
                </a:cubicBezTo>
                <a:cubicBezTo>
                  <a:pt x="0" y="3244140"/>
                  <a:pt x="8550" y="3035608"/>
                  <a:pt x="19665" y="2930013"/>
                </a:cubicBezTo>
                <a:cubicBezTo>
                  <a:pt x="21752" y="2910187"/>
                  <a:pt x="27024" y="2890801"/>
                  <a:pt x="29497" y="2871019"/>
                </a:cubicBezTo>
                <a:cubicBezTo>
                  <a:pt x="33582" y="2838336"/>
                  <a:pt x="34320" y="2805251"/>
                  <a:pt x="39329" y="2772697"/>
                </a:cubicBezTo>
                <a:cubicBezTo>
                  <a:pt x="40905" y="2762453"/>
                  <a:pt x="46648" y="2753255"/>
                  <a:pt x="49162" y="2743200"/>
                </a:cubicBezTo>
                <a:cubicBezTo>
                  <a:pt x="53215" y="2726987"/>
                  <a:pt x="55236" y="2710323"/>
                  <a:pt x="58994" y="2694039"/>
                </a:cubicBezTo>
                <a:cubicBezTo>
                  <a:pt x="101061" y="2511746"/>
                  <a:pt x="62484" y="2676907"/>
                  <a:pt x="88491" y="2585884"/>
                </a:cubicBezTo>
                <a:cubicBezTo>
                  <a:pt x="95618" y="2560938"/>
                  <a:pt x="98052" y="2540631"/>
                  <a:pt x="108155" y="2517058"/>
                </a:cubicBezTo>
                <a:cubicBezTo>
                  <a:pt x="113929" y="2503586"/>
                  <a:pt x="122377" y="2491338"/>
                  <a:pt x="127820" y="2477729"/>
                </a:cubicBezTo>
                <a:cubicBezTo>
                  <a:pt x="135518" y="2458483"/>
                  <a:pt x="135986" y="2435982"/>
                  <a:pt x="147484" y="2418735"/>
                </a:cubicBezTo>
                <a:cubicBezTo>
                  <a:pt x="161872" y="2397155"/>
                  <a:pt x="178495" y="2374864"/>
                  <a:pt x="186813" y="2349910"/>
                </a:cubicBezTo>
                <a:cubicBezTo>
                  <a:pt x="195359" y="2324271"/>
                  <a:pt x="199923" y="2297471"/>
                  <a:pt x="206478" y="2271252"/>
                </a:cubicBezTo>
                <a:cubicBezTo>
                  <a:pt x="209755" y="2258142"/>
                  <a:pt x="212037" y="2244743"/>
                  <a:pt x="216310" y="2231923"/>
                </a:cubicBezTo>
                <a:cubicBezTo>
                  <a:pt x="239368" y="2162747"/>
                  <a:pt x="209357" y="2248145"/>
                  <a:pt x="245807" y="2163097"/>
                </a:cubicBezTo>
                <a:cubicBezTo>
                  <a:pt x="249890" y="2153571"/>
                  <a:pt x="252792" y="2143565"/>
                  <a:pt x="255639" y="2133600"/>
                </a:cubicBezTo>
                <a:cubicBezTo>
                  <a:pt x="259351" y="2120607"/>
                  <a:pt x="259983" y="2106619"/>
                  <a:pt x="265471" y="2094271"/>
                </a:cubicBezTo>
                <a:cubicBezTo>
                  <a:pt x="284016" y="2052545"/>
                  <a:pt x="294899" y="2050147"/>
                  <a:pt x="314633" y="2015613"/>
                </a:cubicBezTo>
                <a:cubicBezTo>
                  <a:pt x="321905" y="2002887"/>
                  <a:pt x="328523" y="1989756"/>
                  <a:pt x="334297" y="1976284"/>
                </a:cubicBezTo>
                <a:cubicBezTo>
                  <a:pt x="338380" y="1966758"/>
                  <a:pt x="341615" y="1956842"/>
                  <a:pt x="344129" y="1946787"/>
                </a:cubicBezTo>
                <a:cubicBezTo>
                  <a:pt x="348182" y="1930574"/>
                  <a:pt x="345105" y="1911797"/>
                  <a:pt x="353962" y="1897626"/>
                </a:cubicBezTo>
                <a:cubicBezTo>
                  <a:pt x="362647" y="1883730"/>
                  <a:pt x="380849" y="1878794"/>
                  <a:pt x="393291" y="1868129"/>
                </a:cubicBezTo>
                <a:cubicBezTo>
                  <a:pt x="403848" y="1859080"/>
                  <a:pt x="414250" y="1849608"/>
                  <a:pt x="422787" y="1838632"/>
                </a:cubicBezTo>
                <a:cubicBezTo>
                  <a:pt x="437297" y="1819977"/>
                  <a:pt x="454642" y="1802060"/>
                  <a:pt x="462116" y="1779639"/>
                </a:cubicBezTo>
                <a:lnTo>
                  <a:pt x="511278" y="1632155"/>
                </a:lnTo>
                <a:cubicBezTo>
                  <a:pt x="534851" y="1561436"/>
                  <a:pt x="506251" y="1649744"/>
                  <a:pt x="530942" y="1563329"/>
                </a:cubicBezTo>
                <a:cubicBezTo>
                  <a:pt x="533789" y="1553364"/>
                  <a:pt x="534300" y="1541925"/>
                  <a:pt x="540775" y="1533832"/>
                </a:cubicBezTo>
                <a:cubicBezTo>
                  <a:pt x="548157" y="1524605"/>
                  <a:pt x="560439" y="1520723"/>
                  <a:pt x="570271" y="1514168"/>
                </a:cubicBezTo>
                <a:cubicBezTo>
                  <a:pt x="573549" y="1504336"/>
                  <a:pt x="577257" y="1494636"/>
                  <a:pt x="580104" y="1484671"/>
                </a:cubicBezTo>
                <a:cubicBezTo>
                  <a:pt x="583816" y="1471678"/>
                  <a:pt x="585191" y="1457995"/>
                  <a:pt x="589936" y="1445342"/>
                </a:cubicBezTo>
                <a:cubicBezTo>
                  <a:pt x="600629" y="1416826"/>
                  <a:pt x="612963" y="1400968"/>
                  <a:pt x="629265" y="1376516"/>
                </a:cubicBezTo>
                <a:cubicBezTo>
                  <a:pt x="652484" y="1283638"/>
                  <a:pt x="636842" y="1322031"/>
                  <a:pt x="668594" y="1258529"/>
                </a:cubicBezTo>
                <a:cubicBezTo>
                  <a:pt x="672333" y="1239833"/>
                  <a:pt x="678181" y="1200026"/>
                  <a:pt x="688258" y="1179871"/>
                </a:cubicBezTo>
                <a:cubicBezTo>
                  <a:pt x="693543" y="1169302"/>
                  <a:pt x="701368" y="1160206"/>
                  <a:pt x="707923" y="1150374"/>
                </a:cubicBezTo>
                <a:cubicBezTo>
                  <a:pt x="730466" y="1082744"/>
                  <a:pt x="699633" y="1164881"/>
                  <a:pt x="747252" y="1081548"/>
                </a:cubicBezTo>
                <a:cubicBezTo>
                  <a:pt x="752753" y="1071921"/>
                  <a:pt x="765789" y="1019484"/>
                  <a:pt x="766916" y="1012723"/>
                </a:cubicBezTo>
                <a:cubicBezTo>
                  <a:pt x="771260" y="986659"/>
                  <a:pt x="772731" y="960180"/>
                  <a:pt x="776749" y="934064"/>
                </a:cubicBezTo>
                <a:cubicBezTo>
                  <a:pt x="779290" y="917547"/>
                  <a:pt x="783304" y="901290"/>
                  <a:pt x="786581" y="884903"/>
                </a:cubicBezTo>
                <a:cubicBezTo>
                  <a:pt x="789858" y="842297"/>
                  <a:pt x="796413" y="799816"/>
                  <a:pt x="796413" y="757084"/>
                </a:cubicBezTo>
                <a:cubicBezTo>
                  <a:pt x="796413" y="724552"/>
                  <a:pt x="787104" y="673614"/>
                  <a:pt x="776749" y="639097"/>
                </a:cubicBezTo>
                <a:cubicBezTo>
                  <a:pt x="770793" y="619243"/>
                  <a:pt x="762111" y="600213"/>
                  <a:pt x="757084" y="580103"/>
                </a:cubicBezTo>
                <a:cubicBezTo>
                  <a:pt x="753807" y="566993"/>
                  <a:pt x="750964" y="553767"/>
                  <a:pt x="747252" y="540774"/>
                </a:cubicBezTo>
                <a:cubicBezTo>
                  <a:pt x="744405" y="530809"/>
                  <a:pt x="739934" y="521332"/>
                  <a:pt x="737420" y="511277"/>
                </a:cubicBezTo>
                <a:cubicBezTo>
                  <a:pt x="733367" y="495064"/>
                  <a:pt x="730334" y="478600"/>
                  <a:pt x="727587" y="462116"/>
                </a:cubicBezTo>
                <a:cubicBezTo>
                  <a:pt x="723777" y="439256"/>
                  <a:pt x="726074" y="414920"/>
                  <a:pt x="717755" y="393290"/>
                </a:cubicBezTo>
                <a:cubicBezTo>
                  <a:pt x="709271" y="371232"/>
                  <a:pt x="678426" y="334297"/>
                  <a:pt x="678426" y="334297"/>
                </a:cubicBezTo>
                <a:cubicBezTo>
                  <a:pt x="671871" y="314632"/>
                  <a:pt x="670260" y="292550"/>
                  <a:pt x="658762" y="275303"/>
                </a:cubicBezTo>
                <a:cubicBezTo>
                  <a:pt x="645652" y="255639"/>
                  <a:pt x="626907" y="238731"/>
                  <a:pt x="619433" y="216310"/>
                </a:cubicBezTo>
                <a:cubicBezTo>
                  <a:pt x="605863" y="175603"/>
                  <a:pt x="618223" y="192562"/>
                  <a:pt x="580104" y="167148"/>
                </a:cubicBezTo>
                <a:cubicBezTo>
                  <a:pt x="547328" y="117987"/>
                  <a:pt x="570272" y="144208"/>
                  <a:pt x="501445" y="98323"/>
                </a:cubicBezTo>
                <a:lnTo>
                  <a:pt x="471949" y="78658"/>
                </a:lnTo>
                <a:lnTo>
                  <a:pt x="442452" y="58993"/>
                </a:lnTo>
                <a:cubicBezTo>
                  <a:pt x="435897" y="49161"/>
                  <a:pt x="431143" y="37853"/>
                  <a:pt x="422787" y="29497"/>
                </a:cubicBezTo>
                <a:cubicBezTo>
                  <a:pt x="410919" y="17629"/>
                  <a:pt x="389146" y="7760"/>
                  <a:pt x="373626" y="0"/>
                </a:cubicBezTo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8DEB26-10BC-3A4D-A632-190284DC088E}"/>
              </a:ext>
            </a:extLst>
          </p:cNvPr>
          <p:cNvSpPr txBox="1"/>
          <p:nvPr/>
        </p:nvSpPr>
        <p:spPr>
          <a:xfrm>
            <a:off x="1904288" y="3845747"/>
            <a:ext cx="1565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</a:t>
            </a:r>
          </a:p>
          <a:p>
            <a:r>
              <a:rPr lang="en-US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trajectories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559B51-BB69-A5F4-0960-F1F7CDD4063F}"/>
              </a:ext>
            </a:extLst>
          </p:cNvPr>
          <p:cNvSpPr txBox="1"/>
          <p:nvPr/>
        </p:nvSpPr>
        <p:spPr>
          <a:xfrm>
            <a:off x="5469012" y="678033"/>
            <a:ext cx="6650026" cy="923330"/>
          </a:xfrm>
          <a:prstGeom prst="rect">
            <a:avLst/>
          </a:prstGeom>
          <a:solidFill>
            <a:schemeClr val="accent4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Acceptances for the detectors driven by IR design itself (combination of apertures and optics).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IR was designed with the beamline detectors in-mind.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1DD58-5079-F2A1-5547-D2C16E756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8"/>
          <p:cNvGrpSpPr/>
          <p:nvPr/>
        </p:nvGrpSpPr>
        <p:grpSpPr>
          <a:xfrm>
            <a:off x="533572" y="1130561"/>
            <a:ext cx="5700712" cy="3102183"/>
            <a:chOff x="901873" y="212945"/>
            <a:chExt cx="4656814" cy="2429796"/>
          </a:xfrm>
        </p:grpSpPr>
        <p:sp>
          <p:nvSpPr>
            <p:cNvPr id="117" name="Google Shape;117;p8"/>
            <p:cNvSpPr/>
            <p:nvPr/>
          </p:nvSpPr>
          <p:spPr>
            <a:xfrm rot="-5400000">
              <a:off x="2893573" y="-726531"/>
              <a:ext cx="501000" cy="4484400"/>
            </a:xfrm>
            <a:prstGeom prst="can">
              <a:avLst>
                <a:gd name="adj" fmla="val 25000"/>
              </a:avLst>
            </a:prstGeom>
            <a:solidFill>
              <a:srgbClr val="5B9BD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8" name="Google Shape;118;p8"/>
            <p:cNvCxnSpPr/>
            <p:nvPr/>
          </p:nvCxnSpPr>
          <p:spPr>
            <a:xfrm>
              <a:off x="2179527" y="526094"/>
              <a:ext cx="22428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119" name="Google Shape;119;p8"/>
            <p:cNvSpPr txBox="1"/>
            <p:nvPr/>
          </p:nvSpPr>
          <p:spPr>
            <a:xfrm>
              <a:off x="2705608" y="212945"/>
              <a:ext cx="707400" cy="42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 m</a:t>
              </a:r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" name="Google Shape;120;p8"/>
            <p:cNvGrpSpPr/>
            <p:nvPr/>
          </p:nvGrpSpPr>
          <p:grpSpPr>
            <a:xfrm>
              <a:off x="1290179" y="641390"/>
              <a:ext cx="1187254" cy="2001351"/>
              <a:chOff x="1290179" y="641390"/>
              <a:chExt cx="1187254" cy="2001351"/>
            </a:xfrm>
          </p:grpSpPr>
          <p:sp>
            <p:nvSpPr>
              <p:cNvPr id="121" name="Google Shape;121;p8"/>
              <p:cNvSpPr/>
              <p:nvPr/>
            </p:nvSpPr>
            <p:spPr>
              <a:xfrm>
                <a:off x="1290179" y="989556"/>
                <a:ext cx="901800" cy="108990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8"/>
              <p:cNvSpPr txBox="1"/>
              <p:nvPr/>
            </p:nvSpPr>
            <p:spPr>
              <a:xfrm>
                <a:off x="1329633" y="641390"/>
                <a:ext cx="1147800" cy="289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Station 1</a:t>
                </a:r>
                <a:endParaRPr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23" name="Google Shape;123;p8"/>
              <p:cNvSpPr/>
              <p:nvPr/>
            </p:nvSpPr>
            <p:spPr>
              <a:xfrm>
                <a:off x="1379428" y="1227550"/>
                <a:ext cx="186300" cy="849000"/>
              </a:xfrm>
              <a:prstGeom prst="cube">
                <a:avLst>
                  <a:gd name="adj" fmla="val 25000"/>
                </a:avLst>
              </a:prstGeom>
              <a:solidFill>
                <a:srgbClr val="548135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>
                <a:off x="1744770" y="1229638"/>
                <a:ext cx="186300" cy="849000"/>
              </a:xfrm>
              <a:prstGeom prst="cube">
                <a:avLst>
                  <a:gd name="adj" fmla="val 25000"/>
                </a:avLst>
              </a:prstGeom>
              <a:solidFill>
                <a:srgbClr val="548135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8"/>
              <p:cNvSpPr txBox="1"/>
              <p:nvPr/>
            </p:nvSpPr>
            <p:spPr>
              <a:xfrm rot="16200000">
                <a:off x="1107799" y="2111441"/>
                <a:ext cx="765000" cy="29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Layer 1</a:t>
                </a:r>
                <a:endParaRPr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8"/>
              <p:cNvSpPr txBox="1"/>
              <p:nvPr/>
            </p:nvSpPr>
            <p:spPr>
              <a:xfrm rot="16200000">
                <a:off x="1487767" y="2095385"/>
                <a:ext cx="747000" cy="29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Layer 2</a:t>
                </a:r>
                <a:endParaRPr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" name="Google Shape;127;p8"/>
            <p:cNvGrpSpPr/>
            <p:nvPr/>
          </p:nvGrpSpPr>
          <p:grpSpPr>
            <a:xfrm>
              <a:off x="4206768" y="526089"/>
              <a:ext cx="1351919" cy="2116652"/>
              <a:chOff x="1290179" y="547209"/>
              <a:chExt cx="1351919" cy="2116652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1290179" y="989556"/>
                <a:ext cx="901800" cy="108990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8"/>
              <p:cNvSpPr txBox="1"/>
              <p:nvPr/>
            </p:nvSpPr>
            <p:spPr>
              <a:xfrm>
                <a:off x="1494298" y="547209"/>
                <a:ext cx="1147800" cy="289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Station 2</a:t>
                </a:r>
                <a:endParaRPr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30" name="Google Shape;130;p8"/>
              <p:cNvSpPr/>
              <p:nvPr/>
            </p:nvSpPr>
            <p:spPr>
              <a:xfrm>
                <a:off x="1379428" y="1227550"/>
                <a:ext cx="186300" cy="849000"/>
              </a:xfrm>
              <a:prstGeom prst="cube">
                <a:avLst>
                  <a:gd name="adj" fmla="val 25000"/>
                </a:avLst>
              </a:prstGeom>
              <a:solidFill>
                <a:srgbClr val="548135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1744770" y="1229638"/>
                <a:ext cx="186300" cy="849000"/>
              </a:xfrm>
              <a:prstGeom prst="cube">
                <a:avLst>
                  <a:gd name="adj" fmla="val 25000"/>
                </a:avLst>
              </a:prstGeom>
              <a:solidFill>
                <a:srgbClr val="548135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8"/>
              <p:cNvSpPr txBox="1"/>
              <p:nvPr/>
            </p:nvSpPr>
            <p:spPr>
              <a:xfrm rot="16200000">
                <a:off x="1049335" y="2082770"/>
                <a:ext cx="817500" cy="29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Layer 1</a:t>
                </a:r>
                <a:endParaRPr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8"/>
              <p:cNvSpPr txBox="1"/>
              <p:nvPr/>
            </p:nvSpPr>
            <p:spPr>
              <a:xfrm rot="16200000">
                <a:off x="1493764" y="2146661"/>
                <a:ext cx="736800" cy="29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Layer 2</a:t>
                </a:r>
                <a:endParaRPr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A5804B2-2141-E444-9139-00B763301EE5}"/>
              </a:ext>
            </a:extLst>
          </p:cNvPr>
          <p:cNvSpPr txBox="1"/>
          <p:nvPr/>
        </p:nvSpPr>
        <p:spPr>
          <a:xfrm>
            <a:off x="6447168" y="641263"/>
            <a:ext cx="5587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Two stations, separated by ~1-2 meters, each with two layers (minimum) of silicon detectors.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55983C8-379E-2E41-80A5-057C0EECA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209" y="2232284"/>
            <a:ext cx="5700724" cy="43063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6B8DD2A-F9A3-2C44-8056-957550574EDD}"/>
              </a:ext>
            </a:extLst>
          </p:cNvPr>
          <p:cNvSpPr/>
          <p:nvPr/>
        </p:nvSpPr>
        <p:spPr>
          <a:xfrm>
            <a:off x="10426890" y="4626591"/>
            <a:ext cx="504967" cy="5595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9E6BC0-BCBC-F941-A7CD-9AB27381D29B}"/>
              </a:ext>
            </a:extLst>
          </p:cNvPr>
          <p:cNvCxnSpPr>
            <a:stCxn id="8" idx="2"/>
          </p:cNvCxnSpPr>
          <p:nvPr/>
        </p:nvCxnSpPr>
        <p:spPr>
          <a:xfrm flipH="1" flipV="1">
            <a:off x="5683264" y="3680827"/>
            <a:ext cx="4743626" cy="12255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5FD55A4-DB58-6556-B424-8BB496363351}"/>
              </a:ext>
            </a:extLst>
          </p:cNvPr>
          <p:cNvCxnSpPr/>
          <p:nvPr/>
        </p:nvCxnSpPr>
        <p:spPr>
          <a:xfrm>
            <a:off x="217714" y="2819400"/>
            <a:ext cx="62294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0DC53E3-89FF-0F1B-F8D6-FBB251351773}"/>
              </a:ext>
            </a:extLst>
          </p:cNvPr>
          <p:cNvCxnSpPr>
            <a:cxnSpLocks/>
          </p:cNvCxnSpPr>
          <p:nvPr/>
        </p:nvCxnSpPr>
        <p:spPr>
          <a:xfrm flipV="1">
            <a:off x="217714" y="2473962"/>
            <a:ext cx="6229454" cy="323667"/>
          </a:xfrm>
          <a:prstGeom prst="straightConnector1">
            <a:avLst/>
          </a:prstGeom>
          <a:ln w="38100">
            <a:solidFill>
              <a:srgbClr val="333D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5CD8C1A-4C64-34F5-FA03-0EFAE3B1947B}"/>
              </a:ext>
            </a:extLst>
          </p:cNvPr>
          <p:cNvSpPr txBox="1"/>
          <p:nvPr/>
        </p:nvSpPr>
        <p:spPr>
          <a:xfrm>
            <a:off x="2222132" y="2759595"/>
            <a:ext cx="79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76E1E-C038-BEDC-EDBF-F9F59BC0FE6D}"/>
              </a:ext>
            </a:extLst>
          </p:cNvPr>
          <p:cNvSpPr txBox="1"/>
          <p:nvPr/>
        </p:nvSpPr>
        <p:spPr>
          <a:xfrm rot="21435948">
            <a:off x="2219632" y="2296483"/>
            <a:ext cx="24164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DFC"/>
                </a:solidFill>
              </a:rPr>
              <a:t>Scattered proton in RP</a:t>
            </a:r>
          </a:p>
        </p:txBody>
      </p:sp>
      <p:sp>
        <p:nvSpPr>
          <p:cNvPr id="9" name="Google Shape;113;p8">
            <a:extLst>
              <a:ext uri="{FF2B5EF4-FFF2-40B4-BE49-F238E27FC236}">
                <a16:creationId xmlns:a16="http://schemas.microsoft.com/office/drawing/2014/main" id="{00F7FE66-A6BA-3128-635D-6642F2A613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280" y="-23957"/>
            <a:ext cx="7574100" cy="6384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0519D"/>
              </a:buClr>
              <a:buSzPts val="4400"/>
            </a:pPr>
            <a:r>
              <a:rPr lang="en-US" dirty="0"/>
              <a:t>Roman Pots @ the EIC</a:t>
            </a:r>
            <a:endParaRPr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D016AFD-4FC2-FCE5-0AA2-A40BF12F5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92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6;p8">
            <a:extLst>
              <a:ext uri="{FF2B5EF4-FFF2-40B4-BE49-F238E27FC236}">
                <a16:creationId xmlns:a16="http://schemas.microsoft.com/office/drawing/2014/main" id="{03013789-E062-C98C-0E82-8B1BFBBB94A5}"/>
              </a:ext>
            </a:extLst>
          </p:cNvPr>
          <p:cNvGrpSpPr/>
          <p:nvPr/>
        </p:nvGrpSpPr>
        <p:grpSpPr>
          <a:xfrm>
            <a:off x="533572" y="1130561"/>
            <a:ext cx="5700712" cy="3102183"/>
            <a:chOff x="901873" y="212945"/>
            <a:chExt cx="4656814" cy="2429796"/>
          </a:xfrm>
        </p:grpSpPr>
        <p:sp>
          <p:nvSpPr>
            <p:cNvPr id="4" name="Google Shape;117;p8">
              <a:extLst>
                <a:ext uri="{FF2B5EF4-FFF2-40B4-BE49-F238E27FC236}">
                  <a16:creationId xmlns:a16="http://schemas.microsoft.com/office/drawing/2014/main" id="{D858BE8B-870E-73C2-32CD-20F5BD62C5EE}"/>
                </a:ext>
              </a:extLst>
            </p:cNvPr>
            <p:cNvSpPr/>
            <p:nvPr/>
          </p:nvSpPr>
          <p:spPr>
            <a:xfrm rot="-5400000">
              <a:off x="2893573" y="-726531"/>
              <a:ext cx="501000" cy="4484400"/>
            </a:xfrm>
            <a:prstGeom prst="can">
              <a:avLst>
                <a:gd name="adj" fmla="val 25000"/>
              </a:avLst>
            </a:prstGeom>
            <a:solidFill>
              <a:srgbClr val="5B9BD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" name="Google Shape;118;p8">
              <a:extLst>
                <a:ext uri="{FF2B5EF4-FFF2-40B4-BE49-F238E27FC236}">
                  <a16:creationId xmlns:a16="http://schemas.microsoft.com/office/drawing/2014/main" id="{FBFFC2B3-0277-9CBA-C7EF-2AFFE23C02C9}"/>
                </a:ext>
              </a:extLst>
            </p:cNvPr>
            <p:cNvCxnSpPr/>
            <p:nvPr/>
          </p:nvCxnSpPr>
          <p:spPr>
            <a:xfrm>
              <a:off x="2179527" y="526094"/>
              <a:ext cx="22428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8" name="Google Shape;119;p8">
              <a:extLst>
                <a:ext uri="{FF2B5EF4-FFF2-40B4-BE49-F238E27FC236}">
                  <a16:creationId xmlns:a16="http://schemas.microsoft.com/office/drawing/2014/main" id="{87CBBB20-10BD-AC5A-6D44-1ACA78641435}"/>
                </a:ext>
              </a:extLst>
            </p:cNvPr>
            <p:cNvSpPr txBox="1"/>
            <p:nvPr/>
          </p:nvSpPr>
          <p:spPr>
            <a:xfrm>
              <a:off x="2705608" y="212945"/>
              <a:ext cx="707400" cy="42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 m</a:t>
              </a:r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" name="Google Shape;120;p8">
              <a:extLst>
                <a:ext uri="{FF2B5EF4-FFF2-40B4-BE49-F238E27FC236}">
                  <a16:creationId xmlns:a16="http://schemas.microsoft.com/office/drawing/2014/main" id="{806DE08E-8175-43E5-04AE-C54D56B0A72D}"/>
                </a:ext>
              </a:extLst>
            </p:cNvPr>
            <p:cNvGrpSpPr/>
            <p:nvPr/>
          </p:nvGrpSpPr>
          <p:grpSpPr>
            <a:xfrm>
              <a:off x="1290179" y="641390"/>
              <a:ext cx="1187254" cy="2001351"/>
              <a:chOff x="1290179" y="641390"/>
              <a:chExt cx="1187254" cy="2001351"/>
            </a:xfrm>
          </p:grpSpPr>
          <p:sp>
            <p:nvSpPr>
              <p:cNvPr id="17" name="Google Shape;121;p8">
                <a:extLst>
                  <a:ext uri="{FF2B5EF4-FFF2-40B4-BE49-F238E27FC236}">
                    <a16:creationId xmlns:a16="http://schemas.microsoft.com/office/drawing/2014/main" id="{F92438EE-D3B0-AB12-5ED1-6072B409D601}"/>
                  </a:ext>
                </a:extLst>
              </p:cNvPr>
              <p:cNvSpPr/>
              <p:nvPr/>
            </p:nvSpPr>
            <p:spPr>
              <a:xfrm>
                <a:off x="1290179" y="989556"/>
                <a:ext cx="901800" cy="108990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2;p8">
                <a:extLst>
                  <a:ext uri="{FF2B5EF4-FFF2-40B4-BE49-F238E27FC236}">
                    <a16:creationId xmlns:a16="http://schemas.microsoft.com/office/drawing/2014/main" id="{C2A16652-9DB0-7453-C919-0F14236EDF22}"/>
                  </a:ext>
                </a:extLst>
              </p:cNvPr>
              <p:cNvSpPr txBox="1"/>
              <p:nvPr/>
            </p:nvSpPr>
            <p:spPr>
              <a:xfrm>
                <a:off x="1329633" y="641390"/>
                <a:ext cx="1147800" cy="289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Station 1</a:t>
                </a:r>
                <a:endParaRPr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9" name="Google Shape;123;p8">
                <a:extLst>
                  <a:ext uri="{FF2B5EF4-FFF2-40B4-BE49-F238E27FC236}">
                    <a16:creationId xmlns:a16="http://schemas.microsoft.com/office/drawing/2014/main" id="{75C9E54E-7D02-B573-CBE6-A60848C07325}"/>
                  </a:ext>
                </a:extLst>
              </p:cNvPr>
              <p:cNvSpPr/>
              <p:nvPr/>
            </p:nvSpPr>
            <p:spPr>
              <a:xfrm>
                <a:off x="1379428" y="1227550"/>
                <a:ext cx="186300" cy="849000"/>
              </a:xfrm>
              <a:prstGeom prst="cube">
                <a:avLst>
                  <a:gd name="adj" fmla="val 25000"/>
                </a:avLst>
              </a:prstGeom>
              <a:solidFill>
                <a:srgbClr val="548135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24;p8">
                <a:extLst>
                  <a:ext uri="{FF2B5EF4-FFF2-40B4-BE49-F238E27FC236}">
                    <a16:creationId xmlns:a16="http://schemas.microsoft.com/office/drawing/2014/main" id="{9AB48668-FA87-3B62-917F-54D41EBD2F27}"/>
                  </a:ext>
                </a:extLst>
              </p:cNvPr>
              <p:cNvSpPr/>
              <p:nvPr/>
            </p:nvSpPr>
            <p:spPr>
              <a:xfrm>
                <a:off x="1744770" y="1229638"/>
                <a:ext cx="186300" cy="849000"/>
              </a:xfrm>
              <a:prstGeom prst="cube">
                <a:avLst>
                  <a:gd name="adj" fmla="val 25000"/>
                </a:avLst>
              </a:prstGeom>
              <a:solidFill>
                <a:srgbClr val="548135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25;p8">
                <a:extLst>
                  <a:ext uri="{FF2B5EF4-FFF2-40B4-BE49-F238E27FC236}">
                    <a16:creationId xmlns:a16="http://schemas.microsoft.com/office/drawing/2014/main" id="{F7DAEF84-3CF5-51B5-0FAF-B60AB29908CE}"/>
                  </a:ext>
                </a:extLst>
              </p:cNvPr>
              <p:cNvSpPr txBox="1"/>
              <p:nvPr/>
            </p:nvSpPr>
            <p:spPr>
              <a:xfrm rot="16200000">
                <a:off x="1107799" y="2111441"/>
                <a:ext cx="765000" cy="29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Layer 1</a:t>
                </a:r>
                <a:endParaRPr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26;p8">
                <a:extLst>
                  <a:ext uri="{FF2B5EF4-FFF2-40B4-BE49-F238E27FC236}">
                    <a16:creationId xmlns:a16="http://schemas.microsoft.com/office/drawing/2014/main" id="{4CA32B30-4AB0-1F4E-DA5D-794449896049}"/>
                  </a:ext>
                </a:extLst>
              </p:cNvPr>
              <p:cNvSpPr txBox="1"/>
              <p:nvPr/>
            </p:nvSpPr>
            <p:spPr>
              <a:xfrm rot="16200000">
                <a:off x="1487767" y="2095385"/>
                <a:ext cx="747000" cy="29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Layer 2</a:t>
                </a:r>
                <a:endParaRPr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27;p8">
              <a:extLst>
                <a:ext uri="{FF2B5EF4-FFF2-40B4-BE49-F238E27FC236}">
                  <a16:creationId xmlns:a16="http://schemas.microsoft.com/office/drawing/2014/main" id="{E97B7C69-FDA7-82A4-3F54-64F3361E05D8}"/>
                </a:ext>
              </a:extLst>
            </p:cNvPr>
            <p:cNvGrpSpPr/>
            <p:nvPr/>
          </p:nvGrpSpPr>
          <p:grpSpPr>
            <a:xfrm>
              <a:off x="4206768" y="526089"/>
              <a:ext cx="1351919" cy="2116652"/>
              <a:chOff x="1290179" y="547209"/>
              <a:chExt cx="1351919" cy="2116652"/>
            </a:xfrm>
          </p:grpSpPr>
          <p:sp>
            <p:nvSpPr>
              <p:cNvPr id="11" name="Google Shape;128;p8">
                <a:extLst>
                  <a:ext uri="{FF2B5EF4-FFF2-40B4-BE49-F238E27FC236}">
                    <a16:creationId xmlns:a16="http://schemas.microsoft.com/office/drawing/2014/main" id="{AF0C774E-6D8D-9A2D-FD50-046C245569A6}"/>
                  </a:ext>
                </a:extLst>
              </p:cNvPr>
              <p:cNvSpPr/>
              <p:nvPr/>
            </p:nvSpPr>
            <p:spPr>
              <a:xfrm>
                <a:off x="1290179" y="989556"/>
                <a:ext cx="901800" cy="108990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29;p8">
                <a:extLst>
                  <a:ext uri="{FF2B5EF4-FFF2-40B4-BE49-F238E27FC236}">
                    <a16:creationId xmlns:a16="http://schemas.microsoft.com/office/drawing/2014/main" id="{8A0BC95B-3ED8-EAC4-338F-E2DC47C6CD42}"/>
                  </a:ext>
                </a:extLst>
              </p:cNvPr>
              <p:cNvSpPr txBox="1"/>
              <p:nvPr/>
            </p:nvSpPr>
            <p:spPr>
              <a:xfrm>
                <a:off x="1494298" y="547209"/>
                <a:ext cx="1147800" cy="289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Station 2</a:t>
                </a:r>
                <a:endParaRPr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13" name="Google Shape;130;p8">
                <a:extLst>
                  <a:ext uri="{FF2B5EF4-FFF2-40B4-BE49-F238E27FC236}">
                    <a16:creationId xmlns:a16="http://schemas.microsoft.com/office/drawing/2014/main" id="{197337A2-4870-625F-03F6-D25DBEB51344}"/>
                  </a:ext>
                </a:extLst>
              </p:cNvPr>
              <p:cNvSpPr/>
              <p:nvPr/>
            </p:nvSpPr>
            <p:spPr>
              <a:xfrm>
                <a:off x="1379428" y="1227550"/>
                <a:ext cx="186300" cy="849000"/>
              </a:xfrm>
              <a:prstGeom prst="cube">
                <a:avLst>
                  <a:gd name="adj" fmla="val 25000"/>
                </a:avLst>
              </a:prstGeom>
              <a:solidFill>
                <a:srgbClr val="548135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31;p8">
                <a:extLst>
                  <a:ext uri="{FF2B5EF4-FFF2-40B4-BE49-F238E27FC236}">
                    <a16:creationId xmlns:a16="http://schemas.microsoft.com/office/drawing/2014/main" id="{7B839038-090F-C529-81BB-38A9C94FEF27}"/>
                  </a:ext>
                </a:extLst>
              </p:cNvPr>
              <p:cNvSpPr/>
              <p:nvPr/>
            </p:nvSpPr>
            <p:spPr>
              <a:xfrm>
                <a:off x="1744770" y="1229638"/>
                <a:ext cx="186300" cy="849000"/>
              </a:xfrm>
              <a:prstGeom prst="cube">
                <a:avLst>
                  <a:gd name="adj" fmla="val 25000"/>
                </a:avLst>
              </a:prstGeom>
              <a:solidFill>
                <a:srgbClr val="548135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32;p8">
                <a:extLst>
                  <a:ext uri="{FF2B5EF4-FFF2-40B4-BE49-F238E27FC236}">
                    <a16:creationId xmlns:a16="http://schemas.microsoft.com/office/drawing/2014/main" id="{40FB57BE-3D04-8E3E-4363-DCD4B8D64AFD}"/>
                  </a:ext>
                </a:extLst>
              </p:cNvPr>
              <p:cNvSpPr txBox="1"/>
              <p:nvPr/>
            </p:nvSpPr>
            <p:spPr>
              <a:xfrm rot="16200000">
                <a:off x="1049335" y="2082770"/>
                <a:ext cx="817500" cy="29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Layer 1</a:t>
                </a:r>
                <a:endParaRPr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33;p8">
                <a:extLst>
                  <a:ext uri="{FF2B5EF4-FFF2-40B4-BE49-F238E27FC236}">
                    <a16:creationId xmlns:a16="http://schemas.microsoft.com/office/drawing/2014/main" id="{33C5DA35-8BFC-9BF5-7033-ADDE20B9F714}"/>
                  </a:ext>
                </a:extLst>
              </p:cNvPr>
              <p:cNvSpPr txBox="1"/>
              <p:nvPr/>
            </p:nvSpPr>
            <p:spPr>
              <a:xfrm rot="16200000">
                <a:off x="1493764" y="2146661"/>
                <a:ext cx="736800" cy="29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Layer 2</a:t>
                </a:r>
                <a:endParaRPr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4" name="Google Shape;13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1927" y="621350"/>
            <a:ext cx="5115993" cy="4392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17ECF60-58CA-C847-B7E1-D1F611EDC17A}"/>
              </a:ext>
            </a:extLst>
          </p:cNvPr>
          <p:cNvCxnSpPr>
            <a:cxnSpLocks/>
          </p:cNvCxnSpPr>
          <p:nvPr/>
        </p:nvCxnSpPr>
        <p:spPr>
          <a:xfrm flipV="1">
            <a:off x="5025885" y="2266886"/>
            <a:ext cx="1868238" cy="3692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30400F6B-F025-FC4D-A5ED-B708D8124F4B}"/>
              </a:ext>
            </a:extLst>
          </p:cNvPr>
          <p:cNvSpPr/>
          <p:nvPr/>
        </p:nvSpPr>
        <p:spPr>
          <a:xfrm>
            <a:off x="4573577" y="2124504"/>
            <a:ext cx="464425" cy="20786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0C658-F637-0C40-BEEF-3E1D3DD7A115}"/>
              </a:ext>
            </a:extLst>
          </p:cNvPr>
          <p:cNvSpPr txBox="1"/>
          <p:nvPr/>
        </p:nvSpPr>
        <p:spPr>
          <a:xfrm>
            <a:off x="80904" y="4426504"/>
            <a:ext cx="6608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Silicon detectors placed directly into machine vacuum.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Enables maximal geometric coverage, and minimizes impact on the beam.</a:t>
            </a:r>
          </a:p>
        </p:txBody>
      </p:sp>
      <p:sp>
        <p:nvSpPr>
          <p:cNvPr id="25" name="Google Shape;113;p8">
            <a:extLst>
              <a:ext uri="{FF2B5EF4-FFF2-40B4-BE49-F238E27FC236}">
                <a16:creationId xmlns:a16="http://schemas.microsoft.com/office/drawing/2014/main" id="{0505D62D-08F1-098B-C7BF-5476911902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280" y="-23957"/>
            <a:ext cx="7574100" cy="6384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0519D"/>
              </a:buClr>
              <a:buSzPts val="4400"/>
            </a:pPr>
            <a:r>
              <a:rPr lang="en-US" dirty="0"/>
              <a:t>Roman Pots @ the EIC</a:t>
            </a:r>
            <a:endParaRPr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EF501C0-BFD7-DD3D-E1CC-7E11FBFF2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1740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 marL="0" indent="0" algn="l">
          <a:buClr>
            <a:srgbClr val="0096FF"/>
          </a:buClr>
          <a:buFont typeface="Arial" panose="020B0604020202020204" pitchFamily="34" charset="0"/>
          <a:buNone/>
          <a:defRPr dirty="0" smtClean="0">
            <a:solidFill>
              <a:srgbClr val="0096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2345</TotalTime>
  <Words>2492</Words>
  <Application>Microsoft Macintosh PowerPoint</Application>
  <PresentationFormat>Widescreen</PresentationFormat>
  <Paragraphs>365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Cambria Math</vt:lpstr>
      <vt:lpstr>Wingdings</vt:lpstr>
      <vt:lpstr>BNL</vt:lpstr>
      <vt:lpstr>Roman Pots and Off-Momentum Detectors</vt:lpstr>
      <vt:lpstr>The        Far-Forward Detectors</vt:lpstr>
      <vt:lpstr>Beam Effects</vt:lpstr>
      <vt:lpstr>Generic Performance Requirements</vt:lpstr>
      <vt:lpstr>Generic Performance Requirements</vt:lpstr>
      <vt:lpstr>Generic Performance Requirements</vt:lpstr>
      <vt:lpstr>Roman Pots @ the EIC</vt:lpstr>
      <vt:lpstr>Roman Pots @ the EIC</vt:lpstr>
      <vt:lpstr>Roman Pots @ the EIC</vt:lpstr>
      <vt:lpstr>Roman Pots @ the EIC</vt:lpstr>
      <vt:lpstr>Off-Momentum Detectors</vt:lpstr>
      <vt:lpstr>Off-Momentum Detectors</vt:lpstr>
      <vt:lpstr>Off-Momentum Detectors</vt:lpstr>
      <vt:lpstr>Summary of Detector Performance</vt:lpstr>
      <vt:lpstr>Preliminary Design of Vacuum System (not yet in global CAD)</vt:lpstr>
      <vt:lpstr>Preliminary Design of Vacuum System (not yet in global CAD)</vt:lpstr>
      <vt:lpstr>Effect of Vacuum Design on Beam Operation</vt:lpstr>
      <vt:lpstr>Detector Technology</vt:lpstr>
      <vt:lpstr>Technology: AC-LGAD</vt:lpstr>
      <vt:lpstr>Technology: AC-LGAD</vt:lpstr>
      <vt:lpstr>Progress on AC-LGAD development</vt:lpstr>
      <vt:lpstr>Progress on AC-LGAD ASIC (EICROC0)</vt:lpstr>
      <vt:lpstr>AC-LGAD + EICROC0 testing</vt:lpstr>
      <vt:lpstr>Summary and Takeaways</vt:lpstr>
      <vt:lpstr>Backup</vt:lpstr>
      <vt:lpstr>Off-Momentum Detectors</vt:lpstr>
      <vt:lpstr>Roman Pots @ STAR</vt:lpstr>
      <vt:lpstr>Digression: Machine Optics Impact</vt:lpstr>
      <vt:lpstr>Digression: Machine Optics Impact</vt:lpstr>
      <vt:lpstr>Digression: Machine Optics Impact</vt:lpstr>
      <vt:lpstr>Machine Optics: Roman Pots</vt:lpstr>
      <vt:lpstr>Momentum Resolution – Timing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Abramowitz, Jennifer</dc:creator>
  <cp:keywords/>
  <dc:description/>
  <cp:lastModifiedBy>Jentsch, Alexander</cp:lastModifiedBy>
  <cp:revision>209</cp:revision>
  <dcterms:created xsi:type="dcterms:W3CDTF">2023-09-11T13:49:26Z</dcterms:created>
  <dcterms:modified xsi:type="dcterms:W3CDTF">2024-02-01T16:48:06Z</dcterms:modified>
  <cp:category/>
</cp:coreProperties>
</file>