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g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0"/>
  </p:notesMasterIdLst>
  <p:sldIdLst>
    <p:sldId id="256" r:id="rId5"/>
    <p:sldId id="3702" r:id="rId6"/>
    <p:sldId id="3844" r:id="rId7"/>
    <p:sldId id="3708" r:id="rId8"/>
    <p:sldId id="3845" r:id="rId9"/>
    <p:sldId id="3846" r:id="rId10"/>
    <p:sldId id="3727" r:id="rId11"/>
    <p:sldId id="2285" r:id="rId12"/>
    <p:sldId id="3847" r:id="rId13"/>
    <p:sldId id="3848" r:id="rId14"/>
    <p:sldId id="3856" r:id="rId15"/>
    <p:sldId id="3849" r:id="rId16"/>
    <p:sldId id="3703" r:id="rId17"/>
    <p:sldId id="3857" r:id="rId18"/>
    <p:sldId id="3862" r:id="rId19"/>
    <p:sldId id="3854" r:id="rId20"/>
    <p:sldId id="3860" r:id="rId21"/>
    <p:sldId id="3851" r:id="rId22"/>
    <p:sldId id="3861" r:id="rId23"/>
    <p:sldId id="3706" r:id="rId24"/>
    <p:sldId id="2099" r:id="rId25"/>
    <p:sldId id="3855" r:id="rId26"/>
    <p:sldId id="3858" r:id="rId27"/>
    <p:sldId id="3853" r:id="rId28"/>
    <p:sldId id="385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23879-7CCA-2C6D-EFAC-775F689C5316}" v="71" dt="2023-09-14T13:53:47.802"/>
    <p1510:client id="{10663270-6DB0-9A37-AD60-970A201B6882}" v="52" dt="2023-09-13T14:07:21.339"/>
    <p1510:client id="{453E3415-89EE-761A-4968-163AECD5ED5E}" v="2" dt="2023-09-13T18:19:21.761"/>
    <p1510:client id="{544678C6-035F-1C84-711F-34C2F0344C6E}" v="6" dt="2023-09-20T10:29:28.480"/>
    <p1510:client id="{BD143162-82A1-0063-1DC2-BAC2E05FDB9B}" v="3" dt="2023-09-13T16:42:14.729"/>
    <p1510:client id="{C25B1B59-03AD-2B92-4A61-24F3F9276482}" v="6" dt="2023-09-13T16:57:04.408"/>
    <p1510:client id="{E2EC0739-0011-7836-AC89-0C91C2A6B873}" v="1" dt="2023-09-19T17:22:23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6"/>
    <p:restoredTop sz="94720"/>
  </p:normalViewPr>
  <p:slideViewPr>
    <p:cSldViewPr snapToGrid="0">
      <p:cViewPr varScale="1">
        <p:scale>
          <a:sx n="204" d="100"/>
          <a:sy n="204" d="100"/>
        </p:scale>
        <p:origin x="2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ozzolo, Joseph E" userId="S::tuozzolo@bnl.gov::c911da3d-f0f5-44b2-9e90-82ffdfaf588b" providerId="AD" clId="Web-{E2EC0739-0011-7836-AC89-0C91C2A6B873}"/>
    <pc:docChg chg="sldOrd">
      <pc:chgData name="Tuozzolo, Joseph E" userId="S::tuozzolo@bnl.gov::c911da3d-f0f5-44b2-9e90-82ffdfaf588b" providerId="AD" clId="Web-{E2EC0739-0011-7836-AC89-0C91C2A6B873}" dt="2023-09-19T17:22:23.282" v="0"/>
      <pc:docMkLst>
        <pc:docMk/>
      </pc:docMkLst>
      <pc:sldChg chg="ord">
        <pc:chgData name="Tuozzolo, Joseph E" userId="S::tuozzolo@bnl.gov::c911da3d-f0f5-44b2-9e90-82ffdfaf588b" providerId="AD" clId="Web-{E2EC0739-0011-7836-AC89-0C91C2A6B873}" dt="2023-09-19T17:22:23.282" v="0"/>
        <pc:sldMkLst>
          <pc:docMk/>
          <pc:sldMk cId="1123109476" sldId="258"/>
        </pc:sldMkLst>
      </pc:sldChg>
    </pc:docChg>
  </pc:docChgLst>
  <pc:docChgLst>
    <pc:chgData name="Lavelle, Cathleen B" userId="S::lavellec@bnl.gov::7d293f57-0d00-407f-bb9c-b114a4bb77e5" providerId="AD" clId="Web-{10663270-6DB0-9A37-AD60-970A201B6882}"/>
    <pc:docChg chg="delSld modSld">
      <pc:chgData name="Lavelle, Cathleen B" userId="S::lavellec@bnl.gov::7d293f57-0d00-407f-bb9c-b114a4bb77e5" providerId="AD" clId="Web-{10663270-6DB0-9A37-AD60-970A201B6882}" dt="2023-09-13T14:07:19.839" v="39" actId="20577"/>
      <pc:docMkLst>
        <pc:docMk/>
      </pc:docMkLst>
      <pc:sldChg chg="modSp">
        <pc:chgData name="Lavelle, Cathleen B" userId="S::lavellec@bnl.gov::7d293f57-0d00-407f-bb9c-b114a4bb77e5" providerId="AD" clId="Web-{10663270-6DB0-9A37-AD60-970A201B6882}" dt="2023-09-13T14:06:39.229" v="18" actId="1076"/>
        <pc:sldMkLst>
          <pc:docMk/>
          <pc:sldMk cId="1526106271" sldId="263"/>
        </pc:sldMkLst>
        <pc:spChg chg="mod">
          <ac:chgData name="Lavelle, Cathleen B" userId="S::lavellec@bnl.gov::7d293f57-0d00-407f-bb9c-b114a4bb77e5" providerId="AD" clId="Web-{10663270-6DB0-9A37-AD60-970A201B6882}" dt="2023-09-13T14:06:39.229" v="18" actId="1076"/>
          <ac:spMkLst>
            <pc:docMk/>
            <pc:sldMk cId="1526106271" sldId="263"/>
            <ac:spMk id="3" creationId="{2204A293-BDA2-E50E-6198-72AF47B48036}"/>
          </ac:spMkLst>
        </pc:spChg>
      </pc:sldChg>
      <pc:sldChg chg="modSp">
        <pc:chgData name="Lavelle, Cathleen B" userId="S::lavellec@bnl.gov::7d293f57-0d00-407f-bb9c-b114a4bb77e5" providerId="AD" clId="Web-{10663270-6DB0-9A37-AD60-970A201B6882}" dt="2023-09-13T14:06:16.604" v="16" actId="20577"/>
        <pc:sldMkLst>
          <pc:docMk/>
          <pc:sldMk cId="2116367382" sldId="264"/>
        </pc:sldMkLst>
        <pc:spChg chg="mod">
          <ac:chgData name="Lavelle, Cathleen B" userId="S::lavellec@bnl.gov::7d293f57-0d00-407f-bb9c-b114a4bb77e5" providerId="AD" clId="Web-{10663270-6DB0-9A37-AD60-970A201B6882}" dt="2023-09-13T14:06:16.604" v="16" actId="20577"/>
          <ac:spMkLst>
            <pc:docMk/>
            <pc:sldMk cId="2116367382" sldId="264"/>
            <ac:spMk id="3" creationId="{67F1D3F7-8647-839B-7E4C-75CDABF98881}"/>
          </ac:spMkLst>
        </pc:spChg>
      </pc:sldChg>
      <pc:sldChg chg="modSp">
        <pc:chgData name="Lavelle, Cathleen B" userId="S::lavellec@bnl.gov::7d293f57-0d00-407f-bb9c-b114a4bb77e5" providerId="AD" clId="Web-{10663270-6DB0-9A37-AD60-970A201B6882}" dt="2023-09-13T14:07:19.839" v="39" actId="20577"/>
        <pc:sldMkLst>
          <pc:docMk/>
          <pc:sldMk cId="611862107" sldId="265"/>
        </pc:sldMkLst>
        <pc:spChg chg="mod">
          <ac:chgData name="Lavelle, Cathleen B" userId="S::lavellec@bnl.gov::7d293f57-0d00-407f-bb9c-b114a4bb77e5" providerId="AD" clId="Web-{10663270-6DB0-9A37-AD60-970A201B6882}" dt="2023-09-13T14:07:19.839" v="39" actId="20577"/>
          <ac:spMkLst>
            <pc:docMk/>
            <pc:sldMk cId="611862107" sldId="265"/>
            <ac:spMk id="5" creationId="{8906902D-327E-A150-853A-A765EAF5C7B7}"/>
          </ac:spMkLst>
        </pc:spChg>
      </pc:sldChg>
      <pc:sldChg chg="modSp">
        <pc:chgData name="Lavelle, Cathleen B" userId="S::lavellec@bnl.gov::7d293f57-0d00-407f-bb9c-b114a4bb77e5" providerId="AD" clId="Web-{10663270-6DB0-9A37-AD60-970A201B6882}" dt="2023-09-13T14:06:58.261" v="28" actId="20577"/>
        <pc:sldMkLst>
          <pc:docMk/>
          <pc:sldMk cId="3894562864" sldId="269"/>
        </pc:sldMkLst>
        <pc:spChg chg="mod">
          <ac:chgData name="Lavelle, Cathleen B" userId="S::lavellec@bnl.gov::7d293f57-0d00-407f-bb9c-b114a4bb77e5" providerId="AD" clId="Web-{10663270-6DB0-9A37-AD60-970A201B6882}" dt="2023-09-13T14:06:58.261" v="28" actId="20577"/>
          <ac:spMkLst>
            <pc:docMk/>
            <pc:sldMk cId="3894562864" sldId="269"/>
            <ac:spMk id="4" creationId="{1997154E-8C4E-8223-83B4-779B6633A577}"/>
          </ac:spMkLst>
        </pc:spChg>
      </pc:sldChg>
      <pc:sldChg chg="del">
        <pc:chgData name="Lavelle, Cathleen B" userId="S::lavellec@bnl.gov::7d293f57-0d00-407f-bb9c-b114a4bb77e5" providerId="AD" clId="Web-{10663270-6DB0-9A37-AD60-970A201B6882}" dt="2023-09-13T14:07:01.151" v="29"/>
        <pc:sldMkLst>
          <pc:docMk/>
          <pc:sldMk cId="3303804774" sldId="270"/>
        </pc:sldMkLst>
      </pc:sldChg>
    </pc:docChg>
  </pc:docChgLst>
  <pc:docChgLst>
    <pc:chgData name="Krug, Kelly" userId="S::kkrug@bnl.gov::b72d5139-264b-4d56-b8a9-efa56546c749" providerId="AD" clId="Web-{453E3415-89EE-761A-4968-163AECD5ED5E}"/>
    <pc:docChg chg="sldOrd">
      <pc:chgData name="Krug, Kelly" userId="S::kkrug@bnl.gov::b72d5139-264b-4d56-b8a9-efa56546c749" providerId="AD" clId="Web-{453E3415-89EE-761A-4968-163AECD5ED5E}" dt="2023-09-13T18:19:21.761" v="1"/>
      <pc:docMkLst>
        <pc:docMk/>
      </pc:docMkLst>
      <pc:sldChg chg="ord">
        <pc:chgData name="Krug, Kelly" userId="S::kkrug@bnl.gov::b72d5139-264b-4d56-b8a9-efa56546c749" providerId="AD" clId="Web-{453E3415-89EE-761A-4968-163AECD5ED5E}" dt="2023-09-13T18:19:21.761" v="1"/>
        <pc:sldMkLst>
          <pc:docMk/>
          <pc:sldMk cId="3918737157" sldId="268"/>
        </pc:sldMkLst>
      </pc:sldChg>
    </pc:docChg>
  </pc:docChgLst>
  <pc:docChgLst>
    <pc:chgData name="Thelen, Mary Ellen" userId="S::mthelen@bnl.gov::a64d1de5-c810-4bef-acaf-5c846d9c24de" providerId="AD" clId="Web-{544678C6-035F-1C84-711F-34C2F0344C6E}"/>
    <pc:docChg chg="modSld">
      <pc:chgData name="Thelen, Mary Ellen" userId="S::mthelen@bnl.gov::a64d1de5-c810-4bef-acaf-5c846d9c24de" providerId="AD" clId="Web-{544678C6-035F-1C84-711F-34C2F0344C6E}" dt="2023-09-20T10:29:28.480" v="5" actId="20577"/>
      <pc:docMkLst>
        <pc:docMk/>
      </pc:docMkLst>
      <pc:sldChg chg="modSp">
        <pc:chgData name="Thelen, Mary Ellen" userId="S::mthelen@bnl.gov::a64d1de5-c810-4bef-acaf-5c846d9c24de" providerId="AD" clId="Web-{544678C6-035F-1C84-711F-34C2F0344C6E}" dt="2023-09-20T10:29:28.480" v="5" actId="20577"/>
        <pc:sldMkLst>
          <pc:docMk/>
          <pc:sldMk cId="2246755923" sldId="256"/>
        </pc:sldMkLst>
        <pc:spChg chg="mod">
          <ac:chgData name="Thelen, Mary Ellen" userId="S::mthelen@bnl.gov::a64d1de5-c810-4bef-acaf-5c846d9c24de" providerId="AD" clId="Web-{544678C6-035F-1C84-711F-34C2F0344C6E}" dt="2023-09-20T10:29:28.480" v="5" actId="20577"/>
          <ac:spMkLst>
            <pc:docMk/>
            <pc:sldMk cId="2246755923" sldId="256"/>
            <ac:spMk id="2" creationId="{1C156CBC-DA70-7741-BB3F-BCDBBE052F88}"/>
          </ac:spMkLst>
        </pc:spChg>
      </pc:sldChg>
    </pc:docChg>
  </pc:docChgLst>
  <pc:docChgLst>
    <pc:chgData name="Lavelle, Cathleen B" userId="S::lavellec@bnl.gov::7d293f57-0d00-407f-bb9c-b114a4bb77e5" providerId="AD" clId="Web-{BD143162-82A1-0063-1DC2-BAC2E05FDB9B}"/>
    <pc:docChg chg="addSld delSld">
      <pc:chgData name="Lavelle, Cathleen B" userId="S::lavellec@bnl.gov::7d293f57-0d00-407f-bb9c-b114a4bb77e5" providerId="AD" clId="Web-{BD143162-82A1-0063-1DC2-BAC2E05FDB9B}" dt="2023-09-13T16:42:14.729" v="2"/>
      <pc:docMkLst>
        <pc:docMk/>
      </pc:docMkLst>
      <pc:sldChg chg="del">
        <pc:chgData name="Lavelle, Cathleen B" userId="S::lavellec@bnl.gov::7d293f57-0d00-407f-bb9c-b114a4bb77e5" providerId="AD" clId="Web-{BD143162-82A1-0063-1DC2-BAC2E05FDB9B}" dt="2023-09-13T16:42:14.729" v="2"/>
        <pc:sldMkLst>
          <pc:docMk/>
          <pc:sldMk cId="611862107" sldId="265"/>
        </pc:sldMkLst>
      </pc:sldChg>
      <pc:sldChg chg="add del replId">
        <pc:chgData name="Lavelle, Cathleen B" userId="S::lavellec@bnl.gov::7d293f57-0d00-407f-bb9c-b114a4bb77e5" providerId="AD" clId="Web-{BD143162-82A1-0063-1DC2-BAC2E05FDB9B}" dt="2023-09-13T16:42:11.620" v="1"/>
        <pc:sldMkLst>
          <pc:docMk/>
          <pc:sldMk cId="1554560473" sldId="274"/>
        </pc:sldMkLst>
      </pc:sldChg>
    </pc:docChg>
  </pc:docChgLst>
  <pc:docChgLst>
    <pc:chgData name="Lavelle, Cathleen B" userId="S::lavellec@bnl.gov::7d293f57-0d00-407f-bb9c-b114a4bb77e5" providerId="AD" clId="Web-{C25B1B59-03AD-2B92-4A61-24F3F9276482}"/>
    <pc:docChg chg="modSld">
      <pc:chgData name="Lavelle, Cathleen B" userId="S::lavellec@bnl.gov::7d293f57-0d00-407f-bb9c-b114a4bb77e5" providerId="AD" clId="Web-{C25B1B59-03AD-2B92-4A61-24F3F9276482}" dt="2023-09-13T16:57:02.721" v="4" actId="20577"/>
      <pc:docMkLst>
        <pc:docMk/>
      </pc:docMkLst>
      <pc:sldChg chg="modSp">
        <pc:chgData name="Lavelle, Cathleen B" userId="S::lavellec@bnl.gov::7d293f57-0d00-407f-bb9c-b114a4bb77e5" providerId="AD" clId="Web-{C25B1B59-03AD-2B92-4A61-24F3F9276482}" dt="2023-09-13T16:56:04.189" v="0" actId="20577"/>
        <pc:sldMkLst>
          <pc:docMk/>
          <pc:sldMk cId="1123109476" sldId="258"/>
        </pc:sldMkLst>
        <pc:spChg chg="mod">
          <ac:chgData name="Lavelle, Cathleen B" userId="S::lavellec@bnl.gov::7d293f57-0d00-407f-bb9c-b114a4bb77e5" providerId="AD" clId="Web-{C25B1B59-03AD-2B92-4A61-24F3F9276482}" dt="2023-09-13T16:56:04.189" v="0" actId="20577"/>
          <ac:spMkLst>
            <pc:docMk/>
            <pc:sldMk cId="1123109476" sldId="258"/>
            <ac:spMk id="3" creationId="{C3EE3091-88FC-7491-73DE-522AC29A806B}"/>
          </ac:spMkLst>
        </pc:spChg>
      </pc:sldChg>
      <pc:sldChg chg="modSp">
        <pc:chgData name="Lavelle, Cathleen B" userId="S::lavellec@bnl.gov::7d293f57-0d00-407f-bb9c-b114a4bb77e5" providerId="AD" clId="Web-{C25B1B59-03AD-2B92-4A61-24F3F9276482}" dt="2023-09-13T16:57:02.721" v="4" actId="20577"/>
        <pc:sldMkLst>
          <pc:docMk/>
          <pc:sldMk cId="1823330878" sldId="271"/>
        </pc:sldMkLst>
        <pc:spChg chg="mod">
          <ac:chgData name="Lavelle, Cathleen B" userId="S::lavellec@bnl.gov::7d293f57-0d00-407f-bb9c-b114a4bb77e5" providerId="AD" clId="Web-{C25B1B59-03AD-2B92-4A61-24F3F9276482}" dt="2023-09-13T16:57:02.721" v="4" actId="20577"/>
          <ac:spMkLst>
            <pc:docMk/>
            <pc:sldMk cId="1823330878" sldId="271"/>
            <ac:spMk id="5" creationId="{8906902D-327E-A150-853A-A765EAF5C7B7}"/>
          </ac:spMkLst>
        </pc:spChg>
      </pc:sldChg>
    </pc:docChg>
  </pc:docChgLst>
  <pc:docChgLst>
    <pc:chgData name="Krug, Kelly" userId="S::kkrug@bnl.gov::b72d5139-264b-4d56-b8a9-efa56546c749" providerId="AD" clId="Web-{02C23879-7CCA-2C6D-EFAC-775F689C5316}"/>
    <pc:docChg chg="modSld sldOrd">
      <pc:chgData name="Krug, Kelly" userId="S::kkrug@bnl.gov::b72d5139-264b-4d56-b8a9-efa56546c749" providerId="AD" clId="Web-{02C23879-7CCA-2C6D-EFAC-775F689C5316}" dt="2023-09-14T13:53:36.880" v="35" actId="20577"/>
      <pc:docMkLst>
        <pc:docMk/>
      </pc:docMkLst>
      <pc:sldChg chg="modSp">
        <pc:chgData name="Krug, Kelly" userId="S::kkrug@bnl.gov::b72d5139-264b-4d56-b8a9-efa56546c749" providerId="AD" clId="Web-{02C23879-7CCA-2C6D-EFAC-775F689C5316}" dt="2023-09-14T13:15:42.288" v="3" actId="20577"/>
        <pc:sldMkLst>
          <pc:docMk/>
          <pc:sldMk cId="3551953438" sldId="262"/>
        </pc:sldMkLst>
        <pc:spChg chg="mod">
          <ac:chgData name="Krug, Kelly" userId="S::kkrug@bnl.gov::b72d5139-264b-4d56-b8a9-efa56546c749" providerId="AD" clId="Web-{02C23879-7CCA-2C6D-EFAC-775F689C5316}" dt="2023-09-14T13:15:42.288" v="3" actId="20577"/>
          <ac:spMkLst>
            <pc:docMk/>
            <pc:sldMk cId="3551953438" sldId="262"/>
            <ac:spMk id="7" creationId="{19129113-D86A-46B1-9C48-8E6D1B921843}"/>
          </ac:spMkLst>
        </pc:spChg>
      </pc:sldChg>
      <pc:sldChg chg="modSp ord">
        <pc:chgData name="Krug, Kelly" userId="S::kkrug@bnl.gov::b72d5139-264b-4d56-b8a9-efa56546c749" providerId="AD" clId="Web-{02C23879-7CCA-2C6D-EFAC-775F689C5316}" dt="2023-09-14T13:19:15.122" v="22" actId="20577"/>
        <pc:sldMkLst>
          <pc:docMk/>
          <pc:sldMk cId="3918737157" sldId="268"/>
        </pc:sldMkLst>
        <pc:spChg chg="mod">
          <ac:chgData name="Krug, Kelly" userId="S::kkrug@bnl.gov::b72d5139-264b-4d56-b8a9-efa56546c749" providerId="AD" clId="Web-{02C23879-7CCA-2C6D-EFAC-775F689C5316}" dt="2023-09-14T13:19:15.122" v="22" actId="20577"/>
          <ac:spMkLst>
            <pc:docMk/>
            <pc:sldMk cId="3918737157" sldId="268"/>
            <ac:spMk id="3" creationId="{D6852DD4-EE36-5BE5-CB88-7B252A930ED7}"/>
          </ac:spMkLst>
        </pc:spChg>
      </pc:sldChg>
      <pc:sldChg chg="modSp ord">
        <pc:chgData name="Krug, Kelly" userId="S::kkrug@bnl.gov::b72d5139-264b-4d56-b8a9-efa56546c749" providerId="AD" clId="Web-{02C23879-7CCA-2C6D-EFAC-775F689C5316}" dt="2023-09-14T13:53:36.880" v="35" actId="20577"/>
        <pc:sldMkLst>
          <pc:docMk/>
          <pc:sldMk cId="3894562864" sldId="269"/>
        </pc:sldMkLst>
        <pc:spChg chg="mod">
          <ac:chgData name="Krug, Kelly" userId="S::kkrug@bnl.gov::b72d5139-264b-4d56-b8a9-efa56546c749" providerId="AD" clId="Web-{02C23879-7CCA-2C6D-EFAC-775F689C5316}" dt="2023-09-14T13:53:36.880" v="35" actId="20577"/>
          <ac:spMkLst>
            <pc:docMk/>
            <pc:sldMk cId="3894562864" sldId="269"/>
            <ac:spMk id="4" creationId="{1997154E-8C4E-8223-83B4-779B6633A57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Mech-Eng\EIC\DET\SIM\SynRad%20Molflow\Detector%20chamber%2021081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15732043921771"/>
          <c:y val="5.3740280916139721E-2"/>
          <c:w val="0.62723248086599492"/>
          <c:h val="0.74782168326628018"/>
        </c:manualLayout>
      </c:layout>
      <c:scatterChart>
        <c:scatterStyle val="smoothMarker"/>
        <c:varyColors val="0"/>
        <c:ser>
          <c:idx val="2"/>
          <c:order val="0"/>
          <c:tx>
            <c:v>OFHC H2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Sheet1!$B$14:$B$22</c:f>
              <c:numCache>
                <c:formatCode>0.00E+00</c:formatCode>
                <c:ptCount val="9"/>
                <c:pt idx="0">
                  <c:v>1.9599999999999999E-3</c:v>
                </c:pt>
                <c:pt idx="1">
                  <c:v>1.9599999999999999E-3</c:v>
                </c:pt>
                <c:pt idx="2">
                  <c:v>9.1799999999999998E-4</c:v>
                </c:pt>
                <c:pt idx="3">
                  <c:v>2.14E-4</c:v>
                </c:pt>
                <c:pt idx="4">
                  <c:v>5.0000000000000002E-5</c:v>
                </c:pt>
                <c:pt idx="5">
                  <c:v>1.17E-5</c:v>
                </c:pt>
                <c:pt idx="6">
                  <c:v>2.7300000000000001E-6</c:v>
                </c:pt>
                <c:pt idx="7">
                  <c:v>6.3499999999999996E-7</c:v>
                </c:pt>
                <c:pt idx="8">
                  <c:v>1.48E-7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9F-448A-A11B-DD05E4781149}"/>
            </c:ext>
          </c:extLst>
        </c:ser>
        <c:ser>
          <c:idx val="3"/>
          <c:order val="1"/>
          <c:tx>
            <c:v>OFHC CO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Sheet1!$C$14:$C$22</c:f>
              <c:numCache>
                <c:formatCode>0.00E+00</c:formatCode>
                <c:ptCount val="9"/>
                <c:pt idx="0">
                  <c:v>4.0000000000000002E-4</c:v>
                </c:pt>
                <c:pt idx="1">
                  <c:v>4.0000000000000002E-4</c:v>
                </c:pt>
                <c:pt idx="2">
                  <c:v>1.5200000000000001E-4</c:v>
                </c:pt>
                <c:pt idx="3">
                  <c:v>2.41E-5</c:v>
                </c:pt>
                <c:pt idx="4">
                  <c:v>3.8E-6</c:v>
                </c:pt>
                <c:pt idx="5">
                  <c:v>5.9999999999999997E-7</c:v>
                </c:pt>
                <c:pt idx="6">
                  <c:v>9.4800000000000002E-8</c:v>
                </c:pt>
                <c:pt idx="7">
                  <c:v>1.4999999999999999E-8</c:v>
                </c:pt>
                <c:pt idx="8">
                  <c:v>2.3600000000000001E-9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9F-448A-A11B-DD05E4781149}"/>
            </c:ext>
          </c:extLst>
        </c:ser>
        <c:ser>
          <c:idx val="4"/>
          <c:order val="2"/>
          <c:tx>
            <c:v>OFHC CO2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Sheet1!$D$14:$D$22</c:f>
              <c:numCache>
                <c:formatCode>0.00E+00</c:formatCode>
                <c:ptCount val="9"/>
                <c:pt idx="0">
                  <c:v>4.6500000000000003E-4</c:v>
                </c:pt>
                <c:pt idx="1">
                  <c:v>4.6500000000000003E-4</c:v>
                </c:pt>
                <c:pt idx="2">
                  <c:v>2.2100000000000001E-4</c:v>
                </c:pt>
                <c:pt idx="3">
                  <c:v>5.3300000000000001E-5</c:v>
                </c:pt>
                <c:pt idx="4">
                  <c:v>1.29E-5</c:v>
                </c:pt>
                <c:pt idx="5">
                  <c:v>3.1E-6</c:v>
                </c:pt>
                <c:pt idx="6">
                  <c:v>7.5000000000000002E-7</c:v>
                </c:pt>
                <c:pt idx="7">
                  <c:v>1.8099999999999999E-7</c:v>
                </c:pt>
                <c:pt idx="8">
                  <c:v>4.3499999999999999E-8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39F-448A-A11B-DD05E4781149}"/>
            </c:ext>
          </c:extLst>
        </c:ser>
        <c:ser>
          <c:idx val="0"/>
          <c:order val="3"/>
          <c:tx>
            <c:v>NEG H2</c:v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Sheet1!$B$3:$B$11</c:f>
              <c:numCache>
                <c:formatCode>0.00E+00</c:formatCode>
                <c:ptCount val="9"/>
                <c:pt idx="0">
                  <c:v>1.1199999999999999E-5</c:v>
                </c:pt>
                <c:pt idx="1">
                  <c:v>1.1199999999999999E-5</c:v>
                </c:pt>
                <c:pt idx="2">
                  <c:v>4.6500000000000004E-6</c:v>
                </c:pt>
                <c:pt idx="3">
                  <c:v>1.9400000000000001E-6</c:v>
                </c:pt>
                <c:pt idx="4">
                  <c:v>8.0800000000000004E-7</c:v>
                </c:pt>
                <c:pt idx="5">
                  <c:v>3.3500000000000002E-7</c:v>
                </c:pt>
                <c:pt idx="6">
                  <c:v>1.4000000000000001E-7</c:v>
                </c:pt>
                <c:pt idx="7">
                  <c:v>5.8299999999999999E-8</c:v>
                </c:pt>
                <c:pt idx="8">
                  <c:v>2.4200000000000002E-8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39F-448A-A11B-DD05E4781149}"/>
            </c:ext>
          </c:extLst>
        </c:ser>
        <c:ser>
          <c:idx val="1"/>
          <c:order val="4"/>
          <c:tx>
            <c:v>NEG CO</c:v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Sheet1!$C$3:$C$11</c:f>
              <c:numCache>
                <c:formatCode>0.00E+00</c:formatCode>
                <c:ptCount val="9"/>
                <c:pt idx="0">
                  <c:v>3.1999999999999999E-6</c:v>
                </c:pt>
                <c:pt idx="1">
                  <c:v>3.1999999999999999E-6</c:v>
                </c:pt>
                <c:pt idx="2">
                  <c:v>1.33E-6</c:v>
                </c:pt>
                <c:pt idx="3">
                  <c:v>5.5499999999999998E-7</c:v>
                </c:pt>
                <c:pt idx="4">
                  <c:v>2.3099999999999999E-7</c:v>
                </c:pt>
                <c:pt idx="5">
                  <c:v>9.5999999999999999E-8</c:v>
                </c:pt>
                <c:pt idx="6">
                  <c:v>4.0000000000000001E-8</c:v>
                </c:pt>
                <c:pt idx="7">
                  <c:v>1.66E-8</c:v>
                </c:pt>
                <c:pt idx="8">
                  <c:v>6.8999999999999997E-9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39F-448A-A11B-DD05E4781149}"/>
            </c:ext>
          </c:extLst>
        </c:ser>
        <c:ser>
          <c:idx val="5"/>
          <c:order val="5"/>
          <c:tx>
            <c:v>NEG CO2</c:v>
          </c:tx>
          <c:spPr>
            <a:ln w="190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Sheet1!$D$3:$D$11</c:f>
              <c:numCache>
                <c:formatCode>0.00E+00</c:formatCode>
                <c:ptCount val="9"/>
                <c:pt idx="0">
                  <c:v>6.4000000000000001E-7</c:v>
                </c:pt>
                <c:pt idx="1">
                  <c:v>6.4000000000000001E-7</c:v>
                </c:pt>
                <c:pt idx="2">
                  <c:v>2.65E-7</c:v>
                </c:pt>
                <c:pt idx="3">
                  <c:v>1.11E-7</c:v>
                </c:pt>
                <c:pt idx="4">
                  <c:v>4.6000000000000002E-8</c:v>
                </c:pt>
                <c:pt idx="5">
                  <c:v>1.92E-8</c:v>
                </c:pt>
                <c:pt idx="6">
                  <c:v>7.9799999999999993E-9</c:v>
                </c:pt>
                <c:pt idx="7">
                  <c:v>3.3299999999999999E-9</c:v>
                </c:pt>
                <c:pt idx="8">
                  <c:v>1.38E-9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39F-448A-A11B-DD05E4781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212815"/>
        <c:axId val="2107213231"/>
      </c:scatterChart>
      <c:valAx>
        <c:axId val="2107212815"/>
        <c:scaling>
          <c:logBase val="10"/>
          <c:orientation val="minMax"/>
          <c:max val="9.9999999999999988E+24"/>
          <c:min val="1E+1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dirty="0"/>
                  <a:t>Dose</a:t>
                </a:r>
                <a:r>
                  <a:rPr lang="en-US" sz="1050" b="1" baseline="0" dirty="0"/>
                  <a:t> [accumulated photons/m]</a:t>
                </a:r>
                <a:endParaRPr lang="en-US" sz="1050" b="1" dirty="0"/>
              </a:p>
            </c:rich>
          </c:tx>
          <c:layout>
            <c:manualLayout>
              <c:xMode val="edge"/>
              <c:yMode val="edge"/>
              <c:x val="0.40785307644080027"/>
              <c:y val="0.944310589724207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213231"/>
        <c:crosses val="autoZero"/>
        <c:crossBetween val="midCat"/>
        <c:majorUnit val="100"/>
      </c:valAx>
      <c:valAx>
        <c:axId val="2107213231"/>
        <c:scaling>
          <c:logBase val="10"/>
          <c:orientation val="minMax"/>
          <c:max val="1.0000000000000002E-2"/>
          <c:min val="1.0000000000000005E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dirty="0"/>
                  <a:t>Desorption [mol/photon]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21281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67675507271349478"/>
          <c:y val="1.3244797954690716E-2"/>
          <c:w val="0.30143323735501626"/>
          <c:h val="0.3247878675493901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310738622973183E-2"/>
          <c:y val="2.3504273504273504E-2"/>
          <c:w val="0.89374170959889998"/>
          <c:h val="0.8532783855964408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'H2 only, 10000Ahrs'!$C$11</c:f>
              <c:strCache>
                <c:ptCount val="1"/>
                <c:pt idx="0">
                  <c:v>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'H2 only, 10000Ahrs'!$B$13:$B$112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</c:numRef>
          </c:xVal>
          <c:yVal>
            <c:numRef>
              <c:f>'H2 only, 10000Ahrs'!$C$13:$C$112</c:f>
              <c:numCache>
                <c:formatCode>0.00E+00</c:formatCode>
                <c:ptCount val="100"/>
                <c:pt idx="0">
                  <c:v>2.7779400000000001E-10</c:v>
                </c:pt>
                <c:pt idx="1">
                  <c:v>3.3160500000000001E-10</c:v>
                </c:pt>
                <c:pt idx="2">
                  <c:v>4.0533699999999999E-10</c:v>
                </c:pt>
                <c:pt idx="3">
                  <c:v>4.8140300000000004E-10</c:v>
                </c:pt>
                <c:pt idx="4">
                  <c:v>5.7288400000000002E-10</c:v>
                </c:pt>
                <c:pt idx="5">
                  <c:v>6.5467600000000003E-10</c:v>
                </c:pt>
                <c:pt idx="6">
                  <c:v>7.3956099999999999E-10</c:v>
                </c:pt>
                <c:pt idx="7">
                  <c:v>8.3183400000000005E-10</c:v>
                </c:pt>
                <c:pt idx="8">
                  <c:v>9.4579399999999993E-10</c:v>
                </c:pt>
                <c:pt idx="9">
                  <c:v>1.03413E-9</c:v>
                </c:pt>
                <c:pt idx="10">
                  <c:v>1.1495800000000001E-9</c:v>
                </c:pt>
                <c:pt idx="11">
                  <c:v>1.2603799999999999E-9</c:v>
                </c:pt>
                <c:pt idx="12">
                  <c:v>1.3815E-9</c:v>
                </c:pt>
                <c:pt idx="13">
                  <c:v>1.51497E-9</c:v>
                </c:pt>
                <c:pt idx="14">
                  <c:v>1.6694E-9</c:v>
                </c:pt>
                <c:pt idx="15">
                  <c:v>1.78908E-9</c:v>
                </c:pt>
                <c:pt idx="16">
                  <c:v>1.9228099999999999E-9</c:v>
                </c:pt>
                <c:pt idx="17">
                  <c:v>2.0696600000000001E-9</c:v>
                </c:pt>
                <c:pt idx="18">
                  <c:v>2.2283800000000001E-9</c:v>
                </c:pt>
                <c:pt idx="19">
                  <c:v>2.4323099999999998E-9</c:v>
                </c:pt>
                <c:pt idx="20">
                  <c:v>2.60134E-9</c:v>
                </c:pt>
                <c:pt idx="21">
                  <c:v>2.7582999999999999E-9</c:v>
                </c:pt>
                <c:pt idx="22">
                  <c:v>2.9084600000000001E-9</c:v>
                </c:pt>
                <c:pt idx="23">
                  <c:v>3.0808900000000001E-9</c:v>
                </c:pt>
                <c:pt idx="24">
                  <c:v>3.1840599999999999E-9</c:v>
                </c:pt>
                <c:pt idx="25">
                  <c:v>3.2859099999999999E-9</c:v>
                </c:pt>
                <c:pt idx="26">
                  <c:v>3.3434100000000001E-9</c:v>
                </c:pt>
                <c:pt idx="27">
                  <c:v>3.4332000000000001E-9</c:v>
                </c:pt>
                <c:pt idx="28">
                  <c:v>3.4646299999999999E-9</c:v>
                </c:pt>
                <c:pt idx="29">
                  <c:v>3.4830799999999999E-9</c:v>
                </c:pt>
                <c:pt idx="30">
                  <c:v>3.4249799999999999E-9</c:v>
                </c:pt>
                <c:pt idx="31">
                  <c:v>3.3267600000000002E-9</c:v>
                </c:pt>
                <c:pt idx="32">
                  <c:v>3.23754E-9</c:v>
                </c:pt>
                <c:pt idx="33">
                  <c:v>3.1255099999999999E-9</c:v>
                </c:pt>
                <c:pt idx="34">
                  <c:v>3.0388399999999998E-9</c:v>
                </c:pt>
                <c:pt idx="35">
                  <c:v>2.9073899999999998E-9</c:v>
                </c:pt>
                <c:pt idx="36">
                  <c:v>2.8246900000000001E-9</c:v>
                </c:pt>
                <c:pt idx="37">
                  <c:v>2.7460599999999999E-9</c:v>
                </c:pt>
                <c:pt idx="38">
                  <c:v>2.6893800000000001E-9</c:v>
                </c:pt>
                <c:pt idx="39">
                  <c:v>2.63303E-9</c:v>
                </c:pt>
                <c:pt idx="40">
                  <c:v>2.6443899999999998E-9</c:v>
                </c:pt>
                <c:pt idx="41">
                  <c:v>2.9660200000000001E-9</c:v>
                </c:pt>
                <c:pt idx="42">
                  <c:v>3.4293400000000001E-9</c:v>
                </c:pt>
                <c:pt idx="43">
                  <c:v>4.1884199999999999E-9</c:v>
                </c:pt>
                <c:pt idx="44">
                  <c:v>4.5701899999999999E-9</c:v>
                </c:pt>
                <c:pt idx="45">
                  <c:v>4.8463499999999999E-9</c:v>
                </c:pt>
                <c:pt idx="46">
                  <c:v>4.9146000000000004E-9</c:v>
                </c:pt>
                <c:pt idx="47">
                  <c:v>4.8981799999999997E-9</c:v>
                </c:pt>
                <c:pt idx="48">
                  <c:v>4.7384399999999996E-9</c:v>
                </c:pt>
                <c:pt idx="49">
                  <c:v>4.4481099999999999E-9</c:v>
                </c:pt>
                <c:pt idx="50">
                  <c:v>4.0624800000000002E-9</c:v>
                </c:pt>
                <c:pt idx="51">
                  <c:v>3.8074400000000002E-9</c:v>
                </c:pt>
                <c:pt idx="52">
                  <c:v>4.3100399999999997E-9</c:v>
                </c:pt>
                <c:pt idx="53">
                  <c:v>4.6059499999999998E-9</c:v>
                </c:pt>
                <c:pt idx="54">
                  <c:v>4.7343199999999998E-9</c:v>
                </c:pt>
                <c:pt idx="55">
                  <c:v>4.6921499999999998E-9</c:v>
                </c:pt>
                <c:pt idx="56">
                  <c:v>4.5496999999999997E-9</c:v>
                </c:pt>
                <c:pt idx="57">
                  <c:v>4.1908199999999998E-9</c:v>
                </c:pt>
                <c:pt idx="58">
                  <c:v>3.6817100000000001E-9</c:v>
                </c:pt>
                <c:pt idx="59">
                  <c:v>2.9990000000000001E-9</c:v>
                </c:pt>
                <c:pt idx="60">
                  <c:v>2.13515E-9</c:v>
                </c:pt>
                <c:pt idx="61">
                  <c:v>1.2986099999999999E-9</c:v>
                </c:pt>
                <c:pt idx="62">
                  <c:v>1.1480400000000001E-9</c:v>
                </c:pt>
                <c:pt idx="63">
                  <c:v>9.7570099999999996E-10</c:v>
                </c:pt>
                <c:pt idx="64">
                  <c:v>7.6353199999999996E-10</c:v>
                </c:pt>
                <c:pt idx="65">
                  <c:v>8.0220600000000003E-10</c:v>
                </c:pt>
                <c:pt idx="66">
                  <c:v>1.0508499999999999E-9</c:v>
                </c:pt>
                <c:pt idx="67">
                  <c:v>1.24588E-9</c:v>
                </c:pt>
                <c:pt idx="68">
                  <c:v>1.4239800000000001E-9</c:v>
                </c:pt>
                <c:pt idx="69">
                  <c:v>1.5826499999999999E-9</c:v>
                </c:pt>
                <c:pt idx="70">
                  <c:v>1.7314799999999999E-9</c:v>
                </c:pt>
                <c:pt idx="71">
                  <c:v>1.8712999999999999E-9</c:v>
                </c:pt>
                <c:pt idx="72">
                  <c:v>2.04068E-9</c:v>
                </c:pt>
                <c:pt idx="73">
                  <c:v>2.1632700000000001E-9</c:v>
                </c:pt>
                <c:pt idx="74">
                  <c:v>2.2487100000000002E-9</c:v>
                </c:pt>
                <c:pt idx="75">
                  <c:v>2.3436600000000002E-9</c:v>
                </c:pt>
                <c:pt idx="76">
                  <c:v>2.3872899999999999E-9</c:v>
                </c:pt>
                <c:pt idx="77">
                  <c:v>2.3757799999999998E-9</c:v>
                </c:pt>
                <c:pt idx="78">
                  <c:v>2.60319E-9</c:v>
                </c:pt>
                <c:pt idx="79">
                  <c:v>2.9380399999999999E-9</c:v>
                </c:pt>
                <c:pt idx="80">
                  <c:v>3.2029899999999999E-9</c:v>
                </c:pt>
                <c:pt idx="81">
                  <c:v>3.42644E-9</c:v>
                </c:pt>
                <c:pt idx="82">
                  <c:v>3.6010100000000002E-9</c:v>
                </c:pt>
                <c:pt idx="83">
                  <c:v>3.7453600000000004E-9</c:v>
                </c:pt>
                <c:pt idx="84">
                  <c:v>3.79085E-9</c:v>
                </c:pt>
                <c:pt idx="85">
                  <c:v>3.8243300000000002E-9</c:v>
                </c:pt>
                <c:pt idx="86">
                  <c:v>3.8180900000000004E-9</c:v>
                </c:pt>
                <c:pt idx="87">
                  <c:v>3.7286699999999997E-9</c:v>
                </c:pt>
                <c:pt idx="88">
                  <c:v>3.7305699999999999E-9</c:v>
                </c:pt>
                <c:pt idx="89">
                  <c:v>4.2199999999999999E-9</c:v>
                </c:pt>
                <c:pt idx="90">
                  <c:v>4.61598E-9</c:v>
                </c:pt>
                <c:pt idx="91">
                  <c:v>4.9380299999999997E-9</c:v>
                </c:pt>
                <c:pt idx="92">
                  <c:v>5.1998100000000001E-9</c:v>
                </c:pt>
                <c:pt idx="93">
                  <c:v>5.4387499999999996E-9</c:v>
                </c:pt>
                <c:pt idx="94">
                  <c:v>5.6540100000000004E-9</c:v>
                </c:pt>
                <c:pt idx="95">
                  <c:v>5.8235199999999998E-9</c:v>
                </c:pt>
                <c:pt idx="96">
                  <c:v>5.9173699999999998E-9</c:v>
                </c:pt>
                <c:pt idx="97">
                  <c:v>5.9855400000000004E-9</c:v>
                </c:pt>
                <c:pt idx="98">
                  <c:v>6.011E-9</c:v>
                </c:pt>
                <c:pt idx="99">
                  <c:v>6.0090299999999999E-9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BC-4A57-AA2B-E09796DC7C41}"/>
            </c:ext>
          </c:extLst>
        </c:ser>
        <c:ser>
          <c:idx val="1"/>
          <c:order val="1"/>
          <c:tx>
            <c:strRef>
              <c:f>'H2 only, 10000Ahrs'!$H$11</c:f>
              <c:strCache>
                <c:ptCount val="1"/>
                <c:pt idx="0">
                  <c:v>6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'H2 only, 10000Ahrs'!$B$13:$B$112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  <c:extLst xmlns:c15="http://schemas.microsoft.com/office/drawing/2012/chart"/>
            </c:numRef>
          </c:xVal>
          <c:yVal>
            <c:numRef>
              <c:f>'H2 only, 10000Ahrs'!$H$13:$H$112</c:f>
              <c:numCache>
                <c:formatCode>0.00E+00</c:formatCode>
                <c:ptCount val="100"/>
                <c:pt idx="0">
                  <c:v>2.7273200000000002E-10</c:v>
                </c:pt>
                <c:pt idx="1">
                  <c:v>3.39347E-10</c:v>
                </c:pt>
                <c:pt idx="2">
                  <c:v>3.9446999999999998E-10</c:v>
                </c:pt>
                <c:pt idx="3">
                  <c:v>4.7873900000000004E-10</c:v>
                </c:pt>
                <c:pt idx="4">
                  <c:v>5.5711900000000003E-10</c:v>
                </c:pt>
                <c:pt idx="5">
                  <c:v>6.3501700000000002E-10</c:v>
                </c:pt>
                <c:pt idx="6">
                  <c:v>7.3671000000000003E-10</c:v>
                </c:pt>
                <c:pt idx="7">
                  <c:v>8.13436E-10</c:v>
                </c:pt>
                <c:pt idx="8">
                  <c:v>9.2408199999999999E-10</c:v>
                </c:pt>
                <c:pt idx="9">
                  <c:v>1.01277E-9</c:v>
                </c:pt>
                <c:pt idx="10">
                  <c:v>1.13689E-9</c:v>
                </c:pt>
                <c:pt idx="11">
                  <c:v>1.27758E-9</c:v>
                </c:pt>
                <c:pt idx="12">
                  <c:v>1.3659E-9</c:v>
                </c:pt>
                <c:pt idx="13">
                  <c:v>1.50232E-9</c:v>
                </c:pt>
                <c:pt idx="14">
                  <c:v>1.7294599999999999E-9</c:v>
                </c:pt>
                <c:pt idx="15">
                  <c:v>1.8667400000000001E-9</c:v>
                </c:pt>
                <c:pt idx="16">
                  <c:v>2.0659799999999999E-9</c:v>
                </c:pt>
                <c:pt idx="17">
                  <c:v>2.1914600000000002E-9</c:v>
                </c:pt>
                <c:pt idx="18">
                  <c:v>2.3714699999999999E-9</c:v>
                </c:pt>
                <c:pt idx="19">
                  <c:v>2.5563900000000001E-9</c:v>
                </c:pt>
                <c:pt idx="20">
                  <c:v>2.6745100000000001E-9</c:v>
                </c:pt>
                <c:pt idx="21">
                  <c:v>2.9302499999999999E-9</c:v>
                </c:pt>
                <c:pt idx="22">
                  <c:v>3.2265799999999998E-9</c:v>
                </c:pt>
                <c:pt idx="23">
                  <c:v>3.3453799999999999E-9</c:v>
                </c:pt>
                <c:pt idx="24">
                  <c:v>3.39602E-9</c:v>
                </c:pt>
                <c:pt idx="25">
                  <c:v>3.5517600000000002E-9</c:v>
                </c:pt>
                <c:pt idx="26">
                  <c:v>3.68107E-9</c:v>
                </c:pt>
                <c:pt idx="27">
                  <c:v>3.86816E-9</c:v>
                </c:pt>
                <c:pt idx="28">
                  <c:v>3.8859499999999998E-9</c:v>
                </c:pt>
                <c:pt idx="29">
                  <c:v>3.8857000000000003E-9</c:v>
                </c:pt>
                <c:pt idx="30">
                  <c:v>3.7881999999999998E-9</c:v>
                </c:pt>
                <c:pt idx="31">
                  <c:v>3.7689700000000001E-9</c:v>
                </c:pt>
                <c:pt idx="32">
                  <c:v>3.68732E-9</c:v>
                </c:pt>
                <c:pt idx="33">
                  <c:v>3.57108E-9</c:v>
                </c:pt>
                <c:pt idx="34">
                  <c:v>3.4528500000000001E-9</c:v>
                </c:pt>
                <c:pt idx="35">
                  <c:v>3.3859499999999999E-9</c:v>
                </c:pt>
                <c:pt idx="36">
                  <c:v>3.2974100000000001E-9</c:v>
                </c:pt>
                <c:pt idx="37">
                  <c:v>3.20363E-9</c:v>
                </c:pt>
                <c:pt idx="38">
                  <c:v>3.1202099999999999E-9</c:v>
                </c:pt>
                <c:pt idx="39">
                  <c:v>3.06808E-9</c:v>
                </c:pt>
                <c:pt idx="40">
                  <c:v>3.0648099999999999E-9</c:v>
                </c:pt>
                <c:pt idx="41">
                  <c:v>3.5926400000000001E-9</c:v>
                </c:pt>
                <c:pt idx="42">
                  <c:v>4.3043900000000003E-9</c:v>
                </c:pt>
                <c:pt idx="43">
                  <c:v>5.6965799999999998E-9</c:v>
                </c:pt>
                <c:pt idx="44">
                  <c:v>6.4871500000000003E-9</c:v>
                </c:pt>
                <c:pt idx="45">
                  <c:v>6.95289E-9</c:v>
                </c:pt>
                <c:pt idx="46">
                  <c:v>7.3033599999999999E-9</c:v>
                </c:pt>
                <c:pt idx="47">
                  <c:v>7.5982899999999994E-9</c:v>
                </c:pt>
                <c:pt idx="48">
                  <c:v>7.8298699999999996E-9</c:v>
                </c:pt>
                <c:pt idx="49">
                  <c:v>7.8832999999999999E-9</c:v>
                </c:pt>
                <c:pt idx="50">
                  <c:v>7.8639800000000004E-9</c:v>
                </c:pt>
                <c:pt idx="51">
                  <c:v>8.2305899999999994E-9</c:v>
                </c:pt>
                <c:pt idx="52">
                  <c:v>1.03899E-8</c:v>
                </c:pt>
                <c:pt idx="53">
                  <c:v>1.22879E-8</c:v>
                </c:pt>
                <c:pt idx="54">
                  <c:v>1.3857299999999999E-8</c:v>
                </c:pt>
                <c:pt idx="55">
                  <c:v>1.5440300000000001E-8</c:v>
                </c:pt>
                <c:pt idx="56">
                  <c:v>1.6951399999999999E-8</c:v>
                </c:pt>
                <c:pt idx="57">
                  <c:v>1.8103399999999999E-8</c:v>
                </c:pt>
                <c:pt idx="58">
                  <c:v>1.8980100000000001E-8</c:v>
                </c:pt>
                <c:pt idx="59">
                  <c:v>2.01996E-8</c:v>
                </c:pt>
                <c:pt idx="60">
                  <c:v>2.09103E-8</c:v>
                </c:pt>
                <c:pt idx="61">
                  <c:v>2.14413E-8</c:v>
                </c:pt>
                <c:pt idx="62">
                  <c:v>2.2285800000000001E-8</c:v>
                </c:pt>
                <c:pt idx="63">
                  <c:v>2.2760599999999999E-8</c:v>
                </c:pt>
                <c:pt idx="64">
                  <c:v>2.2847100000000001E-8</c:v>
                </c:pt>
                <c:pt idx="65">
                  <c:v>2.34028E-8</c:v>
                </c:pt>
                <c:pt idx="66">
                  <c:v>2.36951E-8</c:v>
                </c:pt>
                <c:pt idx="67">
                  <c:v>2.38827E-8</c:v>
                </c:pt>
                <c:pt idx="68">
                  <c:v>2.4217000000000001E-8</c:v>
                </c:pt>
                <c:pt idx="69">
                  <c:v>2.4351999999999999E-8</c:v>
                </c:pt>
                <c:pt idx="70">
                  <c:v>2.4422499999999999E-8</c:v>
                </c:pt>
                <c:pt idx="71">
                  <c:v>2.4731799999999998E-8</c:v>
                </c:pt>
                <c:pt idx="72">
                  <c:v>2.5192900000000001E-8</c:v>
                </c:pt>
                <c:pt idx="73">
                  <c:v>2.5484300000000001E-8</c:v>
                </c:pt>
                <c:pt idx="74">
                  <c:v>2.5841899999999999E-8</c:v>
                </c:pt>
                <c:pt idx="75">
                  <c:v>2.5932200000000001E-8</c:v>
                </c:pt>
                <c:pt idx="76">
                  <c:v>2.5962499999999998E-8</c:v>
                </c:pt>
                <c:pt idx="77">
                  <c:v>2.6169000000000001E-8</c:v>
                </c:pt>
                <c:pt idx="78">
                  <c:v>2.6176400000000001E-8</c:v>
                </c:pt>
                <c:pt idx="79">
                  <c:v>2.6125200000000002E-8</c:v>
                </c:pt>
                <c:pt idx="80">
                  <c:v>2.6295900000000001E-8</c:v>
                </c:pt>
                <c:pt idx="81">
                  <c:v>2.62402E-8</c:v>
                </c:pt>
                <c:pt idx="82">
                  <c:v>2.61461E-8</c:v>
                </c:pt>
                <c:pt idx="83">
                  <c:v>2.5975299999999999E-8</c:v>
                </c:pt>
                <c:pt idx="84">
                  <c:v>2.5786899999999999E-8</c:v>
                </c:pt>
                <c:pt idx="85">
                  <c:v>2.5613799999999999E-8</c:v>
                </c:pt>
                <c:pt idx="86">
                  <c:v>2.5442899999999999E-8</c:v>
                </c:pt>
                <c:pt idx="87">
                  <c:v>2.5198799999999999E-8</c:v>
                </c:pt>
                <c:pt idx="88">
                  <c:v>2.4957700000000001E-8</c:v>
                </c:pt>
                <c:pt idx="89">
                  <c:v>2.4588300000000001E-8</c:v>
                </c:pt>
                <c:pt idx="90">
                  <c:v>2.42048E-8</c:v>
                </c:pt>
                <c:pt idx="91">
                  <c:v>2.37091E-8</c:v>
                </c:pt>
                <c:pt idx="92">
                  <c:v>2.3282099999999998E-8</c:v>
                </c:pt>
                <c:pt idx="93">
                  <c:v>2.2881799999999998E-8</c:v>
                </c:pt>
                <c:pt idx="94">
                  <c:v>2.2266100000000001E-8</c:v>
                </c:pt>
                <c:pt idx="95">
                  <c:v>2.16939E-8</c:v>
                </c:pt>
                <c:pt idx="96">
                  <c:v>2.1022199999999999E-8</c:v>
                </c:pt>
                <c:pt idx="97">
                  <c:v>2.04815E-8</c:v>
                </c:pt>
                <c:pt idx="98">
                  <c:v>1.96364E-8</c:v>
                </c:pt>
                <c:pt idx="99">
                  <c:v>1.8923200000000001E-8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1-9DBC-4A57-AA2B-E09796DC7C41}"/>
            </c:ext>
          </c:extLst>
        </c:ser>
        <c:ser>
          <c:idx val="2"/>
          <c:order val="2"/>
          <c:tx>
            <c:v>100Ahr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'H2 only, 100Ahrs'!$B$13:$B$112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</c:numRef>
          </c:xVal>
          <c:yVal>
            <c:numRef>
              <c:f>'H2 only, 100Ahrs'!$H$13:$H$112</c:f>
              <c:numCache>
                <c:formatCode>0.00E+00</c:formatCode>
                <c:ptCount val="100"/>
                <c:pt idx="0">
                  <c:v>2.6946299999999998E-9</c:v>
                </c:pt>
                <c:pt idx="1">
                  <c:v>3.0482699999999999E-9</c:v>
                </c:pt>
                <c:pt idx="2">
                  <c:v>3.6688499999999998E-9</c:v>
                </c:pt>
                <c:pt idx="3">
                  <c:v>4.4982500000000003E-9</c:v>
                </c:pt>
                <c:pt idx="4">
                  <c:v>5.1026600000000002E-9</c:v>
                </c:pt>
                <c:pt idx="5">
                  <c:v>6.0052899999999996E-9</c:v>
                </c:pt>
                <c:pt idx="6">
                  <c:v>7.0610999999999999E-9</c:v>
                </c:pt>
                <c:pt idx="7">
                  <c:v>8.3602700000000001E-9</c:v>
                </c:pt>
                <c:pt idx="8">
                  <c:v>8.9152199999999997E-9</c:v>
                </c:pt>
                <c:pt idx="9">
                  <c:v>1.0117800000000001E-8</c:v>
                </c:pt>
                <c:pt idx="10">
                  <c:v>1.1270700000000001E-8</c:v>
                </c:pt>
                <c:pt idx="11">
                  <c:v>1.3141E-8</c:v>
                </c:pt>
                <c:pt idx="12">
                  <c:v>1.3931000000000001E-8</c:v>
                </c:pt>
                <c:pt idx="13">
                  <c:v>1.54316E-8</c:v>
                </c:pt>
                <c:pt idx="14">
                  <c:v>1.65401E-8</c:v>
                </c:pt>
                <c:pt idx="15">
                  <c:v>1.7783800000000001E-8</c:v>
                </c:pt>
                <c:pt idx="16">
                  <c:v>1.8631099999999999E-8</c:v>
                </c:pt>
                <c:pt idx="17">
                  <c:v>2.0131399999999999E-8</c:v>
                </c:pt>
                <c:pt idx="18">
                  <c:v>2.18025E-8</c:v>
                </c:pt>
                <c:pt idx="19">
                  <c:v>2.3476300000000001E-8</c:v>
                </c:pt>
                <c:pt idx="20">
                  <c:v>2.63405E-8</c:v>
                </c:pt>
                <c:pt idx="21">
                  <c:v>2.8727200000000001E-8</c:v>
                </c:pt>
                <c:pt idx="22">
                  <c:v>3.1417399999999998E-8</c:v>
                </c:pt>
                <c:pt idx="23">
                  <c:v>3.2759700000000001E-8</c:v>
                </c:pt>
                <c:pt idx="24">
                  <c:v>3.39021E-8</c:v>
                </c:pt>
                <c:pt idx="25">
                  <c:v>3.4942299999999999E-8</c:v>
                </c:pt>
                <c:pt idx="26">
                  <c:v>3.4358299999999999E-8</c:v>
                </c:pt>
                <c:pt idx="27">
                  <c:v>3.5793199999999999E-8</c:v>
                </c:pt>
                <c:pt idx="28">
                  <c:v>3.6788599999999998E-8</c:v>
                </c:pt>
                <c:pt idx="29">
                  <c:v>3.6672300000000002E-8</c:v>
                </c:pt>
                <c:pt idx="30">
                  <c:v>3.78679E-8</c:v>
                </c:pt>
                <c:pt idx="31">
                  <c:v>3.6594899999999999E-8</c:v>
                </c:pt>
                <c:pt idx="32">
                  <c:v>3.6019599999999999E-8</c:v>
                </c:pt>
                <c:pt idx="33">
                  <c:v>3.5026499999999999E-8</c:v>
                </c:pt>
                <c:pt idx="34">
                  <c:v>3.4726100000000002E-8</c:v>
                </c:pt>
                <c:pt idx="35">
                  <c:v>3.4234900000000003E-8</c:v>
                </c:pt>
                <c:pt idx="36">
                  <c:v>3.2943599999999999E-8</c:v>
                </c:pt>
                <c:pt idx="37">
                  <c:v>3.3076700000000003E-8</c:v>
                </c:pt>
                <c:pt idx="38">
                  <c:v>3.2413500000000001E-8</c:v>
                </c:pt>
                <c:pt idx="39">
                  <c:v>3.24743E-8</c:v>
                </c:pt>
                <c:pt idx="40">
                  <c:v>3.2802999999999999E-8</c:v>
                </c:pt>
                <c:pt idx="41">
                  <c:v>3.8992299999999999E-8</c:v>
                </c:pt>
                <c:pt idx="42">
                  <c:v>4.8761600000000002E-8</c:v>
                </c:pt>
                <c:pt idx="43">
                  <c:v>6.4595500000000004E-8</c:v>
                </c:pt>
                <c:pt idx="44">
                  <c:v>7.5996300000000004E-8</c:v>
                </c:pt>
                <c:pt idx="45">
                  <c:v>8.0642800000000005E-8</c:v>
                </c:pt>
                <c:pt idx="46">
                  <c:v>8.7902599999999995E-8</c:v>
                </c:pt>
                <c:pt idx="47">
                  <c:v>9.1506199999999997E-8</c:v>
                </c:pt>
                <c:pt idx="48">
                  <c:v>9.4698799999999996E-8</c:v>
                </c:pt>
                <c:pt idx="49">
                  <c:v>9.8924400000000001E-8</c:v>
                </c:pt>
                <c:pt idx="50">
                  <c:v>9.8939600000000003E-8</c:v>
                </c:pt>
                <c:pt idx="51">
                  <c:v>1.03024E-7</c:v>
                </c:pt>
                <c:pt idx="52">
                  <c:v>1.28018E-7</c:v>
                </c:pt>
                <c:pt idx="53">
                  <c:v>1.47014E-7</c:v>
                </c:pt>
                <c:pt idx="54">
                  <c:v>1.6854800000000001E-7</c:v>
                </c:pt>
                <c:pt idx="55">
                  <c:v>1.88781E-7</c:v>
                </c:pt>
                <c:pt idx="56">
                  <c:v>2.0820800000000001E-7</c:v>
                </c:pt>
                <c:pt idx="57">
                  <c:v>2.2081200000000001E-7</c:v>
                </c:pt>
                <c:pt idx="58">
                  <c:v>2.3566999999999999E-7</c:v>
                </c:pt>
                <c:pt idx="59">
                  <c:v>2.4464600000000001E-7</c:v>
                </c:pt>
                <c:pt idx="60">
                  <c:v>2.5394400000000001E-7</c:v>
                </c:pt>
                <c:pt idx="61">
                  <c:v>2.6465700000000001E-7</c:v>
                </c:pt>
                <c:pt idx="62">
                  <c:v>2.7145200000000001E-7</c:v>
                </c:pt>
                <c:pt idx="63">
                  <c:v>2.8235399999999999E-7</c:v>
                </c:pt>
                <c:pt idx="64">
                  <c:v>2.88319E-7</c:v>
                </c:pt>
                <c:pt idx="65">
                  <c:v>2.9484699999999999E-7</c:v>
                </c:pt>
                <c:pt idx="66">
                  <c:v>2.9750400000000001E-7</c:v>
                </c:pt>
                <c:pt idx="67">
                  <c:v>2.9918499999999999E-7</c:v>
                </c:pt>
                <c:pt idx="68">
                  <c:v>3.0664699999999998E-7</c:v>
                </c:pt>
                <c:pt idx="69">
                  <c:v>3.1004500000000002E-7</c:v>
                </c:pt>
                <c:pt idx="70">
                  <c:v>3.0929500000000002E-7</c:v>
                </c:pt>
                <c:pt idx="71">
                  <c:v>3.1579299999999997E-7</c:v>
                </c:pt>
                <c:pt idx="72">
                  <c:v>3.2006999999999998E-7</c:v>
                </c:pt>
                <c:pt idx="73">
                  <c:v>3.2616699999999999E-7</c:v>
                </c:pt>
                <c:pt idx="74">
                  <c:v>3.29428E-7</c:v>
                </c:pt>
                <c:pt idx="75">
                  <c:v>3.3266400000000002E-7</c:v>
                </c:pt>
                <c:pt idx="76">
                  <c:v>3.3180699999999997E-7</c:v>
                </c:pt>
                <c:pt idx="77">
                  <c:v>3.3236300000000002E-7</c:v>
                </c:pt>
                <c:pt idx="78">
                  <c:v>3.3340000000000001E-7</c:v>
                </c:pt>
                <c:pt idx="79">
                  <c:v>3.3175399999999999E-7</c:v>
                </c:pt>
                <c:pt idx="80">
                  <c:v>3.3125499999999998E-7</c:v>
                </c:pt>
                <c:pt idx="81">
                  <c:v>3.3278100000000002E-7</c:v>
                </c:pt>
                <c:pt idx="82">
                  <c:v>3.30475E-7</c:v>
                </c:pt>
                <c:pt idx="83">
                  <c:v>3.2665199999999998E-7</c:v>
                </c:pt>
                <c:pt idx="84">
                  <c:v>3.2555600000000001E-7</c:v>
                </c:pt>
                <c:pt idx="85">
                  <c:v>3.22029E-7</c:v>
                </c:pt>
                <c:pt idx="86">
                  <c:v>3.1802900000000002E-7</c:v>
                </c:pt>
                <c:pt idx="87">
                  <c:v>3.1481499999999998E-7</c:v>
                </c:pt>
                <c:pt idx="88">
                  <c:v>3.0887399999999999E-7</c:v>
                </c:pt>
                <c:pt idx="89">
                  <c:v>3.0532100000000001E-7</c:v>
                </c:pt>
                <c:pt idx="90">
                  <c:v>2.988E-7</c:v>
                </c:pt>
                <c:pt idx="91">
                  <c:v>2.9021699999999998E-7</c:v>
                </c:pt>
                <c:pt idx="92">
                  <c:v>2.8402700000000001E-7</c:v>
                </c:pt>
                <c:pt idx="93">
                  <c:v>2.77184E-7</c:v>
                </c:pt>
                <c:pt idx="94">
                  <c:v>2.7003300000000002E-7</c:v>
                </c:pt>
                <c:pt idx="95">
                  <c:v>2.6292900000000001E-7</c:v>
                </c:pt>
                <c:pt idx="96">
                  <c:v>2.5400999999999998E-7</c:v>
                </c:pt>
                <c:pt idx="97">
                  <c:v>2.4566700000000003E-7</c:v>
                </c:pt>
                <c:pt idx="98">
                  <c:v>2.3645700000000001E-7</c:v>
                </c:pt>
                <c:pt idx="99">
                  <c:v>2.2752299999999999E-7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DBC-4A57-AA2B-E09796DC7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58719"/>
        <c:axId val="1814173695"/>
        <c:extLst/>
      </c:scatterChart>
      <c:valAx>
        <c:axId val="1814158719"/>
        <c:scaling>
          <c:orientation val="maxMin"/>
          <c:max val="5"/>
          <c:min val="-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 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173695"/>
        <c:crosses val="autoZero"/>
        <c:crossBetween val="midCat"/>
        <c:majorUnit val="1"/>
      </c:valAx>
      <c:valAx>
        <c:axId val="1814173695"/>
        <c:scaling>
          <c:logBase val="10"/>
          <c:orientation val="minMax"/>
          <c:max val="5.000000000000003E-7"/>
          <c:min val="5.0000000000000024E-10"/>
        </c:scaling>
        <c:delete val="0"/>
        <c:axPos val="r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sysDash"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Pressure [mbar]</a:t>
                </a:r>
              </a:p>
            </c:rich>
          </c:tx>
          <c:layout>
            <c:manualLayout>
              <c:xMode val="edge"/>
              <c:yMode val="edge"/>
              <c:x val="6.0296946793272615E-3"/>
              <c:y val="0.388383134800457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158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1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1481540"/>
            <a:ext cx="7750969" cy="1947460"/>
          </a:xfrm>
        </p:spPr>
        <p:txBody>
          <a:bodyPr anchor="t" anchorCtr="0"/>
          <a:lstStyle>
            <a:lvl1pPr algn="l">
              <a:defRPr sz="45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4712964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3441179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9736" y="472833"/>
            <a:ext cx="1178814" cy="33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674636" y="472833"/>
            <a:ext cx="1343406" cy="343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00764" y="472834"/>
            <a:ext cx="1377823" cy="3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0160"/>
            <a:ext cx="8510560" cy="589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8804D3C-0186-7AFD-5990-11566D85E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19" y="701044"/>
            <a:ext cx="8510560" cy="547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8" y="0"/>
            <a:ext cx="8510560" cy="568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74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5641" y="63673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A7D176-3879-3649-9A3C-6A518125748B}"/>
              </a:ext>
            </a:extLst>
          </p:cNvPr>
          <p:cNvSpPr txBox="1"/>
          <p:nvPr userDrawn="1"/>
        </p:nvSpPr>
        <p:spPr>
          <a:xfrm>
            <a:off x="367665" y="6563360"/>
            <a:ext cx="5753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 Preliminary Design &amp; Safety Review of the EIC Auxiliary Far-Forward/Far-Backward Detectors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eRHIC Pre‐Conceptual Design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l">
              <a:defRPr sz="3200" b="0" i="1">
                <a:solidFill>
                  <a:srgbClr val="1200B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74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8" y="20320"/>
            <a:ext cx="8510560" cy="52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711204"/>
            <a:ext cx="8510560" cy="5460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673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28625" y="591498"/>
            <a:ext cx="8613775" cy="0"/>
          </a:xfrm>
          <a:prstGeom prst="line">
            <a:avLst/>
          </a:prstGeom>
          <a:ln w="3175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5F7594-3EA7-3F4B-8B12-194F1152DB9A}"/>
              </a:ext>
            </a:extLst>
          </p:cNvPr>
          <p:cNvCxnSpPr>
            <a:cxnSpLocks/>
          </p:cNvCxnSpPr>
          <p:nvPr userDrawn="1"/>
        </p:nvCxnSpPr>
        <p:spPr>
          <a:xfrm>
            <a:off x="428625" y="6291258"/>
            <a:ext cx="861377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13620F0-D72B-6E4B-BA0E-805D8DDA3C55}"/>
              </a:ext>
            </a:extLst>
          </p:cNvPr>
          <p:cNvSpPr txBox="1"/>
          <p:nvPr userDrawn="1"/>
        </p:nvSpPr>
        <p:spPr>
          <a:xfrm>
            <a:off x="367665" y="6563360"/>
            <a:ext cx="5753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 Preliminary Design &amp; Safety Review of the EIC Auxiliary Far-Forward/Far-Backward Detectors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7" r:id="rId4"/>
    <p:sldLayoutId id="2147483669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rxiv.org/abs/1310.2495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bnl.gov/EPIC/index.php?title=Background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882" y="1481540"/>
            <a:ext cx="8011604" cy="837117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/>
              </a:rPr>
              <a:t>Summary on Backgrounds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625" y="4059821"/>
            <a:ext cx="7750969" cy="746185"/>
          </a:xfrm>
        </p:spPr>
        <p:txBody>
          <a:bodyPr>
            <a:noAutofit/>
          </a:bodyPr>
          <a:lstStyle/>
          <a:p>
            <a:r>
              <a:rPr lang="en-US" sz="2000" dirty="0"/>
              <a:t>EIC Preliminary Design &amp; Safety Review of the EIC Auxiliary </a:t>
            </a:r>
          </a:p>
          <a:p>
            <a:r>
              <a:rPr lang="en-US" sz="2000" dirty="0"/>
              <a:t>Far-Forward/Far-Backward Detectors</a:t>
            </a:r>
          </a:p>
          <a:p>
            <a:r>
              <a:rPr lang="en-US" sz="2000" dirty="0"/>
              <a:t>February 12th,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625" y="2635638"/>
            <a:ext cx="7750969" cy="945764"/>
          </a:xfrm>
        </p:spPr>
        <p:txBody>
          <a:bodyPr/>
          <a:lstStyle/>
          <a:p>
            <a:r>
              <a:rPr lang="en-US" sz="2400" dirty="0"/>
              <a:t>Elke-Caroline </a:t>
            </a:r>
            <a:r>
              <a:rPr lang="en-US" sz="2400" dirty="0" err="1"/>
              <a:t>Aschenauer</a:t>
            </a:r>
            <a:endParaRPr lang="en-US" sz="2400" dirty="0"/>
          </a:p>
          <a:p>
            <a:r>
              <a:rPr lang="en-US" sz="2400" dirty="0"/>
              <a:t>Co-Associate Director for the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2095A5B-8015-5247-9D73-7486D270E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453421"/>
              </p:ext>
            </p:extLst>
          </p:nvPr>
        </p:nvGraphicFramePr>
        <p:xfrm>
          <a:off x="461283" y="1897743"/>
          <a:ext cx="844323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07205">
                  <a:extLst>
                    <a:ext uri="{9D8B030D-6E8A-4147-A177-3AD203B41FA5}">
                      <a16:colId xmlns:a16="http://schemas.microsoft.com/office/drawing/2014/main" val="2817572907"/>
                    </a:ext>
                  </a:extLst>
                </a:gridCol>
                <a:gridCol w="1407205">
                  <a:extLst>
                    <a:ext uri="{9D8B030D-6E8A-4147-A177-3AD203B41FA5}">
                      <a16:colId xmlns:a16="http://schemas.microsoft.com/office/drawing/2014/main" val="3839001907"/>
                    </a:ext>
                  </a:extLst>
                </a:gridCol>
                <a:gridCol w="1407205">
                  <a:extLst>
                    <a:ext uri="{9D8B030D-6E8A-4147-A177-3AD203B41FA5}">
                      <a16:colId xmlns:a16="http://schemas.microsoft.com/office/drawing/2014/main" val="560436342"/>
                    </a:ext>
                  </a:extLst>
                </a:gridCol>
                <a:gridCol w="1407205">
                  <a:extLst>
                    <a:ext uri="{9D8B030D-6E8A-4147-A177-3AD203B41FA5}">
                      <a16:colId xmlns:a16="http://schemas.microsoft.com/office/drawing/2014/main" val="3983577174"/>
                    </a:ext>
                  </a:extLst>
                </a:gridCol>
                <a:gridCol w="1407205">
                  <a:extLst>
                    <a:ext uri="{9D8B030D-6E8A-4147-A177-3AD203B41FA5}">
                      <a16:colId xmlns:a16="http://schemas.microsoft.com/office/drawing/2014/main" val="60829960"/>
                    </a:ext>
                  </a:extLst>
                </a:gridCol>
                <a:gridCol w="1407205">
                  <a:extLst>
                    <a:ext uri="{9D8B030D-6E8A-4147-A177-3AD203B41FA5}">
                      <a16:colId xmlns:a16="http://schemas.microsoft.com/office/drawing/2014/main" val="296700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/>
                        <a:t>Bethe </a:t>
                      </a:r>
                      <a:r>
                        <a:rPr lang="en-US" sz="1200" b="0" dirty="0" err="1"/>
                        <a:t>Heitler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197.5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208.5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217.7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229.6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236.8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81741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12ACAA-8BCF-4342-937E-FA3FA177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4FA0B7-97BB-D948-871A-53C6ECE28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and Rate Comparisons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36699B8-9851-8C48-A4F4-C561960D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1" y="642054"/>
            <a:ext cx="8592620" cy="1255654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1645BA2-6D3D-0B4A-9DBD-A31E74F18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047322"/>
            <a:ext cx="8763000" cy="1943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2757CE-232B-2A44-A251-75396E8E7AD8}"/>
              </a:ext>
            </a:extLst>
          </p:cNvPr>
          <p:cNvSpPr txBox="1"/>
          <p:nvPr/>
        </p:nvSpPr>
        <p:spPr>
          <a:xfrm>
            <a:off x="428625" y="2890391"/>
            <a:ext cx="8685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Remember: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current and energy impact electron beam gas background and synchrotron radiation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current impacts hadron beam gas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ACEAE6-6FAD-9F42-B9D5-A7BBC9438988}"/>
              </a:ext>
            </a:extLst>
          </p:cNvPr>
          <p:cNvSpPr txBox="1"/>
          <p:nvPr/>
        </p:nvSpPr>
        <p:spPr>
          <a:xfrm>
            <a:off x="428625" y="2351782"/>
            <a:ext cx="871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to hadron-hadron colliders beam related background cross-sections are larger than signal cross-section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DAF89-0EAD-D746-90CA-B3C4CCECCD42}"/>
              </a:ext>
            </a:extLst>
          </p:cNvPr>
          <p:cNvSpPr txBox="1"/>
          <p:nvPr/>
        </p:nvSpPr>
        <p:spPr>
          <a:xfrm>
            <a:off x="506946" y="1002754"/>
            <a:ext cx="7222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Total 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F93AF2-615E-3C4A-8CAA-CC07AF95FF02}"/>
              </a:ext>
            </a:extLst>
          </p:cNvPr>
          <p:cNvSpPr txBox="1"/>
          <p:nvPr/>
        </p:nvSpPr>
        <p:spPr>
          <a:xfrm>
            <a:off x="497455" y="4531870"/>
            <a:ext cx="7222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Total ep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1A2DF36-806E-4E4A-8B59-79D36CEAC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652428"/>
              </p:ext>
            </p:extLst>
          </p:nvPr>
        </p:nvGraphicFramePr>
        <p:xfrm>
          <a:off x="428625" y="5923743"/>
          <a:ext cx="7721778" cy="35465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47375">
                  <a:extLst>
                    <a:ext uri="{9D8B030D-6E8A-4147-A177-3AD203B41FA5}">
                      <a16:colId xmlns:a16="http://schemas.microsoft.com/office/drawing/2014/main" val="2817572907"/>
                    </a:ext>
                  </a:extLst>
                </a:gridCol>
                <a:gridCol w="1144800">
                  <a:extLst>
                    <a:ext uri="{9D8B030D-6E8A-4147-A177-3AD203B41FA5}">
                      <a16:colId xmlns:a16="http://schemas.microsoft.com/office/drawing/2014/main" val="3839001907"/>
                    </a:ext>
                  </a:extLst>
                </a:gridCol>
                <a:gridCol w="1144800">
                  <a:extLst>
                    <a:ext uri="{9D8B030D-6E8A-4147-A177-3AD203B41FA5}">
                      <a16:colId xmlns:a16="http://schemas.microsoft.com/office/drawing/2014/main" val="560436342"/>
                    </a:ext>
                  </a:extLst>
                </a:gridCol>
                <a:gridCol w="1166400">
                  <a:extLst>
                    <a:ext uri="{9D8B030D-6E8A-4147-A177-3AD203B41FA5}">
                      <a16:colId xmlns:a16="http://schemas.microsoft.com/office/drawing/2014/main" val="3983577174"/>
                    </a:ext>
                  </a:extLst>
                </a:gridCol>
                <a:gridCol w="1144800">
                  <a:extLst>
                    <a:ext uri="{9D8B030D-6E8A-4147-A177-3AD203B41FA5}">
                      <a16:colId xmlns:a16="http://schemas.microsoft.com/office/drawing/2014/main" val="60829960"/>
                    </a:ext>
                  </a:extLst>
                </a:gridCol>
                <a:gridCol w="1173603">
                  <a:extLst>
                    <a:ext uri="{9D8B030D-6E8A-4147-A177-3AD203B41FA5}">
                      <a16:colId xmlns:a16="http://schemas.microsoft.com/office/drawing/2014/main" val="296700778"/>
                    </a:ext>
                  </a:extLst>
                </a:gridCol>
              </a:tblGrid>
              <a:tr h="354657">
                <a:tc>
                  <a:txBody>
                    <a:bodyPr/>
                    <a:lstStyle/>
                    <a:p>
                      <a:r>
                        <a:rPr lang="en-US" sz="1200" b="0" dirty="0"/>
                        <a:t>Bethe </a:t>
                      </a:r>
                      <a:r>
                        <a:rPr lang="en-US" sz="1200" b="0" dirty="0" err="1"/>
                        <a:t>Heitler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86.9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767.3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975.3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2296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364.7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817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436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C79AF-B019-0D4B-B9CF-73D28209D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A17CAD-D59A-DD43-95CF-7FDC50AC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Far-Forward and Backward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C51C0-7EEC-C54F-92F8-955EC3B296AB}"/>
              </a:ext>
            </a:extLst>
          </p:cNvPr>
          <p:cNvSpPr txBox="1"/>
          <p:nvPr/>
        </p:nvSpPr>
        <p:spPr>
          <a:xfrm>
            <a:off x="428625" y="649161"/>
            <a:ext cx="87153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Far-Forward: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”no” contribution from synchrotron radiation and electron beam gas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gas contribution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good vacuum in hadron beam pipe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acceptance only for limited region along beam pipe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Far-Backward: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”no” contribution from hadron beam gas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gas contribution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level good in this part of electron beam pipe – 5 x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still to simulate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for this region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low-Q2 tagger sees large rate from process used to measure luminosity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Bethe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Heitler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ep 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e’p’</a:t>
            </a:r>
            <a:r>
              <a:rPr lang="en-US" sz="1600" dirty="0" err="1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lepton goes to the low-Q2 taggers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/var/folders/88/4yywdmbx463b9wnzk2b_cr5c0000gn/T/com.microsoft.Powerpoint/WebArchiveCopyPasteTempFiles/Z">
            <a:extLst>
              <a:ext uri="{FF2B5EF4-FFF2-40B4-BE49-F238E27FC236}">
                <a16:creationId xmlns:a16="http://schemas.microsoft.com/office/drawing/2014/main" id="{2FEF72F6-1DF2-F740-98AC-472FF071F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10" y="3685199"/>
            <a:ext cx="2680927" cy="257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/var/folders/88/4yywdmbx463b9wnzk2b_cr5c0000gn/T/com.microsoft.Powerpoint/WebArchiveCopyPasteTempFiles/2Q==">
            <a:extLst>
              <a:ext uri="{FF2B5EF4-FFF2-40B4-BE49-F238E27FC236}">
                <a16:creationId xmlns:a16="http://schemas.microsoft.com/office/drawing/2014/main" id="{0EF671A3-61D3-5D4B-B5F8-802C4B12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58156"/>
            <a:ext cx="2594354" cy="25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6A8424-546E-E248-894F-CC123AB9683C}"/>
              </a:ext>
            </a:extLst>
          </p:cNvPr>
          <p:cNvSpPr txBox="1"/>
          <p:nvPr/>
        </p:nvSpPr>
        <p:spPr>
          <a:xfrm>
            <a:off x="5950328" y="3652898"/>
            <a:ext cx="307788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Total cross section for elastic bremsstrahlung and for two models for inelastic ep scattering​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Large bremsstrahlung cross section implies a pile-up interaction in each bunch crossing​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The bremsstrahlung makes a background in photoproduction measurement​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Reconstructed Q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shown for bremsstrahlung and photoproduction 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True Q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for bremsstrahlung in consistent with zero​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Distributions are normalized to event rates​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Opportunity to extract clean photoproduction signal over a limited interval in Q^2</a:t>
            </a:r>
          </a:p>
        </p:txBody>
      </p:sp>
    </p:spTree>
    <p:extLst>
      <p:ext uri="{BB962C8B-B14F-4D97-AF65-F5344CB8AC3E}">
        <p14:creationId xmlns:p14="http://schemas.microsoft.com/office/powerpoint/2010/main" val="1124432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0142CA-A003-4E49-9697-EF242E2A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 and Beam Gas Background Rates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2E0B4A-94E8-B940-A445-E991FD4A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1256" y="3674216"/>
            <a:ext cx="4572000" cy="2497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2D9DD5-01B4-8546-9105-0C071A3DEC76}"/>
              </a:ext>
            </a:extLst>
          </p:cNvPr>
          <p:cNvSpPr txBox="1"/>
          <p:nvPr/>
        </p:nvSpPr>
        <p:spPr>
          <a:xfrm>
            <a:off x="6865338" y="2777715"/>
            <a:ext cx="255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Gas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protons: 275 GeV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after 10000 Ah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20036-DA21-B142-9D10-F5531893CE95}"/>
              </a:ext>
            </a:extLst>
          </p:cNvPr>
          <p:cNvSpPr txBox="1"/>
          <p:nvPr/>
        </p:nvSpPr>
        <p:spPr>
          <a:xfrm>
            <a:off x="428625" y="2795787"/>
            <a:ext cx="255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Gas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 GeV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after 10000 Ah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6CCA7-8BE2-354C-9A77-CCF5350B82A2}"/>
              </a:ext>
            </a:extLst>
          </p:cNvPr>
          <p:cNvSpPr txBox="1"/>
          <p:nvPr/>
        </p:nvSpPr>
        <p:spPr>
          <a:xfrm>
            <a:off x="311971" y="946673"/>
            <a:ext cx="3141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ep: 18x275 GeV Q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&lt; 1 GeV</a:t>
            </a:r>
          </a:p>
        </p:txBody>
      </p:sp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99361995-B2CA-BA49-84E9-F16E02385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94" r="11987"/>
          <a:stretch/>
        </p:blipFill>
        <p:spPr>
          <a:xfrm>
            <a:off x="2436345" y="505609"/>
            <a:ext cx="4271309" cy="2899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FF48DD-107F-8C49-865D-F3D16C800A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95663" y="3628799"/>
            <a:ext cx="4169394" cy="28507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FF8C06-C889-6441-8C77-F9613B179D64}"/>
              </a:ext>
            </a:extLst>
          </p:cNvPr>
          <p:cNvSpPr/>
          <p:nvPr/>
        </p:nvSpPr>
        <p:spPr>
          <a:xfrm>
            <a:off x="2944239" y="719847"/>
            <a:ext cx="317770" cy="19714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FE92AA-95B5-EC49-9E48-4F1F48051C01}"/>
              </a:ext>
            </a:extLst>
          </p:cNvPr>
          <p:cNvSpPr/>
          <p:nvPr/>
        </p:nvSpPr>
        <p:spPr>
          <a:xfrm>
            <a:off x="6404043" y="859276"/>
            <a:ext cx="249676" cy="18061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971064-993A-D84B-9A0A-F85B60A8A49A}"/>
              </a:ext>
            </a:extLst>
          </p:cNvPr>
          <p:cNvSpPr/>
          <p:nvPr/>
        </p:nvSpPr>
        <p:spPr>
          <a:xfrm>
            <a:off x="3536235" y="4424709"/>
            <a:ext cx="927370" cy="11965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DEE58E-F908-2245-A67A-B4B30EB8BBB5}"/>
              </a:ext>
            </a:extLst>
          </p:cNvPr>
          <p:cNvSpPr/>
          <p:nvPr/>
        </p:nvSpPr>
        <p:spPr>
          <a:xfrm>
            <a:off x="4483060" y="3795653"/>
            <a:ext cx="304800" cy="1806103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A4E9A7-C955-E144-8B3D-C52ACE945CE0}"/>
              </a:ext>
            </a:extLst>
          </p:cNvPr>
          <p:cNvSpPr/>
          <p:nvPr/>
        </p:nvSpPr>
        <p:spPr>
          <a:xfrm>
            <a:off x="5398851" y="3810000"/>
            <a:ext cx="317770" cy="19714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A60069-C05A-744D-B3A5-9FCB12C40743}"/>
              </a:ext>
            </a:extLst>
          </p:cNvPr>
          <p:cNvSpPr/>
          <p:nvPr/>
        </p:nvSpPr>
        <p:spPr>
          <a:xfrm>
            <a:off x="8839200" y="3949429"/>
            <a:ext cx="249676" cy="18061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4EDD9-826F-014C-B2DF-B99DDB148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AC32E7-B61A-014A-B541-28765C2B72D8}"/>
              </a:ext>
            </a:extLst>
          </p:cNvPr>
          <p:cNvSpPr/>
          <p:nvPr/>
        </p:nvSpPr>
        <p:spPr>
          <a:xfrm>
            <a:off x="4322309" y="2298526"/>
            <a:ext cx="187061" cy="374227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E11690-6251-1941-9578-A787717A87FF}"/>
              </a:ext>
            </a:extLst>
          </p:cNvPr>
          <p:cNvSpPr/>
          <p:nvPr/>
        </p:nvSpPr>
        <p:spPr>
          <a:xfrm>
            <a:off x="6779498" y="5394542"/>
            <a:ext cx="187061" cy="374227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3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77449-73C0-4940-A3AD-8304704D1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04ED96-F66A-3940-829C-01B6D28C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at 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AA24A-1882-FF40-97E3-C06374F9B0AA}"/>
              </a:ext>
            </a:extLst>
          </p:cNvPr>
          <p:cNvSpPr/>
          <p:nvPr/>
        </p:nvSpPr>
        <p:spPr>
          <a:xfrm>
            <a:off x="327416" y="601981"/>
            <a:ext cx="8766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Primary collisions contribute a substantial fraction of the ionizing radiation and low energy neutron fluence in the experimental hall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Simulations use Pythia-6 well tuned to HERMES, COMPASS and HERA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rates: “min-bias” DIS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&gt;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-9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GeV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Validation: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Yuri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Fisyak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NIM A 756 (2014) 68-72, arXiv: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1310.2495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Study dependence on physics-list in GEANT-4  especially for low energy neutrons  see many of Alex’s presentations in TIC-Meetings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4825956E-B1A6-7340-B33C-AF46C1AC8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90" y="2775473"/>
            <a:ext cx="9172580" cy="361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05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8E707-8051-4A4F-B658-0016CF679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786B7F-3314-6343-B27D-A80399F12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in ZDC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845103A-F01D-B04F-AF57-012E9FCF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09" y="488874"/>
            <a:ext cx="8192782" cy="3233272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944474BC-A20C-3D49-BFB2-A1E28A479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273" y="3690291"/>
            <a:ext cx="3996391" cy="3167708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0B4AC8-B368-964D-9E7D-4E3180D6B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42" y="3711388"/>
            <a:ext cx="4148448" cy="31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41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C9D7E7-269C-A84B-8774-CF4C40F0A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8E6F54-B31B-6842-9707-DC9F35C1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in Far-Forward Region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731D5-D1D1-E44E-A327-9936BF5FF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43252" y="1471453"/>
            <a:ext cx="2828563" cy="6572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0CA06-D443-2742-B04C-BBA99E8BF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57617" y="-1095087"/>
            <a:ext cx="2612220" cy="6070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20A871-621B-6349-AB11-6490B129C454}"/>
              </a:ext>
            </a:extLst>
          </p:cNvPr>
          <p:cNvSpPr txBox="1"/>
          <p:nvPr/>
        </p:nvSpPr>
        <p:spPr>
          <a:xfrm>
            <a:off x="6591951" y="878324"/>
            <a:ext cx="1911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slice @ y = 0 </a:t>
            </a:r>
          </a:p>
          <a:p>
            <a:r>
              <a:rPr lang="en-US" sz="1600" dirty="0"/>
              <a:t>total ep </a:t>
            </a:r>
            <a:r>
              <a:rPr lang="en-US" sz="1600" dirty="0" err="1"/>
              <a:t>c.s</a:t>
            </a:r>
            <a:r>
              <a:rPr lang="en-US" sz="1600" dirty="0"/>
              <a:t>.: </a:t>
            </a:r>
          </a:p>
          <a:p>
            <a:r>
              <a:rPr lang="en-US" sz="1600" dirty="0"/>
              <a:t>10x275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B2E31-ADE7-F248-9677-E768BAE3A00B}"/>
              </a:ext>
            </a:extLst>
          </p:cNvPr>
          <p:cNvSpPr txBox="1"/>
          <p:nvPr/>
        </p:nvSpPr>
        <p:spPr>
          <a:xfrm>
            <a:off x="7103745" y="2598003"/>
            <a:ext cx="1911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slice @ y = 0 </a:t>
            </a:r>
          </a:p>
          <a:p>
            <a:r>
              <a:rPr lang="en-US" sz="1600" dirty="0"/>
              <a:t>electron beam gas</a:t>
            </a:r>
          </a:p>
          <a:p>
            <a:r>
              <a:rPr lang="en-US" sz="1600" dirty="0"/>
              <a:t>10x275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EE8905-D7E9-D74A-B6AD-2E422B9B39FD}"/>
              </a:ext>
            </a:extLst>
          </p:cNvPr>
          <p:cNvSpPr txBox="1"/>
          <p:nvPr/>
        </p:nvSpPr>
        <p:spPr>
          <a:xfrm>
            <a:off x="514351" y="3611880"/>
            <a:ext cx="2171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Radiation from backgrounds easily</a:t>
            </a:r>
          </a:p>
          <a:p>
            <a:r>
              <a:rPr lang="en-US" dirty="0"/>
              <a:t>manageable</a:t>
            </a:r>
          </a:p>
          <a:p>
            <a:r>
              <a:rPr lang="en-US" dirty="0">
                <a:sym typeface="Wingdings" pitchFamily="2" charset="2"/>
              </a:rPr>
              <a:t> Radiation dominated by signal process</a:t>
            </a:r>
          </a:p>
          <a:p>
            <a:r>
              <a:rPr lang="en-US" dirty="0">
                <a:sym typeface="Wingdings" pitchFamily="2" charset="2"/>
              </a:rPr>
              <a:t>Bethe </a:t>
            </a:r>
            <a:r>
              <a:rPr lang="en-US" dirty="0" err="1">
                <a:sym typeface="Wingdings" pitchFamily="2" charset="2"/>
              </a:rPr>
              <a:t>Heitler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0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B4E94-90E7-3442-9538-4838FC333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022067-2C39-2D4E-A050-F094C452F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86" y="0"/>
            <a:ext cx="9408823" cy="568960"/>
          </a:xfrm>
        </p:spPr>
        <p:txBody>
          <a:bodyPr>
            <a:normAutofit/>
          </a:bodyPr>
          <a:lstStyle/>
          <a:p>
            <a:r>
              <a:rPr lang="en-US" sz="2700" dirty="0"/>
              <a:t>Impact of Beam Background on Detector Performance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809551-C518-BA40-AD16-720ADF2ECF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1047" y="755463"/>
            <a:ext cx="8715375" cy="5470525"/>
          </a:xfrm>
        </p:spPr>
        <p:txBody>
          <a:bodyPr>
            <a:normAutofit/>
          </a:bodyPr>
          <a:lstStyle/>
          <a:p>
            <a:r>
              <a:rPr lang="en-US" sz="2000" dirty="0"/>
              <a:t> Background hits will impact the track finding and reconstruction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Embedding of beam background events in signal event in MC simulations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Impact depends on speed of subdetector readout speed, MAPS 2 </a:t>
            </a:r>
            <a:r>
              <a:rPr lang="en-US" sz="1800" dirty="0" err="1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AC-LGAD 30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Background will impact of energy reconstruction in calorimeters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Need to know the total rate per readout channel (== Background + DIS) for DAQ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impact needed data rate capabilities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Total Radiation (== Background + DIS) impact subdetector lifetimes</a:t>
            </a:r>
          </a:p>
          <a:p>
            <a:pPr marL="0" indent="0"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51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7A0070-336F-694E-B5AB-D746F778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 per Channel – first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61670-B3A3-6040-8B86-35FA292B5D44}"/>
              </a:ext>
            </a:extLst>
          </p:cNvPr>
          <p:cNvSpPr txBox="1"/>
          <p:nvPr/>
        </p:nvSpPr>
        <p:spPr>
          <a:xfrm>
            <a:off x="3818961" y="502039"/>
            <a:ext cx="1475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no Q2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20BC9-B677-1A41-82E8-DD6C335E2A12}"/>
              </a:ext>
            </a:extLst>
          </p:cNvPr>
          <p:cNvSpPr txBox="1"/>
          <p:nvPr/>
        </p:nvSpPr>
        <p:spPr>
          <a:xfrm>
            <a:off x="3098200" y="3684356"/>
            <a:ext cx="2922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Beam Gas – 275 GeV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7AE80C6-2023-6844-9F41-33A1C1CA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54" y="806898"/>
            <a:ext cx="4064422" cy="2743126"/>
          </a:xfrm>
          <a:prstGeom prst="rect">
            <a:avLst/>
          </a:prstGeom>
        </p:spPr>
      </p:pic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2DE097C0-9B73-9344-A61F-5E7F5EB62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9" r="12544"/>
          <a:stretch/>
        </p:blipFill>
        <p:spPr>
          <a:xfrm>
            <a:off x="4518209" y="884345"/>
            <a:ext cx="4129583" cy="2794769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7EF4E81F-6E3A-6C4D-A5E3-0E5253719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80" y="3970605"/>
            <a:ext cx="4278182" cy="2887395"/>
          </a:xfrm>
          <a:prstGeom prst="rect">
            <a:avLst/>
          </a:prstGeom>
        </p:spPr>
      </p:pic>
      <p:pic>
        <p:nvPicPr>
          <p:cNvPr id="19" name="Picture 18" descr="Chart, bar chart&#10;&#10;Description automatically generated">
            <a:extLst>
              <a:ext uri="{FF2B5EF4-FFF2-40B4-BE49-F238E27FC236}">
                <a16:creationId xmlns:a16="http://schemas.microsoft.com/office/drawing/2014/main" id="{04991ADF-F923-9749-8CFF-C9F45CBD53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82" r="11661"/>
          <a:stretch/>
        </p:blipFill>
        <p:spPr>
          <a:xfrm>
            <a:off x="4572000" y="3976594"/>
            <a:ext cx="4287806" cy="28814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786B91-983C-BA43-AFD5-3DDCCADAB402}"/>
              </a:ext>
            </a:extLst>
          </p:cNvPr>
          <p:cNvSpPr/>
          <p:nvPr/>
        </p:nvSpPr>
        <p:spPr>
          <a:xfrm>
            <a:off x="5005895" y="975341"/>
            <a:ext cx="317770" cy="19714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0A31C6-B64D-9543-94C8-63A2D56D6295}"/>
              </a:ext>
            </a:extLst>
          </p:cNvPr>
          <p:cNvSpPr/>
          <p:nvPr/>
        </p:nvSpPr>
        <p:spPr>
          <a:xfrm>
            <a:off x="8370794" y="1069042"/>
            <a:ext cx="270617" cy="18451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B3291-3E3B-EA42-8F57-C5C9EDEF2D4E}"/>
              </a:ext>
            </a:extLst>
          </p:cNvPr>
          <p:cNvSpPr/>
          <p:nvPr/>
        </p:nvSpPr>
        <p:spPr>
          <a:xfrm>
            <a:off x="5079859" y="4099541"/>
            <a:ext cx="317770" cy="19714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60271F-B3B1-E646-87BE-9BA83A379611}"/>
              </a:ext>
            </a:extLst>
          </p:cNvPr>
          <p:cNvSpPr/>
          <p:nvPr/>
        </p:nvSpPr>
        <p:spPr>
          <a:xfrm>
            <a:off x="8580066" y="4220137"/>
            <a:ext cx="200863" cy="18451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71DD4-1A39-1E48-B4BD-06B9E2492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6B5A70-5837-2D4E-95AC-1B3266AA1081}"/>
              </a:ext>
            </a:extLst>
          </p:cNvPr>
          <p:cNvSpPr/>
          <p:nvPr/>
        </p:nvSpPr>
        <p:spPr>
          <a:xfrm>
            <a:off x="6366139" y="2125249"/>
            <a:ext cx="187061" cy="793315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6F0F1-C9C4-1B4A-9BEF-B09174B1046D}"/>
              </a:ext>
            </a:extLst>
          </p:cNvPr>
          <p:cNvSpPr/>
          <p:nvPr/>
        </p:nvSpPr>
        <p:spPr>
          <a:xfrm>
            <a:off x="6462172" y="5271370"/>
            <a:ext cx="187061" cy="793315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66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34D8F-F3B5-DE4C-9BD1-EBF0160F1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C2AD5D-BED0-884C-A630-C878E704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37BE46-DA40-6643-BA80-C34D5ADEB25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625" y="693737"/>
            <a:ext cx="8510587" cy="5470525"/>
          </a:xfrm>
        </p:spPr>
        <p:txBody>
          <a:bodyPr>
            <a:normAutofit/>
          </a:bodyPr>
          <a:lstStyle/>
          <a:p>
            <a:r>
              <a:rPr lang="en-US" sz="2000" dirty="0"/>
              <a:t> All background sources are understood and simulated</a:t>
            </a:r>
          </a:p>
          <a:p>
            <a:pPr lvl="1"/>
            <a:r>
              <a:rPr lang="en-US" sz="1800" dirty="0"/>
              <a:t>well documented on the wiki: </a:t>
            </a:r>
            <a:r>
              <a:rPr lang="en-US" sz="1800" dirty="0">
                <a:hlinkClick r:id="rId2"/>
              </a:rPr>
              <a:t>https://wiki.bnl.gov/EPIC/index.php?title=Background</a:t>
            </a:r>
            <a:endParaRPr lang="en-US" sz="1800" dirty="0"/>
          </a:p>
          <a:p>
            <a:pPr lvl="1"/>
            <a:r>
              <a:rPr lang="en-US" sz="1800" dirty="0"/>
              <a:t>good vacuum is critical to keep beam gas related backgrounds under control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000" dirty="0"/>
              <a:t> Impact of SR and beam gas events on detector performance under study</a:t>
            </a:r>
          </a:p>
          <a:p>
            <a:pPr lvl="1"/>
            <a:r>
              <a:rPr lang="en-US" sz="1800" dirty="0"/>
              <a:t>embedding of beam backgrounds in DIS events under way </a:t>
            </a:r>
            <a:r>
              <a:rPr lang="en-US" sz="1800" dirty="0">
                <a:sym typeface="Wingdings" pitchFamily="2" charset="2"/>
              </a:rPr>
              <a:t> to study the full impact on physics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223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A21760-6F8E-3741-849A-CCC6616A1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27BB02-EFBA-6F45-A5B6-0E0D901ED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C2EDB6-3969-0C40-999A-2545D4B46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53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Beam Background / Radiation at IR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BF4BF-AD2E-D145-B2AB-3DDC8ADAADC8}"/>
              </a:ext>
            </a:extLst>
          </p:cNvPr>
          <p:cNvSpPr/>
          <p:nvPr/>
        </p:nvSpPr>
        <p:spPr>
          <a:xfrm>
            <a:off x="428625" y="606963"/>
            <a:ext cx="871537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HERA and KEK experience show that having backgrounds well understood, is crucial for the EIC collider and detector  performance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several background/radiation sources : 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primary collisions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beam-gas induced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</a:p>
          <a:p>
            <a:pPr>
              <a:buClr>
                <a:srgbClr val="0000FF"/>
              </a:buClr>
            </a:pPr>
            <a:endParaRPr lang="en-US" sz="1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to HERA and KEK the length of beam pipe the both beam share, is thanks to the crossing angle minimized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19F0C85-E79F-5C43-895A-218195823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3122"/>
            <a:ext cx="4901531" cy="3702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E9ABBD-A4AA-3045-B242-3DA417D6C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26" y="3429000"/>
            <a:ext cx="4830706" cy="2553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40BAAE-6A89-1A4B-AB36-8795B0BFD4CC}"/>
              </a:ext>
            </a:extLst>
          </p:cNvPr>
          <p:cNvSpPr txBox="1"/>
          <p:nvPr/>
        </p:nvSpPr>
        <p:spPr>
          <a:xfrm rot="1366666">
            <a:off x="7074599" y="466206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Outside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91790-08F1-1041-9116-65DDF8685510}"/>
              </a:ext>
            </a:extLst>
          </p:cNvPr>
          <p:cNvSpPr txBox="1"/>
          <p:nvPr/>
        </p:nvSpPr>
        <p:spPr>
          <a:xfrm rot="1623849">
            <a:off x="6259709" y="4783729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Inside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EAA06-A105-C349-A0B0-9DB8AB74CCEF}"/>
              </a:ext>
            </a:extLst>
          </p:cNvPr>
          <p:cNvSpPr txBox="1"/>
          <p:nvPr/>
        </p:nvSpPr>
        <p:spPr>
          <a:xfrm>
            <a:off x="2149709" y="3244334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Ring Inside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44588C-6CDB-9747-8B3B-E5E3C9A013F6}"/>
              </a:ext>
            </a:extLst>
          </p:cNvPr>
          <p:cNvCxnSpPr/>
          <p:nvPr/>
        </p:nvCxnSpPr>
        <p:spPr>
          <a:xfrm>
            <a:off x="2059200" y="5378400"/>
            <a:ext cx="123120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742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Beam Background / Radiation at 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428625" y="672513"/>
            <a:ext cx="90862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cs typeface="Comic Sans MS"/>
              </a:rPr>
              <a:t>Both beams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dirty="0" err="1"/>
              <a:t>Touschek</a:t>
            </a:r>
            <a:r>
              <a:rPr lang="en-US" sz="1600" dirty="0"/>
              <a:t> scattering is related to intra-beam scattering, leads to particle loss, and hence a reduction in the beam lifetime </a:t>
            </a:r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simulated by accelerator colleagues </a:t>
            </a:r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design of momentum collimators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sym typeface="Wingdings" pitchFamily="2" charset="2"/>
              </a:rPr>
              <a:t>      </a:t>
            </a:r>
            <a:r>
              <a:rPr lang="en-US" sz="1200" dirty="0" err="1">
                <a:sym typeface="Wingdings" pitchFamily="2" charset="2"/>
              </a:rPr>
              <a:t>Touschek</a:t>
            </a:r>
            <a:r>
              <a:rPr lang="en-US" sz="1200" dirty="0">
                <a:sym typeface="Wingdings" pitchFamily="2" charset="2"/>
              </a:rPr>
              <a:t>: </a:t>
            </a:r>
            <a:r>
              <a:rPr lang="en-US" sz="1200" dirty="0"/>
              <a:t>Single-scattering IBS, so to speak. Transfer of transverse momentum, from the transverse focusing, into the </a:t>
            </a:r>
          </a:p>
          <a:p>
            <a:pPr>
              <a:buClr>
                <a:srgbClr val="0000FF"/>
              </a:buClr>
            </a:pPr>
            <a:r>
              <a:rPr lang="en-US" sz="1200" dirty="0"/>
              <a:t>      longitudinal direction when two electrons scatter off each other. The resulting longitudinal momentum exceeds the bucket height. </a:t>
            </a:r>
          </a:p>
          <a:p>
            <a:pPr>
              <a:buClr>
                <a:srgbClr val="0000FF"/>
              </a:buClr>
            </a:pPr>
            <a:endParaRPr lang="en-US" sz="1200" dirty="0"/>
          </a:p>
          <a:p>
            <a:pPr>
              <a:buClr>
                <a:srgbClr val="0000FF"/>
              </a:buClr>
            </a:pPr>
            <a:r>
              <a:rPr lang="en-US" sz="1200" dirty="0"/>
              <a:t>                            </a:t>
            </a:r>
            <a:r>
              <a:rPr lang="en-US" sz="1600" dirty="0" err="1"/>
              <a:t>Touschek</a:t>
            </a:r>
            <a:r>
              <a:rPr lang="en-US" sz="1600" dirty="0"/>
              <a:t> lifetime:                                         from EIC-CDR is 5.27 h @ 10 GeV</a:t>
            </a:r>
          </a:p>
          <a:p>
            <a:pPr>
              <a:buClr>
                <a:srgbClr val="0000FF"/>
              </a:buClr>
            </a:pPr>
            <a:endParaRPr lang="en-US" sz="1600" dirty="0"/>
          </a:p>
          <a:p>
            <a:pPr>
              <a:buClr>
                <a:srgbClr val="0000FF"/>
              </a:buClr>
            </a:pPr>
            <a:r>
              <a:rPr lang="en-US" sz="1600" dirty="0"/>
              <a:t>                     and such not a major concern for EIC</a:t>
            </a:r>
          </a:p>
          <a:p>
            <a:pPr>
              <a:buClr>
                <a:srgbClr val="0000FF"/>
              </a:buClr>
            </a:pPr>
            <a:endParaRPr lang="en-US" sz="1600" dirty="0"/>
          </a:p>
          <a:p>
            <a:pPr>
              <a:buClr>
                <a:srgbClr val="0000FF"/>
              </a:buClr>
            </a:pPr>
            <a:r>
              <a:rPr lang="en-US" sz="1600" dirty="0"/>
              <a:t>    </a:t>
            </a:r>
            <a:r>
              <a:rPr lang="en-US" sz="1600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currently reevaluating the conclusion is still true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049C7F-3144-2E49-9B2D-E3DB965905AC}"/>
                  </a:ext>
                </a:extLst>
              </p:cNvPr>
              <p:cNvSpPr txBox="1"/>
              <p:nvPr/>
            </p:nvSpPr>
            <p:spPr>
              <a:xfrm>
                <a:off x="3412640" y="2157972"/>
                <a:ext cx="2135328" cy="688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Clr>
                    <a:srgbClr val="0000FF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𝝉</m:t>
                          </m:r>
                        </m:den>
                      </m:f>
                      <m:r>
                        <a:rPr lang="en-US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𝑵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𝒂𝒄𝒄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049C7F-3144-2E49-9B2D-E3DB96590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640" y="2157972"/>
                <a:ext cx="2135328" cy="688009"/>
              </a:xfrm>
              <a:prstGeom prst="rect">
                <a:avLst/>
              </a:prstGeom>
              <a:blipFill>
                <a:blip r:embed="rId2"/>
                <a:stretch>
                  <a:fillRect l="-1775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006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0001B-0CFD-4C8F-9572-D95E22812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2CA4A-E82E-4E11-B269-D9FF8112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SR-Mitigation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Crossing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FA0-935C-4186-A244-7F7CFBE07C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625" y="623094"/>
            <a:ext cx="4902200" cy="56118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Brings focusing magnets close to IP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sym typeface="Wingdings" pitchFamily="2" charset="2"/>
              </a:rPr>
              <a:t>    </a:t>
            </a:r>
            <a:r>
              <a:rPr lang="en-US" sz="18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800" dirty="0">
                <a:sym typeface="Wingdings" pitchFamily="2" charset="2"/>
              </a:rPr>
              <a:t> high luminosity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Beam separation without separation dipoles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sym typeface="Wingdings" pitchFamily="2" charset="2"/>
              </a:rPr>
              <a:t>   </a:t>
            </a:r>
            <a:r>
              <a:rPr lang="en-US" sz="18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800" dirty="0"/>
              <a:t> reduced synchrotron radiation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/>
              <a:t>        background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2400" dirty="0">
                <a:solidFill>
                  <a:srgbClr val="0432FF"/>
                </a:solidFill>
              </a:rPr>
              <a:t>But significant loss of luminosity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solidFill>
                  <a:srgbClr val="0432FF"/>
                </a:solidFill>
              </a:rPr>
              <a:t>Solution: Crab crossing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Head-on collision geometry is restored by rotating the bunches before colliding (“crab crossing”)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Bunch rotation (“crabbing”) is accomplished by transversely deflecting RF resonators (“crab cavities”)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Actual collision point moves laterally during bunch interaction</a:t>
            </a:r>
          </a:p>
        </p:txBody>
      </p:sp>
      <p:pic>
        <p:nvPicPr>
          <p:cNvPr id="7" name="304F1C63-7B50-4584-B5A2-403EFD9B7CC3">
            <a:extLst>
              <a:ext uri="{FF2B5EF4-FFF2-40B4-BE49-F238E27FC236}">
                <a16:creationId xmlns:a16="http://schemas.microsoft.com/office/drawing/2014/main" id="{8F82F127-722A-4832-BECF-6519EA97C6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92" y="2359762"/>
            <a:ext cx="4344908" cy="245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CAF5BFF-1B62-4D6A-A20F-FD22EFE40FF4">
            <a:extLst>
              <a:ext uri="{FF2B5EF4-FFF2-40B4-BE49-F238E27FC236}">
                <a16:creationId xmlns:a16="http://schemas.microsoft.com/office/drawing/2014/main" id="{BCE0E935-91AE-42C4-9891-AB6CC56751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92" y="2359762"/>
            <a:ext cx="4246560" cy="24561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rved Right Arrow 8">
            <a:extLst>
              <a:ext uri="{FF2B5EF4-FFF2-40B4-BE49-F238E27FC236}">
                <a16:creationId xmlns:a16="http://schemas.microsoft.com/office/drawing/2014/main" id="{A51059B3-DF88-2949-BE80-CA9638C131F7}"/>
              </a:ext>
            </a:extLst>
          </p:cNvPr>
          <p:cNvSpPr/>
          <p:nvPr/>
        </p:nvSpPr>
        <p:spPr bwMode="auto">
          <a:xfrm>
            <a:off x="508813" y="5420832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56EC6-1E52-E74B-98E4-ACA8979C2561}"/>
              </a:ext>
            </a:extLst>
          </p:cNvPr>
          <p:cNvSpPr txBox="1"/>
          <p:nvPr/>
        </p:nvSpPr>
        <p:spPr>
          <a:xfrm>
            <a:off x="910858" y="5493236"/>
            <a:ext cx="4445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new concept for a collider</a:t>
            </a:r>
          </a:p>
        </p:txBody>
      </p:sp>
    </p:spTree>
    <p:extLst>
      <p:ext uri="{BB962C8B-B14F-4D97-AF65-F5344CB8AC3E}">
        <p14:creationId xmlns:p14="http://schemas.microsoft.com/office/powerpoint/2010/main" val="36242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905966-ED3B-0D44-91EC-B1F01D7EE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A809A1-05B3-BE45-B370-CFE780F89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Pipe Bake-Out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73FB38-046E-7F4C-9FC0-28823FB6E8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0651" y="668337"/>
            <a:ext cx="5943600" cy="58848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Remember: </a:t>
            </a:r>
            <a:r>
              <a:rPr lang="en-US" dirty="0">
                <a:cs typeface="Times New Roman" panose="02020603050405020304" pitchFamily="18" charset="0"/>
              </a:rPr>
              <a:t>limited installation and maintenance possible in Collider Hall due to space constrains</a:t>
            </a:r>
          </a:p>
          <a:p>
            <a:r>
              <a:rPr lang="en-US" dirty="0">
                <a:cs typeface="Times New Roman" panose="02020603050405020304" pitchFamily="18" charset="0"/>
              </a:rPr>
              <a:t>Will have to break vacuum each time we roll into the assembly hall for maintenance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have separation valves around the detector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no pumping over 9.5 m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vent under nitrogen and keep beam pipe rolling </a:t>
            </a:r>
          </a:p>
          <a:p>
            <a:pPr marL="457200" lvl="1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with detector under nitrogen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need to bake-out beam pipe integrated in central detector</a:t>
            </a:r>
          </a:p>
          <a:p>
            <a:pPr marL="457200" lvl="1" indent="0">
              <a:buNone/>
            </a:pPr>
            <a:endParaRPr lang="en-US" sz="8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 Considerations for central beam pipe bake-out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cs typeface="Times New Roman" panose="02020603050405020304" pitchFamily="18" charset="0"/>
              </a:rPr>
              <a:t>st</a:t>
            </a:r>
            <a:r>
              <a:rPr lang="en-US" dirty="0">
                <a:cs typeface="Times New Roman" panose="02020603050405020304" pitchFamily="18" charset="0"/>
              </a:rPr>
              <a:t> MAPS </a:t>
            </a:r>
            <a:r>
              <a:rPr lang="en-US" dirty="0" err="1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dirty="0" err="1">
                <a:cs typeface="Times New Roman" panose="02020603050405020304" pitchFamily="18" charset="0"/>
              </a:rPr>
              <a:t>vertex</a:t>
            </a:r>
            <a:r>
              <a:rPr lang="en-US" dirty="0">
                <a:cs typeface="Times New Roman" panose="02020603050405020304" pitchFamily="18" charset="0"/>
              </a:rPr>
              <a:t> tracker sits at 36 mm radius, so 5 mm from the beam pipe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MAPS sensor cannot go higher as 30</a:t>
            </a:r>
            <a:r>
              <a:rPr lang="en-US" baseline="30000" dirty="0">
                <a:cs typeface="Times New Roman" panose="02020603050405020304" pitchFamily="18" charset="0"/>
              </a:rPr>
              <a:t>o</a:t>
            </a:r>
            <a:r>
              <a:rPr lang="en-US" dirty="0">
                <a:cs typeface="Times New Roman" panose="02020603050405020304" pitchFamily="18" charset="0"/>
              </a:rPr>
              <a:t>C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rules out std. bake-out methods and NEC</a:t>
            </a:r>
          </a:p>
          <a:p>
            <a:pPr marL="914400" lvl="2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pumping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want to cool with air to keep material budget</a:t>
            </a:r>
          </a:p>
          <a:p>
            <a:pPr marL="914400" lvl="2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 as low as possible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Investigate baking out the central beam pipe</a:t>
            </a:r>
          </a:p>
          <a:p>
            <a:pPr marL="457200" lvl="1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with hot gas at &gt; 100</a:t>
            </a:r>
            <a:r>
              <a:rPr lang="en-US" baseline="30000" dirty="0">
                <a:cs typeface="Times New Roman" panose="02020603050405020304" pitchFamily="18" charset="0"/>
              </a:rPr>
              <a:t>o</a:t>
            </a:r>
            <a:r>
              <a:rPr lang="en-US" dirty="0">
                <a:cs typeface="Times New Roman" panose="02020603050405020304" pitchFamily="18" charset="0"/>
              </a:rPr>
              <a:t>C to break water bonds</a:t>
            </a:r>
          </a:p>
          <a:p>
            <a:endParaRPr lang="en-US" dirty="0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CBC9EB66-6F8E-FC4A-9A1D-02203F8B0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073" y="2486589"/>
            <a:ext cx="2484181" cy="2446664"/>
          </a:xfrm>
          <a:prstGeom prst="rect">
            <a:avLst/>
          </a:prstGeom>
        </p:spPr>
      </p:pic>
      <p:pic>
        <p:nvPicPr>
          <p:cNvPr id="12" name="Picture 11" descr="A picture containing text, scoreboard&#10;&#10;Description automatically generated">
            <a:extLst>
              <a:ext uri="{FF2B5EF4-FFF2-40B4-BE49-F238E27FC236}">
                <a16:creationId xmlns:a16="http://schemas.microsoft.com/office/drawing/2014/main" id="{00B30AED-1F14-F840-8DEA-EC70AC416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1" t="8559" r="10708" b="11765"/>
          <a:stretch/>
        </p:blipFill>
        <p:spPr>
          <a:xfrm>
            <a:off x="4873811" y="4514410"/>
            <a:ext cx="2808717" cy="2313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9EC62-ACDF-6549-8C61-167969361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99" y="600633"/>
            <a:ext cx="3735841" cy="20721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444D89-12FA-894F-845C-2CC315A397C1}"/>
              </a:ext>
            </a:extLst>
          </p:cNvPr>
          <p:cNvCxnSpPr/>
          <p:nvPr/>
        </p:nvCxnSpPr>
        <p:spPr>
          <a:xfrm flipV="1">
            <a:off x="5252137" y="4185222"/>
            <a:ext cx="0" cy="26426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93B240-7C22-7444-AE60-31BE44E21B60}"/>
              </a:ext>
            </a:extLst>
          </p:cNvPr>
          <p:cNvCxnSpPr/>
          <p:nvPr/>
        </p:nvCxnSpPr>
        <p:spPr>
          <a:xfrm flipV="1">
            <a:off x="7107831" y="4206415"/>
            <a:ext cx="0" cy="26426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02F5DA-91CC-494F-9142-87DA7451CC52}"/>
              </a:ext>
            </a:extLst>
          </p:cNvPr>
          <p:cNvSpPr txBox="1"/>
          <p:nvPr/>
        </p:nvSpPr>
        <p:spPr>
          <a:xfrm>
            <a:off x="5452031" y="4111179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rolling to </a:t>
            </a:r>
          </a:p>
          <a:p>
            <a:pPr algn="ctr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assembly hall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1F9AC3-0E2F-AC43-817A-FD73E191AC12}"/>
              </a:ext>
            </a:extLst>
          </p:cNvPr>
          <p:cNvCxnSpPr/>
          <p:nvPr/>
        </p:nvCxnSpPr>
        <p:spPr>
          <a:xfrm>
            <a:off x="5252137" y="4403566"/>
            <a:ext cx="1855694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377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19E07F-97AA-A848-8FD7-9930A2BE4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C2F7BF-5982-B64B-86EB-7EBF91DEB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Far-Forward and Backward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FA0C9BB-759F-D443-B913-D1C31FE8F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6" b="5761"/>
          <a:stretch/>
        </p:blipFill>
        <p:spPr>
          <a:xfrm>
            <a:off x="447486" y="880781"/>
            <a:ext cx="8394700" cy="4289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57F753-5AFD-C441-A445-F08B1DA8134D}"/>
              </a:ext>
            </a:extLst>
          </p:cNvPr>
          <p:cNvSpPr txBox="1"/>
          <p:nvPr/>
        </p:nvSpPr>
        <p:spPr>
          <a:xfrm>
            <a:off x="377860" y="710604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482C1-92F6-8149-B3A2-43E9512AD2B5}"/>
              </a:ext>
            </a:extLst>
          </p:cNvPr>
          <p:cNvSpPr txBox="1"/>
          <p:nvPr/>
        </p:nvSpPr>
        <p:spPr>
          <a:xfrm>
            <a:off x="379653" y="2906958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New Layout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95700-18EA-5344-8926-269B55A1856D}"/>
              </a:ext>
            </a:extLst>
          </p:cNvPr>
          <p:cNvSpPr txBox="1"/>
          <p:nvPr/>
        </p:nvSpPr>
        <p:spPr>
          <a:xfrm>
            <a:off x="428625" y="5487745"/>
            <a:ext cx="775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 have to redo all background estimated for Far-Backward and iterate location of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low-Q2 tagger position and maybe luminosity monitor</a:t>
            </a:r>
          </a:p>
        </p:txBody>
      </p:sp>
    </p:spTree>
    <p:extLst>
      <p:ext uri="{BB962C8B-B14F-4D97-AF65-F5344CB8AC3E}">
        <p14:creationId xmlns:p14="http://schemas.microsoft.com/office/powerpoint/2010/main" val="2051436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83FAD1-8CEC-894B-99CA-4EA751887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B6D18C-51D0-A34D-BE14-DE639E29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Neutron Radiation</a:t>
            </a: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7109062-297A-BD4B-B716-CA243BA71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6"/>
          <a:stretch/>
        </p:blipFill>
        <p:spPr>
          <a:xfrm>
            <a:off x="370312" y="484090"/>
            <a:ext cx="8402626" cy="3108964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C41A038-C2D6-9549-9BE2-8605D14C3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96" y="3528279"/>
            <a:ext cx="4200789" cy="3329722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11DA3C50-A96B-5642-A4C7-C6A758623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213" y="3513456"/>
            <a:ext cx="4233060" cy="33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61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CC03C9-0174-7F40-AFA4-93C0551C2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2B0D3D-4D21-AC4A-A668-0410F0B3F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43" y="0"/>
            <a:ext cx="9597082" cy="568960"/>
          </a:xfrm>
        </p:spPr>
        <p:txBody>
          <a:bodyPr>
            <a:normAutofit/>
          </a:bodyPr>
          <a:lstStyle/>
          <a:p>
            <a:r>
              <a:rPr lang="en-US" sz="2600" dirty="0"/>
              <a:t>Impact of Beam Background on Detector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BF495-352B-EC4F-9B46-D75E20CCB4FD}"/>
              </a:ext>
            </a:extLst>
          </p:cNvPr>
          <p:cNvSpPr txBox="1"/>
          <p:nvPr/>
        </p:nvSpPr>
        <p:spPr>
          <a:xfrm>
            <a:off x="352313" y="556709"/>
            <a:ext cx="6625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 to start thinking how to deal with background in our data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timing of hits will be key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 a good time of the collision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sz="16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vertex will give excellent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sz="16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</a:t>
            </a: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to integrate in our software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nline Media 6" descr="movie.mp4">
            <a:hlinkClick r:id="" action="ppaction://media"/>
            <a:extLst>
              <a:ext uri="{FF2B5EF4-FFF2-40B4-BE49-F238E27FC236}">
                <a16:creationId xmlns:a16="http://schemas.microsoft.com/office/drawing/2014/main" id="{4B9DE8D7-8C28-4B49-B8E2-147C05A28F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0860" y="1644872"/>
            <a:ext cx="5348282" cy="52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7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05F186-5848-A547-B8DA-3DDF5B58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86" y="631370"/>
            <a:ext cx="7743321" cy="45429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F125A-51E0-CB4C-9094-D598CEBC0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5F0826-2302-8148-A3F9-EC322672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EIC Beam Parameters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2682F1-B45D-2C41-956E-A3193A04ECA1}"/>
              </a:ext>
            </a:extLst>
          </p:cNvPr>
          <p:cNvSpPr txBox="1"/>
          <p:nvPr/>
        </p:nvSpPr>
        <p:spPr>
          <a:xfrm>
            <a:off x="428625" y="5050534"/>
            <a:ext cx="8715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current and energy impact electron beam gas background and synchrotron radiation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Radiated SR power: P(kW)=88.46 E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(GeV)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 r(m)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 (A)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current impacts hadron beam gas 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energies and luminosity impact the radiation and neutron fluence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07991-8018-3748-ABF1-B3B8E5B8445B}"/>
              </a:ext>
            </a:extLst>
          </p:cNvPr>
          <p:cNvSpPr/>
          <p:nvPr/>
        </p:nvSpPr>
        <p:spPr>
          <a:xfrm>
            <a:off x="675341" y="1763701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7EF151-84EF-A34A-B0E1-993D7952B2A3}"/>
              </a:ext>
            </a:extLst>
          </p:cNvPr>
          <p:cNvSpPr/>
          <p:nvPr/>
        </p:nvSpPr>
        <p:spPr>
          <a:xfrm>
            <a:off x="675341" y="959620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65195-8E39-F543-A8C1-FEF179464CF2}"/>
              </a:ext>
            </a:extLst>
          </p:cNvPr>
          <p:cNvSpPr/>
          <p:nvPr/>
        </p:nvSpPr>
        <p:spPr>
          <a:xfrm>
            <a:off x="675340" y="4828131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84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428626" y="614553"/>
            <a:ext cx="8519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background due to de-excitation of beam if bunches are replaced </a:t>
            </a:r>
          </a:p>
          <a:p>
            <a:pPr lvl="1">
              <a:buClr>
                <a:srgbClr val="0432FF"/>
              </a:buClr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all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electron bunches are replaced after 2.2 min @ 18 GeV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There should be “no” background for the experiment as the idea is to shave off the electron tails beyond 6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the transfer line.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 are injected on orbit and on energy (with reasonable errors) in one sigma, this is  also required to not impact the proton beam performance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Injection is at IP-12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60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beam would always be well within the geometric aperture limits of 13.5/23 </a:t>
            </a:r>
            <a:r>
              <a:rPr lang="en-US" sz="160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Dynamic aperture limits are very similar.</a:t>
            </a:r>
          </a:p>
        </p:txBody>
      </p:sp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23C0F626-574E-804C-A23D-917451F43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67" y="3554578"/>
            <a:ext cx="2799654" cy="2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9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8EB922-2D70-D640-88DB-50BE2B426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588" y="2684999"/>
            <a:ext cx="3461612" cy="3162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445198" y="580089"/>
            <a:ext cx="837817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cs typeface="Arial" panose="020B0604020202020204" pitchFamily="34" charset="0"/>
              </a:rPr>
              <a:t>Electron beam:</a:t>
            </a:r>
            <a:endParaRPr lang="en-US" sz="800" dirty="0"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cs typeface="Arial" panose="020B0604020202020204" pitchFamily="34" charset="0"/>
              </a:rPr>
              <a:t>Synchrotron radiation 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cs typeface="Arial" panose="020B0604020202020204" pitchFamily="34" charset="0"/>
              </a:rPr>
              <a:t>extensive simulations by of SR accelerator background WG group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 err="1">
                <a:cs typeface="Arial" panose="020B0604020202020204" pitchFamily="34" charset="0"/>
              </a:rPr>
              <a:t>SynRad</a:t>
            </a:r>
            <a:r>
              <a:rPr lang="en-US" sz="1600" dirty="0">
                <a:cs typeface="Arial" panose="020B0604020202020204" pitchFamily="34" charset="0"/>
              </a:rPr>
              <a:t>+ modeling software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</a:rPr>
              <a:t>Input: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cs typeface="Arial" panose="020B0604020202020204" pitchFamily="34" charset="0"/>
              </a:rPr>
              <a:t>3D model of beampipe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cs typeface="Arial" panose="020B0604020202020204" pitchFamily="34" charset="0"/>
              </a:rPr>
              <a:t>Beam emittance, current Magnet locations and fields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cs typeface="Arial" panose="020B0604020202020204" pitchFamily="34" charset="0"/>
              </a:rPr>
              <a:t>bunch geometry – core and tails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cs typeface="Arial" panose="020B0604020202020204" pitchFamily="34" charset="0"/>
              </a:rPr>
              <a:t>Output: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cs typeface="Arial" panose="020B0604020202020204" pitchFamily="34" charset="0"/>
              </a:rPr>
              <a:t>Synchrotron Radiation – Position, Flux, Energy, Direction</a:t>
            </a:r>
          </a:p>
          <a:p>
            <a:pPr lvl="1">
              <a:buClr>
                <a:srgbClr val="0000FF"/>
              </a:buClr>
            </a:pPr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/>
              <a:t>Synchrotron Radiation Mitigation:</a:t>
            </a:r>
          </a:p>
          <a:p>
            <a:pPr lvl="1"/>
            <a:r>
              <a:rPr lang="en-US" sz="1600" dirty="0"/>
              <a:t>Photon absorber configuration: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/>
              <a:t>Horizontal plane only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/>
              <a:t>Annular configuration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/>
              <a:t>Length, diameter, position </a:t>
            </a:r>
          </a:p>
          <a:p>
            <a:pPr lvl="1"/>
            <a:r>
              <a:rPr lang="en-US" sz="1600" dirty="0"/>
              <a:t>Beamline dimensions: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/>
              <a:t>Wider beam pipe for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/>
              <a:t>13.5 </a:t>
            </a:r>
            <a:r>
              <a:rPr lang="en-US" sz="1600" dirty="0">
                <a:latin typeface="Symbol" pitchFamily="2" charset="2"/>
              </a:rPr>
              <a:t>s</a:t>
            </a:r>
            <a:r>
              <a:rPr lang="en-US" sz="1600" b="1" dirty="0"/>
              <a:t> </a:t>
            </a:r>
            <a:r>
              <a:rPr lang="en-US" sz="1600" dirty="0"/>
              <a:t>clearance in x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/>
              <a:t>23 </a:t>
            </a:r>
            <a:r>
              <a:rPr lang="en-US" sz="1600" dirty="0">
                <a:latin typeface="Symbol" pitchFamily="2" charset="2"/>
              </a:rPr>
              <a:t>s</a:t>
            </a:r>
            <a:r>
              <a:rPr lang="en-US" sz="1600" dirty="0"/>
              <a:t> clearance in y </a:t>
            </a:r>
          </a:p>
          <a:p>
            <a:pPr lvl="1"/>
            <a:r>
              <a:rPr lang="en-US" sz="1600" dirty="0"/>
              <a:t>Beampipe material/</a:t>
            </a:r>
            <a:r>
              <a:rPr lang="en-US" sz="1600" dirty="0">
                <a:cs typeface="Arial" panose="020B0604020202020204" pitchFamily="34" charset="0"/>
              </a:rPr>
              <a:t>structure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/>
              <a:t>2-5 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/>
              <a:t>m Au coating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/>
              <a:t>Sawtooth/ridge texture for photon absorption 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Beam Background / Radiation at IR</a:t>
            </a:r>
          </a:p>
        </p:txBody>
      </p:sp>
    </p:spTree>
    <p:extLst>
      <p:ext uri="{BB962C8B-B14F-4D97-AF65-F5344CB8AC3E}">
        <p14:creationId xmlns:p14="http://schemas.microsoft.com/office/powerpoint/2010/main" val="322460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8CE6F-8289-E64E-AA7C-5D7147C7E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43B32C-FADE-B645-BBB9-9B8CD14F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Radiation Results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0A9531F6-1150-E146-B774-2868DACE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4" y="1051271"/>
            <a:ext cx="4626739" cy="2106202"/>
          </a:xfrm>
          <a:prstGeom prst="rect">
            <a:avLst/>
          </a:prstGeom>
        </p:spPr>
      </p:pic>
      <p:pic>
        <p:nvPicPr>
          <p:cNvPr id="8" name="Picture 7" descr="Chart, bubble chart&#10;&#10;Description automatically generated">
            <a:extLst>
              <a:ext uri="{FF2B5EF4-FFF2-40B4-BE49-F238E27FC236}">
                <a16:creationId xmlns:a16="http://schemas.microsoft.com/office/drawing/2014/main" id="{92FB5BF2-639C-624B-B828-D88F108C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997" y="1722772"/>
            <a:ext cx="4253502" cy="188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6A932-8EBE-3B48-8CC4-A1899BE495D4}"/>
              </a:ext>
            </a:extLst>
          </p:cNvPr>
          <p:cNvSpPr txBox="1"/>
          <p:nvPr/>
        </p:nvSpPr>
        <p:spPr>
          <a:xfrm>
            <a:off x="467415" y="649834"/>
            <a:ext cx="30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Rates in different subdetectors: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5A72A-CA83-7A4B-9937-E8EA0C67D846}"/>
              </a:ext>
            </a:extLst>
          </p:cNvPr>
          <p:cNvSpPr txBox="1"/>
          <p:nvPr/>
        </p:nvSpPr>
        <p:spPr>
          <a:xfrm>
            <a:off x="5151757" y="1089176"/>
            <a:ext cx="3270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Effect of gold coating on SR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Example </a:t>
            </a:r>
            <a:r>
              <a:rPr lang="en-US" sz="1600" dirty="0" err="1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vertex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MAPS layers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A26E4D-5862-D145-9AD7-02B9DA1BB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2" b="22413"/>
          <a:stretch/>
        </p:blipFill>
        <p:spPr>
          <a:xfrm>
            <a:off x="413656" y="3684437"/>
            <a:ext cx="6013525" cy="31735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3ED7E4-B206-AB41-9F90-8A2073C2C3BE}"/>
              </a:ext>
            </a:extLst>
          </p:cNvPr>
          <p:cNvSpPr txBox="1"/>
          <p:nvPr/>
        </p:nvSpPr>
        <p:spPr>
          <a:xfrm>
            <a:off x="6214371" y="5440380"/>
            <a:ext cx="2828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repeat all synchrotron radiation studies due to recent lattice change</a:t>
            </a:r>
          </a:p>
        </p:txBody>
      </p:sp>
    </p:spTree>
    <p:extLst>
      <p:ext uri="{BB962C8B-B14F-4D97-AF65-F5344CB8AC3E}">
        <p14:creationId xmlns:p14="http://schemas.microsoft.com/office/powerpoint/2010/main" val="197561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97B43606-03C3-4AC1-A4D9-7C865E30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15" t="12508" r="21393" b="10137"/>
          <a:stretch/>
        </p:blipFill>
        <p:spPr>
          <a:xfrm>
            <a:off x="4031270" y="1177123"/>
            <a:ext cx="4962620" cy="3430779"/>
          </a:xfrm>
          <a:prstGeom prst="rect">
            <a:avLst/>
          </a:prstGeom>
        </p:spPr>
      </p:pic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70D1EEF2-F343-4DA1-892B-ED6F2D15C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5656D-5167-DB45-80F8-7A619D13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SynRad</a:t>
            </a:r>
            <a:r>
              <a:rPr lang="en-US" dirty="0"/>
              <a:t>+/</a:t>
            </a:r>
            <a:r>
              <a:rPr lang="en-US" dirty="0" err="1"/>
              <a:t>Molflow</a:t>
            </a:r>
            <a:r>
              <a:rPr lang="en-US" dirty="0"/>
              <a:t>+ Coupled Simulations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9B3EF-6595-430C-AB4B-59A9D2088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5" t="10556" r="10531" b="12579"/>
          <a:stretch/>
        </p:blipFill>
        <p:spPr>
          <a:xfrm>
            <a:off x="76466" y="311879"/>
            <a:ext cx="5908870" cy="2938967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07C36C-8405-4237-84E4-7D5D8FF1D88E}"/>
              </a:ext>
            </a:extLst>
          </p:cNvPr>
          <p:cNvCxnSpPr>
            <a:cxnSpLocks/>
          </p:cNvCxnSpPr>
          <p:nvPr/>
        </p:nvCxnSpPr>
        <p:spPr>
          <a:xfrm>
            <a:off x="1919363" y="969367"/>
            <a:ext cx="277142" cy="113401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F21BA8C-287B-41C9-8246-CDD58AD221DC}"/>
              </a:ext>
            </a:extLst>
          </p:cNvPr>
          <p:cNvSpPr txBox="1"/>
          <p:nvPr/>
        </p:nvSpPr>
        <p:spPr>
          <a:xfrm>
            <a:off x="1061960" y="778939"/>
            <a:ext cx="1105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Pump ports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891BBB8-CB1D-428C-AA15-69B4A889D5AD}"/>
              </a:ext>
            </a:extLst>
          </p:cNvPr>
          <p:cNvCxnSpPr>
            <a:cxnSpLocks/>
          </p:cNvCxnSpPr>
          <p:nvPr/>
        </p:nvCxnSpPr>
        <p:spPr>
          <a:xfrm flipH="1">
            <a:off x="1856714" y="969367"/>
            <a:ext cx="62649" cy="121428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05D23A3-9E85-4E94-81D4-BFE44BBAF71D}"/>
              </a:ext>
            </a:extLst>
          </p:cNvPr>
          <p:cNvCxnSpPr>
            <a:cxnSpLocks/>
          </p:cNvCxnSpPr>
          <p:nvPr/>
        </p:nvCxnSpPr>
        <p:spPr>
          <a:xfrm>
            <a:off x="1919363" y="969367"/>
            <a:ext cx="720675" cy="88721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5DB394C-7793-4376-A722-4EE4B0B518D1}"/>
              </a:ext>
            </a:extLst>
          </p:cNvPr>
          <p:cNvCxnSpPr>
            <a:cxnSpLocks/>
          </p:cNvCxnSpPr>
          <p:nvPr/>
        </p:nvCxnSpPr>
        <p:spPr>
          <a:xfrm>
            <a:off x="1919363" y="969367"/>
            <a:ext cx="865435" cy="35205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BCD5999-8488-4054-8C64-DB6ED2A83AE0}"/>
              </a:ext>
            </a:extLst>
          </p:cNvPr>
          <p:cNvSpPr txBox="1"/>
          <p:nvPr/>
        </p:nvSpPr>
        <p:spPr>
          <a:xfrm>
            <a:off x="139685" y="1641715"/>
            <a:ext cx="138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Photon flux density on surfaces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1CAD71A-CDF6-4815-B72B-B218C9C19CA4}"/>
              </a:ext>
            </a:extLst>
          </p:cNvPr>
          <p:cNvCxnSpPr>
            <a:cxnSpLocks/>
          </p:cNvCxnSpPr>
          <p:nvPr/>
        </p:nvCxnSpPr>
        <p:spPr>
          <a:xfrm>
            <a:off x="993362" y="2116530"/>
            <a:ext cx="207897" cy="33290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1F13A3A-5B6B-4CAA-B732-3128DE9FE36E}"/>
              </a:ext>
            </a:extLst>
          </p:cNvPr>
          <p:cNvSpPr txBox="1"/>
          <p:nvPr/>
        </p:nvSpPr>
        <p:spPr>
          <a:xfrm>
            <a:off x="6965368" y="3879055"/>
            <a:ext cx="121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Pressure profile along beamlines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878FD4-14FA-4BE7-8ADB-260B2AB5869B}"/>
              </a:ext>
            </a:extLst>
          </p:cNvPr>
          <p:cNvCxnSpPr>
            <a:cxnSpLocks/>
          </p:cNvCxnSpPr>
          <p:nvPr/>
        </p:nvCxnSpPr>
        <p:spPr>
          <a:xfrm flipH="1" flipV="1">
            <a:off x="6243958" y="3318818"/>
            <a:ext cx="830819" cy="59683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E3DC116-5B43-460C-BFDB-F9E950B1BA7E}"/>
              </a:ext>
            </a:extLst>
          </p:cNvPr>
          <p:cNvCxnSpPr>
            <a:cxnSpLocks/>
          </p:cNvCxnSpPr>
          <p:nvPr/>
        </p:nvCxnSpPr>
        <p:spPr>
          <a:xfrm flipH="1" flipV="1">
            <a:off x="6314125" y="3124581"/>
            <a:ext cx="760652" cy="79107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05C24351-1456-4842-80E0-210852ADE6ED}"/>
              </a:ext>
            </a:extLst>
          </p:cNvPr>
          <p:cNvGraphicFramePr>
            <a:graphicFrameLocks/>
          </p:cNvGraphicFramePr>
          <p:nvPr/>
        </p:nvGraphicFramePr>
        <p:xfrm>
          <a:off x="387476" y="3510448"/>
          <a:ext cx="3217118" cy="2465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8001527-998E-46EC-B1E1-B957233D1C18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1996035" y="2449438"/>
            <a:ext cx="0" cy="106101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CA6D07B-047F-410A-A7FF-3F9B40C3A30D}"/>
              </a:ext>
            </a:extLst>
          </p:cNvPr>
          <p:cNvSpPr txBox="1"/>
          <p:nvPr/>
        </p:nvSpPr>
        <p:spPr>
          <a:xfrm>
            <a:off x="1272278" y="2847582"/>
            <a:ext cx="17805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Convert to desorption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DFD7FC2-052E-47EF-BECC-8EA114A261F4}"/>
              </a:ext>
            </a:extLst>
          </p:cNvPr>
          <p:cNvCxnSpPr>
            <a:cxnSpLocks/>
            <a:stCxn id="85" idx="0"/>
          </p:cNvCxnSpPr>
          <p:nvPr/>
        </p:nvCxnSpPr>
        <p:spPr>
          <a:xfrm flipH="1" flipV="1">
            <a:off x="5269643" y="4492609"/>
            <a:ext cx="101628" cy="67614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6E1BC32A-D5E4-4C62-B156-7E2175DB40CC}"/>
              </a:ext>
            </a:extLst>
          </p:cNvPr>
          <p:cNvSpPr txBox="1"/>
          <p:nvPr/>
        </p:nvSpPr>
        <p:spPr>
          <a:xfrm>
            <a:off x="4240942" y="5168755"/>
            <a:ext cx="22606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Applied as surface outgassing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C4DA1A7-8944-4EF2-A2CF-4CA67445A99A}"/>
              </a:ext>
            </a:extLst>
          </p:cNvPr>
          <p:cNvCxnSpPr>
            <a:cxnSpLocks/>
            <a:stCxn id="85" idx="1"/>
          </p:cNvCxnSpPr>
          <p:nvPr/>
        </p:nvCxnSpPr>
        <p:spPr>
          <a:xfrm flipH="1">
            <a:off x="3604594" y="5307255"/>
            <a:ext cx="6363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8A3DEABB-75FC-4035-A090-B9094C2E4CD3}"/>
              </a:ext>
            </a:extLst>
          </p:cNvPr>
          <p:cNvCxnSpPr>
            <a:cxnSpLocks/>
          </p:cNvCxnSpPr>
          <p:nvPr/>
        </p:nvCxnSpPr>
        <p:spPr>
          <a:xfrm>
            <a:off x="5563878" y="1091750"/>
            <a:ext cx="1597951" cy="134252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9E3C3045-DB11-4F18-BDEC-322775CB2943}"/>
              </a:ext>
            </a:extLst>
          </p:cNvPr>
          <p:cNvSpPr txBox="1"/>
          <p:nvPr/>
        </p:nvSpPr>
        <p:spPr>
          <a:xfrm>
            <a:off x="5419954" y="1457750"/>
            <a:ext cx="203204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Geometry imported from </a:t>
            </a:r>
            <a:r>
              <a:rPr lang="en-US" sz="1200" dirty="0" err="1"/>
              <a:t>SynRad</a:t>
            </a:r>
            <a:r>
              <a:rPr lang="en-US" sz="1200" dirty="0"/>
              <a:t>+ to </a:t>
            </a:r>
            <a:r>
              <a:rPr lang="en-US" sz="1200" dirty="0" err="1"/>
              <a:t>Molflow</a:t>
            </a:r>
            <a:r>
              <a:rPr lang="en-US" sz="1200" dirty="0"/>
              <a:t>+</a:t>
            </a:r>
          </a:p>
        </p:txBody>
      </p:sp>
      <p:sp>
        <p:nvSpPr>
          <p:cNvPr id="24" name="Curved Right Arrow 23">
            <a:extLst>
              <a:ext uri="{FF2B5EF4-FFF2-40B4-BE49-F238E27FC236}">
                <a16:creationId xmlns:a16="http://schemas.microsoft.com/office/drawing/2014/main" id="{F59C6843-0DFF-9A4A-8083-EE4148A880BB}"/>
              </a:ext>
            </a:extLst>
          </p:cNvPr>
          <p:cNvSpPr/>
          <p:nvPr/>
        </p:nvSpPr>
        <p:spPr bwMode="auto">
          <a:xfrm>
            <a:off x="4291998" y="5737614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12979-F544-A94D-A23F-D9A7516B93B5}"/>
              </a:ext>
            </a:extLst>
          </p:cNvPr>
          <p:cNvSpPr txBox="1"/>
          <p:nvPr/>
        </p:nvSpPr>
        <p:spPr>
          <a:xfrm>
            <a:off x="4835887" y="5652097"/>
            <a:ext cx="3706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SR no impact on vacuum of far-forward beam pipe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ZDC, RP, ….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F4202E79-500A-4976-9452-66EC47A370E6}"/>
              </a:ext>
            </a:extLst>
          </p:cNvPr>
          <p:cNvGraphicFramePr>
            <a:graphicFrameLocks/>
          </p:cNvGraphicFramePr>
          <p:nvPr/>
        </p:nvGraphicFramePr>
        <p:xfrm>
          <a:off x="64734" y="2069880"/>
          <a:ext cx="8974069" cy="358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DB4C429-381B-4A0B-AD1F-1813068D7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5" t="58216" r="2062" b="32574"/>
          <a:stretch/>
        </p:blipFill>
        <p:spPr>
          <a:xfrm>
            <a:off x="781485" y="902626"/>
            <a:ext cx="8102282" cy="4786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8FF040-524B-4DA7-808B-6300C465CC6D}"/>
              </a:ext>
            </a:extLst>
          </p:cNvPr>
          <p:cNvSpPr/>
          <p:nvPr/>
        </p:nvSpPr>
        <p:spPr>
          <a:xfrm>
            <a:off x="989559" y="797062"/>
            <a:ext cx="3833187" cy="538247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66F345-9057-4AFB-9B83-A41A6F5AA767}"/>
              </a:ext>
            </a:extLst>
          </p:cNvPr>
          <p:cNvSpPr/>
          <p:nvPr/>
        </p:nvSpPr>
        <p:spPr>
          <a:xfrm>
            <a:off x="5124045" y="806166"/>
            <a:ext cx="510929" cy="5200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B5A12C-8728-4474-B6DE-4AB1E6491AEA}"/>
              </a:ext>
            </a:extLst>
          </p:cNvPr>
          <p:cNvSpPr/>
          <p:nvPr/>
        </p:nvSpPr>
        <p:spPr>
          <a:xfrm>
            <a:off x="7175986" y="815269"/>
            <a:ext cx="686588" cy="5200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87AE95-1EC6-429C-B8A3-9E082A4D92FB}"/>
              </a:ext>
            </a:extLst>
          </p:cNvPr>
          <p:cNvSpPr txBox="1"/>
          <p:nvPr/>
        </p:nvSpPr>
        <p:spPr>
          <a:xfrm>
            <a:off x="5174100" y="835353"/>
            <a:ext cx="4748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Q0eF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B574AB-9DE1-4451-8D31-F8C654EB70C5}"/>
              </a:ext>
            </a:extLst>
          </p:cNvPr>
          <p:cNvSpPr txBox="1"/>
          <p:nvPr/>
        </p:nvSpPr>
        <p:spPr>
          <a:xfrm>
            <a:off x="7307226" y="835353"/>
            <a:ext cx="4748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Q1eF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67A57B-E439-4775-A319-469ECDEB7000}"/>
              </a:ext>
            </a:extLst>
          </p:cNvPr>
          <p:cNvSpPr txBox="1"/>
          <p:nvPr/>
        </p:nvSpPr>
        <p:spPr>
          <a:xfrm>
            <a:off x="2271225" y="815746"/>
            <a:ext cx="6671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Detector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6C2857-E2A1-4C02-ADC0-E177CBB1A301}"/>
              </a:ext>
            </a:extLst>
          </p:cNvPr>
          <p:cNvCxnSpPr>
            <a:cxnSpLocks/>
          </p:cNvCxnSpPr>
          <p:nvPr/>
        </p:nvCxnSpPr>
        <p:spPr>
          <a:xfrm flipH="1">
            <a:off x="6402461" y="3125032"/>
            <a:ext cx="194878" cy="42144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FE66676-F7B5-4495-9DDC-2AB148B5169A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5276721" y="4554231"/>
            <a:ext cx="372189" cy="30234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AB43B6B-3C17-4010-BF2C-C958D8D5BC72}"/>
              </a:ext>
            </a:extLst>
          </p:cNvPr>
          <p:cNvSpPr txBox="1"/>
          <p:nvPr/>
        </p:nvSpPr>
        <p:spPr>
          <a:xfrm>
            <a:off x="1161117" y="1719393"/>
            <a:ext cx="10410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10GeV, 2.5A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5B7A6A-328F-4634-BCC2-EF896CD6969E}"/>
              </a:ext>
            </a:extLst>
          </p:cNvPr>
          <p:cNvCxnSpPr>
            <a:cxnSpLocks/>
          </p:cNvCxnSpPr>
          <p:nvPr/>
        </p:nvCxnSpPr>
        <p:spPr>
          <a:xfrm flipV="1">
            <a:off x="4939567" y="1075289"/>
            <a:ext cx="0" cy="424334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68EC653-BC10-4590-8EF7-CFE5A93228A6}"/>
              </a:ext>
            </a:extLst>
          </p:cNvPr>
          <p:cNvCxnSpPr>
            <a:cxnSpLocks/>
          </p:cNvCxnSpPr>
          <p:nvPr/>
        </p:nvCxnSpPr>
        <p:spPr>
          <a:xfrm flipV="1">
            <a:off x="5750513" y="1069662"/>
            <a:ext cx="0" cy="4248972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ED3942C-CDB8-4BCE-BBD4-6B1E481B5BEE}"/>
              </a:ext>
            </a:extLst>
          </p:cNvPr>
          <p:cNvCxnSpPr>
            <a:cxnSpLocks/>
          </p:cNvCxnSpPr>
          <p:nvPr/>
        </p:nvCxnSpPr>
        <p:spPr>
          <a:xfrm flipV="1">
            <a:off x="6055870" y="1089269"/>
            <a:ext cx="0" cy="422936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7C5CDD2-E74A-43D3-83AB-4DC5EA318DC0}"/>
              </a:ext>
            </a:extLst>
          </p:cNvPr>
          <p:cNvCxnSpPr>
            <a:cxnSpLocks/>
          </p:cNvCxnSpPr>
          <p:nvPr/>
        </p:nvCxnSpPr>
        <p:spPr>
          <a:xfrm flipV="1">
            <a:off x="7102091" y="1089269"/>
            <a:ext cx="0" cy="422936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42DFB0-8C2F-4864-A9DC-4528C9595B1A}"/>
              </a:ext>
            </a:extLst>
          </p:cNvPr>
          <p:cNvCxnSpPr>
            <a:cxnSpLocks/>
          </p:cNvCxnSpPr>
          <p:nvPr/>
        </p:nvCxnSpPr>
        <p:spPr>
          <a:xfrm flipV="1">
            <a:off x="7938066" y="1069662"/>
            <a:ext cx="0" cy="4248972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49BD8DF-2030-49DD-A716-D8318381DD6F}"/>
              </a:ext>
            </a:extLst>
          </p:cNvPr>
          <p:cNvSpPr txBox="1"/>
          <p:nvPr/>
        </p:nvSpPr>
        <p:spPr>
          <a:xfrm rot="16200000">
            <a:off x="4709540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3C4F0B-B9C5-412E-BA41-4DDDD3119E1B}"/>
              </a:ext>
            </a:extLst>
          </p:cNvPr>
          <p:cNvSpPr txBox="1"/>
          <p:nvPr/>
        </p:nvSpPr>
        <p:spPr>
          <a:xfrm rot="16200000">
            <a:off x="5507264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A3CC45-76F5-48BB-95FA-06F940978826}"/>
              </a:ext>
            </a:extLst>
          </p:cNvPr>
          <p:cNvSpPr txBox="1"/>
          <p:nvPr/>
        </p:nvSpPr>
        <p:spPr>
          <a:xfrm rot="16200000">
            <a:off x="5825291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12B92C-0D3A-4361-ABD8-822B7923D230}"/>
              </a:ext>
            </a:extLst>
          </p:cNvPr>
          <p:cNvSpPr txBox="1"/>
          <p:nvPr/>
        </p:nvSpPr>
        <p:spPr>
          <a:xfrm rot="16200000">
            <a:off x="6878318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C889DB-7057-4412-9846-57D2CA705B53}"/>
              </a:ext>
            </a:extLst>
          </p:cNvPr>
          <p:cNvSpPr txBox="1"/>
          <p:nvPr/>
        </p:nvSpPr>
        <p:spPr>
          <a:xfrm rot="16200000">
            <a:off x="7696082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52FF57-BCD7-40BE-82F9-C6CF0F289F14}"/>
              </a:ext>
            </a:extLst>
          </p:cNvPr>
          <p:cNvSpPr/>
          <p:nvPr/>
        </p:nvSpPr>
        <p:spPr>
          <a:xfrm>
            <a:off x="5029821" y="533008"/>
            <a:ext cx="3853946" cy="950076"/>
          </a:xfrm>
          <a:prstGeom prst="rect">
            <a:avLst/>
          </a:prstGeom>
          <a:solidFill>
            <a:schemeClr val="bg2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06F329-215B-41F1-A121-1D97E16FF67C}"/>
              </a:ext>
            </a:extLst>
          </p:cNvPr>
          <p:cNvSpPr txBox="1"/>
          <p:nvPr/>
        </p:nvSpPr>
        <p:spPr>
          <a:xfrm rot="16200000">
            <a:off x="4097019" y="668382"/>
            <a:ext cx="34817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FPA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D62CC2-CF2B-48EE-8D62-413EB799EC6B}"/>
              </a:ext>
            </a:extLst>
          </p:cNvPr>
          <p:cNvCxnSpPr>
            <a:cxnSpLocks/>
          </p:cNvCxnSpPr>
          <p:nvPr/>
        </p:nvCxnSpPr>
        <p:spPr>
          <a:xfrm flipV="1">
            <a:off x="855760" y="1089269"/>
            <a:ext cx="0" cy="422936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BB27CF-0EB6-4EF0-8215-2AE630E51732}"/>
              </a:ext>
            </a:extLst>
          </p:cNvPr>
          <p:cNvSpPr txBox="1"/>
          <p:nvPr/>
        </p:nvSpPr>
        <p:spPr>
          <a:xfrm rot="16200000">
            <a:off x="620924" y="668382"/>
            <a:ext cx="45397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eR</a:t>
            </a:r>
            <a:r>
              <a:rPr lang="en-US" sz="825" dirty="0"/>
              <a:t> IP1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5C395451-E41D-4652-8689-7EC30263D67C}"/>
              </a:ext>
            </a:extLst>
          </p:cNvPr>
          <p:cNvSpPr txBox="1">
            <a:spLocks/>
          </p:cNvSpPr>
          <p:nvPr/>
        </p:nvSpPr>
        <p:spPr>
          <a:xfrm>
            <a:off x="628650" y="174775"/>
            <a:ext cx="7886700" cy="1078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3600" dirty="0">
              <a:latin typeface="+mn-lt"/>
            </a:endParaRPr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70D1EEF2-F343-4DA1-892B-ED6F2D15C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6CE58-4596-B343-BD7D-82E949FDE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Pressure Profile along IP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7AD46B7-42E8-40EB-A063-86E073530DA3}"/>
              </a:ext>
            </a:extLst>
          </p:cNvPr>
          <p:cNvCxnSpPr>
            <a:cxnSpLocks/>
          </p:cNvCxnSpPr>
          <p:nvPr/>
        </p:nvCxnSpPr>
        <p:spPr>
          <a:xfrm>
            <a:off x="2174643" y="3058479"/>
            <a:ext cx="297622" cy="41151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9CE1F5-E456-4910-861C-9DE875DD5094}"/>
              </a:ext>
            </a:extLst>
          </p:cNvPr>
          <p:cNvSpPr txBox="1"/>
          <p:nvPr/>
        </p:nvSpPr>
        <p:spPr>
          <a:xfrm>
            <a:off x="6306791" y="2547951"/>
            <a:ext cx="2000869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10,000 </a:t>
            </a:r>
            <a:r>
              <a:rPr lang="en-US" sz="1050" dirty="0" err="1"/>
              <a:t>Ahr</a:t>
            </a:r>
            <a:r>
              <a:rPr lang="en-US" sz="1050" dirty="0"/>
              <a:t>, no pumps in cryostat</a:t>
            </a:r>
          </a:p>
          <a:p>
            <a:pPr algn="ctr"/>
            <a:r>
              <a:rPr lang="en-US" sz="1050" dirty="0"/>
              <a:t>+5/-15m Avg: 1.3e-8</a:t>
            </a:r>
          </a:p>
          <a:p>
            <a:pPr algn="ctr"/>
            <a:r>
              <a:rPr lang="en-US" sz="1050" dirty="0"/>
              <a:t>+4.5/-5m Avg: 3.3e-9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881B9A-E24D-480E-9B97-4BC7F8D95FE2}"/>
              </a:ext>
            </a:extLst>
          </p:cNvPr>
          <p:cNvSpPr txBox="1"/>
          <p:nvPr/>
        </p:nvSpPr>
        <p:spPr>
          <a:xfrm>
            <a:off x="3692825" y="4568035"/>
            <a:ext cx="1583896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10,000 </a:t>
            </a:r>
            <a:r>
              <a:rPr lang="en-US" sz="1050" dirty="0" err="1"/>
              <a:t>Ahr</a:t>
            </a:r>
            <a:r>
              <a:rPr lang="en-US" sz="1050" dirty="0"/>
              <a:t>, all pumps</a:t>
            </a:r>
          </a:p>
          <a:p>
            <a:pPr algn="ctr"/>
            <a:r>
              <a:rPr lang="en-US" sz="1050" dirty="0"/>
              <a:t>+5/-15m Avg: 3.0e-9</a:t>
            </a:r>
          </a:p>
          <a:p>
            <a:pPr algn="ctr"/>
            <a:r>
              <a:rPr lang="en-US" sz="1050" dirty="0"/>
              <a:t>+4.5/-5m Avg: 2.7e-9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EC075E-CD55-418C-BE4B-CB79C96C101D}"/>
              </a:ext>
            </a:extLst>
          </p:cNvPr>
          <p:cNvSpPr txBox="1"/>
          <p:nvPr/>
        </p:nvSpPr>
        <p:spPr>
          <a:xfrm>
            <a:off x="1286480" y="2481398"/>
            <a:ext cx="1898277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100 </a:t>
            </a:r>
            <a:r>
              <a:rPr lang="en-US" sz="1050" dirty="0" err="1"/>
              <a:t>Ahr</a:t>
            </a:r>
            <a:r>
              <a:rPr lang="en-US" sz="1050" dirty="0"/>
              <a:t>, no pumps in cryostat</a:t>
            </a:r>
          </a:p>
          <a:p>
            <a:pPr algn="ctr"/>
            <a:r>
              <a:rPr lang="en-US" sz="1050" dirty="0"/>
              <a:t>+5/-15m Avg: 1.5e-7</a:t>
            </a:r>
          </a:p>
          <a:p>
            <a:pPr algn="ctr"/>
            <a:r>
              <a:rPr lang="en-US" sz="1050" dirty="0"/>
              <a:t>+4.5/-5m Avg: 3.5e-8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C9E5A-55B3-2140-AC3C-9104C885502D}"/>
              </a:ext>
            </a:extLst>
          </p:cNvPr>
          <p:cNvSpPr txBox="1"/>
          <p:nvPr/>
        </p:nvSpPr>
        <p:spPr>
          <a:xfrm>
            <a:off x="428625" y="5629870"/>
            <a:ext cx="9586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cs typeface="Comic Sans MS"/>
              </a:rPr>
              <a:t>All simulations presented use green curve: </a:t>
            </a:r>
            <a:r>
              <a:rPr lang="en-US" sz="1600" dirty="0">
                <a:cs typeface="Comic Sans MS"/>
              </a:rPr>
              <a:t>10000 Ah correspond to 5month @ 10</a:t>
            </a:r>
            <a:r>
              <a:rPr lang="en-US" sz="1600" baseline="30000" dirty="0">
                <a:cs typeface="Comic Sans MS"/>
              </a:rPr>
              <a:t>34</a:t>
            </a:r>
            <a:r>
              <a:rPr lang="en-US" sz="1600" dirty="0">
                <a:cs typeface="Comic Sans MS"/>
              </a:rPr>
              <a:t> cm</a:t>
            </a:r>
            <a:r>
              <a:rPr lang="en-US" sz="1600" baseline="30000" dirty="0">
                <a:cs typeface="Comic Sans MS"/>
              </a:rPr>
              <a:t>2</a:t>
            </a:r>
            <a:r>
              <a:rPr lang="en-US" sz="1600" dirty="0">
                <a:cs typeface="Comic Sans MS"/>
              </a:rPr>
              <a:t>s</a:t>
            </a:r>
            <a:r>
              <a:rPr lang="en-US" sz="1600" baseline="30000" dirty="0">
                <a:cs typeface="Comic Sans MS"/>
              </a:rPr>
              <a:t>-1</a:t>
            </a:r>
            <a:endParaRPr lang="en-US" sz="1600" dirty="0"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cs typeface="Comic Sans MS"/>
                <a:sym typeface="Wingdings" pitchFamily="2" charset="2"/>
              </a:rPr>
              <a:t></a:t>
            </a:r>
            <a:r>
              <a:rPr lang="en-US" sz="1600" dirty="0">
                <a:cs typeface="Comic Sans MS"/>
                <a:sym typeface="Wingdings" pitchFamily="2" charset="2"/>
              </a:rPr>
              <a:t> beam pipe bake-out critical to keep a good vacuum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2FA428-AD90-8D4D-AB91-AFDF9D3BA01A}"/>
              </a:ext>
            </a:extLst>
          </p:cNvPr>
          <p:cNvCxnSpPr/>
          <p:nvPr/>
        </p:nvCxnSpPr>
        <p:spPr>
          <a:xfrm flipH="1">
            <a:off x="4380751" y="1719393"/>
            <a:ext cx="4503016" cy="0"/>
          </a:xfrm>
          <a:prstGeom prst="straightConnector1">
            <a:avLst/>
          </a:prstGeom>
          <a:ln w="254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EB34A0F-5F45-DD43-8915-A089BE0A3618}"/>
              </a:ext>
            </a:extLst>
          </p:cNvPr>
          <p:cNvSpPr txBox="1"/>
          <p:nvPr/>
        </p:nvSpPr>
        <p:spPr>
          <a:xfrm>
            <a:off x="4592553" y="1676065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D0E0B-6561-C141-ABEC-C67FFA08C152}"/>
              </a:ext>
            </a:extLst>
          </p:cNvPr>
          <p:cNvSpPr txBox="1"/>
          <p:nvPr/>
        </p:nvSpPr>
        <p:spPr>
          <a:xfrm>
            <a:off x="2667536" y="4888616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1952683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Gas Background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348343" y="570605"/>
            <a:ext cx="90862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gas interactions 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generation of non-gaussian tails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accounted in accelerator simulations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 momentum electrons 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will be shielded by collimators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simulations of collimation system underway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Big contribution for detector background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Bethe-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process: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e’ +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+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Kinematics: fixed target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particles boosted towards outgoing electron direction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Generate real tracks not random hit pattern like SR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Mitigation: excellent vacuum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C47C8-71BD-DC45-8A46-EC4F4B62F024}"/>
              </a:ext>
            </a:extLst>
          </p:cNvPr>
          <p:cNvSpPr txBox="1"/>
          <p:nvPr/>
        </p:nvSpPr>
        <p:spPr>
          <a:xfrm>
            <a:off x="291191" y="3187203"/>
            <a:ext cx="885281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cs typeface="Comic Sans MS"/>
              </a:rPr>
              <a:t>Proton beam:</a:t>
            </a:r>
            <a:endParaRPr lang="en-US" sz="800" dirty="0"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cs typeface="Comic Sans MS"/>
              </a:rPr>
              <a:t>Low beam lifetime during injection and ramping </a:t>
            </a:r>
            <a:r>
              <a:rPr lang="en-US" b="0" dirty="0">
                <a:solidFill>
                  <a:srgbClr val="0432FF"/>
                </a:solidFill>
                <a:cs typeface="Comic Sans MS"/>
                <a:sym typeface="Wingdings" pitchFamily="2" charset="2"/>
              </a:rPr>
              <a:t></a:t>
            </a:r>
            <a:r>
              <a:rPr lang="en-US" b="0" dirty="0">
                <a:cs typeface="Comic Sans MS"/>
                <a:sym typeface="Wingdings" pitchFamily="2" charset="2"/>
              </a:rPr>
              <a:t> collimator setup </a:t>
            </a:r>
            <a:r>
              <a:rPr lang="en-US" b="0" dirty="0">
                <a:solidFill>
                  <a:srgbClr val="0432FF"/>
                </a:solidFill>
                <a:cs typeface="Comic Sans MS"/>
                <a:sym typeface="Wingdings" pitchFamily="2" charset="2"/>
              </a:rPr>
              <a:t></a:t>
            </a:r>
            <a:r>
              <a:rPr lang="en-US" b="0" dirty="0">
                <a:cs typeface="Comic Sans MS"/>
                <a:sym typeface="Wingdings" pitchFamily="2" charset="2"/>
              </a:rPr>
              <a:t> simulation by accelerator colleagues, but ample experience for 21 y of RHIC running</a:t>
            </a:r>
            <a:endParaRPr lang="en-US" b="0" dirty="0"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cs typeface="Comic Sans MS"/>
              </a:rPr>
              <a:t>Beam gas interactions </a:t>
            </a:r>
          </a:p>
          <a:p>
            <a:pPr>
              <a:buClr>
                <a:srgbClr val="0000FF"/>
              </a:buClr>
            </a:pPr>
            <a:r>
              <a:rPr lang="en-US" dirty="0">
                <a:cs typeface="Comic Sans MS"/>
              </a:rPr>
              <a:t>     concern: </a:t>
            </a:r>
            <a:r>
              <a:rPr lang="en-US" b="0" dirty="0">
                <a:cs typeface="Comic Sans MS"/>
              </a:rPr>
              <a:t>large hadronic cross section p/A + </a:t>
            </a:r>
            <a:r>
              <a:rPr lang="en-US" dirty="0">
                <a:cs typeface="Arial" panose="020B0604020202020204" pitchFamily="34" charset="0"/>
              </a:rPr>
              <a:t>H</a:t>
            </a:r>
            <a:r>
              <a:rPr lang="en-US" baseline="30000" dirty="0">
                <a:cs typeface="Arial" panose="020B0604020202020204" pitchFamily="34" charset="0"/>
              </a:rPr>
              <a:t>2</a:t>
            </a:r>
            <a:r>
              <a:rPr lang="en-US" baseline="-25000" dirty="0">
                <a:cs typeface="Arial" panose="020B0604020202020204" pitchFamily="34" charset="0"/>
              </a:rPr>
              <a:t>restgas</a:t>
            </a:r>
            <a:endParaRPr lang="en-US" b="0" dirty="0"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cs typeface="Comic Sans MS"/>
              </a:rPr>
              <a:t>Secondary interactions with aperture limitations, i.e. magnets, beam pipe, masks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cs typeface="Arial" panose="020B0604020202020204" pitchFamily="34" charset="0"/>
              </a:rPr>
              <a:t>Beam-gas interactions are also a source of neutrons that thermalize within the detector hall and can cause damage </a:t>
            </a:r>
            <a:r>
              <a:rPr lang="en-US" sz="1600" dirty="0">
                <a:cs typeface="Arial" panose="020B0604020202020204" pitchFamily="34" charset="0"/>
                <a:sym typeface="Wingdings" pitchFamily="2" charset="2"/>
              </a:rPr>
              <a:t> need still to model it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cs typeface="Arial" panose="020B0604020202020204" pitchFamily="34" charset="0"/>
              </a:rPr>
              <a:t>Kinematics: fixed target </a:t>
            </a:r>
            <a:r>
              <a:rPr lang="en-US" sz="1600" dirty="0"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600" dirty="0">
                <a:cs typeface="Arial" panose="020B0604020202020204" pitchFamily="34" charset="0"/>
              </a:rPr>
              <a:t>particles boosted towards outgoing hadron direction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cs typeface="Arial" panose="020B0604020202020204" pitchFamily="34" charset="0"/>
                <a:sym typeface="Wingdings" pitchFamily="2" charset="2"/>
              </a:rPr>
              <a:t>Generate real tracks not random hit pattern like SR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cs typeface="Arial" panose="020B0604020202020204" pitchFamily="34" charset="0"/>
                <a:sym typeface="Wingdings" pitchFamily="2" charset="2"/>
              </a:rPr>
              <a:t>Mitigation: excellent vacuum</a:t>
            </a:r>
          </a:p>
        </p:txBody>
      </p:sp>
    </p:spTree>
    <p:extLst>
      <p:ext uri="{BB962C8B-B14F-4D97-AF65-F5344CB8AC3E}">
        <p14:creationId xmlns:p14="http://schemas.microsoft.com/office/powerpoint/2010/main" val="45650287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Standard_0923" id="{51008124-F8D6-574C-BC08-0B5A1C9FAED0}" vid="{3F18F961-D722-A945-945F-51E7E25F59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DC25A386985D4D9C8290A9164CEF14" ma:contentTypeVersion="10" ma:contentTypeDescription="Create a new document." ma:contentTypeScope="" ma:versionID="7ff602c06f176d291bd73a60d6bdc790">
  <xsd:schema xmlns:xsd="http://www.w3.org/2001/XMLSchema" xmlns:xs="http://www.w3.org/2001/XMLSchema" xmlns:p="http://schemas.microsoft.com/office/2006/metadata/properties" xmlns:ns2="529a15d4-1790-4751-ae5d-38613b265d38" xmlns:ns3="3bfd71d5-c7ac-4dca-b865-a609d1eb4074" targetNamespace="http://schemas.microsoft.com/office/2006/metadata/properties" ma:root="true" ma:fieldsID="d0bffa5b552db647da9bc36629d3e6c6" ns2:_="" ns3:_="">
    <xsd:import namespace="529a15d4-1790-4751-ae5d-38613b265d38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a15d4-1790-4751-ae5d-38613b265d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529a15d4-1790-4751-ae5d-38613b265d3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B4B420-4214-417A-B2E9-C0B97927EE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9a15d4-1790-4751-ae5d-38613b265d38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068F36-6E24-4F9B-99C4-12AA6B4726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356BF9-65BF-4FB8-AF85-AC97FE8FC05F}">
  <ds:schemaRefs>
    <ds:schemaRef ds:uri="http://schemas.microsoft.com/office/2006/metadata/properties"/>
    <ds:schemaRef ds:uri="http://schemas.microsoft.com/office/infopath/2007/PartnerControls"/>
    <ds:schemaRef ds:uri="3bfd71d5-c7ac-4dca-b865-a609d1eb4074"/>
    <ds:schemaRef ds:uri="529a15d4-1790-4751-ae5d-38613b265d3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Standard PPT Template</Template>
  <TotalTime>1493</TotalTime>
  <Words>1802</Words>
  <Application>Microsoft Macintosh PowerPoint</Application>
  <PresentationFormat>On-screen Show (4:3)</PresentationFormat>
  <Paragraphs>284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Cambria Math</vt:lpstr>
      <vt:lpstr>Symbol</vt:lpstr>
      <vt:lpstr>Wingdings</vt:lpstr>
      <vt:lpstr>BNL</vt:lpstr>
      <vt:lpstr>Summary on Backgrounds</vt:lpstr>
      <vt:lpstr>Beam Background / Radiation at IR</vt:lpstr>
      <vt:lpstr>EIC Beam Parameters</vt:lpstr>
      <vt:lpstr>Beam Background / Radiation at IR</vt:lpstr>
      <vt:lpstr>Beam Background / Radiation at IR</vt:lpstr>
      <vt:lpstr>Synchrotron Radiation Results</vt:lpstr>
      <vt:lpstr>SynRad+/Molflow+ Coupled Simulations</vt:lpstr>
      <vt:lpstr>Pressure Profile along IP</vt:lpstr>
      <vt:lpstr>Beam Gas Background</vt:lpstr>
      <vt:lpstr>Cross Section and Rate Comparisons</vt:lpstr>
      <vt:lpstr>Notes on Far-Forward and Backward</vt:lpstr>
      <vt:lpstr>DIS and Beam Gas Background Rates</vt:lpstr>
      <vt:lpstr>Radiation at IR</vt:lpstr>
      <vt:lpstr>Radiation in ZDC</vt:lpstr>
      <vt:lpstr>Radiation in Far-Forward Region</vt:lpstr>
      <vt:lpstr>Impact of Beam Background on Detector Performance</vt:lpstr>
      <vt:lpstr>Rates per Channel – first Results</vt:lpstr>
      <vt:lpstr>Summary and Outlook</vt:lpstr>
      <vt:lpstr>PowerPoint Presentation</vt:lpstr>
      <vt:lpstr>Beam Background / Radiation at IR</vt:lpstr>
      <vt:lpstr>SR-Mitigation  Crossing Angle</vt:lpstr>
      <vt:lpstr>Beam Pipe Bake-Out</vt:lpstr>
      <vt:lpstr>Notes on Far-Forward and Backward</vt:lpstr>
      <vt:lpstr>Proton and Neutron Radiation</vt:lpstr>
      <vt:lpstr>Impact of Beam Background on Detector Performance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Elke-Caroline Aschenauer</cp:lastModifiedBy>
  <cp:revision>62</cp:revision>
  <dcterms:created xsi:type="dcterms:W3CDTF">2023-09-12T20:20:30Z</dcterms:created>
  <dcterms:modified xsi:type="dcterms:W3CDTF">2024-01-31T03:45:33Z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