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4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998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Box 1"/>
          <p:cNvSpPr txBox="1"/>
          <p:nvPr/>
        </p:nvSpPr>
        <p:spPr>
          <a:xfrm>
            <a:off x="4379226" y="6490194"/>
            <a:ext cx="366470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Y. Furletova</a:t>
            </a:r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742426" y="20350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z="5400" dirty="0">
                <a:effectLst/>
                <a:latin typeface="Times New Roman" panose="02020603050405020304" pitchFamily="18" charset="0"/>
                <a:ea typeface="Arial Unicode MS"/>
              </a:rPr>
              <a:t>3D layout of IR6 </a:t>
            </a:r>
            <a:endParaRPr sz="5400"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9" y="4458064"/>
            <a:ext cx="7464206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Bijan Bhandari</a:t>
            </a:r>
            <a:r>
              <a:rPr dirty="0"/>
              <a:t>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Far-forward/ far-backward  Review</a:t>
            </a:r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dirty="0"/>
              <a:t>Feb. 12, 2024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949240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Overview of Interaction Region 6</a:t>
            </a:r>
            <a:endParaRPr dirty="0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4252F09-38A2-C1CC-FE05-6684E3BBD62E}"/>
              </a:ext>
            </a:extLst>
          </p:cNvPr>
          <p:cNvGrpSpPr/>
          <p:nvPr/>
        </p:nvGrpSpPr>
        <p:grpSpPr>
          <a:xfrm>
            <a:off x="497131" y="825178"/>
            <a:ext cx="11694869" cy="5458400"/>
            <a:chOff x="496018" y="803666"/>
            <a:chExt cx="11694869" cy="5458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7AE055-6322-E2C0-979A-6FF82D922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9"/>
            <a:stretch/>
          </p:blipFill>
          <p:spPr>
            <a:xfrm>
              <a:off x="496018" y="825178"/>
              <a:ext cx="11694869" cy="54368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A883A4-CD88-4604-5ADA-3B499012AE46}"/>
                </a:ext>
              </a:extLst>
            </p:cNvPr>
            <p:cNvSpPr txBox="1"/>
            <p:nvPr/>
          </p:nvSpPr>
          <p:spPr>
            <a:xfrm>
              <a:off x="5737536" y="4887012"/>
              <a:ext cx="1150784" cy="553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RCS</a:t>
              </a:r>
            </a:p>
            <a:p>
              <a:pPr algn="ctr"/>
              <a:r>
                <a:rPr lang="en-US" sz="900" i="1" dirty="0"/>
                <a:t>With Detector Bypass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CEEBEB-AE1E-D231-3B9E-66F75CE7BD88}"/>
                </a:ext>
              </a:extLst>
            </p:cNvPr>
            <p:cNvSpPr txBox="1"/>
            <p:nvPr/>
          </p:nvSpPr>
          <p:spPr>
            <a:xfrm>
              <a:off x="10715602" y="2510937"/>
              <a:ext cx="1442443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Hadron Injection Line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CE89FF-79C9-6939-BF90-F7D5C8C9F85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8621517" y="1651029"/>
              <a:ext cx="507700" cy="6696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F6999D-D475-F4C2-0FCE-94A224084F9B}"/>
                </a:ext>
              </a:extLst>
            </p:cNvPr>
            <p:cNvSpPr txBox="1"/>
            <p:nvPr/>
          </p:nvSpPr>
          <p:spPr>
            <a:xfrm>
              <a:off x="7862989" y="1374030"/>
              <a:ext cx="1517056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eSR</a:t>
              </a:r>
              <a:r>
                <a:rPr lang="en-US" sz="1200" dirty="0"/>
                <a:t> Forward side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39C998-69FD-7ED8-8FD8-BF4C04257DAC}"/>
                </a:ext>
              </a:extLst>
            </p:cNvPr>
            <p:cNvSpPr txBox="1"/>
            <p:nvPr/>
          </p:nvSpPr>
          <p:spPr>
            <a:xfrm>
              <a:off x="9380045" y="3146864"/>
              <a:ext cx="1580344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HSR Forward Side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79A262-F271-3FE2-8F02-5113E2BD8E31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11344199" y="1719263"/>
              <a:ext cx="92625" cy="7916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97BED1-B992-EC61-A57E-C6F8575AD198}"/>
                </a:ext>
              </a:extLst>
            </p:cNvPr>
            <p:cNvSpPr txBox="1"/>
            <p:nvPr/>
          </p:nvSpPr>
          <p:spPr>
            <a:xfrm>
              <a:off x="5579383" y="803666"/>
              <a:ext cx="1856843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Forward Side</a:t>
              </a:r>
            </a:p>
            <a:p>
              <a:r>
                <a:rPr lang="en-US" sz="1200" dirty="0"/>
                <a:t>SC Magnet Cryostat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0CBCA5-F7D1-B6E8-A9E9-D1E53B6DE762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6507805" y="1265331"/>
              <a:ext cx="1412828" cy="1591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78FD75C-976F-AB45-857B-0CCB29396304}"/>
                </a:ext>
              </a:extLst>
            </p:cNvPr>
            <p:cNvCxnSpPr>
              <a:cxnSpLocks/>
            </p:cNvCxnSpPr>
            <p:nvPr/>
          </p:nvCxnSpPr>
          <p:spPr>
            <a:xfrm>
              <a:off x="3530691" y="3199074"/>
              <a:ext cx="2333599" cy="4568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1065D-E42B-4476-D84B-ADACE3E4697F}"/>
                </a:ext>
              </a:extLst>
            </p:cNvPr>
            <p:cNvSpPr txBox="1"/>
            <p:nvPr/>
          </p:nvSpPr>
          <p:spPr>
            <a:xfrm>
              <a:off x="2107590" y="2856397"/>
              <a:ext cx="1423101" cy="646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Rear Side</a:t>
              </a:r>
            </a:p>
            <a:p>
              <a:pPr algn="ctr"/>
              <a:r>
                <a:rPr lang="en-US" sz="1200" dirty="0"/>
                <a:t>SC Magnet Cryostat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2C20733-1668-70BB-D52B-271F902EB4A2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4543039" y="1833280"/>
              <a:ext cx="1915494" cy="15957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FBDF68-58F5-7EFE-D8C5-10EDC4A137B8}"/>
                </a:ext>
              </a:extLst>
            </p:cNvPr>
            <p:cNvSpPr txBox="1"/>
            <p:nvPr/>
          </p:nvSpPr>
          <p:spPr>
            <a:xfrm>
              <a:off x="3922977" y="1186949"/>
              <a:ext cx="1240124" cy="646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Central Detector</a:t>
              </a:r>
            </a:p>
            <a:p>
              <a:pPr algn="ctr"/>
              <a:r>
                <a:rPr lang="en-US" sz="1200" dirty="0" err="1"/>
                <a:t>ePIC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1EA163-B1A4-FCE5-EB86-EC11774300CB}"/>
                </a:ext>
              </a:extLst>
            </p:cNvPr>
            <p:cNvSpPr txBox="1"/>
            <p:nvPr/>
          </p:nvSpPr>
          <p:spPr>
            <a:xfrm>
              <a:off x="3066708" y="5747174"/>
              <a:ext cx="1357711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eSR</a:t>
              </a:r>
              <a:r>
                <a:rPr lang="en-US" sz="1200" dirty="0"/>
                <a:t> Rear side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669643-B681-8528-B0E6-0A24E30FB388}"/>
                </a:ext>
              </a:extLst>
            </p:cNvPr>
            <p:cNvSpPr txBox="1"/>
            <p:nvPr/>
          </p:nvSpPr>
          <p:spPr>
            <a:xfrm>
              <a:off x="981039" y="4191077"/>
              <a:ext cx="1350514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HSR Rear Side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5B0ABF1-3CD0-C04B-4BA6-66AE75BE68F7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1431471" y="4468076"/>
              <a:ext cx="224825" cy="10455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D3DE73-188A-78D3-7F64-0E4B8BFDDFFD}"/>
                </a:ext>
              </a:extLst>
            </p:cNvPr>
            <p:cNvSpPr txBox="1"/>
            <p:nvPr/>
          </p:nvSpPr>
          <p:spPr>
            <a:xfrm rot="20205355">
              <a:off x="2481750" y="4667318"/>
              <a:ext cx="4040358" cy="276999"/>
            </a:xfrm>
            <a:prstGeom prst="rect">
              <a:avLst/>
            </a:prstGeom>
            <a:solidFill>
              <a:srgbClr val="13A2E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SECTOR 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1F3640-EA4E-3368-DBC2-DF4EB66F4663}"/>
                </a:ext>
              </a:extLst>
            </p:cNvPr>
            <p:cNvSpPr txBox="1"/>
            <p:nvPr/>
          </p:nvSpPr>
          <p:spPr>
            <a:xfrm rot="20193826">
              <a:off x="7366043" y="2603269"/>
              <a:ext cx="3877069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SECTOR 5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751566-64F6-3362-01BE-84821D046481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9585969" y="2276669"/>
              <a:ext cx="584248" cy="8701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1238F0-9873-E39B-E0A9-EE8116C35EF7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5681345" y="4101634"/>
              <a:ext cx="631583" cy="7853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0383D9-C756-3D5B-BA5B-ED63AB7C06FF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2981131" y="5103845"/>
              <a:ext cx="764433" cy="6433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A colorful wires in a shape of a letter&#10;&#10;Description automatically generated">
              <a:extLst>
                <a:ext uri="{FF2B5EF4-FFF2-40B4-BE49-F238E27FC236}">
                  <a16:creationId xmlns:a16="http://schemas.microsoft.com/office/drawing/2014/main" id="{B971364E-3E7E-40EA-D5A0-60E13C0B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986" y="3725159"/>
              <a:ext cx="1798998" cy="2323705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0D261-D958-5AB6-DEAF-360C63AF8C21}"/>
                </a:ext>
              </a:extLst>
            </p:cNvPr>
            <p:cNvSpPr/>
            <p:nvPr/>
          </p:nvSpPr>
          <p:spPr>
            <a:xfrm>
              <a:off x="5912929" y="2545079"/>
              <a:ext cx="1864984" cy="1864984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dash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E7DD9D8-CF10-608E-FC1E-072D8F9C79E7}"/>
                </a:ext>
              </a:extLst>
            </p:cNvPr>
            <p:cNvSpPr/>
            <p:nvPr/>
          </p:nvSpPr>
          <p:spPr>
            <a:xfrm>
              <a:off x="10560872" y="4823802"/>
              <a:ext cx="392878" cy="392878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dashDot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85B4DA2-8341-3951-5663-CD789FCE42FB}"/>
                </a:ext>
              </a:extLst>
            </p:cNvPr>
            <p:cNvCxnSpPr>
              <a:cxnSpLocks/>
              <a:stCxn id="54" idx="7"/>
              <a:endCxn id="53" idx="7"/>
            </p:cNvCxnSpPr>
            <p:nvPr/>
          </p:nvCxnSpPr>
          <p:spPr>
            <a:xfrm flipH="1" flipV="1">
              <a:off x="7504792" y="2818200"/>
              <a:ext cx="3391422" cy="2063138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CE93AEA-03BC-F35B-5C3E-7C70E2F13A3B}"/>
                </a:ext>
              </a:extLst>
            </p:cNvPr>
            <p:cNvCxnSpPr>
              <a:cxnSpLocks/>
              <a:stCxn id="54" idx="4"/>
              <a:endCxn id="53" idx="4"/>
            </p:cNvCxnSpPr>
            <p:nvPr/>
          </p:nvCxnSpPr>
          <p:spPr>
            <a:xfrm flipH="1" flipV="1">
              <a:off x="6845421" y="4410063"/>
              <a:ext cx="3911890" cy="806617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B8A35C57-AC86-0E5D-E7B7-EE7EBCDA2094}"/>
                </a:ext>
              </a:extLst>
            </p:cNvPr>
            <p:cNvSpPr txBox="1"/>
            <p:nvPr/>
          </p:nvSpPr>
          <p:spPr>
            <a:xfrm>
              <a:off x="10483819" y="4272713"/>
              <a:ext cx="463566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EIC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0A7497B-8F33-D521-43E8-064EED687961}"/>
                </a:ext>
              </a:extLst>
            </p:cNvPr>
            <p:cNvSpPr/>
            <p:nvPr/>
          </p:nvSpPr>
          <p:spPr>
            <a:xfrm>
              <a:off x="6712521" y="3248064"/>
              <a:ext cx="175799" cy="175799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845E13CF-D2E6-90B8-A918-792761BDF5CD}"/>
              </a:ext>
            </a:extLst>
          </p:cNvPr>
          <p:cNvCxnSpPr>
            <a:cxnSpLocks/>
            <a:stCxn id="228" idx="2"/>
          </p:cNvCxnSpPr>
          <p:nvPr/>
        </p:nvCxnSpPr>
        <p:spPr>
          <a:xfrm>
            <a:off x="6579964" y="2303136"/>
            <a:ext cx="176647" cy="9615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2B02613F-E467-3A5C-9194-A7DEDF6B9847}"/>
              </a:ext>
            </a:extLst>
          </p:cNvPr>
          <p:cNvSpPr txBox="1"/>
          <p:nvPr/>
        </p:nvSpPr>
        <p:spPr>
          <a:xfrm>
            <a:off x="6314040" y="2026137"/>
            <a:ext cx="53184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IP6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02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Arial Unicode MS"/>
              </a:rPr>
              <a:t>Auxiliary Far-Forward/Far-Backward Detectors’ Integration</a:t>
            </a:r>
            <a:endParaRPr sz="3200" dirty="0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DF0B0B6-F571-3C01-C11A-BC2E88735944}"/>
              </a:ext>
            </a:extLst>
          </p:cNvPr>
          <p:cNvGrpSpPr/>
          <p:nvPr/>
        </p:nvGrpSpPr>
        <p:grpSpPr>
          <a:xfrm>
            <a:off x="233222" y="882080"/>
            <a:ext cx="11958637" cy="5307297"/>
            <a:chOff x="233222" y="882080"/>
            <a:chExt cx="11958637" cy="5307297"/>
          </a:xfrm>
        </p:grpSpPr>
        <p:pic>
          <p:nvPicPr>
            <p:cNvPr id="5" name="Picture 4" descr="A blue and yellow machine&#10;&#10;Description automatically generated">
              <a:extLst>
                <a:ext uri="{FF2B5EF4-FFF2-40B4-BE49-F238E27FC236}">
                  <a16:creationId xmlns:a16="http://schemas.microsoft.com/office/drawing/2014/main" id="{11090791-310A-F11C-CB2D-21A3502B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2" y="2008541"/>
              <a:ext cx="11958637" cy="28781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23F80B-71FE-2400-CE04-C0C2FC681745}"/>
                </a:ext>
              </a:extLst>
            </p:cNvPr>
            <p:cNvSpPr/>
            <p:nvPr/>
          </p:nvSpPr>
          <p:spPr>
            <a:xfrm>
              <a:off x="582804" y="3267075"/>
              <a:ext cx="1255545" cy="254079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DC026F-3F40-761A-D18B-D57CF82D23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305" y="2033369"/>
              <a:ext cx="185499" cy="123370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4CE876-399E-A023-5E9F-B9B2B846D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349" y="2033369"/>
              <a:ext cx="2279308" cy="123370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9752D4-7AA7-82A2-8B6E-E44D3B73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6863" y="5102934"/>
              <a:ext cx="4696211" cy="715287"/>
            </a:xfrm>
            <a:prstGeom prst="rect">
              <a:avLst/>
            </a:prstGeom>
            <a:ln w="19050" cap="sq">
              <a:solidFill>
                <a:srgbClr val="FF0000"/>
              </a:solidFill>
              <a:prstDash val="sysDash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B019CB-6D87-3ABE-FF09-F5A26B5BBCEF}"/>
                </a:ext>
              </a:extLst>
            </p:cNvPr>
            <p:cNvSpPr/>
            <p:nvPr/>
          </p:nvSpPr>
          <p:spPr>
            <a:xfrm>
              <a:off x="3243400" y="3259545"/>
              <a:ext cx="2154417" cy="276997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150817-80A0-0826-AA87-F53F10857E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6863" y="3590925"/>
              <a:ext cx="1656537" cy="1472565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DCF204-47A9-FDF6-302B-4A12C5329E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7817" y="3562350"/>
              <a:ext cx="885257" cy="150114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258087-6F4A-FE53-C284-B3F5F512D4DF}"/>
                </a:ext>
              </a:extLst>
            </p:cNvPr>
            <p:cNvSpPr txBox="1"/>
            <p:nvPr/>
          </p:nvSpPr>
          <p:spPr>
            <a:xfrm>
              <a:off x="425203" y="932357"/>
              <a:ext cx="3721417" cy="3385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LUMINOSITY SYSTEM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A7EBD-0172-5C72-FCBA-3C8B2D299AA6}"/>
                </a:ext>
              </a:extLst>
            </p:cNvPr>
            <p:cNvSpPr txBox="1"/>
            <p:nvPr/>
          </p:nvSpPr>
          <p:spPr>
            <a:xfrm>
              <a:off x="1586863" y="5850825"/>
              <a:ext cx="4736600" cy="3385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LOW Q² TAGGERS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95D3E9-F265-D853-415D-343074839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8241" y="4768305"/>
              <a:ext cx="3971498" cy="1052234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641837-DDD3-0271-774B-51AB8A716C5F}"/>
                </a:ext>
              </a:extLst>
            </p:cNvPr>
            <p:cNvSpPr/>
            <p:nvPr/>
          </p:nvSpPr>
          <p:spPr>
            <a:xfrm>
              <a:off x="8145104" y="3205163"/>
              <a:ext cx="1735876" cy="385762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F1577C-112F-C7A4-DB75-456D2455D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8241" y="3590925"/>
              <a:ext cx="456862" cy="117738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3DCF10-846A-E982-95E9-69C0A2BCED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80980" y="3610829"/>
              <a:ext cx="1778759" cy="115747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68DD56-C330-B8F5-1DA5-A479C10FC624}"/>
                </a:ext>
              </a:extLst>
            </p:cNvPr>
            <p:cNvSpPr txBox="1"/>
            <p:nvPr/>
          </p:nvSpPr>
          <p:spPr>
            <a:xfrm>
              <a:off x="7688241" y="5850825"/>
              <a:ext cx="3971498" cy="3385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OFF MOM DET, ROMAN POTS &amp; ZDC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5E6A80E-3B79-5C5D-1F96-A9B33769F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9216" y="1240291"/>
              <a:ext cx="1523931" cy="1329508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23D3E4-73E2-F545-25A3-DD52EF2EC921}"/>
                </a:ext>
              </a:extLst>
            </p:cNvPr>
            <p:cNvSpPr/>
            <p:nvPr/>
          </p:nvSpPr>
          <p:spPr>
            <a:xfrm>
              <a:off x="6923964" y="3182860"/>
              <a:ext cx="373039" cy="385762"/>
            </a:xfrm>
            <a:prstGeom prst="rect">
              <a:avLst/>
            </a:prstGeom>
            <a:noFill/>
            <a:ln w="1905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518065-6162-DCFC-0D7E-71087F679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964" y="2569799"/>
              <a:ext cx="1040492" cy="60830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BCAAA6-22F8-C1ED-3647-41C86BB599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5647" y="2569799"/>
              <a:ext cx="2187500" cy="590757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4B46C04-044F-CF51-02ED-B67D0ED140EF}"/>
                </a:ext>
              </a:extLst>
            </p:cNvPr>
            <p:cNvSpPr txBox="1"/>
            <p:nvPr/>
          </p:nvSpPr>
          <p:spPr>
            <a:xfrm>
              <a:off x="7942295" y="882080"/>
              <a:ext cx="1530852" cy="3385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B0 DETECTOR</a:t>
              </a:r>
            </a:p>
          </p:txBody>
        </p: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D901AFA0-4CDE-1F80-C10E-80C483717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863" y="1308391"/>
              <a:ext cx="3693794" cy="724978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06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SECTOR 5</a:t>
            </a:r>
            <a:endParaRPr dirty="0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E0D31EA-145B-02D2-2AEF-D2B4E7624644}"/>
              </a:ext>
            </a:extLst>
          </p:cNvPr>
          <p:cNvGrpSpPr/>
          <p:nvPr/>
        </p:nvGrpSpPr>
        <p:grpSpPr>
          <a:xfrm>
            <a:off x="202062" y="1282379"/>
            <a:ext cx="12020957" cy="4093716"/>
            <a:chOff x="202062" y="1282379"/>
            <a:chExt cx="12020957" cy="4093716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AC24D9D0-E79A-F2B8-284A-AE9B70C8DB8F}"/>
                </a:ext>
              </a:extLst>
            </p:cNvPr>
            <p:cNvGrpSpPr/>
            <p:nvPr/>
          </p:nvGrpSpPr>
          <p:grpSpPr>
            <a:xfrm>
              <a:off x="10642675" y="1282379"/>
              <a:ext cx="715090" cy="715581"/>
              <a:chOff x="10782753" y="1250792"/>
              <a:chExt cx="715090" cy="7155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4D5AC7-9F73-7230-EE2C-AF204048B0C3}"/>
                  </a:ext>
                </a:extLst>
              </p:cNvPr>
              <p:cNvSpPr txBox="1"/>
              <p:nvPr/>
            </p:nvSpPr>
            <p:spPr>
              <a:xfrm>
                <a:off x="10902596" y="1250792"/>
                <a:ext cx="595247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HSR</a:t>
                </a:r>
              </a:p>
              <a:p>
                <a:r>
                  <a:rPr lang="en-US" sz="1350" dirty="0" err="1"/>
                  <a:t>eSR</a:t>
                </a:r>
                <a:endParaRPr lang="en-US" sz="1350" dirty="0"/>
              </a:p>
              <a:p>
                <a:r>
                  <a:rPr lang="en-US" sz="1350" dirty="0"/>
                  <a:t>RCS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CFD211-F187-6E4C-6824-8FB3ABB7532B}"/>
                  </a:ext>
                </a:extLst>
              </p:cNvPr>
              <p:cNvSpPr/>
              <p:nvPr/>
            </p:nvSpPr>
            <p:spPr>
              <a:xfrm>
                <a:off x="10782753" y="1339600"/>
                <a:ext cx="130953" cy="135040"/>
              </a:xfrm>
              <a:prstGeom prst="rect">
                <a:avLst/>
              </a:prstGeom>
              <a:solidFill>
                <a:srgbClr val="00C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8E0DA6-CC6F-5EF7-2F66-55725CC55271}"/>
                  </a:ext>
                </a:extLst>
              </p:cNvPr>
              <p:cNvSpPr/>
              <p:nvPr/>
            </p:nvSpPr>
            <p:spPr>
              <a:xfrm>
                <a:off x="10782753" y="1538769"/>
                <a:ext cx="130953" cy="135040"/>
              </a:xfrm>
              <a:prstGeom prst="rect">
                <a:avLst/>
              </a:prstGeom>
              <a:solidFill>
                <a:srgbClr val="F25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A53CBA-6C86-8E12-D494-6F5F44C2FD73}"/>
                  </a:ext>
                </a:extLst>
              </p:cNvPr>
              <p:cNvSpPr/>
              <p:nvPr/>
            </p:nvSpPr>
            <p:spPr>
              <a:xfrm>
                <a:off x="10782753" y="1736213"/>
                <a:ext cx="130953" cy="135040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0444F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75382F-5570-C7B1-68B3-C7F260CBE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62" y="3051266"/>
              <a:ext cx="12020957" cy="12480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9D4A40-3FC5-5FDE-1825-F396E983E526}"/>
                </a:ext>
              </a:extLst>
            </p:cNvPr>
            <p:cNvSpPr txBox="1"/>
            <p:nvPr/>
          </p:nvSpPr>
          <p:spPr>
            <a:xfrm>
              <a:off x="8573767" y="4607504"/>
              <a:ext cx="970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MATCHING </a:t>
              </a:r>
            </a:p>
            <a:p>
              <a:pPr algn="ctr"/>
              <a:r>
                <a:rPr lang="en-US" sz="1000" dirty="0"/>
                <a:t>SC DIPOLE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5BDFC-1DDC-234D-2E39-0E1C467FF0FC}"/>
                </a:ext>
              </a:extLst>
            </p:cNvPr>
            <p:cNvSpPr txBox="1"/>
            <p:nvPr/>
          </p:nvSpPr>
          <p:spPr>
            <a:xfrm>
              <a:off x="6953848" y="4691363"/>
              <a:ext cx="11512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ZERO DEGREE </a:t>
              </a:r>
            </a:p>
            <a:p>
              <a:pPr algn="ctr"/>
              <a:r>
                <a:rPr lang="en-US" sz="1000" dirty="0"/>
                <a:t>CALORIMETER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AB218A-4E63-1B17-A7B6-E335926FDB01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8778692" y="3822657"/>
              <a:ext cx="280299" cy="7848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720C82-68D3-E916-6ED3-DECC31AB3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4058" y="3675295"/>
              <a:ext cx="299257" cy="101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EF5EDC-AD1E-8274-2C38-71F912889C12}"/>
                </a:ext>
              </a:extLst>
            </p:cNvPr>
            <p:cNvSpPr txBox="1"/>
            <p:nvPr/>
          </p:nvSpPr>
          <p:spPr>
            <a:xfrm>
              <a:off x="9744907" y="4482289"/>
              <a:ext cx="115768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CRAB CAVITIES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FD2647-45C5-F9FE-D0D8-14D12DEA7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3971" y="4031867"/>
              <a:ext cx="102796" cy="451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FA7AE2-C6AA-C02A-129C-DA3C3E771307}"/>
                </a:ext>
              </a:extLst>
            </p:cNvPr>
            <p:cNvSpPr/>
            <p:nvPr/>
          </p:nvSpPr>
          <p:spPr>
            <a:xfrm rot="120000">
              <a:off x="9271185" y="3645092"/>
              <a:ext cx="2807879" cy="430889"/>
            </a:xfrm>
            <a:prstGeom prst="rect">
              <a:avLst/>
            </a:prstGeom>
            <a:noFill/>
            <a:ln>
              <a:solidFill>
                <a:srgbClr val="30519D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44901D-A0EC-4B73-F123-B1DF69657FA2}"/>
                </a:ext>
              </a:extLst>
            </p:cNvPr>
            <p:cNvSpPr txBox="1"/>
            <p:nvPr/>
          </p:nvSpPr>
          <p:spPr>
            <a:xfrm>
              <a:off x="8266519" y="2324545"/>
              <a:ext cx="85953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/>
                <a:t>eSR</a:t>
              </a:r>
              <a:r>
                <a:rPr lang="en-US" sz="1000" dirty="0"/>
                <a:t> CRAB </a:t>
              </a:r>
            </a:p>
            <a:p>
              <a:pPr algn="ctr"/>
              <a:r>
                <a:rPr lang="en-US" sz="1000" dirty="0"/>
                <a:t>CAVITY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A31D9A-C77F-D6D3-5FCA-ABEB3049E04B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8507719" y="2724655"/>
              <a:ext cx="188566" cy="6992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7CB3BE-CDBB-01F1-BDF9-FAB47539AE64}"/>
                </a:ext>
              </a:extLst>
            </p:cNvPr>
            <p:cNvSpPr txBox="1"/>
            <p:nvPr/>
          </p:nvSpPr>
          <p:spPr>
            <a:xfrm>
              <a:off x="6785257" y="2324149"/>
              <a:ext cx="9513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DIPOLES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C6EF17B-E71D-0B8E-D636-54C9BE878461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9264521" y="2864579"/>
              <a:ext cx="295945" cy="6314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A2AAB9-2703-DB3E-E691-676D7F85EB3E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5904153" y="3791183"/>
              <a:ext cx="289255" cy="878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99A844-D298-6F25-6E39-4536B6C80A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7445" y="3822657"/>
              <a:ext cx="676824" cy="8546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FF618C-9613-F135-90E3-23D9BEEC9F09}"/>
                </a:ext>
              </a:extLst>
            </p:cNvPr>
            <p:cNvSpPr txBox="1"/>
            <p:nvPr/>
          </p:nvSpPr>
          <p:spPr>
            <a:xfrm>
              <a:off x="5415151" y="4669923"/>
              <a:ext cx="9780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ROMAN POTS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E8A21B-82E7-A9FB-A71E-54D0FC32633B}"/>
                </a:ext>
              </a:extLst>
            </p:cNvPr>
            <p:cNvSpPr txBox="1"/>
            <p:nvPr/>
          </p:nvSpPr>
          <p:spPr>
            <a:xfrm>
              <a:off x="3375751" y="2218248"/>
              <a:ext cx="97800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FAR FORWARD SC MAGNET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72E90E4-4163-D159-DB25-72ECBCB6DA9E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3645928" y="2772246"/>
              <a:ext cx="218825" cy="6486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0762F9-D3A2-C0D3-C713-90E47D0EEC64}"/>
                </a:ext>
              </a:extLst>
            </p:cNvPr>
            <p:cNvCxnSpPr>
              <a:cxnSpLocks/>
              <a:stCxn id="214" idx="0"/>
            </p:cNvCxnSpPr>
            <p:nvPr/>
          </p:nvCxnSpPr>
          <p:spPr>
            <a:xfrm flipV="1">
              <a:off x="5045511" y="3791183"/>
              <a:ext cx="333249" cy="8017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EDF4A41-ABD0-96EA-30DE-74E2330FA62A}"/>
                </a:ext>
              </a:extLst>
            </p:cNvPr>
            <p:cNvCxnSpPr>
              <a:cxnSpLocks/>
              <a:stCxn id="214" idx="0"/>
            </p:cNvCxnSpPr>
            <p:nvPr/>
          </p:nvCxnSpPr>
          <p:spPr>
            <a:xfrm flipV="1">
              <a:off x="5045511" y="3791183"/>
              <a:ext cx="661368" cy="8017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DBE42A9-486F-79F7-8321-5EFB8FD04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3146" y="2552636"/>
              <a:ext cx="556713" cy="9367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AD18735-EB08-2E64-4CFF-AF9CE33BA2BA}"/>
                </a:ext>
              </a:extLst>
            </p:cNvPr>
            <p:cNvCxnSpPr>
              <a:cxnSpLocks/>
            </p:cNvCxnSpPr>
            <p:nvPr/>
          </p:nvCxnSpPr>
          <p:spPr>
            <a:xfrm>
              <a:off x="7259859" y="2552636"/>
              <a:ext cx="370023" cy="9665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F2E160-E38F-377E-447F-4339646C5F40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H="1" flipV="1">
              <a:off x="8202513" y="3791183"/>
              <a:ext cx="225530" cy="13386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E980B2-1A88-DB59-700C-9BD3E65540C5}"/>
                </a:ext>
              </a:extLst>
            </p:cNvPr>
            <p:cNvSpPr txBox="1"/>
            <p:nvPr/>
          </p:nvSpPr>
          <p:spPr>
            <a:xfrm>
              <a:off x="9209816" y="2618358"/>
              <a:ext cx="7012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QUADS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CD330C4-317D-BE59-95D1-F138142E0DC3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9560466" y="2864579"/>
              <a:ext cx="280095" cy="6314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E8E4BC-B725-3658-DA27-0D3EB930FD1E}"/>
                </a:ext>
              </a:extLst>
            </p:cNvPr>
            <p:cNvSpPr txBox="1"/>
            <p:nvPr/>
          </p:nvSpPr>
          <p:spPr>
            <a:xfrm>
              <a:off x="8077393" y="5129874"/>
              <a:ext cx="7012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QUADS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0A129582-12FD-6067-AEDC-BA6528A2396D}"/>
                </a:ext>
              </a:extLst>
            </p:cNvPr>
            <p:cNvSpPr txBox="1"/>
            <p:nvPr/>
          </p:nvSpPr>
          <p:spPr>
            <a:xfrm>
              <a:off x="4513567" y="4592979"/>
              <a:ext cx="106388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OFF MOMENTUM </a:t>
              </a:r>
            </a:p>
            <a:p>
              <a:pPr algn="ctr"/>
              <a:r>
                <a:rPr lang="en-US" sz="1000" dirty="0"/>
                <a:t>DETECTORS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34B6DE59-05B5-8FF0-F071-B1451310DBB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9560466" y="2864579"/>
              <a:ext cx="1214753" cy="6853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254AD4E5-6141-77AC-3CC7-CE94FC4CB4F9}"/>
                </a:ext>
              </a:extLst>
            </p:cNvPr>
            <p:cNvCxnSpPr>
              <a:cxnSpLocks/>
              <a:stCxn id="235" idx="0"/>
            </p:cNvCxnSpPr>
            <p:nvPr/>
          </p:nvCxnSpPr>
          <p:spPr>
            <a:xfrm flipV="1">
              <a:off x="6527638" y="3662080"/>
              <a:ext cx="710795" cy="10338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7B4D733-758C-39AB-B66D-DE823C06634D}"/>
                </a:ext>
              </a:extLst>
            </p:cNvPr>
            <p:cNvSpPr txBox="1"/>
            <p:nvPr/>
          </p:nvSpPr>
          <p:spPr>
            <a:xfrm>
              <a:off x="6101427" y="4695937"/>
              <a:ext cx="85242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NEUTRON CONE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FCD199F-DA04-665B-4ECC-14709FF295EA}"/>
                </a:ext>
              </a:extLst>
            </p:cNvPr>
            <p:cNvSpPr txBox="1"/>
            <p:nvPr/>
          </p:nvSpPr>
          <p:spPr>
            <a:xfrm>
              <a:off x="1806977" y="2177869"/>
              <a:ext cx="93213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B0 MAGNET/</a:t>
              </a:r>
            </a:p>
            <a:p>
              <a:pPr algn="ctr"/>
              <a:r>
                <a:rPr lang="en-US" sz="1000" dirty="0"/>
                <a:t>DETECTOR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68441964-BEBE-007C-8924-6C0E8FB44514}"/>
                </a:ext>
              </a:extLst>
            </p:cNvPr>
            <p:cNvCxnSpPr>
              <a:cxnSpLocks/>
              <a:stCxn id="241" idx="2"/>
            </p:cNvCxnSpPr>
            <p:nvPr/>
          </p:nvCxnSpPr>
          <p:spPr>
            <a:xfrm flipH="1">
              <a:off x="2218353" y="2731867"/>
              <a:ext cx="54693" cy="6486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32CBD29D-D497-3956-EF31-DE9FFEBEBE44}"/>
                </a:ext>
              </a:extLst>
            </p:cNvPr>
            <p:cNvSpPr txBox="1"/>
            <p:nvPr/>
          </p:nvSpPr>
          <p:spPr>
            <a:xfrm>
              <a:off x="424838" y="2218248"/>
              <a:ext cx="6600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ePIC</a:t>
              </a:r>
              <a:endParaRPr lang="en-US" sz="1000" dirty="0"/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FC12A3A6-D106-5C03-B924-DE0796B05561}"/>
                </a:ext>
              </a:extLst>
            </p:cNvPr>
            <p:cNvCxnSpPr>
              <a:cxnSpLocks/>
              <a:stCxn id="248" idx="2"/>
            </p:cNvCxnSpPr>
            <p:nvPr/>
          </p:nvCxnSpPr>
          <p:spPr>
            <a:xfrm>
              <a:off x="754860" y="2464469"/>
              <a:ext cx="271500" cy="5867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3747F479-9198-09B7-D782-ECBFA2D4528C}"/>
              </a:ext>
            </a:extLst>
          </p:cNvPr>
          <p:cNvCxnSpPr>
            <a:cxnSpLocks/>
            <a:stCxn id="254" idx="2"/>
          </p:cNvCxnSpPr>
          <p:nvPr/>
        </p:nvCxnSpPr>
        <p:spPr>
          <a:xfrm>
            <a:off x="7932935" y="2593695"/>
            <a:ext cx="59606" cy="895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2005102F-D3AF-FC07-236B-493F6D0D895D}"/>
              </a:ext>
            </a:extLst>
          </p:cNvPr>
          <p:cNvSpPr txBox="1"/>
          <p:nvPr/>
        </p:nvSpPr>
        <p:spPr>
          <a:xfrm>
            <a:off x="7582285" y="2347474"/>
            <a:ext cx="701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QUADS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06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SECTOR 6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8DC52C-6378-8529-F205-7E671A6613A6}"/>
              </a:ext>
            </a:extLst>
          </p:cNvPr>
          <p:cNvGrpSpPr/>
          <p:nvPr/>
        </p:nvGrpSpPr>
        <p:grpSpPr>
          <a:xfrm>
            <a:off x="10952641" y="1053778"/>
            <a:ext cx="715090" cy="715581"/>
            <a:chOff x="10782753" y="1250792"/>
            <a:chExt cx="715090" cy="715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DAAC25-1059-2E0E-3E73-2F321967FBE2}"/>
                </a:ext>
              </a:extLst>
            </p:cNvPr>
            <p:cNvSpPr txBox="1"/>
            <p:nvPr/>
          </p:nvSpPr>
          <p:spPr>
            <a:xfrm>
              <a:off x="10902596" y="1250792"/>
              <a:ext cx="595247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HSR</a:t>
              </a:r>
            </a:p>
            <a:p>
              <a:r>
                <a:rPr lang="en-US" sz="1350" dirty="0" err="1"/>
                <a:t>eSR</a:t>
              </a:r>
              <a:endParaRPr lang="en-US" sz="1350" dirty="0"/>
            </a:p>
            <a:p>
              <a:r>
                <a:rPr lang="en-US" sz="1350" dirty="0"/>
                <a:t>RCS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F26673-CCF9-B9F9-E0EC-B206F3D5D850}"/>
                </a:ext>
              </a:extLst>
            </p:cNvPr>
            <p:cNvSpPr/>
            <p:nvPr/>
          </p:nvSpPr>
          <p:spPr>
            <a:xfrm>
              <a:off x="10782753" y="1339600"/>
              <a:ext cx="130953" cy="135040"/>
            </a:xfrm>
            <a:prstGeom prst="rect">
              <a:avLst/>
            </a:prstGeom>
            <a:solidFill>
              <a:srgbClr val="00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E9F325-C8EA-87A1-C1CC-0A69CCF41B0E}"/>
                </a:ext>
              </a:extLst>
            </p:cNvPr>
            <p:cNvSpPr/>
            <p:nvPr/>
          </p:nvSpPr>
          <p:spPr>
            <a:xfrm>
              <a:off x="10782753" y="1538769"/>
              <a:ext cx="130953" cy="135040"/>
            </a:xfrm>
            <a:prstGeom prst="rect">
              <a:avLst/>
            </a:prstGeom>
            <a:solidFill>
              <a:srgbClr val="F25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8991DA-45B0-AED9-124D-4598A156CA87}"/>
                </a:ext>
              </a:extLst>
            </p:cNvPr>
            <p:cNvSpPr/>
            <p:nvPr/>
          </p:nvSpPr>
          <p:spPr>
            <a:xfrm>
              <a:off x="10782753" y="1736213"/>
              <a:ext cx="130953" cy="13504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0444F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14C601F-2E59-5CC9-EB58-51972900DC8B}"/>
              </a:ext>
            </a:extLst>
          </p:cNvPr>
          <p:cNvGrpSpPr/>
          <p:nvPr/>
        </p:nvGrpSpPr>
        <p:grpSpPr>
          <a:xfrm>
            <a:off x="238760" y="2194005"/>
            <a:ext cx="11953240" cy="2936837"/>
            <a:chOff x="238760" y="3145703"/>
            <a:chExt cx="11953240" cy="29368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82317C-DB29-B23E-09B5-4FB21222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" y="4129782"/>
              <a:ext cx="11953240" cy="12480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9D4A40-3FC5-5FDE-1825-F396E983E526}"/>
                </a:ext>
              </a:extLst>
            </p:cNvPr>
            <p:cNvSpPr txBox="1"/>
            <p:nvPr/>
          </p:nvSpPr>
          <p:spPr>
            <a:xfrm>
              <a:off x="7461964" y="5636263"/>
              <a:ext cx="9704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LOW Q² TAGGERS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5BDFC-1DDC-234D-2E39-0E1C467FF0FC}"/>
                </a:ext>
              </a:extLst>
            </p:cNvPr>
            <p:cNvSpPr txBox="1"/>
            <p:nvPr/>
          </p:nvSpPr>
          <p:spPr>
            <a:xfrm>
              <a:off x="7077116" y="3145703"/>
              <a:ext cx="11015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POLARIMETER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AB218A-4E63-1B17-A7B6-E335926FDB01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 flipV="1">
              <a:off x="6214711" y="4937657"/>
              <a:ext cx="1732477" cy="6986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720C82-68D3-E916-6ED3-DECC31AB3EDF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7074385" y="3391924"/>
              <a:ext cx="553523" cy="10681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EF5EDC-AD1E-8274-2C38-71F912889C12}"/>
                </a:ext>
              </a:extLst>
            </p:cNvPr>
            <p:cNvSpPr txBox="1"/>
            <p:nvPr/>
          </p:nvSpPr>
          <p:spPr>
            <a:xfrm>
              <a:off x="2992578" y="3396132"/>
              <a:ext cx="115768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CRAB CAVITIES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FD2647-45C5-F9FE-D0D8-14D12DEA76D8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3571423" y="3642353"/>
              <a:ext cx="350432" cy="6093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FA7AE2-C6AA-C02A-129C-DA3C3E771307}"/>
                </a:ext>
              </a:extLst>
            </p:cNvPr>
            <p:cNvSpPr/>
            <p:nvPr/>
          </p:nvSpPr>
          <p:spPr>
            <a:xfrm rot="120000">
              <a:off x="2731892" y="4244600"/>
              <a:ext cx="2807879" cy="430889"/>
            </a:xfrm>
            <a:prstGeom prst="rect">
              <a:avLst/>
            </a:prstGeom>
            <a:noFill/>
            <a:ln>
              <a:solidFill>
                <a:srgbClr val="30519D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44901D-A0EC-4B73-F123-B1DF69657FA2}"/>
                </a:ext>
              </a:extLst>
            </p:cNvPr>
            <p:cNvSpPr txBox="1"/>
            <p:nvPr/>
          </p:nvSpPr>
          <p:spPr>
            <a:xfrm>
              <a:off x="687826" y="5682430"/>
              <a:ext cx="85953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/>
                <a:t>eSR</a:t>
              </a:r>
              <a:r>
                <a:rPr lang="en-US" sz="1000" dirty="0"/>
                <a:t> CRAB </a:t>
              </a:r>
            </a:p>
            <a:p>
              <a:pPr algn="ctr"/>
              <a:r>
                <a:rPr lang="en-US" sz="1000" dirty="0"/>
                <a:t>CAVITY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A31D9A-C77F-D6D3-5FCA-ABEB3049E04B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687826" y="5005953"/>
              <a:ext cx="429766" cy="6764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7CB3BE-CDBB-01F1-BDF9-FAB47539AE64}"/>
                </a:ext>
              </a:extLst>
            </p:cNvPr>
            <p:cNvSpPr txBox="1"/>
            <p:nvPr/>
          </p:nvSpPr>
          <p:spPr>
            <a:xfrm>
              <a:off x="3843787" y="5621129"/>
              <a:ext cx="9513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DIPOLE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E8A21B-82E7-A9FB-A71E-54D0FC32633B}"/>
                </a:ext>
              </a:extLst>
            </p:cNvPr>
            <p:cNvSpPr txBox="1"/>
            <p:nvPr/>
          </p:nvSpPr>
          <p:spPr>
            <a:xfrm>
              <a:off x="9903710" y="3284767"/>
              <a:ext cx="9780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FAR BACK SC MAGNET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72E90E4-4163-D159-DB25-72ECBCB6DA9E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10173887" y="3684877"/>
              <a:ext cx="218825" cy="8024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FF2E160-E38F-377E-447F-4339646C5F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5318" y="4897163"/>
              <a:ext cx="64006" cy="84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E8E4BC-B725-3658-DA27-0D3EB930FD1E}"/>
                </a:ext>
              </a:extLst>
            </p:cNvPr>
            <p:cNvSpPr txBox="1"/>
            <p:nvPr/>
          </p:nvSpPr>
          <p:spPr>
            <a:xfrm>
              <a:off x="3134596" y="5742158"/>
              <a:ext cx="7012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QUADS</a:t>
              </a:r>
            </a:p>
          </p:txBody>
        </p: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254AD4E5-6141-77AC-3CC7-CE94FC4CB4F9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947188" y="4800649"/>
              <a:ext cx="427063" cy="8356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7B4D733-758C-39AB-B66D-DE823C06634D}"/>
                </a:ext>
              </a:extLst>
            </p:cNvPr>
            <p:cNvSpPr txBox="1"/>
            <p:nvPr/>
          </p:nvSpPr>
          <p:spPr>
            <a:xfrm>
              <a:off x="5993212" y="3398675"/>
              <a:ext cx="85242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PHOTON BEAM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FCD199F-DA04-665B-4ECC-14709FF295EA}"/>
                </a:ext>
              </a:extLst>
            </p:cNvPr>
            <p:cNvSpPr txBox="1"/>
            <p:nvPr/>
          </p:nvSpPr>
          <p:spPr>
            <a:xfrm>
              <a:off x="1143581" y="3271194"/>
              <a:ext cx="115563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LUMINOSITY SYSTEM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68441964-BEBE-007C-8924-6C0E8FB44514}"/>
                </a:ext>
              </a:extLst>
            </p:cNvPr>
            <p:cNvCxnSpPr>
              <a:cxnSpLocks/>
              <a:stCxn id="241" idx="2"/>
            </p:cNvCxnSpPr>
            <p:nvPr/>
          </p:nvCxnSpPr>
          <p:spPr>
            <a:xfrm flipH="1">
              <a:off x="1439023" y="3671304"/>
              <a:ext cx="282378" cy="938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95EBF60-EA2D-F78C-AA43-24AE2E9495E4}"/>
                </a:ext>
              </a:extLst>
            </p:cNvPr>
            <p:cNvSpPr/>
            <p:nvPr/>
          </p:nvSpPr>
          <p:spPr>
            <a:xfrm>
              <a:off x="697061" y="4610191"/>
              <a:ext cx="2129594" cy="295428"/>
            </a:xfrm>
            <a:prstGeom prst="rect">
              <a:avLst/>
            </a:prstGeom>
            <a:noFill/>
            <a:ln>
              <a:solidFill>
                <a:srgbClr val="30519D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92EDF97-F2AD-4114-D64B-6D9BBC277246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3884908" y="4850969"/>
              <a:ext cx="434577" cy="7701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BBC76D5-DB33-050C-2B7C-D2AC210AD6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3285" y="4897163"/>
              <a:ext cx="64006" cy="84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BAD30A-8A5C-A6A8-DC4B-FC0E3DF50BE0}"/>
                </a:ext>
              </a:extLst>
            </p:cNvPr>
            <p:cNvSpPr txBox="1"/>
            <p:nvPr/>
          </p:nvSpPr>
          <p:spPr>
            <a:xfrm>
              <a:off x="5642563" y="5742158"/>
              <a:ext cx="7012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QUADS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D4DCC6-E797-1743-5E6B-1EEA9A70FA7E}"/>
                </a:ext>
              </a:extLst>
            </p:cNvPr>
            <p:cNvSpPr txBox="1"/>
            <p:nvPr/>
          </p:nvSpPr>
          <p:spPr>
            <a:xfrm>
              <a:off x="11490844" y="3344344"/>
              <a:ext cx="6600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ePIC</a:t>
              </a:r>
              <a:endParaRPr lang="en-US" sz="1000"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63C7653-4586-033A-886E-609BB06359B2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11820866" y="3590565"/>
              <a:ext cx="271500" cy="5867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816344D-C447-8936-6DBA-E4971A8C148D}"/>
                </a:ext>
              </a:extLst>
            </p:cNvPr>
            <p:cNvCxnSpPr>
              <a:cxnSpLocks/>
              <a:stCxn id="235" idx="2"/>
            </p:cNvCxnSpPr>
            <p:nvPr/>
          </p:nvCxnSpPr>
          <p:spPr>
            <a:xfrm flipH="1">
              <a:off x="6065166" y="3798785"/>
              <a:ext cx="354257" cy="9214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98495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10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COLLABORATION BNL/JLAB</a:t>
            </a:r>
            <a:endParaRPr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DCD267-1C4C-5CF1-CD77-3D48C18C08B3}"/>
              </a:ext>
            </a:extLst>
          </p:cNvPr>
          <p:cNvGrpSpPr/>
          <p:nvPr/>
        </p:nvGrpSpPr>
        <p:grpSpPr>
          <a:xfrm>
            <a:off x="974653" y="1665917"/>
            <a:ext cx="10571065" cy="2998224"/>
            <a:chOff x="974653" y="1665917"/>
            <a:chExt cx="10571065" cy="2998224"/>
          </a:xfrm>
        </p:grpSpPr>
        <p:pic>
          <p:nvPicPr>
            <p:cNvPr id="3" name="Graphic 2" descr="Online meeting with solid fill">
              <a:extLst>
                <a:ext uri="{FF2B5EF4-FFF2-40B4-BE49-F238E27FC236}">
                  <a16:creationId xmlns:a16="http://schemas.microsoft.com/office/drawing/2014/main" id="{91193EDE-14F6-DC34-E264-A5C4E4F62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8612" y="1886917"/>
              <a:ext cx="1834474" cy="1834474"/>
            </a:xfrm>
            <a:prstGeom prst="rect">
              <a:avLst/>
            </a:prstGeom>
          </p:spPr>
        </p:pic>
        <p:pic>
          <p:nvPicPr>
            <p:cNvPr id="7" name="Graphic 6" descr="Cloud Computing with solid fill">
              <a:extLst>
                <a:ext uri="{FF2B5EF4-FFF2-40B4-BE49-F238E27FC236}">
                  <a16:creationId xmlns:a16="http://schemas.microsoft.com/office/drawing/2014/main" id="{6D3F78F4-D994-7B0F-94EE-063F62F7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3187" y="1665917"/>
              <a:ext cx="1964106" cy="1964106"/>
            </a:xfrm>
            <a:prstGeom prst="rect">
              <a:avLst/>
            </a:prstGeom>
          </p:spPr>
        </p:pic>
        <p:sp>
          <p:nvSpPr>
            <p:cNvPr id="8" name="IR layout…">
              <a:extLst>
                <a:ext uri="{FF2B5EF4-FFF2-40B4-BE49-F238E27FC236}">
                  <a16:creationId xmlns:a16="http://schemas.microsoft.com/office/drawing/2014/main" id="{FE39671A-D0E0-ED50-DC8D-FD644F45B518}"/>
                </a:ext>
              </a:extLst>
            </p:cNvPr>
            <p:cNvSpPr txBox="1">
              <a:spLocks/>
            </p:cNvSpPr>
            <p:nvPr/>
          </p:nvSpPr>
          <p:spPr>
            <a:xfrm>
              <a:off x="974653" y="3605812"/>
              <a:ext cx="2438400" cy="1032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noAutofit/>
            </a:bodyPr>
            <a:lstStyle>
              <a:lvl1pPr marL="228600" marR="0" indent="-2286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507047" marR="0" indent="-280035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763058" marR="0" indent="-302683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027906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254919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5400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972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544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116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 hangingPunct="1">
                <a:buNone/>
                <a:defRPr sz="2800"/>
              </a:pPr>
              <a:r>
                <a:rPr lang="en-US" sz="1600" b="1" dirty="0"/>
                <a:t>WEEKLY ZOOM </a:t>
              </a:r>
            </a:p>
            <a:p>
              <a:pPr marL="0" indent="0" algn="ctr" hangingPunct="1">
                <a:buNone/>
                <a:defRPr sz="2800"/>
              </a:pPr>
              <a:r>
                <a:rPr lang="en-US" sz="1600" b="1" dirty="0"/>
                <a:t>MEETINGS</a:t>
              </a:r>
            </a:p>
          </p:txBody>
        </p:sp>
        <p:sp>
          <p:nvSpPr>
            <p:cNvPr id="9" name="IR layout…">
              <a:extLst>
                <a:ext uri="{FF2B5EF4-FFF2-40B4-BE49-F238E27FC236}">
                  <a16:creationId xmlns:a16="http://schemas.microsoft.com/office/drawing/2014/main" id="{9250BFC9-75F7-09FE-DCB6-7D74ECEB44F0}"/>
                </a:ext>
              </a:extLst>
            </p:cNvPr>
            <p:cNvSpPr txBox="1">
              <a:spLocks/>
            </p:cNvSpPr>
            <p:nvPr/>
          </p:nvSpPr>
          <p:spPr>
            <a:xfrm>
              <a:off x="8714694" y="3631931"/>
              <a:ext cx="2831024" cy="1032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normAutofit/>
            </a:bodyPr>
            <a:lstStyle>
              <a:lvl1pPr marL="228600" marR="0" indent="-2286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507047" marR="0" indent="-280035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763058" marR="0" indent="-302683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027906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254919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5400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972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544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116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 hangingPunct="1">
                <a:buNone/>
                <a:defRPr sz="2800"/>
              </a:pPr>
              <a:r>
                <a:rPr lang="en-US" sz="1600" b="1" dirty="0"/>
                <a:t>FILE EXCHANGE</a:t>
              </a:r>
            </a:p>
            <a:p>
              <a:pPr marL="0" indent="0" algn="ctr" hangingPunct="1">
                <a:buNone/>
                <a:defRPr sz="2800"/>
              </a:pPr>
              <a:r>
                <a:rPr lang="en-US" sz="1600" b="1" dirty="0"/>
                <a:t>SHAREPOINT / WINDCHILL PROJECT LINK</a:t>
              </a:r>
            </a:p>
          </p:txBody>
        </p:sp>
        <p:pic>
          <p:nvPicPr>
            <p:cNvPr id="11" name="Graphic 10" descr="Blueprint with solid fill">
              <a:extLst>
                <a:ext uri="{FF2B5EF4-FFF2-40B4-BE49-F238E27FC236}">
                  <a16:creationId xmlns:a16="http://schemas.microsoft.com/office/drawing/2014/main" id="{50302FCB-AD41-276C-CC55-D5C5E839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24354" y="2083355"/>
              <a:ext cx="1588057" cy="1588057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8E05F21-AEA8-881E-2A73-46C09647E1C0}"/>
                </a:ext>
              </a:extLst>
            </p:cNvPr>
            <p:cNvCxnSpPr>
              <a:cxnSpLocks/>
            </p:cNvCxnSpPr>
            <p:nvPr/>
          </p:nvCxnSpPr>
          <p:spPr>
            <a:xfrm>
              <a:off x="974653" y="3533612"/>
              <a:ext cx="242613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IR layout…">
              <a:extLst>
                <a:ext uri="{FF2B5EF4-FFF2-40B4-BE49-F238E27FC236}">
                  <a16:creationId xmlns:a16="http://schemas.microsoft.com/office/drawing/2014/main" id="{E9A8554E-A69F-C755-0BFC-1A7C28DB1F72}"/>
                </a:ext>
              </a:extLst>
            </p:cNvPr>
            <p:cNvSpPr txBox="1">
              <a:spLocks/>
            </p:cNvSpPr>
            <p:nvPr/>
          </p:nvSpPr>
          <p:spPr>
            <a:xfrm>
              <a:off x="4648361" y="3630023"/>
              <a:ext cx="2831024" cy="1032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normAutofit/>
            </a:bodyPr>
            <a:lstStyle>
              <a:lvl1pPr marL="228600" marR="0" indent="-2286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507047" marR="0" indent="-280035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763058" marR="0" indent="-302683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027906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254919" marR="0" indent="-340519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5400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972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544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911600" marR="0" indent="-254000" algn="l" defTabSz="914400" rtl="0" latinLnBrk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 sz="2800"/>
              </a:pPr>
              <a:r>
                <a:rPr lang="en-US" sz="1600" b="1" dirty="0"/>
                <a:t>3D CAD SYSTEMS </a:t>
              </a:r>
            </a:p>
            <a:p>
              <a:pPr lvl="1">
                <a:defRPr sz="2800"/>
              </a:pPr>
              <a:r>
                <a:rPr lang="en-US" sz="1600" b="1" dirty="0"/>
                <a:t>NX @ JLAB</a:t>
              </a:r>
            </a:p>
            <a:p>
              <a:pPr lvl="1">
                <a:defRPr sz="2800"/>
              </a:pPr>
              <a:r>
                <a:rPr lang="en-US" sz="1600" b="1" dirty="0"/>
                <a:t>CREO @ BNL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3C2F1D-ABA8-C72C-6EFE-D5643A28A1EC}"/>
                </a:ext>
              </a:extLst>
            </p:cNvPr>
            <p:cNvCxnSpPr>
              <a:cxnSpLocks/>
            </p:cNvCxnSpPr>
            <p:nvPr/>
          </p:nvCxnSpPr>
          <p:spPr>
            <a:xfrm>
              <a:off x="4648361" y="3543944"/>
              <a:ext cx="283102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2AEFAB-9AE6-C553-A74C-39C88F1AF4F5}"/>
                </a:ext>
              </a:extLst>
            </p:cNvPr>
            <p:cNvCxnSpPr>
              <a:cxnSpLocks/>
            </p:cNvCxnSpPr>
            <p:nvPr/>
          </p:nvCxnSpPr>
          <p:spPr>
            <a:xfrm>
              <a:off x="8756542" y="3543944"/>
              <a:ext cx="2789176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Creo Tutorials">
              <a:extLst>
                <a:ext uri="{FF2B5EF4-FFF2-40B4-BE49-F238E27FC236}">
                  <a16:creationId xmlns:a16="http://schemas.microsoft.com/office/drawing/2014/main" id="{889AD05F-020C-72BD-D928-2EAE93F5D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739" y="4194812"/>
              <a:ext cx="306803" cy="288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iemens NX CAD Expert Review, Pricing, and Alternatives - 2024">
              <a:extLst>
                <a:ext uri="{FF2B5EF4-FFF2-40B4-BE49-F238E27FC236}">
                  <a16:creationId xmlns:a16="http://schemas.microsoft.com/office/drawing/2014/main" id="{C5D4D48A-1E42-3B54-9009-4A26ABE62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046" y="3772505"/>
              <a:ext cx="950191" cy="422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170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BNL</vt:lpstr>
      <vt:lpstr>PowerPoint Presentation</vt:lpstr>
      <vt:lpstr>Overview of Interaction Region 6</vt:lpstr>
      <vt:lpstr>Auxiliary Far-Forward/Far-Backward Detectors’ Integration</vt:lpstr>
      <vt:lpstr>SECTOR 5</vt:lpstr>
      <vt:lpstr>SECTOR 6</vt:lpstr>
      <vt:lpstr>COLLABORATION BNL/JLAB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Hamdi, Karim</dc:creator>
  <cp:lastModifiedBy>Hamdi, Karim</cp:lastModifiedBy>
  <cp:revision>11</cp:revision>
  <dcterms:modified xsi:type="dcterms:W3CDTF">2024-01-19T23:14:48Z</dcterms:modified>
</cp:coreProperties>
</file>