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2.jpeg" ContentType="image/jpeg"/>
  <Override PartName="/ppt/media/image3.jpeg" ContentType="image/jpeg"/>
  <Override PartName="/ppt/theme/theme2.xml" ContentType="application/vnd.openxmlformats-officedocument.theme+xml"/>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FCD"/>
          </a:solidFill>
        </a:fill>
      </a:tcStyle>
    </a:wholeTbl>
    <a:band2H>
      <a:tcTxStyle b="def" i="def"/>
      <a:tcStyle>
        <a:tcBdr/>
        <a:fill>
          <a:solidFill>
            <a:srgbClr val="F2F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BD2"/>
          </a:solidFill>
        </a:fill>
      </a:tcStyle>
    </a:wholeTbl>
    <a:band2H>
      <a:tcTxStyle b="def" i="def"/>
      <a:tcStyle>
        <a:tcBdr/>
        <a:fill>
          <a:solidFill>
            <a:srgbClr val="F2E7EA"/>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CEDE"/>
          </a:solidFill>
        </a:fill>
      </a:tcStyle>
    </a:wholeTbl>
    <a:band2H>
      <a:tcTxStyle b="def" i="def"/>
      <a:tcStyle>
        <a:tcBdr/>
        <a:fill>
          <a:solidFill>
            <a:srgbClr val="E8E8EF"/>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6" name="Shape 266"/>
          <p:cNvSpPr/>
          <p:nvPr>
            <p:ph type="sldImg"/>
          </p:nvPr>
        </p:nvSpPr>
        <p:spPr>
          <a:xfrm>
            <a:off x="1143000" y="685800"/>
            <a:ext cx="4572000" cy="3429000"/>
          </a:xfrm>
          <a:prstGeom prst="rect">
            <a:avLst/>
          </a:prstGeom>
        </p:spPr>
        <p:txBody>
          <a:bodyPr/>
          <a:lstStyle/>
          <a:p>
            <a:pPr/>
          </a:p>
        </p:txBody>
      </p:sp>
      <p:sp>
        <p:nvSpPr>
          <p:cNvPr id="267" name="Shape 2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5.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 name="Title from AgendaContinuation of Title"/>
          <p:cNvSpPr txBox="1"/>
          <p:nvPr>
            <p:ph type="title" hasCustomPrompt="1"/>
          </p:nvPr>
        </p:nvSpPr>
        <p:spPr>
          <a:xfrm>
            <a:off x="502919" y="1174478"/>
            <a:ext cx="10962107" cy="1240413"/>
          </a:xfrm>
          <a:prstGeom prst="rect">
            <a:avLst/>
          </a:prstGeom>
        </p:spPr>
        <p:txBody>
          <a:bodyPr anchor="b"/>
          <a:lstStyle>
            <a:lvl1pPr>
              <a:lnSpc>
                <a:spcPct val="100000"/>
              </a:lnSpc>
              <a:defRPr sz="4000">
                <a:solidFill>
                  <a:srgbClr val="FFFFFF"/>
                </a:solidFill>
              </a:defRPr>
            </a:lvl1pPr>
          </a:lstStyle>
          <a:p>
            <a:pPr/>
            <a:r>
              <a:t>Title from AgendaContinuation of Title</a:t>
            </a:r>
          </a:p>
        </p:txBody>
      </p:sp>
      <p:sp>
        <p:nvSpPr>
          <p:cNvPr id="16" name="Body Level One…"/>
          <p:cNvSpPr txBox="1"/>
          <p:nvPr>
            <p:ph type="body" sz="quarter" idx="1" hasCustomPrompt="1"/>
          </p:nvPr>
        </p:nvSpPr>
        <p:spPr>
          <a:xfrm>
            <a:off x="502919" y="5074920"/>
            <a:ext cx="4363737" cy="1019621"/>
          </a:xfrm>
          <a:prstGeom prst="rect">
            <a:avLst/>
          </a:prstGeom>
        </p:spPr>
        <p:txBody>
          <a:bodyPr/>
          <a:lstStyle>
            <a:lvl1pPr marL="0" indent="0">
              <a:spcBef>
                <a:spcPts val="200"/>
              </a:spcBef>
              <a:buSzTx/>
              <a:buFontTx/>
              <a:buNone/>
              <a:defRPr>
                <a:solidFill>
                  <a:srgbClr val="FFFFFF"/>
                </a:solidFill>
              </a:defRPr>
            </a:lvl1pPr>
            <a:lvl2pPr marL="0" indent="457200">
              <a:spcBef>
                <a:spcPts val="200"/>
              </a:spcBef>
              <a:buSzTx/>
              <a:buFontTx/>
              <a:buNone/>
              <a:defRPr>
                <a:solidFill>
                  <a:srgbClr val="FFFFFF"/>
                </a:solidFill>
              </a:defRPr>
            </a:lvl2pPr>
            <a:lvl3pPr marL="0" indent="914400">
              <a:spcBef>
                <a:spcPts val="200"/>
              </a:spcBef>
              <a:buSzTx/>
              <a:buFontTx/>
              <a:buNone/>
              <a:defRPr>
                <a:solidFill>
                  <a:srgbClr val="FFFFFF"/>
                </a:solidFill>
              </a:defRPr>
            </a:lvl3pPr>
            <a:lvl4pPr marL="0" indent="1371600">
              <a:spcBef>
                <a:spcPts val="200"/>
              </a:spcBef>
              <a:buSzTx/>
              <a:buFontTx/>
              <a:buNone/>
              <a:defRPr>
                <a:solidFill>
                  <a:srgbClr val="FFFFFF"/>
                </a:solidFill>
              </a:defRPr>
            </a:lvl4pPr>
            <a:lvl5pPr marL="0" indent="1828800">
              <a:spcBef>
                <a:spcPts val="200"/>
              </a:spcBef>
              <a:buSzTx/>
              <a:buFontTx/>
              <a:buNone/>
              <a:defRPr>
                <a:solidFill>
                  <a:srgbClr val="FFFFFF"/>
                </a:solidFill>
              </a:defRPr>
            </a:lvl5pPr>
          </a:lstStyle>
          <a:p>
            <a:pPr/>
            <a:r>
              <a:t>SC-x Identifier</a:t>
            </a:r>
          </a:p>
          <a:p>
            <a:pPr lvl="1"/>
            <a:r>
              <a:t/>
            </a:r>
          </a:p>
          <a:p>
            <a:pPr lvl="2"/>
            <a:r>
              <a:t/>
            </a:r>
          </a:p>
          <a:p>
            <a:pPr lvl="3"/>
            <a:r>
              <a:t/>
            </a:r>
          </a:p>
          <a:p>
            <a:pPr lvl="4"/>
            <a:r>
              <a:t/>
            </a:r>
          </a:p>
        </p:txBody>
      </p:sp>
      <p:sp>
        <p:nvSpPr>
          <p:cNvPr id="17" name="Text Placeholder 4"/>
          <p:cNvSpPr/>
          <p:nvPr>
            <p:ph type="body" sz="quarter" idx="21" hasCustomPrompt="1"/>
          </p:nvPr>
        </p:nvSpPr>
        <p:spPr>
          <a:xfrm>
            <a:off x="502919" y="3288713"/>
            <a:ext cx="10962107" cy="448980"/>
          </a:xfrm>
          <a:prstGeom prst="rect">
            <a:avLst/>
          </a:prstGeom>
        </p:spPr>
        <p:txBody>
          <a:bodyPr/>
          <a:lstStyle>
            <a:lvl1pPr marL="0" indent="0" defTabSz="841247">
              <a:spcBef>
                <a:spcPts val="300"/>
              </a:spcBef>
              <a:buSzTx/>
              <a:buFontTx/>
              <a:buNone/>
              <a:defRPr b="1" sz="2576">
                <a:solidFill>
                  <a:srgbClr val="FFFFFF"/>
                </a:solidFill>
              </a:defRPr>
            </a:lvl1pPr>
          </a:lstStyle>
          <a:p>
            <a:pPr/>
            <a:r>
              <a:t>Presenter Name</a:t>
            </a:r>
          </a:p>
        </p:txBody>
      </p:sp>
      <p:pic>
        <p:nvPicPr>
          <p:cNvPr id="18" name="Picture 5" descr="Picture 5"/>
          <p:cNvPicPr>
            <a:picLocks noChangeAspect="1"/>
          </p:cNvPicPr>
          <p:nvPr/>
        </p:nvPicPr>
        <p:blipFill>
          <a:blip r:embed="rId3">
            <a:extLst/>
          </a:blip>
          <a:stretch>
            <a:fillRect/>
          </a:stretch>
        </p:blipFill>
        <p:spPr>
          <a:xfrm>
            <a:off x="10026314" y="472833"/>
            <a:ext cx="1632204" cy="457201"/>
          </a:xfrm>
          <a:prstGeom prst="rect">
            <a:avLst/>
          </a:prstGeom>
          <a:ln w="12700">
            <a:miter lim="400000"/>
          </a:ln>
        </p:spPr>
      </p:pic>
      <p:pic>
        <p:nvPicPr>
          <p:cNvPr id="19" name="Picture 7" descr="Picture 7"/>
          <p:cNvPicPr>
            <a:picLocks noChangeAspect="1"/>
          </p:cNvPicPr>
          <p:nvPr/>
        </p:nvPicPr>
        <p:blipFill>
          <a:blip r:embed="rId4">
            <a:extLst/>
          </a:blip>
          <a:stretch>
            <a:fillRect/>
          </a:stretch>
        </p:blipFill>
        <p:spPr>
          <a:xfrm>
            <a:off x="7566183" y="472833"/>
            <a:ext cx="1787237" cy="457201"/>
          </a:xfrm>
          <a:prstGeom prst="rect">
            <a:avLst/>
          </a:prstGeom>
          <a:ln w="12700">
            <a:miter lim="400000"/>
          </a:ln>
        </p:spPr>
      </p:pic>
      <p:pic>
        <p:nvPicPr>
          <p:cNvPr id="20" name="Picture 9" descr="Picture 9"/>
          <p:cNvPicPr>
            <a:picLocks noChangeAspect="1"/>
          </p:cNvPicPr>
          <p:nvPr/>
        </p:nvPicPr>
        <p:blipFill>
          <a:blip r:embed="rId5">
            <a:extLst/>
          </a:blip>
          <a:stretch>
            <a:fillRect/>
          </a:stretch>
        </p:blipFill>
        <p:spPr>
          <a:xfrm>
            <a:off x="5067684" y="472833"/>
            <a:ext cx="1825605" cy="457201"/>
          </a:xfrm>
          <a:prstGeom prst="rect">
            <a:avLst/>
          </a:prstGeom>
          <a:ln w="12700">
            <a:miter lim="400000"/>
          </a:ln>
        </p:spPr>
      </p:pic>
      <p:sp>
        <p:nvSpPr>
          <p:cNvPr id="21" name="Text Placeholder 6"/>
          <p:cNvSpPr/>
          <p:nvPr>
            <p:ph type="body" sz="quarter" idx="22" hasCustomPrompt="1"/>
          </p:nvPr>
        </p:nvSpPr>
        <p:spPr>
          <a:xfrm>
            <a:off x="502919" y="2423581"/>
            <a:ext cx="10962107" cy="501651"/>
          </a:xfrm>
          <a:prstGeom prst="rect">
            <a:avLst/>
          </a:prstGeom>
        </p:spPr>
        <p:txBody>
          <a:bodyPr anchor="ctr"/>
          <a:lstStyle>
            <a:lvl1pPr marL="0" indent="0">
              <a:buSzTx/>
              <a:buFontTx/>
              <a:buNone/>
              <a:defRPr sz="2800">
                <a:solidFill>
                  <a:srgbClr val="FFFFFF"/>
                </a:solidFill>
              </a:defRPr>
            </a:lvl1pPr>
          </a:lstStyle>
          <a:p>
            <a:pPr/>
            <a:r>
              <a:t>Secondary title if needed</a:t>
            </a:r>
          </a:p>
        </p:txBody>
      </p:sp>
      <p:sp>
        <p:nvSpPr>
          <p:cNvPr id="22" name="Text Placeholder 11"/>
          <p:cNvSpPr/>
          <p:nvPr>
            <p:ph type="body" sz="quarter" idx="23" hasCustomPrompt="1"/>
          </p:nvPr>
        </p:nvSpPr>
        <p:spPr>
          <a:xfrm>
            <a:off x="502919" y="4233686"/>
            <a:ext cx="10962107" cy="379543"/>
          </a:xfrm>
          <a:prstGeom prst="rect">
            <a:avLst/>
          </a:prstGeom>
        </p:spPr>
        <p:txBody>
          <a:bodyPr/>
          <a:lstStyle>
            <a:lvl1pPr marL="0" indent="0">
              <a:buSzTx/>
              <a:buFontTx/>
              <a:buNone/>
              <a:defRPr>
                <a:solidFill>
                  <a:srgbClr val="FFFFFF"/>
                </a:solidFill>
              </a:defRPr>
            </a:lvl1pPr>
          </a:lstStyle>
          <a:p>
            <a:pPr/>
            <a:r>
              <a:t>WBS 6.0x.xxx WBS Name (Exact from WBS)</a:t>
            </a:r>
          </a:p>
        </p:txBody>
      </p:sp>
      <p:sp>
        <p:nvSpPr>
          <p:cNvPr id="23" name="Text Placeholder 13"/>
          <p:cNvSpPr/>
          <p:nvPr>
            <p:ph type="body" sz="quarter" idx="24" hasCustomPrompt="1"/>
          </p:nvPr>
        </p:nvSpPr>
        <p:spPr>
          <a:xfrm>
            <a:off x="502919" y="3738424"/>
            <a:ext cx="10962107" cy="477839"/>
          </a:xfrm>
          <a:prstGeom prst="rect">
            <a:avLst/>
          </a:prstGeom>
        </p:spPr>
        <p:txBody>
          <a:bodyPr/>
          <a:lstStyle>
            <a:lvl1pPr marL="0" indent="0">
              <a:buSzTx/>
              <a:buFontTx/>
              <a:buNone/>
              <a:defRPr sz="2800">
                <a:solidFill>
                  <a:srgbClr val="FFFFFF"/>
                </a:solidFill>
              </a:defRPr>
            </a:lvl1pPr>
          </a:lstStyle>
          <a:p>
            <a:pPr/>
            <a:r>
              <a:t>Project Role or Organizational Role if not Project</a:t>
            </a:r>
          </a:p>
        </p:txBody>
      </p:sp>
      <p:sp>
        <p:nvSpPr>
          <p:cNvPr id="24" name="Slide Number"/>
          <p:cNvSpPr txBox="1"/>
          <p:nvPr>
            <p:ph type="sldNum" sz="quarter" idx="2"/>
          </p:nvPr>
        </p:nvSpPr>
        <p:spPr>
          <a:xfrm>
            <a:off x="5892800" y="6172200"/>
            <a:ext cx="2844800" cy="368301"/>
          </a:xfrm>
          <a:prstGeom prst="rect">
            <a:avLst/>
          </a:prstGeom>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L2 Scope WBS">
    <p:spTree>
      <p:nvGrpSpPr>
        <p:cNvPr id="1" name=""/>
        <p:cNvGrpSpPr/>
        <p:nvPr/>
      </p:nvGrpSpPr>
      <p:grpSpPr>
        <a:xfrm>
          <a:off x="0" y="0"/>
          <a:ext cx="0" cy="0"/>
          <a:chOff x="0" y="0"/>
          <a:chExt cx="0" cy="0"/>
        </a:xfrm>
      </p:grpSpPr>
      <p:sp>
        <p:nvSpPr>
          <p:cNvPr id="135"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136"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
        <p:nvSpPr>
          <p:cNvPr id="138"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139"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140" name="L2 Scope"/>
          <p:cNvSpPr txBox="1"/>
          <p:nvPr>
            <p:ph type="title" hasCustomPrompt="1"/>
          </p:nvPr>
        </p:nvSpPr>
        <p:spPr>
          <a:xfrm>
            <a:off x="461960" y="0"/>
            <a:ext cx="8229601" cy="814866"/>
          </a:xfrm>
          <a:prstGeom prst="rect">
            <a:avLst/>
          </a:prstGeom>
        </p:spPr>
        <p:txBody>
          <a:bodyPr/>
          <a:lstStyle/>
          <a:p>
            <a:pPr/>
            <a:r>
              <a:t>L2 Scope</a:t>
            </a:r>
          </a:p>
        </p:txBody>
      </p:sp>
      <p:sp>
        <p:nvSpPr>
          <p:cNvPr id="141" name="Body Level One…"/>
          <p:cNvSpPr txBox="1"/>
          <p:nvPr>
            <p:ph type="body" sz="quarter" idx="1" hasCustomPrompt="1"/>
          </p:nvPr>
        </p:nvSpPr>
        <p:spPr>
          <a:xfrm>
            <a:off x="4663035" y="5576839"/>
            <a:ext cx="7315201" cy="685801"/>
          </a:xfrm>
          <a:prstGeom prst="rect">
            <a:avLst/>
          </a:prstGeom>
        </p:spPr>
        <p:txBody>
          <a:bodyPr anchor="b"/>
          <a:lstStyle>
            <a:lvl2pPr marL="460375" indent="-233363"/>
            <a:lvl3pPr marL="712611" indent="-252236"/>
          </a:lstStyle>
          <a:p>
            <a:pPr/>
            <a:r>
              <a:t>Breakout Session Reference</a:t>
            </a:r>
          </a:p>
          <a:p>
            <a:pPr lvl="1"/>
            <a:r>
              <a:t/>
            </a:r>
          </a:p>
          <a:p>
            <a:pPr lvl="2"/>
            <a:r>
              <a:t/>
            </a:r>
          </a:p>
          <a:p>
            <a:pPr lvl="3"/>
            <a:r>
              <a:t/>
            </a:r>
          </a:p>
          <a:p>
            <a:pPr lvl="4"/>
            <a:r>
              <a:t/>
            </a:r>
          </a:p>
        </p:txBody>
      </p:sp>
      <p:sp>
        <p:nvSpPr>
          <p:cNvPr id="142" name="Text Placeholder 6"/>
          <p:cNvSpPr/>
          <p:nvPr>
            <p:ph type="body" sz="quarter" idx="21" hasCustomPrompt="1"/>
          </p:nvPr>
        </p:nvSpPr>
        <p:spPr>
          <a:xfrm>
            <a:off x="3535383" y="0"/>
            <a:ext cx="8412481" cy="814388"/>
          </a:xfrm>
          <a:prstGeom prst="rect">
            <a:avLst/>
          </a:prstGeom>
        </p:spPr>
        <p:txBody>
          <a:bodyPr anchor="ctr"/>
          <a:lstStyle>
            <a:lvl1pPr marL="0" indent="0" algn="r">
              <a:buSzTx/>
              <a:buFontTx/>
              <a:buNone/>
              <a:defRPr b="1" sz="1800"/>
            </a:lvl1pPr>
          </a:lstStyle>
          <a:p>
            <a:pPr/>
            <a:r>
              <a:t>CD-3A WBS
CD-3A Scope Name</a:t>
            </a:r>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D-3A Risk">
    <p:spTree>
      <p:nvGrpSpPr>
        <p:cNvPr id="1" name=""/>
        <p:cNvGrpSpPr/>
        <p:nvPr/>
      </p:nvGrpSpPr>
      <p:grpSpPr>
        <a:xfrm>
          <a:off x="0" y="0"/>
          <a:ext cx="0" cy="0"/>
          <a:chOff x="0" y="0"/>
          <a:chExt cx="0" cy="0"/>
        </a:xfrm>
      </p:grpSpPr>
      <p:sp>
        <p:nvSpPr>
          <p:cNvPr id="149"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150"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151" name="Slide Number"/>
          <p:cNvSpPr txBox="1"/>
          <p:nvPr>
            <p:ph type="sldNum" sz="quarter" idx="2"/>
          </p:nvPr>
        </p:nvSpPr>
        <p:spPr>
          <a:prstGeom prst="rect">
            <a:avLst/>
          </a:prstGeom>
        </p:spPr>
        <p:txBody>
          <a:bodyPr/>
          <a:lstStyle/>
          <a:p>
            <a:pPr/>
            <a:fld id="{86CB4B4D-7CA3-9044-876B-883B54F8677D}" type="slidenum"/>
          </a:p>
        </p:txBody>
      </p:sp>
      <p:sp>
        <p:nvSpPr>
          <p:cNvPr id="152"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153"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154" name="CD-3A Scope"/>
          <p:cNvSpPr txBox="1"/>
          <p:nvPr>
            <p:ph type="title" hasCustomPrompt="1"/>
          </p:nvPr>
        </p:nvSpPr>
        <p:spPr>
          <a:xfrm>
            <a:off x="461962" y="0"/>
            <a:ext cx="8229601" cy="814866"/>
          </a:xfrm>
          <a:prstGeom prst="rect">
            <a:avLst/>
          </a:prstGeom>
        </p:spPr>
        <p:txBody>
          <a:bodyPr/>
          <a:lstStyle/>
          <a:p>
            <a:pPr/>
            <a:r>
              <a:t>CD-3A Scope</a:t>
            </a:r>
          </a:p>
        </p:txBody>
      </p:sp>
      <p:sp>
        <p:nvSpPr>
          <p:cNvPr id="155" name="Body Level One…"/>
          <p:cNvSpPr txBox="1"/>
          <p:nvPr>
            <p:ph type="body" sz="quarter" idx="1" hasCustomPrompt="1"/>
          </p:nvPr>
        </p:nvSpPr>
        <p:spPr>
          <a:xfrm>
            <a:off x="3535383" y="0"/>
            <a:ext cx="8412481" cy="814388"/>
          </a:xfrm>
          <a:prstGeom prst="rect">
            <a:avLst/>
          </a:prstGeom>
        </p:spPr>
        <p:txBody>
          <a:bodyPr anchor="ctr"/>
          <a:lstStyle>
            <a:lvl1pPr marL="0" indent="0" algn="r">
              <a:buSzTx/>
              <a:buFontTx/>
              <a:buNone/>
              <a:defRPr b="1" sz="1800"/>
            </a:lvl1pPr>
            <a:lvl2pPr marL="437038" indent="-210026" algn="r">
              <a:buFontTx/>
              <a:defRPr b="1" sz="1800"/>
            </a:lvl2pPr>
            <a:lvl3pPr marL="687387" indent="-227012" algn="r">
              <a:buFontTx/>
              <a:defRPr b="1" sz="1800"/>
            </a:lvl3pPr>
            <a:lvl4pPr marL="942776" indent="-255389" algn="r">
              <a:buFontTx/>
              <a:defRPr b="1" sz="1800"/>
            </a:lvl4pPr>
            <a:lvl5pPr marL="1169789" indent="-255389" algn="r">
              <a:buFontTx/>
              <a:defRPr b="1" sz="1800"/>
            </a:lvl5pPr>
          </a:lstStyle>
          <a:p>
            <a:pPr/>
            <a:r>
              <a:t>CD-3A WBS</a:t>
            </a:r>
          </a:p>
          <a:p>
            <a:pPr lvl="1"/>
            <a:r>
              <a:t/>
            </a:r>
          </a:p>
          <a:p>
            <a:pPr lvl="2"/>
            <a:r>
              <a:t/>
            </a:r>
          </a:p>
          <a:p>
            <a:pPr lvl="3"/>
            <a:r>
              <a:t/>
            </a:r>
          </a:p>
          <a:p>
            <a:pPr lvl="4"/>
            <a:r>
              <a:t/>
            </a:r>
          </a:p>
        </p:txBody>
      </p:sp>
      <p:sp>
        <p:nvSpPr>
          <p:cNvPr id="156" name="Text Placeholder 4"/>
          <p:cNvSpPr/>
          <p:nvPr>
            <p:ph type="body" sz="half" idx="21" hasCustomPrompt="1"/>
          </p:nvPr>
        </p:nvSpPr>
        <p:spPr>
          <a:xfrm>
            <a:off x="461962" y="3606001"/>
            <a:ext cx="11521442" cy="2560322"/>
          </a:xfrm>
          <a:prstGeom prst="rect">
            <a:avLst/>
          </a:prstGeom>
        </p:spPr>
        <p:txBody>
          <a:bodyPr/>
          <a:lstStyle/>
          <a:p>
            <a:pPr/>
            <a:r>
              <a:t>Level 1 – Arial 20
Level 2 – Arial 18
Level 3 – Arial 16
Level 4 – Arial 16
Level 5 – Arial 16</a:t>
            </a:r>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163"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164"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165" name="Slide Number"/>
          <p:cNvSpPr txBox="1"/>
          <p:nvPr>
            <p:ph type="sldNum" sz="quarter" idx="2"/>
          </p:nvPr>
        </p:nvSpPr>
        <p:spPr>
          <a:prstGeom prst="rect">
            <a:avLst/>
          </a:prstGeom>
        </p:spPr>
        <p:txBody>
          <a:bodyPr/>
          <a:lstStyle/>
          <a:p>
            <a:pPr/>
            <a:fld id="{86CB4B4D-7CA3-9044-876B-883B54F8677D}" type="slidenum"/>
          </a:p>
        </p:txBody>
      </p:sp>
      <p:sp>
        <p:nvSpPr>
          <p:cNvPr id="166"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167"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168" name="Title Only"/>
          <p:cNvSpPr txBox="1"/>
          <p:nvPr>
            <p:ph type="title" hasCustomPrompt="1"/>
          </p:nvPr>
        </p:nvSpPr>
        <p:spPr>
          <a:xfrm>
            <a:off x="461962" y="0"/>
            <a:ext cx="11499235" cy="788565"/>
          </a:xfrm>
          <a:prstGeom prst="rect">
            <a:avLst/>
          </a:prstGeom>
        </p:spPr>
        <p:txBody>
          <a:bodyPr/>
          <a:lstStyle/>
          <a:p>
            <a:pPr/>
            <a:r>
              <a:t>Title Only</a:t>
            </a:r>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Separator">
    <p:spTree>
      <p:nvGrpSpPr>
        <p:cNvPr id="1" name=""/>
        <p:cNvGrpSpPr/>
        <p:nvPr/>
      </p:nvGrpSpPr>
      <p:grpSpPr>
        <a:xfrm>
          <a:off x="0" y="0"/>
          <a:ext cx="0" cy="0"/>
          <a:chOff x="0" y="0"/>
          <a:chExt cx="0" cy="0"/>
        </a:xfrm>
      </p:grpSpPr>
      <p:sp>
        <p:nvSpPr>
          <p:cNvPr id="175"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176"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177" name="Slide Number"/>
          <p:cNvSpPr txBox="1"/>
          <p:nvPr>
            <p:ph type="sldNum" sz="quarter" idx="2"/>
          </p:nvPr>
        </p:nvSpPr>
        <p:spPr>
          <a:prstGeom prst="rect">
            <a:avLst/>
          </a:prstGeom>
        </p:spPr>
        <p:txBody>
          <a:bodyPr/>
          <a:lstStyle/>
          <a:p>
            <a:pPr/>
            <a:fld id="{86CB4B4D-7CA3-9044-876B-883B54F8677D}" type="slidenum"/>
          </a:p>
        </p:txBody>
      </p:sp>
      <p:sp>
        <p:nvSpPr>
          <p:cNvPr id="178"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179"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180" name="Body Level One…"/>
          <p:cNvSpPr txBox="1"/>
          <p:nvPr>
            <p:ph type="body" idx="1" hasCustomPrompt="1"/>
          </p:nvPr>
        </p:nvSpPr>
        <p:spPr>
          <a:prstGeom prst="rect">
            <a:avLst/>
          </a:prstGeom>
        </p:spPr>
        <p:txBody>
          <a:bodyPr anchor="ctr"/>
          <a:lstStyle>
            <a:lvl1pPr marL="0" indent="0" algn="ctr">
              <a:buSzTx/>
              <a:buFontTx/>
              <a:buNone/>
              <a:defRPr sz="3600"/>
            </a:lvl1pPr>
            <a:lvl2pPr marL="647065" indent="-420053" algn="ctr">
              <a:buFontTx/>
              <a:defRPr sz="3600"/>
            </a:lvl2pPr>
            <a:lvl3pPr marL="914400" indent="-454025" algn="ctr">
              <a:buFontTx/>
              <a:defRPr sz="3600"/>
            </a:lvl3pPr>
            <a:lvl4pPr marL="1198166" indent="-510779" algn="ctr">
              <a:buFontTx/>
              <a:defRPr sz="3600"/>
            </a:lvl4pPr>
            <a:lvl5pPr marL="1425179" indent="-510779" algn="ctr">
              <a:buFontTx/>
              <a:defRPr sz="3600"/>
            </a:lvl5pPr>
          </a:lstStyle>
          <a:p>
            <a:pPr/>
            <a:r>
              <a:t>Section Separator – Title Line 1</a:t>
            </a:r>
          </a:p>
          <a:p>
            <a:pPr lvl="1"/>
            <a:r>
              <a:t/>
            </a:r>
          </a:p>
          <a:p>
            <a:pPr lvl="2"/>
            <a:r>
              <a:t/>
            </a:r>
          </a:p>
          <a:p>
            <a:pPr lvl="3"/>
            <a:r>
              <a:t/>
            </a:r>
          </a:p>
          <a:p>
            <a:pPr lvl="4"/>
            <a:r>
              <a:t/>
            </a:r>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87" name="Straight Connector 1"/>
          <p:cNvSpPr/>
          <p:nvPr/>
        </p:nvSpPr>
        <p:spPr>
          <a:xfrm>
            <a:off x="462578" y="825178"/>
            <a:ext cx="11499927" cy="1"/>
          </a:xfrm>
          <a:prstGeom prst="line">
            <a:avLst/>
          </a:prstGeom>
          <a:ln w="25400">
            <a:solidFill>
              <a:srgbClr val="6D7180"/>
            </a:solidFill>
            <a:miter/>
          </a:ln>
        </p:spPr>
        <p:txBody>
          <a:bodyPr lIns="45719" rIns="45719"/>
          <a:lstStyle/>
          <a:p>
            <a:pPr/>
          </a:p>
        </p:txBody>
      </p:sp>
      <p:sp>
        <p:nvSpPr>
          <p:cNvPr id="188" name="Title Text"/>
          <p:cNvSpPr txBox="1"/>
          <p:nvPr>
            <p:ph type="title"/>
          </p:nvPr>
        </p:nvSpPr>
        <p:spPr>
          <a:xfrm>
            <a:off x="461962" y="-16779"/>
            <a:ext cx="11499235" cy="402671"/>
          </a:xfrm>
          <a:prstGeom prst="rect">
            <a:avLst/>
          </a:prstGeom>
        </p:spPr>
        <p:txBody>
          <a:bodyPr/>
          <a:lstStyle/>
          <a:p>
            <a:pPr/>
            <a:r>
              <a:t>Title Text</a:t>
            </a:r>
          </a:p>
        </p:txBody>
      </p:sp>
      <p:sp>
        <p:nvSpPr>
          <p:cNvPr id="189" name="Body Level One…"/>
          <p:cNvSpPr txBox="1"/>
          <p:nvPr>
            <p:ph type="body" idx="1"/>
          </p:nvPr>
        </p:nvSpPr>
        <p:spPr>
          <a:xfrm>
            <a:off x="408832" y="1600200"/>
            <a:ext cx="11498621" cy="5257800"/>
          </a:xfrm>
          <a:prstGeom prst="rect">
            <a:avLst/>
          </a:prstGeom>
        </p:spPr>
        <p:txBody>
          <a:bodyPr/>
          <a:lstStyle>
            <a:lvl1pPr>
              <a:defRPr sz="2400"/>
            </a:lvl1pPr>
            <a:lvl2pPr marL="507047" indent="-280035">
              <a:defRPr sz="2400"/>
            </a:lvl2pPr>
            <a:lvl3pPr marL="763058" indent="-302683">
              <a:defRPr sz="2400"/>
            </a:lvl3pPr>
            <a:lvl4pPr marL="1027906" indent="-340519">
              <a:defRPr sz="2400"/>
            </a:lvl4pPr>
            <a:lvl5pPr marL="1254919" indent="-340519">
              <a:defRPr sz="2400"/>
            </a:lvl5pPr>
          </a:lstStyle>
          <a:p>
            <a:pPr/>
            <a:r>
              <a:t>Body Level One</a:t>
            </a:r>
          </a:p>
          <a:p>
            <a:pPr lvl="1"/>
            <a:r>
              <a:t>Body Level Two</a:t>
            </a:r>
          </a:p>
          <a:p>
            <a:pPr lvl="2"/>
            <a:r>
              <a:t>Body Level Three</a:t>
            </a:r>
          </a:p>
          <a:p>
            <a:pPr lvl="3"/>
            <a:r>
              <a:t>Body Level Four</a:t>
            </a:r>
          </a:p>
          <a:p>
            <a:pPr lvl="4"/>
            <a:r>
              <a:t>Body Level Five</a:t>
            </a:r>
          </a:p>
        </p:txBody>
      </p:sp>
      <p:sp>
        <p:nvSpPr>
          <p:cNvPr id="190" name="TextBox 4"/>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191" name="Slide Number"/>
          <p:cNvSpPr txBox="1"/>
          <p:nvPr>
            <p:ph type="sldNum" sz="quarter" idx="2"/>
          </p:nvPr>
        </p:nvSpPr>
        <p:spPr>
          <a:prstGeom prst="rect">
            <a:avLst/>
          </a:prstGeom>
        </p:spPr>
        <p:txBody>
          <a:bodyPr/>
          <a:lstStyle/>
          <a:p>
            <a:pPr/>
            <a:fld id="{86CB4B4D-7CA3-9044-876B-883B54F8677D}" type="slidenum"/>
          </a:p>
        </p:txBody>
      </p:sp>
      <p:sp>
        <p:nvSpPr>
          <p:cNvPr id="192"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193" name="TextBox 8"/>
          <p:cNvSpPr txBox="1"/>
          <p:nvPr/>
        </p:nvSpPr>
        <p:spPr>
          <a:xfrm>
            <a:off x="4594947" y="6492644"/>
            <a:ext cx="3664707"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B. Zihlmann</a:t>
            </a:r>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Slid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0" name="Click To Edit Master Title Style"/>
          <p:cNvSpPr txBox="1"/>
          <p:nvPr>
            <p:ph type="title" hasCustomPrompt="1"/>
          </p:nvPr>
        </p:nvSpPr>
        <p:spPr>
          <a:xfrm>
            <a:off x="813174" y="1481539"/>
            <a:ext cx="10334626" cy="1947461"/>
          </a:xfrm>
          <a:prstGeom prst="rect">
            <a:avLst/>
          </a:prstGeom>
        </p:spPr>
        <p:txBody>
          <a:bodyPr anchor="t"/>
          <a:lstStyle>
            <a:lvl1pPr>
              <a:defRPr sz="6000">
                <a:solidFill>
                  <a:srgbClr val="FFFFFF"/>
                </a:solidFill>
              </a:defRPr>
            </a:lvl1pPr>
          </a:lstStyle>
          <a:p>
            <a:pPr/>
            <a:r>
              <a:t>Click To Edit Master Title Style</a:t>
            </a:r>
          </a:p>
        </p:txBody>
      </p:sp>
      <p:sp>
        <p:nvSpPr>
          <p:cNvPr id="201" name="Body Level One…"/>
          <p:cNvSpPr txBox="1"/>
          <p:nvPr>
            <p:ph type="body" sz="quarter" idx="1"/>
          </p:nvPr>
        </p:nvSpPr>
        <p:spPr>
          <a:xfrm>
            <a:off x="813174" y="4712963"/>
            <a:ext cx="10334626" cy="746187"/>
          </a:xfrm>
          <a:prstGeom prst="rect">
            <a:avLst/>
          </a:prstGeom>
        </p:spPr>
        <p:txBody>
          <a:bodyPr/>
          <a:lstStyle>
            <a:lvl1pPr marL="0" indent="0">
              <a:buSzTx/>
              <a:buFontTx/>
              <a:buNone/>
              <a:defRPr sz="1800">
                <a:solidFill>
                  <a:srgbClr val="FFFFFF"/>
                </a:solidFill>
              </a:defRPr>
            </a:lvl1pPr>
            <a:lvl2pPr marL="0" indent="0">
              <a:buSzTx/>
              <a:buFontTx/>
              <a:buNone/>
              <a:defRPr sz="1800">
                <a:solidFill>
                  <a:srgbClr val="FFFFFF"/>
                </a:solidFill>
              </a:defRPr>
            </a:lvl2pPr>
            <a:lvl3pPr marL="0" indent="0">
              <a:buSzTx/>
              <a:buFontTx/>
              <a:buNone/>
              <a:defRPr sz="1800">
                <a:solidFill>
                  <a:srgbClr val="FFFFFF"/>
                </a:solidFill>
              </a:defRPr>
            </a:lvl3pPr>
            <a:lvl4pPr marL="0" indent="0">
              <a:buSzTx/>
              <a:buFontTx/>
              <a:buNone/>
              <a:defRPr sz="1800">
                <a:solidFill>
                  <a:srgbClr val="FFFFFF"/>
                </a:solidFill>
              </a:defRPr>
            </a:lvl4pPr>
            <a:lvl5pPr marL="0" indent="0">
              <a:buSzTx/>
              <a:buFontTx/>
              <a:buNone/>
              <a:defRPr sz="18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202" name="Text Placeholder 4"/>
          <p:cNvSpPr/>
          <p:nvPr>
            <p:ph type="body" sz="quarter" idx="21"/>
          </p:nvPr>
        </p:nvSpPr>
        <p:spPr>
          <a:xfrm>
            <a:off x="813174" y="3441177"/>
            <a:ext cx="10334626" cy="1259609"/>
          </a:xfrm>
          <a:prstGeom prst="rect">
            <a:avLst/>
          </a:prstGeom>
        </p:spPr>
        <p:txBody>
          <a:bodyPr/>
          <a:lstStyle/>
          <a:p>
            <a:pPr>
              <a:defRPr sz="2400"/>
            </a:pPr>
          </a:p>
        </p:txBody>
      </p:sp>
      <p:pic>
        <p:nvPicPr>
          <p:cNvPr id="203" name="Picture 5" descr="Picture 5"/>
          <p:cNvPicPr>
            <a:picLocks noChangeAspect="1"/>
          </p:cNvPicPr>
          <p:nvPr/>
        </p:nvPicPr>
        <p:blipFill>
          <a:blip r:embed="rId3">
            <a:extLst/>
          </a:blip>
          <a:stretch>
            <a:fillRect/>
          </a:stretch>
        </p:blipFill>
        <p:spPr>
          <a:xfrm>
            <a:off x="10026314" y="472833"/>
            <a:ext cx="1632205" cy="457202"/>
          </a:xfrm>
          <a:prstGeom prst="rect">
            <a:avLst/>
          </a:prstGeom>
          <a:ln w="12700">
            <a:miter lim="400000"/>
          </a:ln>
        </p:spPr>
      </p:pic>
      <p:pic>
        <p:nvPicPr>
          <p:cNvPr id="204" name="Picture 7" descr="Picture 7"/>
          <p:cNvPicPr>
            <a:picLocks noChangeAspect="1"/>
          </p:cNvPicPr>
          <p:nvPr/>
        </p:nvPicPr>
        <p:blipFill>
          <a:blip r:embed="rId4">
            <a:extLst/>
          </a:blip>
          <a:stretch>
            <a:fillRect/>
          </a:stretch>
        </p:blipFill>
        <p:spPr>
          <a:xfrm>
            <a:off x="7566183" y="472833"/>
            <a:ext cx="1787238" cy="457202"/>
          </a:xfrm>
          <a:prstGeom prst="rect">
            <a:avLst/>
          </a:prstGeom>
          <a:ln w="12700">
            <a:miter lim="400000"/>
          </a:ln>
        </p:spPr>
      </p:pic>
      <p:pic>
        <p:nvPicPr>
          <p:cNvPr id="205" name="Picture 9" descr="Picture 9"/>
          <p:cNvPicPr>
            <a:picLocks noChangeAspect="1"/>
          </p:cNvPicPr>
          <p:nvPr/>
        </p:nvPicPr>
        <p:blipFill>
          <a:blip r:embed="rId5">
            <a:extLst/>
          </a:blip>
          <a:stretch>
            <a:fillRect/>
          </a:stretch>
        </p:blipFill>
        <p:spPr>
          <a:xfrm>
            <a:off x="5067684" y="472833"/>
            <a:ext cx="1825606" cy="457202"/>
          </a:xfrm>
          <a:prstGeom prst="rect">
            <a:avLst/>
          </a:prstGeom>
          <a:ln w="12700">
            <a:miter lim="400000"/>
          </a:ln>
        </p:spPr>
      </p:pic>
      <p:sp>
        <p:nvSpPr>
          <p:cNvPr id="206" name="Slide Number"/>
          <p:cNvSpPr txBox="1"/>
          <p:nvPr>
            <p:ph type="sldNum" sz="quarter" idx="2"/>
          </p:nvPr>
        </p:nvSpPr>
        <p:spPr>
          <a:xfrm>
            <a:off x="7315200" y="6172200"/>
            <a:ext cx="259529" cy="239270"/>
          </a:xfrm>
          <a:prstGeom prst="rect">
            <a:avLst/>
          </a:prstGeom>
        </p:spPr>
        <p:txBody>
          <a:bodyPr anchor="t"/>
          <a:lstStyle>
            <a:lvl1pPr algn="l">
              <a:defRPr sz="1100">
                <a:solidFill>
                  <a:srgbClr val="00ACD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213"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214" name="TextBox 3"/>
          <p:cNvSpPr txBox="1"/>
          <p:nvPr/>
        </p:nvSpPr>
        <p:spPr>
          <a:xfrm>
            <a:off x="372897" y="6511954"/>
            <a:ext cx="8216427"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EIC Preliminary Design &amp; Safety Review of the EIC Auxiliary Far-Forward/Far-Backward Detectors (Feb 12, 2024)</a:t>
            </a:r>
          </a:p>
        </p:txBody>
      </p:sp>
      <p:sp>
        <p:nvSpPr>
          <p:cNvPr id="215" name="Slide Number"/>
          <p:cNvSpPr txBox="1"/>
          <p:nvPr>
            <p:ph type="sldNum" sz="quarter" idx="2"/>
          </p:nvPr>
        </p:nvSpPr>
        <p:spPr>
          <a:prstGeom prst="rect">
            <a:avLst/>
          </a:prstGeom>
        </p:spPr>
        <p:txBody>
          <a:bodyPr/>
          <a:lstStyle/>
          <a:p>
            <a:pPr/>
            <a:fld id="{86CB4B4D-7CA3-9044-876B-883B54F8677D}" type="slidenum"/>
          </a:p>
        </p:txBody>
      </p:sp>
      <p:sp>
        <p:nvSpPr>
          <p:cNvPr id="216"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217" name="TextBox 1"/>
          <p:cNvSpPr txBox="1"/>
          <p:nvPr/>
        </p:nvSpPr>
        <p:spPr>
          <a:xfrm>
            <a:off x="7788288" y="6515915"/>
            <a:ext cx="3664708" cy="492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Yulia Furletova</a:t>
            </a:r>
          </a:p>
        </p:txBody>
      </p:sp>
      <p:sp>
        <p:nvSpPr>
          <p:cNvPr id="218" name="Title Text"/>
          <p:cNvSpPr txBox="1"/>
          <p:nvPr>
            <p:ph type="title"/>
          </p:nvPr>
        </p:nvSpPr>
        <p:spPr>
          <a:xfrm>
            <a:off x="461962" y="-16779"/>
            <a:ext cx="11499235" cy="402671"/>
          </a:xfrm>
          <a:prstGeom prst="rect">
            <a:avLst/>
          </a:prstGeom>
        </p:spPr>
        <p:txBody>
          <a:bodyPr/>
          <a:lstStyle/>
          <a:p>
            <a:pPr/>
            <a:r>
              <a:t>Title Text</a:t>
            </a:r>
          </a:p>
        </p:txBody>
      </p:sp>
      <p:sp>
        <p:nvSpPr>
          <p:cNvPr id="219" name="Body Level One…"/>
          <p:cNvSpPr txBox="1"/>
          <p:nvPr>
            <p:ph type="body" idx="1"/>
          </p:nvPr>
        </p:nvSpPr>
        <p:spPr>
          <a:xfrm>
            <a:off x="463231" y="917183"/>
            <a:ext cx="11498621" cy="5257801"/>
          </a:xfrm>
          <a:prstGeom prst="rect">
            <a:avLst/>
          </a:prstGeom>
        </p:spPr>
        <p:txBody>
          <a:bodyPr/>
          <a:lstStyle>
            <a:lvl1pPr>
              <a:defRPr sz="2400"/>
            </a:lvl1pPr>
            <a:lvl2pPr marL="507047" indent="-280035">
              <a:defRPr sz="2400"/>
            </a:lvl2pPr>
            <a:lvl3pPr marL="763058" indent="-302683">
              <a:defRPr sz="2400"/>
            </a:lvl3pPr>
            <a:lvl4pPr marL="1027906" indent="-340519">
              <a:defRPr sz="2400"/>
            </a:lvl4pPr>
            <a:lvl5pPr marL="1254919" indent="-340519">
              <a:defRPr sz="2400"/>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Blank">
    <p:spTree>
      <p:nvGrpSpPr>
        <p:cNvPr id="1" name=""/>
        <p:cNvGrpSpPr/>
        <p:nvPr/>
      </p:nvGrpSpPr>
      <p:grpSpPr>
        <a:xfrm>
          <a:off x="0" y="0"/>
          <a:ext cx="0" cy="0"/>
          <a:chOff x="0" y="0"/>
          <a:chExt cx="0" cy="0"/>
        </a:xfrm>
      </p:grpSpPr>
      <p:sp>
        <p:nvSpPr>
          <p:cNvPr id="226" name="Title Only"/>
          <p:cNvSpPr txBox="1"/>
          <p:nvPr>
            <p:ph type="title" hasCustomPrompt="1"/>
          </p:nvPr>
        </p:nvSpPr>
        <p:spPr>
          <a:xfrm>
            <a:off x="461962" y="0"/>
            <a:ext cx="11499235" cy="788565"/>
          </a:xfrm>
          <a:prstGeom prst="rect">
            <a:avLst/>
          </a:prstGeom>
        </p:spPr>
        <p:txBody>
          <a:bodyPr/>
          <a:lstStyle/>
          <a:p>
            <a:pPr/>
            <a:r>
              <a:t>Title Only</a:t>
            </a:r>
          </a:p>
        </p:txBody>
      </p:sp>
      <p:sp>
        <p:nvSpPr>
          <p:cNvPr id="227" name="Straight Connector 3"/>
          <p:cNvSpPr/>
          <p:nvPr/>
        </p:nvSpPr>
        <p:spPr>
          <a:xfrm>
            <a:off x="462578" y="825178"/>
            <a:ext cx="11499927" cy="1"/>
          </a:xfrm>
          <a:prstGeom prst="line">
            <a:avLst/>
          </a:prstGeom>
          <a:ln w="25400">
            <a:solidFill>
              <a:srgbClr val="6D7180"/>
            </a:solidFill>
            <a:miter/>
          </a:ln>
        </p:spPr>
        <p:txBody>
          <a:bodyPr lIns="45719" rIns="45719"/>
          <a:lstStyle/>
          <a:p>
            <a:pPr/>
          </a:p>
        </p:txBody>
      </p:sp>
      <p:sp>
        <p:nvSpPr>
          <p:cNvPr id="2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235"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236" name="Slide Number"/>
          <p:cNvSpPr txBox="1"/>
          <p:nvPr>
            <p:ph type="sldNum" sz="quarter" idx="2"/>
          </p:nvPr>
        </p:nvSpPr>
        <p:spPr>
          <a:xfrm>
            <a:off x="11655153" y="6412750"/>
            <a:ext cx="182216" cy="172815"/>
          </a:xfrm>
          <a:prstGeom prst="rect">
            <a:avLst/>
          </a:prstGeom>
        </p:spPr>
        <p:txBody>
          <a:bodyPr lIns="0" tIns="0" rIns="0" bIns="0"/>
          <a:lstStyle>
            <a:lvl1pPr algn="ctr">
              <a:defRPr b="1" sz="1200"/>
            </a:lvl1pPr>
          </a:lstStyle>
          <a:p>
            <a:pPr/>
            <a:fld id="{86CB4B4D-7CA3-9044-876B-883B54F8677D}" type="slidenum"/>
          </a:p>
        </p:txBody>
      </p:sp>
      <p:sp>
        <p:nvSpPr>
          <p:cNvPr id="237" name="Title Text"/>
          <p:cNvSpPr txBox="1"/>
          <p:nvPr>
            <p:ph type="title"/>
          </p:nvPr>
        </p:nvSpPr>
        <p:spPr>
          <a:xfrm>
            <a:off x="462578" y="0"/>
            <a:ext cx="11499927" cy="825179"/>
          </a:xfrm>
          <a:prstGeom prst="rect">
            <a:avLst/>
          </a:prstGeom>
        </p:spPr>
        <p:txBody>
          <a:bodyPr/>
          <a:lstStyle>
            <a:lvl1pPr>
              <a:defRPr sz="4000"/>
            </a:lvl1pPr>
          </a:lstStyle>
          <a:p>
            <a:pPr/>
            <a:r>
              <a:t>Title Text</a:t>
            </a:r>
          </a:p>
        </p:txBody>
      </p:sp>
      <p:sp>
        <p:nvSpPr>
          <p:cNvPr id="238" name="Body Level One…"/>
          <p:cNvSpPr txBox="1"/>
          <p:nvPr>
            <p:ph type="body" idx="1"/>
          </p:nvPr>
        </p:nvSpPr>
        <p:spPr>
          <a:xfrm>
            <a:off x="461962" y="981075"/>
            <a:ext cx="11499851" cy="5065713"/>
          </a:xfrm>
          <a:prstGeom prst="rect">
            <a:avLst/>
          </a:prstGeom>
        </p:spPr>
        <p:txBody>
          <a:bodyPr/>
          <a:lstStyle>
            <a:lvl1pPr>
              <a:lnSpc>
                <a:spcPct val="90000"/>
              </a:lnSpc>
              <a:spcBef>
                <a:spcPts val="1000"/>
              </a:spcBef>
              <a:defRPr sz="2400"/>
            </a:lvl1pPr>
            <a:lvl2pPr marL="731519" indent="-274319">
              <a:lnSpc>
                <a:spcPct val="90000"/>
              </a:lnSpc>
              <a:spcBef>
                <a:spcPts val="1000"/>
              </a:spcBef>
              <a:defRPr sz="2400"/>
            </a:lvl2pPr>
            <a:lvl3pPr marL="1219200" indent="-304800">
              <a:lnSpc>
                <a:spcPct val="90000"/>
              </a:lnSpc>
              <a:spcBef>
                <a:spcPts val="1000"/>
              </a:spcBef>
              <a:defRPr sz="2400"/>
            </a:lvl3pPr>
            <a:lvl4pPr marL="1714500" indent="-342900">
              <a:lnSpc>
                <a:spcPct val="90000"/>
              </a:lnSpc>
              <a:spcBef>
                <a:spcPts val="1000"/>
              </a:spcBef>
              <a:defRPr sz="2400"/>
            </a:lvl4pPr>
            <a:lvl5pPr marL="2220685" indent="-391885">
              <a:lnSpc>
                <a:spcPct val="90000"/>
              </a:lnSpc>
              <a:spcBef>
                <a:spcPts val="1000"/>
              </a:spcBef>
              <a:defRPr sz="2400"/>
            </a:lvl5pPr>
          </a:lstStyle>
          <a:p>
            <a:pPr/>
            <a:r>
              <a:t>Body Level One</a:t>
            </a:r>
          </a:p>
          <a:p>
            <a:pPr lvl="1"/>
            <a:r>
              <a:t>Body Level Two</a:t>
            </a:r>
          </a:p>
          <a:p>
            <a:pPr lvl="2"/>
            <a:r>
              <a:t>Body Level Three</a:t>
            </a:r>
          </a:p>
          <a:p>
            <a:pPr lvl="3"/>
            <a:r>
              <a:t>Body Level Four</a:t>
            </a:r>
          </a:p>
          <a:p>
            <a:pPr lvl="4"/>
            <a:r>
              <a:t>Body Level Five</a:t>
            </a:r>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copy">
    <p:spTree>
      <p:nvGrpSpPr>
        <p:cNvPr id="1" name=""/>
        <p:cNvGrpSpPr/>
        <p:nvPr/>
      </p:nvGrpSpPr>
      <p:grpSpPr>
        <a:xfrm>
          <a:off x="0" y="0"/>
          <a:ext cx="0" cy="0"/>
          <a:chOff x="0" y="0"/>
          <a:chExt cx="0" cy="0"/>
        </a:xfrm>
      </p:grpSpPr>
      <p:sp>
        <p:nvSpPr>
          <p:cNvPr id="245"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246" name="Slide Number"/>
          <p:cNvSpPr txBox="1"/>
          <p:nvPr>
            <p:ph type="sldNum" sz="quarter" idx="2"/>
          </p:nvPr>
        </p:nvSpPr>
        <p:spPr>
          <a:xfrm>
            <a:off x="11669279" y="6431384"/>
            <a:ext cx="153964" cy="135547"/>
          </a:xfrm>
          <a:prstGeom prst="rect">
            <a:avLst/>
          </a:prstGeom>
        </p:spPr>
        <p:txBody>
          <a:bodyPr lIns="0" tIns="0" rIns="0" bIns="0"/>
          <a:lstStyle>
            <a:lvl1pPr algn="ctr">
              <a:defRPr b="1" sz="1000">
                <a:solidFill>
                  <a:srgbClr val="00ACD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bout Me">
    <p:spTree>
      <p:nvGrpSpPr>
        <p:cNvPr id="1" name=""/>
        <p:cNvGrpSpPr/>
        <p:nvPr/>
      </p:nvGrpSpPr>
      <p:grpSpPr>
        <a:xfrm>
          <a:off x="0" y="0"/>
          <a:ext cx="0" cy="0"/>
          <a:chOff x="0" y="0"/>
          <a:chExt cx="0" cy="0"/>
        </a:xfrm>
      </p:grpSpPr>
      <p:sp>
        <p:nvSpPr>
          <p:cNvPr id="31" name="Slide Number"/>
          <p:cNvSpPr txBox="1"/>
          <p:nvPr>
            <p:ph type="sldNum" sz="quarter" idx="2"/>
          </p:nvPr>
        </p:nvSpPr>
        <p:spPr>
          <a:prstGeom prst="rect">
            <a:avLst/>
          </a:prstGeom>
        </p:spPr>
        <p:txBody>
          <a:bodyPr/>
          <a:lstStyle/>
          <a:p>
            <a:pPr/>
            <a:fld id="{86CB4B4D-7CA3-9044-876B-883B54F8677D}" type="slidenum"/>
          </a:p>
        </p:txBody>
      </p:sp>
      <p:sp>
        <p:nvSpPr>
          <p:cNvPr id="32" name="About Me – Presenter Name"/>
          <p:cNvSpPr txBox="1"/>
          <p:nvPr>
            <p:ph type="title" hasCustomPrompt="1"/>
          </p:nvPr>
        </p:nvSpPr>
        <p:spPr>
          <a:prstGeom prst="rect">
            <a:avLst/>
          </a:prstGeom>
        </p:spPr>
        <p:txBody>
          <a:bodyPr/>
          <a:lstStyle/>
          <a:p>
            <a:pPr/>
            <a:r>
              <a:t>About Me – Presenter Name</a:t>
            </a:r>
          </a:p>
        </p:txBody>
      </p:sp>
      <p:sp>
        <p:nvSpPr>
          <p:cNvPr id="33" name="Body Level One…"/>
          <p:cNvSpPr txBox="1"/>
          <p:nvPr>
            <p:ph type="body" idx="1" hasCustomPrompt="1"/>
          </p:nvPr>
        </p:nvSpPr>
        <p:spPr>
          <a:prstGeom prst="rect">
            <a:avLst/>
          </a:prstGeom>
        </p:spPr>
        <p:txBody>
          <a:bodyPr/>
          <a:lstStyle/>
          <a:p>
            <a:pPr/>
            <a:r>
              <a:t>Level 1 – Arial 20</a:t>
            </a:r>
          </a:p>
          <a:p>
            <a:pPr lvl="1"/>
            <a:r>
              <a:t/>
            </a:r>
          </a:p>
          <a:p>
            <a:pPr lvl="2"/>
            <a:r>
              <a:t/>
            </a:r>
          </a:p>
          <a:p>
            <a:pPr lvl="3"/>
            <a:r>
              <a:t/>
            </a:r>
          </a:p>
          <a:p>
            <a:pPr lvl="4"/>
            <a:r>
              <a:t/>
            </a:r>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1 - Bullete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3" name="Straight Connector 5"/>
          <p:cNvSpPr/>
          <p:nvPr/>
        </p:nvSpPr>
        <p:spPr>
          <a:xfrm>
            <a:off x="571501" y="577670"/>
            <a:ext cx="11620501" cy="1"/>
          </a:xfrm>
          <a:prstGeom prst="line">
            <a:avLst/>
          </a:prstGeom>
          <a:ln w="53975">
            <a:solidFill>
              <a:srgbClr val="9C5A72"/>
            </a:solidFill>
            <a:miter/>
          </a:ln>
        </p:spPr>
        <p:txBody>
          <a:bodyPr lIns="45719" rIns="45719"/>
          <a:lstStyle/>
          <a:p>
            <a:pPr/>
          </a:p>
        </p:txBody>
      </p:sp>
      <p:sp>
        <p:nvSpPr>
          <p:cNvPr id="254" name="TextBox 8"/>
          <p:cNvSpPr txBox="1"/>
          <p:nvPr/>
        </p:nvSpPr>
        <p:spPr>
          <a:xfrm>
            <a:off x="533402" y="6577285"/>
            <a:ext cx="4123509"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vl1pPr>
          </a:lstStyle>
          <a:p>
            <a:pPr/>
            <a:r>
              <a:t>ePIC Collaboration Meeting, January 9-13, 2024</a:t>
            </a:r>
          </a:p>
        </p:txBody>
      </p:sp>
      <p:sp>
        <p:nvSpPr>
          <p:cNvPr id="255" name="TextBox 7"/>
          <p:cNvSpPr txBox="1"/>
          <p:nvPr/>
        </p:nvSpPr>
        <p:spPr>
          <a:xfrm>
            <a:off x="476087" y="6286208"/>
            <a:ext cx="2648775" cy="31339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sz="1600">
                <a:solidFill>
                  <a:srgbClr val="C00000"/>
                </a:solidFill>
              </a:defRPr>
            </a:lvl1pPr>
          </a:lstStyle>
          <a:p>
            <a:pPr/>
            <a:r>
              <a:t>Electron-Ion Collider</a:t>
            </a:r>
          </a:p>
        </p:txBody>
      </p:sp>
      <p:sp>
        <p:nvSpPr>
          <p:cNvPr id="256" name="Straight Connector 4"/>
          <p:cNvSpPr/>
          <p:nvPr/>
        </p:nvSpPr>
        <p:spPr>
          <a:xfrm>
            <a:off x="559888" y="6326092"/>
            <a:ext cx="11620501" cy="1"/>
          </a:xfrm>
          <a:prstGeom prst="line">
            <a:avLst/>
          </a:prstGeom>
          <a:ln w="12700">
            <a:solidFill>
              <a:srgbClr val="6D7180"/>
            </a:solidFill>
            <a:miter/>
          </a:ln>
        </p:spPr>
        <p:txBody>
          <a:bodyPr lIns="45719" rIns="45719"/>
          <a:lstStyle/>
          <a:p>
            <a:pPr/>
          </a:p>
        </p:txBody>
      </p:sp>
      <p:sp>
        <p:nvSpPr>
          <p:cNvPr id="257" name="TextBox 9"/>
          <p:cNvSpPr txBox="1"/>
          <p:nvPr/>
        </p:nvSpPr>
        <p:spPr>
          <a:xfrm>
            <a:off x="4263645" y="6569102"/>
            <a:ext cx="3664708"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000"/>
            </a:lvl1pPr>
          </a:lstStyle>
          <a:p>
            <a:pPr/>
            <a:r>
              <a:t>E.C. Aschenauer &amp; R. Ent</a:t>
            </a:r>
          </a:p>
        </p:txBody>
      </p:sp>
      <p:sp>
        <p:nvSpPr>
          <p:cNvPr id="258" name="Slide Title [Layout: Content 1 – Bulleted]"/>
          <p:cNvSpPr txBox="1"/>
          <p:nvPr>
            <p:ph type="title" hasCustomPrompt="1"/>
          </p:nvPr>
        </p:nvSpPr>
        <p:spPr>
          <a:xfrm>
            <a:off x="615090" y="0"/>
            <a:ext cx="11347414" cy="561018"/>
          </a:xfrm>
          <a:prstGeom prst="rect">
            <a:avLst/>
          </a:prstGeom>
        </p:spPr>
        <p:txBody>
          <a:bodyPr/>
          <a:lstStyle>
            <a:lvl1pPr defTabSz="685800">
              <a:defRPr i="1" sz="3000"/>
            </a:lvl1pPr>
          </a:lstStyle>
          <a:p>
            <a:pPr/>
            <a:r>
              <a:t>Slide Title [Layout: Content 1 – Bulleted]</a:t>
            </a:r>
          </a:p>
        </p:txBody>
      </p:sp>
      <p:sp>
        <p:nvSpPr>
          <p:cNvPr id="259" name="Body Level One…"/>
          <p:cNvSpPr txBox="1"/>
          <p:nvPr>
            <p:ph type="body" idx="1" hasCustomPrompt="1"/>
          </p:nvPr>
        </p:nvSpPr>
        <p:spPr>
          <a:xfrm>
            <a:off x="571500" y="736986"/>
            <a:ext cx="11049000" cy="5212080"/>
          </a:xfrm>
          <a:prstGeom prst="rect">
            <a:avLst/>
          </a:prstGeom>
        </p:spPr>
        <p:txBody>
          <a:bodyPr/>
          <a:lstStyle>
            <a:lvl1pPr marL="171450" indent="-171450" defTabSz="685800">
              <a:lnSpc>
                <a:spcPct val="90000"/>
              </a:lnSpc>
              <a:spcBef>
                <a:spcPts val="700"/>
              </a:spcBef>
              <a:buClr>
                <a:srgbClr val="0096FF"/>
              </a:buClr>
              <a:buFontTx/>
              <a:buChar char="▪"/>
              <a:defRPr sz="1800"/>
            </a:lvl1pPr>
            <a:lvl2pPr marL="561657" indent="-274319" defTabSz="685800">
              <a:lnSpc>
                <a:spcPct val="90000"/>
              </a:lnSpc>
              <a:spcBef>
                <a:spcPts val="700"/>
              </a:spcBef>
              <a:buClr>
                <a:srgbClr val="0096FF"/>
              </a:buClr>
              <a:buFontTx/>
              <a:buChar char="▪"/>
              <a:defRPr sz="1800"/>
            </a:lvl2pPr>
            <a:lvl3pPr marL="809869" indent="-235194" defTabSz="685800">
              <a:lnSpc>
                <a:spcPct val="90000"/>
              </a:lnSpc>
              <a:spcBef>
                <a:spcPts val="700"/>
              </a:spcBef>
              <a:buClr>
                <a:srgbClr val="0096FF"/>
              </a:buClr>
              <a:buFontTx/>
              <a:buChar char="▪"/>
              <a:defRPr sz="1800"/>
            </a:lvl3pPr>
            <a:lvl4pPr marL="1058069" indent="-254794" defTabSz="685800">
              <a:lnSpc>
                <a:spcPct val="90000"/>
              </a:lnSpc>
              <a:spcBef>
                <a:spcPts val="700"/>
              </a:spcBef>
              <a:buClr>
                <a:srgbClr val="0096FF"/>
              </a:buClr>
              <a:buFontTx/>
              <a:buChar char="▪"/>
              <a:defRPr sz="1800"/>
            </a:lvl4pPr>
            <a:lvl5pPr marL="1337628" indent="-305753" defTabSz="685800">
              <a:lnSpc>
                <a:spcPct val="90000"/>
              </a:lnSpc>
              <a:spcBef>
                <a:spcPts val="700"/>
              </a:spcBef>
              <a:buClr>
                <a:srgbClr val="0096FF"/>
              </a:buClr>
              <a:buFontTx/>
              <a:buChar char="▪"/>
              <a:defRPr sz="1800"/>
            </a:lvl5pPr>
          </a:lstStyle>
          <a:p>
            <a:pPr/>
            <a:r>
              <a:t>Level 1 – Arial 24</a:t>
            </a:r>
          </a:p>
          <a:p>
            <a:pPr lvl="1"/>
            <a:r>
              <a:t/>
            </a:r>
          </a:p>
          <a:p>
            <a:pPr lvl="2"/>
            <a:r>
              <a:t/>
            </a:r>
          </a:p>
          <a:p>
            <a:pPr lvl="3"/>
            <a:r>
              <a:t/>
            </a:r>
          </a:p>
          <a:p>
            <a:pPr lvl="4"/>
            <a:r>
              <a:t/>
            </a:r>
          </a:p>
        </p:txBody>
      </p:sp>
      <p:sp>
        <p:nvSpPr>
          <p:cNvPr id="260" name="Slide Number"/>
          <p:cNvSpPr txBox="1"/>
          <p:nvPr>
            <p:ph type="sldNum" sz="quarter" idx="2"/>
          </p:nvPr>
        </p:nvSpPr>
        <p:spPr>
          <a:xfrm>
            <a:off x="11777119" y="6608125"/>
            <a:ext cx="168090" cy="147831"/>
          </a:xfrm>
          <a:prstGeom prst="rect">
            <a:avLst/>
          </a:prstGeom>
        </p:spPr>
        <p:txBody>
          <a:bodyPr lIns="0" tIns="0" rIns="0" bIns="0"/>
          <a:lstStyle>
            <a:lvl1pPr algn="ctr">
              <a:defRPr b="1" sz="1100">
                <a:solidFill>
                  <a:srgbClr val="00ACDB"/>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harge">
    <p:spTree>
      <p:nvGrpSpPr>
        <p:cNvPr id="1" name=""/>
        <p:cNvGrpSpPr/>
        <p:nvPr/>
      </p:nvGrpSpPr>
      <p:grpSpPr>
        <a:xfrm>
          <a:off x="0" y="0"/>
          <a:ext cx="0" cy="0"/>
          <a:chOff x="0" y="0"/>
          <a:chExt cx="0" cy="0"/>
        </a:xfrm>
      </p:grpSpPr>
      <p:sp>
        <p:nvSpPr>
          <p:cNvPr id="40"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41"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
        <p:nvSpPr>
          <p:cNvPr id="43"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44"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45" name="Body Level One…"/>
          <p:cNvSpPr txBox="1"/>
          <p:nvPr>
            <p:ph type="body" idx="1" hasCustomPrompt="1"/>
          </p:nvPr>
        </p:nvSpPr>
        <p:spPr>
          <a:prstGeom prst="rect">
            <a:avLst/>
          </a:prstGeom>
        </p:spPr>
        <p:txBody>
          <a:bodyPr/>
          <a:lstStyle>
            <a:lvl1pPr marL="346075" indent="-346075">
              <a:buFontTx/>
              <a:buAutoNum type="arabicPeriod" startAt="1"/>
            </a:lvl1pPr>
            <a:lvl2pPr marL="684212" indent="-457200">
              <a:buFontTx/>
              <a:buAutoNum type="alphaUcPeriod" startAt="1"/>
            </a:lvl2pPr>
            <a:lvl3pPr marL="841375" indent="-381000">
              <a:buFontTx/>
              <a:buAutoNum type="romanLcPeriod" startAt="1"/>
            </a:lvl3pPr>
            <a:lvl4pPr marL="1116012" indent="-428625">
              <a:buFontTx/>
              <a:buAutoNum type="alphaLcPeriod" startAt="1"/>
            </a:lvl4pPr>
            <a:lvl5pPr marL="1343025" indent="-428625">
              <a:buFontTx/>
              <a:buAutoNum type="arabicPeriod" startAt="1"/>
            </a:lvl5pPr>
          </a:lstStyle>
          <a:p>
            <a:pPr/>
            <a:r>
              <a:t>Charges – Arial 20</a:t>
            </a:r>
          </a:p>
          <a:p>
            <a:pPr lvl="1"/>
            <a:r>
              <a:t/>
            </a:r>
          </a:p>
          <a:p>
            <a:pPr lvl="2"/>
            <a:r>
              <a:t/>
            </a:r>
          </a:p>
          <a:p>
            <a:pPr lvl="3"/>
            <a:r>
              <a:t/>
            </a:r>
          </a:p>
          <a:p>
            <a:pPr lvl="4"/>
            <a:r>
              <a:t/>
            </a:r>
          </a:p>
        </p:txBody>
      </p:sp>
      <p:sp>
        <p:nvSpPr>
          <p:cNvPr id="46" name="Charge Questions Addressed"/>
          <p:cNvSpPr txBox="1"/>
          <p:nvPr>
            <p:ph type="title" hasCustomPrompt="1"/>
          </p:nvPr>
        </p:nvSpPr>
        <p:spPr>
          <a:xfrm>
            <a:off x="461962" y="0"/>
            <a:ext cx="11499235" cy="814866"/>
          </a:xfrm>
          <a:prstGeom prst="rect">
            <a:avLst/>
          </a:prstGeom>
        </p:spPr>
        <p:txBody>
          <a:bodyPr/>
          <a:lstStyle/>
          <a:p>
            <a:pPr/>
            <a:r>
              <a:t>Charge Questions Addressed</a:t>
            </a:r>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1 - Bulleted">
    <p:spTree>
      <p:nvGrpSpPr>
        <p:cNvPr id="1" name=""/>
        <p:cNvGrpSpPr/>
        <p:nvPr/>
      </p:nvGrpSpPr>
      <p:grpSpPr>
        <a:xfrm>
          <a:off x="0" y="0"/>
          <a:ext cx="0" cy="0"/>
          <a:chOff x="0" y="0"/>
          <a:chExt cx="0" cy="0"/>
        </a:xfrm>
      </p:grpSpPr>
      <p:sp>
        <p:nvSpPr>
          <p:cNvPr id="53"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54"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
        <p:nvSpPr>
          <p:cNvPr id="56"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57"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58" name="Slide Title [Layout: Content 1 – Bulleted]"/>
          <p:cNvSpPr txBox="1"/>
          <p:nvPr>
            <p:ph type="title" hasCustomPrompt="1"/>
          </p:nvPr>
        </p:nvSpPr>
        <p:spPr>
          <a:xfrm>
            <a:off x="461962" y="-16779"/>
            <a:ext cx="11499235" cy="402671"/>
          </a:xfrm>
          <a:prstGeom prst="rect">
            <a:avLst/>
          </a:prstGeom>
        </p:spPr>
        <p:txBody>
          <a:bodyPr/>
          <a:lstStyle/>
          <a:p>
            <a:pPr/>
            <a:r>
              <a:t>Slide Title [Layout: Content 1 – Bulleted]</a:t>
            </a:r>
          </a:p>
        </p:txBody>
      </p:sp>
      <p:sp>
        <p:nvSpPr>
          <p:cNvPr id="59" name="Body Level One…"/>
          <p:cNvSpPr txBox="1"/>
          <p:nvPr>
            <p:ph type="body" idx="1" hasCustomPrompt="1"/>
          </p:nvPr>
        </p:nvSpPr>
        <p:spPr>
          <a:prstGeom prst="rect">
            <a:avLst/>
          </a:prstGeom>
        </p:spPr>
        <p:txBody>
          <a:bodyPr/>
          <a:lstStyle>
            <a:lvl1pPr>
              <a:defRPr sz="2400"/>
            </a:lvl1pPr>
            <a:lvl2pPr marL="561657" indent="-274319">
              <a:defRPr sz="2400"/>
            </a:lvl2pPr>
            <a:lvl3pPr marL="801158" indent="-226483">
              <a:defRPr sz="2400"/>
            </a:lvl3pPr>
            <a:lvl4pPr marL="1058069" indent="-254794">
              <a:defRPr sz="2400"/>
            </a:lvl4pPr>
            <a:lvl5pPr marL="1286669" indent="-254794">
              <a:defRPr sz="2400"/>
            </a:lvl5pPr>
          </a:lstStyle>
          <a:p>
            <a:pPr/>
            <a:r>
              <a:t>Level 1 – Arial 24</a:t>
            </a:r>
          </a:p>
          <a:p>
            <a:pPr lvl="1"/>
            <a:r>
              <a:t/>
            </a:r>
          </a:p>
          <a:p>
            <a:pPr lvl="2"/>
            <a:r>
              <a:t/>
            </a:r>
          </a:p>
          <a:p>
            <a:pPr lvl="3"/>
            <a:r>
              <a:t/>
            </a:r>
          </a:p>
          <a:p>
            <a:pPr lvl="4"/>
            <a:r>
              <a:t/>
            </a:r>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2 - Bulleted">
    <p:spTree>
      <p:nvGrpSpPr>
        <p:cNvPr id="1" name=""/>
        <p:cNvGrpSpPr/>
        <p:nvPr/>
      </p:nvGrpSpPr>
      <p:grpSpPr>
        <a:xfrm>
          <a:off x="0" y="0"/>
          <a:ext cx="0" cy="0"/>
          <a:chOff x="0" y="0"/>
          <a:chExt cx="0" cy="0"/>
        </a:xfrm>
      </p:grpSpPr>
      <p:sp>
        <p:nvSpPr>
          <p:cNvPr id="66"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67"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
        <p:nvSpPr>
          <p:cNvPr id="69"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70"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71" name="Slide Title [Layout: Content 2 – Bulleted]"/>
          <p:cNvSpPr txBox="1"/>
          <p:nvPr>
            <p:ph type="title" hasCustomPrompt="1"/>
          </p:nvPr>
        </p:nvSpPr>
        <p:spPr>
          <a:xfrm>
            <a:off x="461962" y="-16779"/>
            <a:ext cx="11499235" cy="402671"/>
          </a:xfrm>
          <a:prstGeom prst="rect">
            <a:avLst/>
          </a:prstGeom>
        </p:spPr>
        <p:txBody>
          <a:bodyPr/>
          <a:lstStyle/>
          <a:p>
            <a:pPr/>
            <a:r>
              <a:t>Slide Title [Layout: Content 2 – Bulleted]</a:t>
            </a:r>
          </a:p>
        </p:txBody>
      </p:sp>
      <p:sp>
        <p:nvSpPr>
          <p:cNvPr id="72" name="Body Level One…"/>
          <p:cNvSpPr txBox="1"/>
          <p:nvPr>
            <p:ph type="body" sz="half" idx="1" hasCustomPrompt="1"/>
          </p:nvPr>
        </p:nvSpPr>
        <p:spPr>
          <a:xfrm>
            <a:off x="461962" y="930274"/>
            <a:ext cx="11521442" cy="2560321"/>
          </a:xfrm>
          <a:prstGeom prst="rect">
            <a:avLst/>
          </a:prstGeom>
        </p:spPr>
        <p:txBody>
          <a:bodyPr/>
          <a:lstStyle>
            <a:lvl1pPr>
              <a:defRPr sz="2400"/>
            </a:lvl1pPr>
            <a:lvl2pPr marL="561657" indent="-274319">
              <a:defRPr sz="2400"/>
            </a:lvl2pPr>
            <a:lvl3pPr marL="801158" indent="-226483">
              <a:defRPr sz="2400"/>
            </a:lvl3pPr>
            <a:lvl4pPr marL="1058069" indent="-254794">
              <a:defRPr sz="2400"/>
            </a:lvl4pPr>
            <a:lvl5pPr marL="1286669" indent="-254794">
              <a:defRPr sz="2400"/>
            </a:lvl5pPr>
          </a:lstStyle>
          <a:p>
            <a:pPr/>
            <a:r>
              <a:t>Level 1 – Arial 24</a:t>
            </a:r>
          </a:p>
          <a:p>
            <a:pPr lvl="1"/>
            <a:r>
              <a:t/>
            </a:r>
          </a:p>
          <a:p>
            <a:pPr lvl="2"/>
            <a:r>
              <a:t/>
            </a:r>
          </a:p>
          <a:p>
            <a:pPr lvl="3"/>
            <a:r>
              <a:t/>
            </a:r>
          </a:p>
          <a:p>
            <a:pPr lvl="4"/>
            <a:r>
              <a:t/>
            </a:r>
          </a:p>
        </p:txBody>
      </p:sp>
      <p:sp>
        <p:nvSpPr>
          <p:cNvPr id="73" name="Text Placeholder 4"/>
          <p:cNvSpPr/>
          <p:nvPr>
            <p:ph type="body" sz="half" idx="21" hasCustomPrompt="1"/>
          </p:nvPr>
        </p:nvSpPr>
        <p:spPr>
          <a:xfrm>
            <a:off x="461962" y="3606001"/>
            <a:ext cx="11521442" cy="2560322"/>
          </a:xfrm>
          <a:prstGeom prst="rect">
            <a:avLst/>
          </a:prstGeom>
        </p:spPr>
        <p:txBody>
          <a:bodyPr/>
          <a:lstStyle>
            <a:lvl1pPr>
              <a:defRPr sz="2400"/>
            </a:lvl1pPr>
          </a:lstStyle>
          <a:p>
            <a:pPr/>
            <a:r>
              <a:t>Level 1 – Arial 24
Level 2 – Arial 20
Level 3 – Arial 18
Level 4 – Arial 16
Level 5 – Arial 16</a:t>
            </a:r>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3 - Bulleted">
    <p:spTree>
      <p:nvGrpSpPr>
        <p:cNvPr id="1" name=""/>
        <p:cNvGrpSpPr/>
        <p:nvPr/>
      </p:nvGrpSpPr>
      <p:grpSpPr>
        <a:xfrm>
          <a:off x="0" y="0"/>
          <a:ext cx="0" cy="0"/>
          <a:chOff x="0" y="0"/>
          <a:chExt cx="0" cy="0"/>
        </a:xfrm>
      </p:grpSpPr>
      <p:sp>
        <p:nvSpPr>
          <p:cNvPr id="80"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81"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
        <p:nvSpPr>
          <p:cNvPr id="83"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84"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85" name="Slide Title [Layout: Content 3 – Bulleted]"/>
          <p:cNvSpPr txBox="1"/>
          <p:nvPr>
            <p:ph type="title" hasCustomPrompt="1"/>
          </p:nvPr>
        </p:nvSpPr>
        <p:spPr>
          <a:xfrm>
            <a:off x="461962" y="-16779"/>
            <a:ext cx="11499235" cy="402671"/>
          </a:xfrm>
          <a:prstGeom prst="rect">
            <a:avLst/>
          </a:prstGeom>
        </p:spPr>
        <p:txBody>
          <a:bodyPr/>
          <a:lstStyle/>
          <a:p>
            <a:pPr/>
            <a:r>
              <a:t>Slide Title [Layout: Content 3 – Bulleted] </a:t>
            </a:r>
          </a:p>
        </p:txBody>
      </p:sp>
      <p:sp>
        <p:nvSpPr>
          <p:cNvPr id="86" name="Body Level One…"/>
          <p:cNvSpPr txBox="1"/>
          <p:nvPr>
            <p:ph type="body" sz="half" idx="1" hasCustomPrompt="1"/>
          </p:nvPr>
        </p:nvSpPr>
        <p:spPr>
          <a:xfrm>
            <a:off x="461962" y="930274"/>
            <a:ext cx="5669281" cy="5212080"/>
          </a:xfrm>
          <a:prstGeom prst="rect">
            <a:avLst/>
          </a:prstGeom>
        </p:spPr>
        <p:txBody>
          <a:bodyPr/>
          <a:lstStyle>
            <a:lvl1pPr>
              <a:defRPr sz="2400"/>
            </a:lvl1pPr>
            <a:lvl2pPr marL="561657" indent="-274319">
              <a:defRPr sz="2400"/>
            </a:lvl2pPr>
            <a:lvl3pPr marL="801158" indent="-226483">
              <a:defRPr sz="2400"/>
            </a:lvl3pPr>
            <a:lvl4pPr marL="1058069" indent="-254794">
              <a:defRPr sz="2400"/>
            </a:lvl4pPr>
            <a:lvl5pPr marL="1286669" indent="-254794">
              <a:defRPr sz="2400"/>
            </a:lvl5pPr>
          </a:lstStyle>
          <a:p>
            <a:pPr/>
            <a:r>
              <a:t>Level 1 – Arial 24</a:t>
            </a:r>
          </a:p>
          <a:p>
            <a:pPr lvl="1"/>
            <a:r>
              <a:t/>
            </a:r>
          </a:p>
          <a:p>
            <a:pPr lvl="2"/>
            <a:r>
              <a:t/>
            </a:r>
          </a:p>
          <a:p>
            <a:pPr lvl="3"/>
            <a:r>
              <a:t/>
            </a:r>
          </a:p>
          <a:p>
            <a:pPr lvl="4"/>
            <a:r>
              <a:t/>
            </a:r>
          </a:p>
        </p:txBody>
      </p:sp>
      <p:sp>
        <p:nvSpPr>
          <p:cNvPr id="87" name="Text Placeholder 4"/>
          <p:cNvSpPr/>
          <p:nvPr>
            <p:ph type="body" sz="half" idx="21" hasCustomPrompt="1"/>
          </p:nvPr>
        </p:nvSpPr>
        <p:spPr>
          <a:xfrm>
            <a:off x="6291917" y="930199"/>
            <a:ext cx="5669281" cy="5212080"/>
          </a:xfrm>
          <a:prstGeom prst="rect">
            <a:avLst/>
          </a:prstGeom>
        </p:spPr>
        <p:txBody>
          <a:bodyPr/>
          <a:lstStyle>
            <a:lvl1pPr>
              <a:defRPr sz="2400"/>
            </a:lvl1pPr>
          </a:lstStyle>
          <a:p>
            <a:pPr/>
            <a:r>
              <a:t>Level 1 – Arial 24
Level 2 – Arial 20
Level 3 – Arial 18
Level 4 – Arial 16
Level 5 – Arial 16</a:t>
            </a:r>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1 - Numbered">
    <p:spTree>
      <p:nvGrpSpPr>
        <p:cNvPr id="1" name=""/>
        <p:cNvGrpSpPr/>
        <p:nvPr/>
      </p:nvGrpSpPr>
      <p:grpSpPr>
        <a:xfrm>
          <a:off x="0" y="0"/>
          <a:ext cx="0" cy="0"/>
          <a:chOff x="0" y="0"/>
          <a:chExt cx="0" cy="0"/>
        </a:xfrm>
      </p:grpSpPr>
      <p:sp>
        <p:nvSpPr>
          <p:cNvPr id="94"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95"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96" name="Slide Number"/>
          <p:cNvSpPr txBox="1"/>
          <p:nvPr>
            <p:ph type="sldNum" sz="quarter" idx="2"/>
          </p:nvPr>
        </p:nvSpPr>
        <p:spPr>
          <a:prstGeom prst="rect">
            <a:avLst/>
          </a:prstGeom>
        </p:spPr>
        <p:txBody>
          <a:bodyPr/>
          <a:lstStyle/>
          <a:p>
            <a:pPr/>
            <a:fld id="{86CB4B4D-7CA3-9044-876B-883B54F8677D}" type="slidenum"/>
          </a:p>
        </p:txBody>
      </p:sp>
      <p:sp>
        <p:nvSpPr>
          <p:cNvPr id="97"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98"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99" name="Slide Title [Layout: Content 1 – Numbered]"/>
          <p:cNvSpPr txBox="1"/>
          <p:nvPr>
            <p:ph type="title" hasCustomPrompt="1"/>
          </p:nvPr>
        </p:nvSpPr>
        <p:spPr>
          <a:xfrm>
            <a:off x="461962" y="-16779"/>
            <a:ext cx="11499235" cy="402671"/>
          </a:xfrm>
          <a:prstGeom prst="rect">
            <a:avLst/>
          </a:prstGeom>
        </p:spPr>
        <p:txBody>
          <a:bodyPr/>
          <a:lstStyle/>
          <a:p>
            <a:pPr/>
            <a:r>
              <a:t>Slide Title [Layout: Content 1 – Numbered]</a:t>
            </a:r>
          </a:p>
        </p:txBody>
      </p:sp>
      <p:sp>
        <p:nvSpPr>
          <p:cNvPr id="100" name="Body Level One…"/>
          <p:cNvSpPr txBox="1"/>
          <p:nvPr>
            <p:ph type="body" idx="1" hasCustomPrompt="1"/>
          </p:nvPr>
        </p:nvSpPr>
        <p:spPr>
          <a:prstGeom prst="rect">
            <a:avLst/>
          </a:prstGeom>
        </p:spPr>
        <p:txBody>
          <a:bodyPr/>
          <a:lstStyle>
            <a:lvl1pPr marL="346075" indent="-346075">
              <a:buFontTx/>
              <a:buAutoNum type="arabicPeriod" startAt="1"/>
              <a:defRPr sz="2400"/>
            </a:lvl1pPr>
            <a:lvl2pPr marL="644525" indent="-419100">
              <a:buFontTx/>
              <a:buAutoNum type="alphaLcPeriod" startAt="1"/>
              <a:defRPr sz="2400"/>
            </a:lvl2pPr>
            <a:lvl3pPr marL="760941" indent="-300566">
              <a:buFontTx/>
              <a:buAutoNum type="romanLcPeriod" startAt="1"/>
              <a:defRPr sz="2400"/>
            </a:lvl3pPr>
            <a:lvl4pPr marL="996157" indent="-421482">
              <a:buFontTx/>
              <a:buAutoNum type="alphaLcPeriod" startAt="1"/>
              <a:defRPr sz="2400"/>
            </a:lvl4pPr>
            <a:lvl5pPr marL="1428750" indent="-514350">
              <a:buFontTx/>
              <a:buAutoNum type="arabicPeriod" startAt="1"/>
              <a:defRPr sz="2400"/>
            </a:lvl5pPr>
          </a:lstStyle>
          <a:p>
            <a:pPr/>
            <a:r>
              <a:t>Level 1 – Arial 24</a:t>
            </a:r>
          </a:p>
          <a:p>
            <a:pPr lvl="1"/>
            <a:r>
              <a:t/>
            </a:r>
          </a:p>
          <a:p>
            <a:pPr lvl="2"/>
            <a:r>
              <a:t/>
            </a:r>
          </a:p>
          <a:p>
            <a:pPr lvl="3"/>
            <a:r>
              <a:t/>
            </a:r>
          </a:p>
          <a:p>
            <a:pPr lvl="4"/>
            <a:r>
              <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2 - Numbered">
    <p:spTree>
      <p:nvGrpSpPr>
        <p:cNvPr id="1" name=""/>
        <p:cNvGrpSpPr/>
        <p:nvPr/>
      </p:nvGrpSpPr>
      <p:grpSpPr>
        <a:xfrm>
          <a:off x="0" y="0"/>
          <a:ext cx="0" cy="0"/>
          <a:chOff x="0" y="0"/>
          <a:chExt cx="0" cy="0"/>
        </a:xfrm>
      </p:grpSpPr>
      <p:sp>
        <p:nvSpPr>
          <p:cNvPr id="107"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108"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
        <p:nvSpPr>
          <p:cNvPr id="110"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111"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112" name="Slide Title [Layout: Content 2 – Numbered]"/>
          <p:cNvSpPr txBox="1"/>
          <p:nvPr>
            <p:ph type="title" hasCustomPrompt="1"/>
          </p:nvPr>
        </p:nvSpPr>
        <p:spPr>
          <a:xfrm>
            <a:off x="461962" y="-16779"/>
            <a:ext cx="11499235" cy="402671"/>
          </a:xfrm>
          <a:prstGeom prst="rect">
            <a:avLst/>
          </a:prstGeom>
        </p:spPr>
        <p:txBody>
          <a:bodyPr/>
          <a:lstStyle/>
          <a:p>
            <a:pPr/>
            <a:r>
              <a:t>Slide Title [Layout: Content 2 – Numbered]</a:t>
            </a:r>
          </a:p>
        </p:txBody>
      </p:sp>
      <p:sp>
        <p:nvSpPr>
          <p:cNvPr id="113" name="Body Level One…"/>
          <p:cNvSpPr txBox="1"/>
          <p:nvPr>
            <p:ph type="body" sz="half" idx="1" hasCustomPrompt="1"/>
          </p:nvPr>
        </p:nvSpPr>
        <p:spPr>
          <a:xfrm>
            <a:off x="461962" y="930274"/>
            <a:ext cx="11521442" cy="2560321"/>
          </a:xfrm>
          <a:prstGeom prst="rect">
            <a:avLst/>
          </a:prstGeom>
        </p:spPr>
        <p:txBody>
          <a:bodyPr/>
          <a:lstStyle>
            <a:lvl1pPr marL="346075" indent="-346075">
              <a:buFontTx/>
              <a:buAutoNum type="arabicPeriod" startAt="1"/>
              <a:defRPr sz="2400"/>
            </a:lvl1pPr>
            <a:lvl2pPr marL="644525" indent="-419100">
              <a:buFontTx/>
              <a:buAutoNum type="alphaLcPeriod" startAt="1"/>
              <a:defRPr sz="2400"/>
            </a:lvl2pPr>
            <a:lvl3pPr marL="760941" indent="-300566">
              <a:buFontTx/>
              <a:buAutoNum type="romanLcPeriod" startAt="1"/>
              <a:defRPr sz="2400"/>
            </a:lvl3pPr>
            <a:lvl4pPr marL="996157" indent="-421482">
              <a:buFontTx/>
              <a:buAutoNum type="alphaLcPeriod" startAt="1"/>
              <a:defRPr sz="2400"/>
            </a:lvl4pPr>
            <a:lvl5pPr marL="1428750" indent="-514350">
              <a:buFontTx/>
              <a:buAutoNum type="arabicPeriod" startAt="1"/>
              <a:defRPr sz="2400"/>
            </a:lvl5pPr>
          </a:lstStyle>
          <a:p>
            <a:pPr/>
            <a:r>
              <a:t>Level 1 – Arial 24</a:t>
            </a:r>
          </a:p>
          <a:p>
            <a:pPr lvl="1"/>
            <a:r>
              <a:t/>
            </a:r>
          </a:p>
          <a:p>
            <a:pPr lvl="2"/>
            <a:r>
              <a:t/>
            </a:r>
          </a:p>
          <a:p>
            <a:pPr lvl="3"/>
            <a:r>
              <a:t/>
            </a:r>
          </a:p>
          <a:p>
            <a:pPr lvl="4"/>
            <a:r>
              <a:t/>
            </a:r>
          </a:p>
        </p:txBody>
      </p:sp>
      <p:sp>
        <p:nvSpPr>
          <p:cNvPr id="114" name="Text Placeholder 4"/>
          <p:cNvSpPr/>
          <p:nvPr>
            <p:ph type="body" sz="half" idx="21" hasCustomPrompt="1"/>
          </p:nvPr>
        </p:nvSpPr>
        <p:spPr>
          <a:xfrm>
            <a:off x="461962" y="3600610"/>
            <a:ext cx="11521442" cy="2560321"/>
          </a:xfrm>
          <a:prstGeom prst="rect">
            <a:avLst/>
          </a:prstGeom>
        </p:spPr>
        <p:txBody>
          <a:bodyPr/>
          <a:lstStyle>
            <a:lvl1pPr marL="346075" indent="-346075">
              <a:buFontTx/>
              <a:buAutoNum type="arabicPeriod" startAt="1"/>
              <a:defRPr sz="2400"/>
            </a:lvl1pPr>
          </a:lstStyle>
          <a:p>
            <a:pPr/>
            <a:r>
              <a:t>Level 1 – Arial 24
Level 2 – Arial 20
Level 3 – Arial 18
Level 4 – Arial 16</a:t>
            </a:r>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3 - Numbered">
    <p:spTree>
      <p:nvGrpSpPr>
        <p:cNvPr id="1" name=""/>
        <p:cNvGrpSpPr/>
        <p:nvPr/>
      </p:nvGrpSpPr>
      <p:grpSpPr>
        <a:xfrm>
          <a:off x="0" y="0"/>
          <a:ext cx="0" cy="0"/>
          <a:chOff x="0" y="0"/>
          <a:chExt cx="0" cy="0"/>
        </a:xfrm>
      </p:grpSpPr>
      <p:sp>
        <p:nvSpPr>
          <p:cNvPr id="121"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122" name="TextBox 3"/>
          <p:cNvSpPr txBox="1"/>
          <p:nvPr/>
        </p:nvSpPr>
        <p:spPr>
          <a:xfrm>
            <a:off x="411479" y="6490194"/>
            <a:ext cx="109517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EIC CD-3A Review, November 14-16, 2023</a:t>
            </a:r>
          </a:p>
        </p:txBody>
      </p:sp>
      <p:sp>
        <p:nvSpPr>
          <p:cNvPr id="123" name="Slide Number"/>
          <p:cNvSpPr txBox="1"/>
          <p:nvPr>
            <p:ph type="sldNum" sz="quarter" idx="2"/>
          </p:nvPr>
        </p:nvSpPr>
        <p:spPr>
          <a:prstGeom prst="rect">
            <a:avLst/>
          </a:prstGeom>
        </p:spPr>
        <p:txBody>
          <a:bodyPr/>
          <a:lstStyle/>
          <a:p>
            <a:pPr/>
            <a:fld id="{86CB4B4D-7CA3-9044-876B-883B54F8677D}" type="slidenum"/>
          </a:p>
        </p:txBody>
      </p:sp>
      <p:sp>
        <p:nvSpPr>
          <p:cNvPr id="124"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125" name="TextBox 1"/>
          <p:cNvSpPr txBox="1"/>
          <p:nvPr/>
        </p:nvSpPr>
        <p:spPr>
          <a:xfrm>
            <a:off x="4379226" y="6490194"/>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 Furletova</a:t>
            </a:r>
          </a:p>
        </p:txBody>
      </p:sp>
      <p:sp>
        <p:nvSpPr>
          <p:cNvPr id="126" name="Slide Title [Layout: Content 3 – Numbered]"/>
          <p:cNvSpPr txBox="1"/>
          <p:nvPr>
            <p:ph type="title" hasCustomPrompt="1"/>
          </p:nvPr>
        </p:nvSpPr>
        <p:spPr>
          <a:xfrm>
            <a:off x="461962" y="-16779"/>
            <a:ext cx="11499235" cy="402671"/>
          </a:xfrm>
          <a:prstGeom prst="rect">
            <a:avLst/>
          </a:prstGeom>
        </p:spPr>
        <p:txBody>
          <a:bodyPr/>
          <a:lstStyle/>
          <a:p>
            <a:pPr/>
            <a:r>
              <a:t>Slide Title [Layout: Content 3 – Numbered]</a:t>
            </a:r>
          </a:p>
        </p:txBody>
      </p:sp>
      <p:sp>
        <p:nvSpPr>
          <p:cNvPr id="127" name="Body Level One…"/>
          <p:cNvSpPr txBox="1"/>
          <p:nvPr>
            <p:ph type="body" sz="half" idx="1" hasCustomPrompt="1"/>
          </p:nvPr>
        </p:nvSpPr>
        <p:spPr>
          <a:xfrm>
            <a:off x="461962" y="930274"/>
            <a:ext cx="5669281" cy="5212080"/>
          </a:xfrm>
          <a:prstGeom prst="rect">
            <a:avLst/>
          </a:prstGeom>
        </p:spPr>
        <p:txBody>
          <a:bodyPr/>
          <a:lstStyle>
            <a:lvl1pPr marL="346075" indent="-346075">
              <a:buFontTx/>
              <a:buAutoNum type="arabicPeriod" startAt="1"/>
              <a:defRPr sz="2400"/>
            </a:lvl1pPr>
            <a:lvl2pPr marL="644525" indent="-419100">
              <a:buFontTx/>
              <a:buAutoNum type="alphaLcPeriod" startAt="1"/>
              <a:defRPr sz="2400"/>
            </a:lvl2pPr>
            <a:lvl3pPr marL="760941" indent="-300566">
              <a:buFontTx/>
              <a:buAutoNum type="romanLcPeriod" startAt="1"/>
              <a:defRPr sz="2400"/>
            </a:lvl3pPr>
            <a:lvl4pPr marL="996157" indent="-421482">
              <a:buFontTx/>
              <a:buAutoNum type="alphaLcPeriod" startAt="1"/>
              <a:defRPr sz="2400"/>
            </a:lvl4pPr>
            <a:lvl5pPr marL="1428750" indent="-514350">
              <a:buFontTx/>
              <a:buAutoNum type="arabicPeriod" startAt="1"/>
              <a:defRPr sz="2400"/>
            </a:lvl5pPr>
          </a:lstStyle>
          <a:p>
            <a:pPr/>
            <a:r>
              <a:t>Level 1 – Arial 24</a:t>
            </a:r>
          </a:p>
          <a:p>
            <a:pPr lvl="1"/>
            <a:r>
              <a:t/>
            </a:r>
          </a:p>
          <a:p>
            <a:pPr lvl="2"/>
            <a:r>
              <a:t/>
            </a:r>
          </a:p>
          <a:p>
            <a:pPr lvl="3"/>
            <a:r>
              <a:t/>
            </a:r>
          </a:p>
          <a:p>
            <a:pPr lvl="4"/>
            <a:r>
              <a:t/>
            </a:r>
          </a:p>
        </p:txBody>
      </p:sp>
      <p:sp>
        <p:nvSpPr>
          <p:cNvPr id="128" name="Text Placeholder 4"/>
          <p:cNvSpPr/>
          <p:nvPr>
            <p:ph type="body" sz="half" idx="21" hasCustomPrompt="1"/>
          </p:nvPr>
        </p:nvSpPr>
        <p:spPr>
          <a:xfrm>
            <a:off x="6291917" y="930274"/>
            <a:ext cx="5669281" cy="5212080"/>
          </a:xfrm>
          <a:prstGeom prst="rect">
            <a:avLst/>
          </a:prstGeom>
        </p:spPr>
        <p:txBody>
          <a:bodyPr/>
          <a:lstStyle>
            <a:lvl1pPr marL="346075" indent="-346075">
              <a:buFontTx/>
              <a:buAutoNum type="arabicPeriod" startAt="1"/>
              <a:defRPr sz="2400"/>
            </a:lvl1pPr>
          </a:lstStyle>
          <a:p>
            <a:pPr/>
            <a:r>
              <a:t>Level 1 – Arial 24
Level 2 – Arial 20
Level 3 – Arial 18
Level 4 – Arial 16</a:t>
            </a:r>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traight Connector 4"/>
          <p:cNvSpPr/>
          <p:nvPr/>
        </p:nvSpPr>
        <p:spPr>
          <a:xfrm>
            <a:off x="462578" y="825178"/>
            <a:ext cx="11499927" cy="1"/>
          </a:xfrm>
          <a:prstGeom prst="line">
            <a:avLst/>
          </a:prstGeom>
          <a:ln w="25400">
            <a:solidFill>
              <a:srgbClr val="6D7180"/>
            </a:solidFill>
            <a:miter/>
          </a:ln>
        </p:spPr>
        <p:txBody>
          <a:bodyPr lIns="45719" rIns="45719"/>
          <a:lstStyle/>
          <a:p>
            <a:pPr/>
          </a:p>
        </p:txBody>
      </p:sp>
      <p:sp>
        <p:nvSpPr>
          <p:cNvPr id="3" name="TextBox 3"/>
          <p:cNvSpPr txBox="1"/>
          <p:nvPr/>
        </p:nvSpPr>
        <p:spPr>
          <a:xfrm>
            <a:off x="360036" y="6511954"/>
            <a:ext cx="8150867" cy="26425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vl1pPr>
          </a:lstStyle>
          <a:p>
            <a:pPr/>
            <a:r>
              <a:t>EIC Preliminary Design &amp; Safety Review of the EIC Auxiliary Far-Forward/Far-Backward Detectors (Feb 12, 2024)</a:t>
            </a:r>
          </a:p>
        </p:txBody>
      </p:sp>
      <p:sp>
        <p:nvSpPr>
          <p:cNvPr id="4" name="Slide Number"/>
          <p:cNvSpPr txBox="1"/>
          <p:nvPr>
            <p:ph type="sldNum" sz="quarter" idx="2"/>
          </p:nvPr>
        </p:nvSpPr>
        <p:spPr>
          <a:xfrm>
            <a:off x="11752799" y="6499669"/>
            <a:ext cx="301909" cy="288824"/>
          </a:xfrm>
          <a:prstGeom prst="rect">
            <a:avLst/>
          </a:prstGeom>
          <a:ln w="12700">
            <a:miter lim="400000"/>
          </a:ln>
        </p:spPr>
        <p:txBody>
          <a:bodyPr wrap="none" lIns="45719" rIns="45719" anchor="ctr">
            <a:spAutoFit/>
          </a:bodyPr>
          <a:lstStyle>
            <a:lvl1pPr algn="r">
              <a:defRPr sz="1400"/>
            </a:lvl1pPr>
          </a:lstStyle>
          <a:p>
            <a:pPr/>
            <a:fld id="{86CB4B4D-7CA3-9044-876B-883B54F8677D}" type="slidenum"/>
          </a:p>
        </p:txBody>
      </p:sp>
      <p:sp>
        <p:nvSpPr>
          <p:cNvPr id="5" name="Straight Connector 6"/>
          <p:cNvSpPr/>
          <p:nvPr/>
        </p:nvSpPr>
        <p:spPr>
          <a:xfrm>
            <a:off x="461962" y="6260638"/>
            <a:ext cx="11499236" cy="1"/>
          </a:xfrm>
          <a:prstGeom prst="line">
            <a:avLst/>
          </a:prstGeom>
          <a:ln w="12700">
            <a:solidFill>
              <a:srgbClr val="000000"/>
            </a:solidFill>
            <a:miter/>
          </a:ln>
        </p:spPr>
        <p:txBody>
          <a:bodyPr lIns="45719" rIns="45719"/>
          <a:lstStyle/>
          <a:p>
            <a:pPr/>
          </a:p>
        </p:txBody>
      </p:sp>
      <p:sp>
        <p:nvSpPr>
          <p:cNvPr id="6" name="TextBox 1"/>
          <p:cNvSpPr txBox="1"/>
          <p:nvPr/>
        </p:nvSpPr>
        <p:spPr>
          <a:xfrm>
            <a:off x="7774466" y="6499669"/>
            <a:ext cx="3664708"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pc="-1" sz="1400"/>
            </a:lvl1pPr>
          </a:lstStyle>
          <a:p>
            <a:pPr/>
            <a:r>
              <a:t>Yulia Furletova</a:t>
            </a:r>
          </a:p>
        </p:txBody>
      </p:sp>
      <p:sp>
        <p:nvSpPr>
          <p:cNvPr id="7" name="About Me – Presenter Name"/>
          <p:cNvSpPr txBox="1"/>
          <p:nvPr>
            <p:ph type="title" hasCustomPrompt="1"/>
          </p:nvPr>
        </p:nvSpPr>
        <p:spPr>
          <a:xfrm>
            <a:off x="461962" y="-16779"/>
            <a:ext cx="11499235" cy="736862"/>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About Me – Presenter Name</a:t>
            </a:r>
          </a:p>
        </p:txBody>
      </p:sp>
      <p:sp>
        <p:nvSpPr>
          <p:cNvPr id="8" name="Body Level One…"/>
          <p:cNvSpPr txBox="1"/>
          <p:nvPr>
            <p:ph type="body" idx="1" hasCustomPrompt="1"/>
          </p:nvPr>
        </p:nvSpPr>
        <p:spPr>
          <a:xfrm>
            <a:off x="461962" y="930274"/>
            <a:ext cx="11521442" cy="521208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Level 1 – Arial 20</a:t>
            </a:r>
          </a:p>
          <a:p>
            <a:pPr lvl="1"/>
            <a:r>
              <a:t/>
            </a:r>
          </a:p>
          <a:p>
            <a:pPr lvl="2"/>
            <a:r>
              <a:t/>
            </a:r>
          </a:p>
          <a:p>
            <a:pPr lvl="3"/>
            <a:r>
              <a:t/>
            </a:r>
          </a:p>
          <a:p>
            <a:pPr lvl="4"/>
            <a:r>
              <a:t/>
            </a:r>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1" baseline="0" cap="none" i="0" spc="0" strike="noStrike" sz="3600" u="none">
          <a:solidFill>
            <a:srgbClr val="000000"/>
          </a:solidFill>
          <a:uFillTx/>
          <a:latin typeface="Arial"/>
          <a:ea typeface="Arial"/>
          <a:cs typeface="Arial"/>
          <a:sym typeface="Arial"/>
        </a:defRPr>
      </a:lvl1pPr>
      <a:lvl2pPr marL="0" marR="0" indent="0" algn="l" defTabSz="914400" rtl="0" latinLnBrk="0">
        <a:lnSpc>
          <a:spcPct val="90000"/>
        </a:lnSpc>
        <a:spcBef>
          <a:spcPts val="0"/>
        </a:spcBef>
        <a:spcAft>
          <a:spcPts val="0"/>
        </a:spcAft>
        <a:buClrTx/>
        <a:buSzTx/>
        <a:buFontTx/>
        <a:buNone/>
        <a:tabLst/>
        <a:defRPr b="1" baseline="0" cap="none" i="0" spc="0" strike="noStrike" sz="3600" u="none">
          <a:solidFill>
            <a:srgbClr val="000000"/>
          </a:solidFill>
          <a:uFillTx/>
          <a:latin typeface="Arial"/>
          <a:ea typeface="Arial"/>
          <a:cs typeface="Arial"/>
          <a:sym typeface="Arial"/>
        </a:defRPr>
      </a:lvl2pPr>
      <a:lvl3pPr marL="0" marR="0" indent="0" algn="l" defTabSz="914400" rtl="0" latinLnBrk="0">
        <a:lnSpc>
          <a:spcPct val="90000"/>
        </a:lnSpc>
        <a:spcBef>
          <a:spcPts val="0"/>
        </a:spcBef>
        <a:spcAft>
          <a:spcPts val="0"/>
        </a:spcAft>
        <a:buClrTx/>
        <a:buSzTx/>
        <a:buFontTx/>
        <a:buNone/>
        <a:tabLst/>
        <a:defRPr b="1" baseline="0" cap="none" i="0" spc="0" strike="noStrike" sz="3600" u="none">
          <a:solidFill>
            <a:srgbClr val="000000"/>
          </a:solidFill>
          <a:uFillTx/>
          <a:latin typeface="Arial"/>
          <a:ea typeface="Arial"/>
          <a:cs typeface="Arial"/>
          <a:sym typeface="Arial"/>
        </a:defRPr>
      </a:lvl3pPr>
      <a:lvl4pPr marL="0" marR="0" indent="0" algn="l" defTabSz="914400" rtl="0" latinLnBrk="0">
        <a:lnSpc>
          <a:spcPct val="90000"/>
        </a:lnSpc>
        <a:spcBef>
          <a:spcPts val="0"/>
        </a:spcBef>
        <a:spcAft>
          <a:spcPts val="0"/>
        </a:spcAft>
        <a:buClrTx/>
        <a:buSzTx/>
        <a:buFontTx/>
        <a:buNone/>
        <a:tabLst/>
        <a:defRPr b="1" baseline="0" cap="none" i="0" spc="0" strike="noStrike" sz="3600" u="none">
          <a:solidFill>
            <a:srgbClr val="000000"/>
          </a:solidFill>
          <a:uFillTx/>
          <a:latin typeface="Arial"/>
          <a:ea typeface="Arial"/>
          <a:cs typeface="Arial"/>
          <a:sym typeface="Arial"/>
        </a:defRPr>
      </a:lvl4pPr>
      <a:lvl5pPr marL="0" marR="0" indent="0" algn="l" defTabSz="914400" rtl="0" latinLnBrk="0">
        <a:lnSpc>
          <a:spcPct val="90000"/>
        </a:lnSpc>
        <a:spcBef>
          <a:spcPts val="0"/>
        </a:spcBef>
        <a:spcAft>
          <a:spcPts val="0"/>
        </a:spcAft>
        <a:buClrTx/>
        <a:buSzTx/>
        <a:buFontTx/>
        <a:buNone/>
        <a:tabLst/>
        <a:defRPr b="1" baseline="0" cap="none" i="0" spc="0" strike="noStrike" sz="3600" u="none">
          <a:solidFill>
            <a:srgbClr val="000000"/>
          </a:solidFill>
          <a:uFillTx/>
          <a:latin typeface="Arial"/>
          <a:ea typeface="Arial"/>
          <a:cs typeface="Arial"/>
          <a:sym typeface="Arial"/>
        </a:defRPr>
      </a:lvl5pPr>
      <a:lvl6pPr marL="0" marR="0" indent="0" algn="l" defTabSz="914400" rtl="0" latinLnBrk="0">
        <a:lnSpc>
          <a:spcPct val="90000"/>
        </a:lnSpc>
        <a:spcBef>
          <a:spcPts val="0"/>
        </a:spcBef>
        <a:spcAft>
          <a:spcPts val="0"/>
        </a:spcAft>
        <a:buClrTx/>
        <a:buSzTx/>
        <a:buFontTx/>
        <a:buNone/>
        <a:tabLst/>
        <a:defRPr b="1" baseline="0" cap="none" i="0" spc="0" strike="noStrike" sz="3600" u="none">
          <a:solidFill>
            <a:srgbClr val="000000"/>
          </a:solidFill>
          <a:uFillTx/>
          <a:latin typeface="Arial"/>
          <a:ea typeface="Arial"/>
          <a:cs typeface="Arial"/>
          <a:sym typeface="Arial"/>
        </a:defRPr>
      </a:lvl6pPr>
      <a:lvl7pPr marL="0" marR="0" indent="0" algn="l" defTabSz="914400" rtl="0" latinLnBrk="0">
        <a:lnSpc>
          <a:spcPct val="90000"/>
        </a:lnSpc>
        <a:spcBef>
          <a:spcPts val="0"/>
        </a:spcBef>
        <a:spcAft>
          <a:spcPts val="0"/>
        </a:spcAft>
        <a:buClrTx/>
        <a:buSzTx/>
        <a:buFontTx/>
        <a:buNone/>
        <a:tabLst/>
        <a:defRPr b="1" baseline="0" cap="none" i="0" spc="0" strike="noStrike" sz="3600" u="none">
          <a:solidFill>
            <a:srgbClr val="000000"/>
          </a:solidFill>
          <a:uFillTx/>
          <a:latin typeface="Arial"/>
          <a:ea typeface="Arial"/>
          <a:cs typeface="Arial"/>
          <a:sym typeface="Arial"/>
        </a:defRPr>
      </a:lvl7pPr>
      <a:lvl8pPr marL="0" marR="0" indent="0" algn="l" defTabSz="914400" rtl="0" latinLnBrk="0">
        <a:lnSpc>
          <a:spcPct val="90000"/>
        </a:lnSpc>
        <a:spcBef>
          <a:spcPts val="0"/>
        </a:spcBef>
        <a:spcAft>
          <a:spcPts val="0"/>
        </a:spcAft>
        <a:buClrTx/>
        <a:buSzTx/>
        <a:buFontTx/>
        <a:buNone/>
        <a:tabLst/>
        <a:defRPr b="1" baseline="0" cap="none" i="0" spc="0" strike="noStrike" sz="3600" u="none">
          <a:solidFill>
            <a:srgbClr val="000000"/>
          </a:solidFill>
          <a:uFillTx/>
          <a:latin typeface="Arial"/>
          <a:ea typeface="Arial"/>
          <a:cs typeface="Arial"/>
          <a:sym typeface="Arial"/>
        </a:defRPr>
      </a:lvl8pPr>
      <a:lvl9pPr marL="0" marR="0" indent="0" algn="l" defTabSz="914400" rtl="0" latinLnBrk="0">
        <a:lnSpc>
          <a:spcPct val="90000"/>
        </a:lnSpc>
        <a:spcBef>
          <a:spcPts val="0"/>
        </a:spcBef>
        <a:spcAft>
          <a:spcPts val="0"/>
        </a:spcAft>
        <a:buClrTx/>
        <a:buSzTx/>
        <a:buFontTx/>
        <a:buNone/>
        <a:tabLst/>
        <a:defRPr b="1" baseline="0" cap="none" i="0" spc="0" strike="noStrike" sz="3600" u="none">
          <a:solidFill>
            <a:srgbClr val="000000"/>
          </a:solidFill>
          <a:uFillTx/>
          <a:latin typeface="Arial"/>
          <a:ea typeface="Arial"/>
          <a:cs typeface="Arial"/>
          <a:sym typeface="Arial"/>
        </a:defRPr>
      </a:lvl9pPr>
    </p:titleStyle>
    <p:bodyStyle>
      <a:lvl1pPr marL="228600" marR="0" indent="-228600" algn="l" defTabSz="914400"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Arial"/>
          <a:ea typeface="Arial"/>
          <a:cs typeface="Arial"/>
          <a:sym typeface="Arial"/>
        </a:defRPr>
      </a:lvl1pPr>
      <a:lvl2pPr marL="518715" marR="0" indent="-291703" algn="l" defTabSz="914400"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Arial"/>
          <a:ea typeface="Arial"/>
          <a:cs typeface="Arial"/>
          <a:sym typeface="Arial"/>
        </a:defRPr>
      </a:lvl2pPr>
      <a:lvl3pPr marL="744141" marR="0" indent="-283766" algn="l" defTabSz="914400"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Arial"/>
          <a:ea typeface="Arial"/>
          <a:cs typeface="Arial"/>
          <a:sym typeface="Arial"/>
        </a:defRPr>
      </a:lvl3pPr>
      <a:lvl4pPr marL="971153" marR="0" indent="-283766" algn="l" defTabSz="914400"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Arial"/>
          <a:ea typeface="Arial"/>
          <a:cs typeface="Arial"/>
          <a:sym typeface="Arial"/>
        </a:defRPr>
      </a:lvl4pPr>
      <a:lvl5pPr marL="1198166" marR="0" indent="-283766" algn="l" defTabSz="914400"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Arial"/>
          <a:ea typeface="Arial"/>
          <a:cs typeface="Arial"/>
          <a:sym typeface="Arial"/>
        </a:defRPr>
      </a:lvl5pPr>
      <a:lvl6pPr marL="2540000" marR="0" indent="-254000" algn="l" defTabSz="914400"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Arial"/>
          <a:ea typeface="Arial"/>
          <a:cs typeface="Arial"/>
          <a:sym typeface="Arial"/>
        </a:defRPr>
      </a:lvl6pPr>
      <a:lvl7pPr marL="2997200" marR="0" indent="-254000" algn="l" defTabSz="914400"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Arial"/>
          <a:ea typeface="Arial"/>
          <a:cs typeface="Arial"/>
          <a:sym typeface="Arial"/>
        </a:defRPr>
      </a:lvl7pPr>
      <a:lvl8pPr marL="3454400" marR="0" indent="-254000" algn="l" defTabSz="914400"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Arial"/>
          <a:ea typeface="Arial"/>
          <a:cs typeface="Arial"/>
          <a:sym typeface="Arial"/>
        </a:defRPr>
      </a:lvl8pPr>
      <a:lvl9pPr marL="3911600" marR="0" indent="-254000" algn="l" defTabSz="914400" rtl="0" latinLnBrk="0">
        <a:lnSpc>
          <a:spcPct val="100000"/>
        </a:lnSpc>
        <a:spcBef>
          <a:spcPts val="400"/>
        </a:spcBef>
        <a:spcAft>
          <a:spcPts val="0"/>
        </a:spcAft>
        <a:buClrTx/>
        <a:buSzPct val="100000"/>
        <a:buFont typeface="Arial"/>
        <a:buChar char="•"/>
        <a:tabLst/>
        <a:defRPr b="0" baseline="0" cap="none" i="0" spc="0" strike="noStrike" sz="2000" u="none">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png"/><Relationship Id="rId3" Type="http://schemas.openxmlformats.org/officeDocument/2006/relationships/image" Target="../media/image3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png"/><Relationship Id="rId3" Type="http://schemas.openxmlformats.org/officeDocument/2006/relationships/image" Target="../media/image26.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png"/><Relationship Id="rId3" Type="http://schemas.openxmlformats.org/officeDocument/2006/relationships/image" Target="../media/image3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8.png"/><Relationship Id="rId3" Type="http://schemas.openxmlformats.org/officeDocument/2006/relationships/image" Target="../media/image3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hyperlink" Target="https://eic.jlab.org/Requirements/" TargetMode="Externa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3.png"/><Relationship Id="rId3" Type="http://schemas.openxmlformats.org/officeDocument/2006/relationships/hyperlink" Target="https://eic.jlab.org/Interfaces/Interfaces.html"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49.png"/><Relationship Id="rId3" Type="http://schemas.openxmlformats.org/officeDocument/2006/relationships/image" Target="../media/image1.g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 Id="rId3" Type="http://schemas.openxmlformats.org/officeDocument/2006/relationships/image" Target="../media/image5.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49.png"/><Relationship Id="rId8" Type="http://schemas.openxmlformats.org/officeDocument/2006/relationships/image" Target="../media/image55.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g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6.png"/><Relationship Id="rId3" Type="http://schemas.openxmlformats.org/officeDocument/2006/relationships/image" Target="../media/image6.jpeg"/><Relationship Id="rId4" Type="http://schemas.openxmlformats.org/officeDocument/2006/relationships/image" Target="../media/image7.png"/><Relationship Id="rId5" Type="http://schemas.openxmlformats.org/officeDocument/2006/relationships/image" Target="../media/image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6.png"/><Relationship Id="rId3" Type="http://schemas.openxmlformats.org/officeDocument/2006/relationships/image" Target="../media/image1.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Title 1"/>
          <p:cNvSpPr txBox="1"/>
          <p:nvPr/>
        </p:nvSpPr>
        <p:spPr>
          <a:xfrm>
            <a:off x="742426" y="2035017"/>
            <a:ext cx="10828952" cy="131806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lvl1pPr>
              <a:lnSpc>
                <a:spcPct val="90000"/>
              </a:lnSpc>
              <a:defRPr b="1" sz="3600">
                <a:solidFill>
                  <a:srgbClr val="FFFFFF"/>
                </a:solidFill>
              </a:defRPr>
            </a:lvl1pPr>
          </a:lstStyle>
          <a:p>
            <a:pPr/>
            <a:r>
              <a:t>Far-forward/far-backward overview and requirements</a:t>
            </a:r>
          </a:p>
        </p:txBody>
      </p:sp>
      <p:sp>
        <p:nvSpPr>
          <p:cNvPr id="270" name="Subtitle 2"/>
          <p:cNvSpPr txBox="1"/>
          <p:nvPr/>
        </p:nvSpPr>
        <p:spPr>
          <a:xfrm>
            <a:off x="539429" y="4458064"/>
            <a:ext cx="7464206" cy="16023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475487">
              <a:lnSpc>
                <a:spcPct val="90000"/>
              </a:lnSpc>
              <a:spcBef>
                <a:spcPts val="500"/>
              </a:spcBef>
              <a:defRPr sz="2200">
                <a:solidFill>
                  <a:srgbClr val="FFFFFF"/>
                </a:solidFill>
              </a:defRPr>
            </a:pPr>
            <a:r>
              <a:t>Yulia Furletova </a:t>
            </a:r>
          </a:p>
          <a:p>
            <a:pPr defTabSz="475487">
              <a:lnSpc>
                <a:spcPct val="90000"/>
              </a:lnSpc>
              <a:spcBef>
                <a:spcPts val="500"/>
              </a:spcBef>
              <a:defRPr sz="1300">
                <a:solidFill>
                  <a:srgbClr val="FFFFFF"/>
                </a:solidFill>
              </a:defRPr>
            </a:pPr>
          </a:p>
          <a:p>
            <a:pPr defTabSz="237742">
              <a:defRPr sz="1900">
                <a:solidFill>
                  <a:srgbClr val="FFFFFF"/>
                </a:solidFill>
              </a:defRPr>
            </a:pPr>
          </a:p>
          <a:p>
            <a:pPr defTabSz="237742">
              <a:defRPr sz="1900">
                <a:solidFill>
                  <a:srgbClr val="FFFFFF"/>
                </a:solidFill>
              </a:defRPr>
            </a:pPr>
            <a:r>
              <a:t>Far-forward/ far-backward  Review</a:t>
            </a:r>
          </a:p>
          <a:p>
            <a:pPr defTabSz="237742">
              <a:defRPr sz="1900">
                <a:solidFill>
                  <a:srgbClr val="FFFFFF"/>
                </a:solidFill>
              </a:defRPr>
            </a:pPr>
            <a:r>
              <a:t>Feb. </a:t>
            </a:r>
            <a:r>
              <a:t>12, 2024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97" name="Detector requirements: RPOT and OMD"/>
          <p:cNvSpPr txBox="1"/>
          <p:nvPr>
            <p:ph type="title"/>
          </p:nvPr>
        </p:nvSpPr>
        <p:spPr>
          <a:prstGeom prst="rect">
            <a:avLst/>
          </a:prstGeom>
        </p:spPr>
        <p:txBody>
          <a:bodyPr/>
          <a:lstStyle/>
          <a:p>
            <a:pPr/>
            <a:r>
              <a:t>Detector requirements: RPOT and OMD</a:t>
            </a:r>
          </a:p>
        </p:txBody>
      </p:sp>
      <p:sp>
        <p:nvSpPr>
          <p:cNvPr id="398" name="Movable ( as close as   away from the beam (depends on beam energy and beam configuration: high divergence or high acceptance).…"/>
          <p:cNvSpPr txBox="1"/>
          <p:nvPr/>
        </p:nvSpPr>
        <p:spPr>
          <a:xfrm>
            <a:off x="317630" y="3466054"/>
            <a:ext cx="6366712" cy="265987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80472" indent="-180472">
              <a:buSzPct val="100000"/>
              <a:buFont typeface="Calibri"/>
              <a:buChar char="✓"/>
              <a:defRPr>
                <a:latin typeface="+mj-lt"/>
                <a:ea typeface="+mj-ea"/>
                <a:cs typeface="+mj-cs"/>
                <a:sym typeface="Calibri"/>
              </a:defRPr>
            </a:pPr>
            <a:r>
              <a:t> </a:t>
            </a:r>
            <a:r>
              <a:rPr sz="1600"/>
              <a:t>The Roman-Pots should provide measurements of </a:t>
            </a:r>
            <a:r>
              <a:rPr b="1" sz="1600"/>
              <a:t>charged particles close to the beam core, </a:t>
            </a:r>
            <a:r>
              <a:rPr sz="1600"/>
              <a:t>as close as </a:t>
            </a:r>
            <a14:m>
              <m:oMath>
                <m:r>
                  <a:rPr xmlns:a="http://schemas.openxmlformats.org/drawingml/2006/main" sz="1650" i="1">
                    <a:solidFill>
                      <a:srgbClr val="000000"/>
                    </a:solidFill>
                    <a:latin typeface="Cambria Math" panose="02040503050406030204" pitchFamily="18" charset="0"/>
                  </a:rPr>
                  <m:t>10</m:t>
                </m:r>
                <m:r>
                  <a:rPr xmlns:a="http://schemas.openxmlformats.org/drawingml/2006/main" sz="1650" i="1">
                    <a:solidFill>
                      <a:srgbClr val="000000"/>
                    </a:solidFill>
                    <a:latin typeface="Cambria Math" panose="02040503050406030204" pitchFamily="18" charset="0"/>
                  </a:rPr>
                  <m:t>σ</m:t>
                </m:r>
              </m:oMath>
            </a14:m>
            <a:r>
              <a:rPr sz="1600"/>
              <a:t> away from  the beam;    </a:t>
            </a:r>
            <a:endParaRPr sz="1600"/>
          </a:p>
          <a:p>
            <a:pPr marL="180472" indent="-180472">
              <a:buSzPct val="100000"/>
              <a:buFont typeface="Calibri"/>
              <a:buChar char="✓"/>
              <a:defRPr sz="1600">
                <a:latin typeface="+mj-lt"/>
                <a:ea typeface="+mj-ea"/>
                <a:cs typeface="+mj-cs"/>
                <a:sym typeface="Calibri"/>
              </a:defRPr>
            </a:pPr>
            <a:r>
              <a:rPr b="1"/>
              <a:t>Movable, </a:t>
            </a:r>
            <a:r>
              <a:rPr b="1"/>
              <a:t> integrated into the vacuum system =&gt; </a:t>
            </a:r>
            <a:r>
              <a:t>very close contact with accelerator  to avoid  negative impacts on the machine operation </a:t>
            </a:r>
            <a:endParaRPr b="1"/>
          </a:p>
          <a:p>
            <a:pPr marL="180472" indent="-180472">
              <a:buSzPct val="100000"/>
              <a:buFont typeface="Calibri"/>
              <a:buChar char="✓"/>
              <a:defRPr sz="1600">
                <a:latin typeface="+mj-lt"/>
                <a:ea typeface="+mj-ea"/>
                <a:cs typeface="+mj-cs"/>
                <a:sym typeface="Calibri"/>
              </a:defRPr>
            </a:pPr>
            <a:r>
              <a:t> Minimize amount of material in front of ZDC (top-bottom insertion) </a:t>
            </a:r>
          </a:p>
          <a:p>
            <a:pPr marL="180472" indent="-180472">
              <a:buSzPct val="100000"/>
              <a:buFont typeface="Calibri"/>
              <a:buChar char="✓"/>
              <a:defRPr sz="1600">
                <a:latin typeface="+mj-lt"/>
                <a:ea typeface="+mj-ea"/>
                <a:cs typeface="+mj-cs"/>
                <a:sym typeface="Calibri"/>
              </a:defRPr>
            </a:pPr>
            <a:r>
              <a:t>For good t-measurements =&gt; </a:t>
            </a:r>
            <a:r>
              <a:rPr b="1"/>
              <a:t>momentum resolution &lt; 5%, and pT resolution of 5% for pT &gt; 500 MeV/c</a:t>
            </a:r>
            <a:endParaRPr b="1"/>
          </a:p>
          <a:p>
            <a:pPr marL="180472" indent="-180472">
              <a:buSzPct val="100000"/>
              <a:buFont typeface="Calibri"/>
              <a:buChar char="✓"/>
              <a:defRPr sz="1600">
                <a:latin typeface="+mj-lt"/>
                <a:ea typeface="+mj-ea"/>
                <a:cs typeface="+mj-cs"/>
                <a:sym typeface="Calibri"/>
              </a:defRPr>
            </a:pPr>
            <a:r>
              <a:rPr b="1"/>
              <a:t>Timing &lt; 35ps </a:t>
            </a:r>
            <a:endParaRPr b="1"/>
          </a:p>
          <a:p>
            <a:pPr marL="180472" indent="-180472">
              <a:buSzPct val="100000"/>
              <a:buFont typeface="Calibri"/>
              <a:buChar char="✓"/>
              <a:defRPr sz="1600">
                <a:latin typeface="+mj-lt"/>
                <a:ea typeface="+mj-ea"/>
                <a:cs typeface="+mj-cs"/>
                <a:sym typeface="Calibri"/>
              </a:defRPr>
            </a:pPr>
            <a:r>
              <a:t>Must be resistant  to  background conditions at the levels specified by the simulation studies.</a:t>
            </a:r>
          </a:p>
        </p:txBody>
      </p:sp>
      <p:sp>
        <p:nvSpPr>
          <p:cNvPr id="399" name="-- small |t| value"/>
          <p:cNvSpPr txBox="1"/>
          <p:nvPr/>
        </p:nvSpPr>
        <p:spPr>
          <a:xfrm>
            <a:off x="2714940" y="853632"/>
            <a:ext cx="1771758"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a:latin typeface="+mj-lt"/>
                <a:ea typeface="+mj-ea"/>
                <a:cs typeface="+mj-cs"/>
                <a:sym typeface="Calibri"/>
              </a:defRPr>
            </a:lvl1pPr>
          </a:lstStyle>
          <a:p>
            <a:pPr/>
            <a:r>
              <a:t>-- small |t| value  </a:t>
            </a:r>
          </a:p>
        </p:txBody>
      </p:sp>
      <p:pic>
        <p:nvPicPr>
          <p:cNvPr id="400" name="image17.png" descr="image17.png"/>
          <p:cNvPicPr>
            <a:picLocks noChangeAspect="1"/>
          </p:cNvPicPr>
          <p:nvPr/>
        </p:nvPicPr>
        <p:blipFill>
          <a:blip r:embed="rId2">
            <a:extLst/>
          </a:blip>
          <a:stretch>
            <a:fillRect/>
          </a:stretch>
        </p:blipFill>
        <p:spPr>
          <a:xfrm>
            <a:off x="516798" y="1233117"/>
            <a:ext cx="2224394" cy="2278272"/>
          </a:xfrm>
          <a:prstGeom prst="rect">
            <a:avLst/>
          </a:prstGeom>
          <a:ln w="12700">
            <a:miter lim="400000"/>
          </a:ln>
        </p:spPr>
      </p:pic>
      <p:sp>
        <p:nvSpPr>
          <p:cNvPr id="401" name="TextBox 32"/>
          <p:cNvSpPr txBox="1"/>
          <p:nvPr/>
        </p:nvSpPr>
        <p:spPr>
          <a:xfrm>
            <a:off x="3324957" y="1799513"/>
            <a:ext cx="1825412" cy="312929"/>
          </a:xfrm>
          <a:prstGeom prst="rect">
            <a:avLst/>
          </a:prstGeom>
          <a:ln w="12700">
            <a:miter lim="400000"/>
          </a:ln>
        </p:spPr>
        <p:txBody>
          <a:bodyPr wrap="none" lIns="0" tIns="0" rIns="0" bIns="0">
            <a:spAutoFit/>
          </a:bodyPr>
          <a:lstStyle/>
          <a:p>
            <a:pPr latinLnBrk="1"/>
            <a14:m>
              <m:oMathPara>
                <m:oMathParaPr>
                  <m:jc m:val="centerGroup"/>
                </m:oMathParaPr>
                <m:oMath>
                  <m:borderBox>
                    <m:borderBoxPr>
                      <m:ctrlPr>
                        <a:rPr xmlns:a="http://schemas.openxmlformats.org/drawingml/2006/main" sz="2000" i="1">
                          <a:solidFill>
                            <a:srgbClr val="000000"/>
                          </a:solidFill>
                          <a:latin typeface="Cambria Math" panose="02040503050406030204" pitchFamily="18" charset="0"/>
                        </a:rPr>
                      </m:ctrlPr>
                    </m:borderBoxPr>
                    <m:e>
                      <m:r>
                        <a:rPr xmlns:a="http://schemas.openxmlformats.org/drawingml/2006/main" sz="2000" i="1">
                          <a:solidFill>
                            <a:srgbClr val="000000"/>
                          </a:solidFill>
                          <a:latin typeface="Cambria Math" panose="02040503050406030204" pitchFamily="18" charset="0"/>
                        </a:rPr>
                        <m:t>𝜎</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𝑧</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rad>
                        <m:radPr>
                          <m:ctrlPr>
                            <a:rPr xmlns:a="http://schemas.openxmlformats.org/drawingml/2006/main" sz="2000" i="1">
                              <a:solidFill>
                                <a:srgbClr val="000000"/>
                              </a:solidFill>
                              <a:latin typeface="Cambria Math" panose="02040503050406030204" pitchFamily="18" charset="0"/>
                            </a:rPr>
                          </m:ctrlPr>
                          <m:degHide m:val="on"/>
                        </m:radPr>
                        <m:deg/>
                        <m:e>
                          <m:r>
                            <a:rPr xmlns:a="http://schemas.openxmlformats.org/drawingml/2006/main" sz="2000" i="1">
                              <a:solidFill>
                                <a:srgbClr val="000000"/>
                              </a:solidFill>
                              <a:latin typeface="Cambria Math" panose="02040503050406030204" pitchFamily="18" charset="0"/>
                            </a:rPr>
                            <m:t>𝜀</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𝛽</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𝑧</m:t>
                          </m:r>
                          <m:r>
                            <a:rPr xmlns:a="http://schemas.openxmlformats.org/drawingml/2006/main" sz="2000" i="1">
                              <a:solidFill>
                                <a:srgbClr val="000000"/>
                              </a:solidFill>
                              <a:latin typeface="Cambria Math" panose="02040503050406030204" pitchFamily="18" charset="0"/>
                            </a:rPr>
                            <m:t>)</m:t>
                          </m:r>
                          <m:r>
                            <a:rPr xmlns:a="http://schemas.openxmlformats.org/drawingml/2006/main" sz="2000" i="1">
                              <a:solidFill>
                                <a:srgbClr val="000000"/>
                              </a:solidFill>
                              <a:latin typeface="Cambria Math" panose="02040503050406030204" pitchFamily="18" charset="0"/>
                            </a:rPr>
                            <m:t>)</m:t>
                          </m:r>
                        </m:e>
                      </m:rad>
                    </m:e>
                  </m:borderBox>
                </m:oMath>
              </m:oMathPara>
            </a14:m>
            <a:endParaRPr sz="2000"/>
          </a:p>
        </p:txBody>
      </p:sp>
      <p:sp>
        <p:nvSpPr>
          <p:cNvPr id="402" name="Rectangle 43"/>
          <p:cNvSpPr txBox="1"/>
          <p:nvPr/>
        </p:nvSpPr>
        <p:spPr>
          <a:xfrm>
            <a:off x="3221083" y="2352027"/>
            <a:ext cx="2660944" cy="87444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spcBef>
                <a:spcPts val="1000"/>
              </a:spcBef>
              <a:defRPr sz="1087"/>
            </a:pPr>
            <a14:m>
              <m:oMath>
                <m:r>
                  <a:rPr xmlns:a="http://schemas.openxmlformats.org/drawingml/2006/main" sz="1150" i="1">
                    <a:solidFill>
                      <a:srgbClr val="000000"/>
                    </a:solidFill>
                    <a:latin typeface="Cambria Math" panose="02040503050406030204" pitchFamily="18" charset="0"/>
                  </a:rPr>
                  <m:t>𝜎</m:t>
                </m:r>
                <m:d>
                  <m:dPr>
                    <m:ctrlPr>
                      <a:rPr xmlns:a="http://schemas.openxmlformats.org/drawingml/2006/main" sz="1150" i="1">
                        <a:solidFill>
                          <a:srgbClr val="000000"/>
                        </a:solidFill>
                        <a:latin typeface="Cambria Math" panose="02040503050406030204" pitchFamily="18" charset="0"/>
                      </a:rPr>
                    </m:ctrlPr>
                  </m:dPr>
                  <m:e>
                    <m:r>
                      <a:rPr xmlns:a="http://schemas.openxmlformats.org/drawingml/2006/main" sz="1150" i="1">
                        <a:solidFill>
                          <a:srgbClr val="000000"/>
                        </a:solidFill>
                        <a:latin typeface="Cambria Math" panose="02040503050406030204" pitchFamily="18" charset="0"/>
                      </a:rPr>
                      <m:t>𝑧</m:t>
                    </m:r>
                  </m:e>
                </m:d>
              </m:oMath>
            </a14:m>
            <a:r>
              <a:rPr>
                <a:latin typeface="+mj-lt"/>
                <a:ea typeface="+mj-ea"/>
                <a:cs typeface="+mj-cs"/>
                <a:sym typeface="Calibri"/>
              </a:rPr>
              <a:t> is the Gaussian width of the beam,</a:t>
            </a:r>
            <a:endParaRPr>
              <a:latin typeface="+mj-lt"/>
              <a:ea typeface="+mj-ea"/>
              <a:cs typeface="+mj-cs"/>
              <a:sym typeface="Calibri"/>
            </a:endParaRPr>
          </a:p>
          <a:p>
            <a:pPr>
              <a:lnSpc>
                <a:spcPct val="90000"/>
              </a:lnSpc>
              <a:spcBef>
                <a:spcPts val="1000"/>
              </a:spcBef>
              <a:defRPr sz="1087"/>
            </a:pPr>
            <a14:m>
              <m:oMath>
                <m:r>
                  <a:rPr xmlns:a="http://schemas.openxmlformats.org/drawingml/2006/main" sz="1150" i="1">
                    <a:solidFill>
                      <a:srgbClr val="000000"/>
                    </a:solidFill>
                    <a:latin typeface="Cambria Math" panose="02040503050406030204" pitchFamily="18" charset="0"/>
                  </a:rPr>
                  <m:t>𝛽</m:t>
                </m:r>
                <m:d>
                  <m:dPr>
                    <m:ctrlPr>
                      <a:rPr xmlns:a="http://schemas.openxmlformats.org/drawingml/2006/main" sz="1150" i="1">
                        <a:solidFill>
                          <a:srgbClr val="000000"/>
                        </a:solidFill>
                        <a:latin typeface="Cambria Math" panose="02040503050406030204" pitchFamily="18" charset="0"/>
                      </a:rPr>
                    </m:ctrlPr>
                  </m:dPr>
                  <m:e>
                    <m:r>
                      <a:rPr xmlns:a="http://schemas.openxmlformats.org/drawingml/2006/main" sz="1150" i="1">
                        <a:solidFill>
                          <a:srgbClr val="000000"/>
                        </a:solidFill>
                        <a:latin typeface="Cambria Math" panose="02040503050406030204" pitchFamily="18" charset="0"/>
                      </a:rPr>
                      <m:t>𝑧</m:t>
                    </m:r>
                  </m:e>
                </m:d>
              </m:oMath>
            </a14:m>
            <a:r>
              <a:rPr>
                <a:latin typeface="+mj-lt"/>
                <a:ea typeface="+mj-ea"/>
                <a:cs typeface="+mj-cs"/>
                <a:sym typeface="Calibri"/>
              </a:rPr>
              <a:t> is the RMS transverse beam size.</a:t>
            </a:r>
            <a:endParaRPr>
              <a:latin typeface="+mj-lt"/>
              <a:ea typeface="+mj-ea"/>
              <a:cs typeface="+mj-cs"/>
              <a:sym typeface="Calibri"/>
            </a:endParaRPr>
          </a:p>
          <a:p>
            <a:pPr>
              <a:lnSpc>
                <a:spcPct val="90000"/>
              </a:lnSpc>
              <a:spcBef>
                <a:spcPts val="1000"/>
              </a:spcBef>
              <a:defRPr sz="1087"/>
            </a:pPr>
            <a14:m>
              <m:oMath>
                <m:r>
                  <a:rPr xmlns:a="http://schemas.openxmlformats.org/drawingml/2006/main" sz="1150" i="1">
                    <a:solidFill>
                      <a:srgbClr val="000000"/>
                    </a:solidFill>
                    <a:latin typeface="Cambria Math" panose="02040503050406030204" pitchFamily="18" charset="0"/>
                  </a:rPr>
                  <m:t>𝜀</m:t>
                </m:r>
              </m:oMath>
            </a14:m>
            <a:r>
              <a:rPr>
                <a:latin typeface="+mj-lt"/>
                <a:ea typeface="+mj-ea"/>
                <a:cs typeface="+mj-cs"/>
                <a:sym typeface="Calibri"/>
              </a:rPr>
              <a:t> is the emittance.</a:t>
            </a:r>
          </a:p>
        </p:txBody>
      </p:sp>
      <p:pic>
        <p:nvPicPr>
          <p:cNvPr id="403" name="image20.png" descr="image20.png"/>
          <p:cNvPicPr>
            <a:picLocks noChangeAspect="1"/>
          </p:cNvPicPr>
          <p:nvPr/>
        </p:nvPicPr>
        <p:blipFill>
          <a:blip r:embed="rId3">
            <a:extLst/>
          </a:blip>
          <a:stretch>
            <a:fillRect/>
          </a:stretch>
        </p:blipFill>
        <p:spPr>
          <a:xfrm>
            <a:off x="9673563" y="853672"/>
            <a:ext cx="2082826" cy="2596589"/>
          </a:xfrm>
          <a:prstGeom prst="rect">
            <a:avLst/>
          </a:prstGeom>
          <a:ln w="12700">
            <a:miter lim="400000"/>
          </a:ln>
        </p:spPr>
      </p:pic>
      <p:sp>
        <p:nvSpPr>
          <p:cNvPr id="404" name="Rectangle 4"/>
          <p:cNvSpPr txBox="1"/>
          <p:nvPr/>
        </p:nvSpPr>
        <p:spPr>
          <a:xfrm>
            <a:off x="6702281" y="3458954"/>
            <a:ext cx="5081985" cy="242008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Calibri"/>
              <a:buChar char="✓"/>
              <a:defRPr>
                <a:latin typeface="+mj-lt"/>
                <a:ea typeface="+mj-ea"/>
                <a:cs typeface="+mj-cs"/>
                <a:sym typeface="Calibri"/>
              </a:defRPr>
            </a:pPr>
            <a:r>
              <a:t>P</a:t>
            </a:r>
            <a:r>
              <a:rPr sz="1600"/>
              <a:t>rotons that come from nuclear breakup have a </a:t>
            </a:r>
            <a:r>
              <a:rPr b="1" sz="1600"/>
              <a:t>different magnetic rigidity</a:t>
            </a:r>
            <a:r>
              <a:rPr sz="1600"/>
              <a:t> than their respective nuclear beam (x</a:t>
            </a:r>
            <a:r>
              <a:rPr baseline="-27375" sz="1600"/>
              <a:t>L</a:t>
            </a:r>
            <a:r>
              <a:rPr sz="1600"/>
              <a:t>&lt;1) . Such protons experience more bending in the dipoles. As a result, small angle (𝛳 &lt; 5mrad) protons from these events will not make it to the Roman Pots.</a:t>
            </a:r>
            <a:endParaRPr sz="1600"/>
          </a:p>
          <a:p>
            <a:pPr>
              <a:defRPr>
                <a:latin typeface="+mj-lt"/>
                <a:ea typeface="+mj-ea"/>
                <a:cs typeface="+mj-cs"/>
                <a:sym typeface="Calibri"/>
              </a:defRPr>
            </a:pPr>
            <a:endParaRPr sz="1600"/>
          </a:p>
          <a:p>
            <a:pPr marL="285750" indent="-285750">
              <a:buSzPct val="100000"/>
              <a:buFont typeface="Calibri"/>
              <a:buChar char="✓"/>
              <a:defRPr sz="1600">
                <a:latin typeface="+mj-lt"/>
                <a:ea typeface="+mj-ea"/>
                <a:cs typeface="+mj-cs"/>
                <a:sym typeface="Calibri"/>
              </a:defRPr>
            </a:pPr>
            <a:r>
              <a:t>Movable,  vacuum system integration</a:t>
            </a:r>
          </a:p>
          <a:p>
            <a:pPr marL="285750" indent="-285750">
              <a:buSzPct val="100000"/>
              <a:buFont typeface="Calibri"/>
              <a:buChar char="✓"/>
              <a:defRPr sz="1600">
                <a:latin typeface="+mj-lt"/>
                <a:ea typeface="+mj-ea"/>
                <a:cs typeface="+mj-cs"/>
                <a:sym typeface="Calibri"/>
              </a:defRPr>
            </a:pPr>
            <a:r>
              <a:t>Timing and spatial resolution requirements are  the same as for RPOTs </a:t>
            </a:r>
          </a:p>
        </p:txBody>
      </p:sp>
      <p:sp>
        <p:nvSpPr>
          <p:cNvPr id="405" name="Rectangle 2"/>
          <p:cNvSpPr txBox="1"/>
          <p:nvPr/>
        </p:nvSpPr>
        <p:spPr>
          <a:xfrm>
            <a:off x="6588672" y="911708"/>
            <a:ext cx="2687621" cy="625187"/>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lgn="ctr">
              <a:defRPr b="1">
                <a:latin typeface="+mj-lt"/>
                <a:ea typeface="+mj-ea"/>
                <a:cs typeface="+mj-cs"/>
                <a:sym typeface="Calibri"/>
              </a:defRPr>
            </a:pPr>
            <a:r>
              <a:t>Off-Momentum Detectors:</a:t>
            </a:r>
          </a:p>
          <a:p>
            <a:pPr algn="ctr">
              <a:defRPr b="1">
                <a:solidFill>
                  <a:srgbClr val="0433FF"/>
                </a:solidFill>
                <a:latin typeface="+mj-lt"/>
                <a:ea typeface="+mj-ea"/>
                <a:cs typeface="+mj-cs"/>
                <a:sym typeface="Calibri"/>
              </a:defRPr>
            </a:pPr>
            <a:r>
              <a:t>(0.0 &lt; 𝜽 &lt; 5.0 mrad, (𝜂 &gt; 6)) </a:t>
            </a:r>
          </a:p>
        </p:txBody>
      </p:sp>
      <p:sp>
        <p:nvSpPr>
          <p:cNvPr id="406" name="Rectangle 8"/>
          <p:cNvSpPr txBox="1"/>
          <p:nvPr/>
        </p:nvSpPr>
        <p:spPr>
          <a:xfrm>
            <a:off x="2560522" y="1101048"/>
            <a:ext cx="2857695" cy="679225"/>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a:defRPr>
                <a:latin typeface="+mj-lt"/>
                <a:ea typeface="+mj-ea"/>
                <a:cs typeface="+mj-cs"/>
                <a:sym typeface="Calibri"/>
              </a:defRPr>
            </a:pPr>
          </a:p>
          <a:p>
            <a:pPr algn="ctr">
              <a:defRPr>
                <a:latin typeface="+mj-lt"/>
                <a:ea typeface="+mj-ea"/>
                <a:cs typeface="+mj-cs"/>
                <a:sym typeface="Calibri"/>
              </a:defRPr>
            </a:pPr>
            <a:r>
              <a:rPr b="1">
                <a:solidFill>
                  <a:srgbClr val="0433FF"/>
                </a:solidFill>
              </a:rPr>
              <a:t>0.0* (10</a:t>
            </a:r>
            <a14:m>
              <m:oMath>
                <m:r>
                  <m:rPr>
                    <m:sty m:val="p"/>
                  </m:rPr>
                  <a:rPr xmlns:a="http://schemas.openxmlformats.org/drawingml/2006/main" sz="2000" i="1">
                    <a:solidFill>
                      <a:srgbClr val="000000"/>
                    </a:solidFill>
                    <a:latin typeface="Cambria Math" panose="02040503050406030204" pitchFamily="18" charset="0"/>
                  </a:rPr>
                  <m:t>σ</m:t>
                </m:r>
                <m:r>
                  <a:rPr xmlns:a="http://schemas.openxmlformats.org/drawingml/2006/main" sz="2000" i="1">
                    <a:solidFill>
                      <a:srgbClr val="000000"/>
                    </a:solidFill>
                    <a:latin typeface="Cambria Math" panose="02040503050406030204" pitchFamily="18" charset="0"/>
                  </a:rPr>
                  <m:t>𝑐</m:t>
                </m:r>
                <m:r>
                  <a:rPr xmlns:a="http://schemas.openxmlformats.org/drawingml/2006/main" sz="2000" i="1">
                    <a:solidFill>
                      <a:srgbClr val="000000"/>
                    </a:solidFill>
                    <a:latin typeface="Cambria Math" panose="02040503050406030204" pitchFamily="18" charset="0"/>
                  </a:rPr>
                  <m:t>𝑢</m:t>
                </m:r>
                <m:r>
                  <a:rPr xmlns:a="http://schemas.openxmlformats.org/drawingml/2006/main" sz="2000" i="1">
                    <a:solidFill>
                      <a:srgbClr val="000000"/>
                    </a:solidFill>
                    <a:latin typeface="Cambria Math" panose="02040503050406030204" pitchFamily="18" charset="0"/>
                  </a:rPr>
                  <m:t>𝑡</m:t>
                </m:r>
                <m:r>
                  <a:rPr xmlns:a="http://schemas.openxmlformats.org/drawingml/2006/main" sz="2000" i="1">
                    <a:solidFill>
                      <a:srgbClr val="000000"/>
                    </a:solidFill>
                    <a:latin typeface="Cambria Math" panose="02040503050406030204" pitchFamily="18" charset="0"/>
                  </a:rPr>
                  <m:t>)</m:t>
                </m:r>
              </m:oMath>
            </a14:m>
            <a:r>
              <a:rPr b="1">
                <a:solidFill>
                  <a:srgbClr val="0433FF"/>
                </a:solidFill>
              </a:rPr>
              <a:t> &lt; 𝜽 &lt; 5.0 mrad</a:t>
            </a:r>
            <a:r>
              <a:t> </a:t>
            </a:r>
            <a:endParaRPr sz="1887">
              <a:solidFill>
                <a:srgbClr val="0433FF"/>
              </a:solidFill>
            </a:endParaRPr>
          </a:p>
        </p:txBody>
      </p:sp>
      <p:sp>
        <p:nvSpPr>
          <p:cNvPr id="407" name="Roman-Pots"/>
          <p:cNvSpPr txBox="1"/>
          <p:nvPr/>
        </p:nvSpPr>
        <p:spPr>
          <a:xfrm>
            <a:off x="511194" y="901612"/>
            <a:ext cx="1254506" cy="333086"/>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b="1">
                <a:latin typeface="+mj-lt"/>
                <a:ea typeface="+mj-ea"/>
                <a:cs typeface="+mj-cs"/>
                <a:sym typeface="Calibri"/>
              </a:defRPr>
            </a:lvl1pPr>
          </a:lstStyle>
          <a:p>
            <a:pPr/>
            <a:r>
              <a:t>Roman-Pots</a:t>
            </a:r>
          </a:p>
        </p:txBody>
      </p:sp>
      <p:pic>
        <p:nvPicPr>
          <p:cNvPr id="408" name="Picture 47" descr="Picture 47"/>
          <p:cNvPicPr>
            <a:picLocks noChangeAspect="1"/>
          </p:cNvPicPr>
          <p:nvPr/>
        </p:nvPicPr>
        <p:blipFill>
          <a:blip r:embed="rId4">
            <a:extLst/>
          </a:blip>
          <a:stretch>
            <a:fillRect/>
          </a:stretch>
        </p:blipFill>
        <p:spPr>
          <a:xfrm>
            <a:off x="7048541" y="1623425"/>
            <a:ext cx="2082826" cy="1535821"/>
          </a:xfrm>
          <a:prstGeom prst="rect">
            <a:avLst/>
          </a:prstGeom>
          <a:ln w="12700">
            <a:miter lim="400000"/>
          </a:ln>
        </p:spPr>
      </p:pic>
      <p:sp>
        <p:nvSpPr>
          <p:cNvPr id="409" name="-&gt; talk by Alex Jentsch"/>
          <p:cNvSpPr txBox="1"/>
          <p:nvPr/>
        </p:nvSpPr>
        <p:spPr>
          <a:xfrm>
            <a:off x="10012729" y="511785"/>
            <a:ext cx="2131477"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-&gt; talk by Alex Jentsch</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Slide Number"/>
          <p:cNvSpPr txBox="1"/>
          <p:nvPr>
            <p:ph type="sldNum" sz="quarter" idx="2"/>
          </p:nvPr>
        </p:nvSpPr>
        <p:spPr>
          <a:xfrm>
            <a:off x="11923535" y="6524654"/>
            <a:ext cx="262345" cy="264255"/>
          </a:xfrm>
          <a:prstGeom prst="rect">
            <a:avLst/>
          </a:prstGeom>
          <a:extLst>
            <a:ext uri="{C572A759-6A51-4108-AA02-DFA0A04FC94B}">
              <ma14:wrappingTextBoxFlag xmlns:ma14="http://schemas.microsoft.com/office/mac/drawingml/2011/main" val="1"/>
            </a:ext>
          </a:extLst>
        </p:spPr>
        <p:txBody>
          <a:bodyPr/>
          <a:lstStyle>
            <a:lvl1pPr algn="ctr">
              <a:defRPr sz="1200"/>
            </a:lvl1pPr>
          </a:lstStyle>
          <a:p>
            <a:pPr/>
            <a:fld id="{86CB4B4D-7CA3-9044-876B-883B54F8677D}" type="slidenum"/>
          </a:p>
        </p:txBody>
      </p:sp>
      <p:sp>
        <p:nvSpPr>
          <p:cNvPr id="412" name="Title 1"/>
          <p:cNvSpPr txBox="1"/>
          <p:nvPr/>
        </p:nvSpPr>
        <p:spPr>
          <a:xfrm>
            <a:off x="383854" y="34378"/>
            <a:ext cx="8651635" cy="88296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b="1" sz="4000"/>
            </a:lvl1pPr>
          </a:lstStyle>
          <a:p>
            <a:pPr/>
            <a:r>
              <a:t>B0- detectors </a:t>
            </a:r>
          </a:p>
        </p:txBody>
      </p:sp>
      <p:pic>
        <p:nvPicPr>
          <p:cNvPr id="413" name="Image" descr="Image"/>
          <p:cNvPicPr>
            <a:picLocks noChangeAspect="1"/>
          </p:cNvPicPr>
          <p:nvPr/>
        </p:nvPicPr>
        <p:blipFill>
          <a:blip r:embed="rId2">
            <a:extLst/>
          </a:blip>
          <a:stretch>
            <a:fillRect/>
          </a:stretch>
        </p:blipFill>
        <p:spPr>
          <a:xfrm>
            <a:off x="665802" y="4057603"/>
            <a:ext cx="2944486" cy="2137277"/>
          </a:xfrm>
          <a:prstGeom prst="rect">
            <a:avLst/>
          </a:prstGeom>
          <a:ln w="12700">
            <a:miter lim="400000"/>
          </a:ln>
        </p:spPr>
      </p:pic>
      <p:sp>
        <p:nvSpPr>
          <p:cNvPr id="414" name="Full pT coverage for forward-going protons  is  critical for EIC physics, but the high pT-acceptance  in RPOTs is limited by magnet’s apertures  =&gt; B0 detectors. Especially important for low-energy operation…"/>
          <p:cNvSpPr txBox="1"/>
          <p:nvPr/>
        </p:nvSpPr>
        <p:spPr>
          <a:xfrm>
            <a:off x="284700" y="931044"/>
            <a:ext cx="5811877" cy="314124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80473" indent="-180473">
              <a:buSzPct val="100000"/>
              <a:buChar char="✓"/>
              <a:defRPr sz="1600" u="sng"/>
            </a:pPr>
            <a:r>
              <a:t>F</a:t>
            </a:r>
            <a:r>
              <a:rPr u="none"/>
              <a:t>ull p</a:t>
            </a:r>
            <a:r>
              <a:rPr baseline="-27375" u="none"/>
              <a:t>T</a:t>
            </a:r>
            <a:r>
              <a:rPr u="none"/>
              <a:t> coverage for forward-going protons  is  critical for EIC physics, but the high p</a:t>
            </a:r>
            <a:r>
              <a:rPr baseline="-27375" u="none"/>
              <a:t>T</a:t>
            </a:r>
            <a:r>
              <a:rPr u="none"/>
              <a:t>-acceptance  in RPOTs is limited by magnet’s apertures  =&gt; B0 detectors. </a:t>
            </a:r>
            <a:r>
              <a:rPr b="1" u="none"/>
              <a:t>Especially important for low-energy operation</a:t>
            </a:r>
            <a:endParaRPr b="1" u="none"/>
          </a:p>
          <a:p>
            <a:pPr marL="180473" indent="-180473">
              <a:buSzPct val="100000"/>
              <a:buChar char="✓"/>
              <a:defRPr sz="1600"/>
            </a:pPr>
            <a:r>
              <a:t> B0-system shall provide theta coverage in the range </a:t>
            </a:r>
            <a:r>
              <a:rPr b="1">
                <a:solidFill>
                  <a:srgbClr val="0433FF"/>
                </a:solidFill>
              </a:rPr>
              <a:t>5.5 &lt; 𝜽 &lt; 20.0 mrad </a:t>
            </a:r>
            <a:r>
              <a:t>(4.6 &lt; 𝜂 &lt; 5.9) with respect to the hadron beam line. For tracking momentum resolution &lt; 6%.</a:t>
            </a:r>
          </a:p>
          <a:p>
            <a:pPr marL="180473" indent="-180473">
              <a:buSzPct val="100000"/>
              <a:buChar char="✓"/>
              <a:defRPr sz="1600"/>
            </a:pPr>
            <a:r>
              <a:t>Need to provide measurements of forward photons and pi0:</a:t>
            </a:r>
            <a:r>
              <a:rPr>
                <a:latin typeface="+mn-lt"/>
                <a:ea typeface="+mn-ea"/>
                <a:cs typeface="+mn-cs"/>
                <a:sym typeface="Helvetica"/>
              </a:rPr>
              <a:t> </a:t>
            </a:r>
            <a14:m>
              <m:oMath>
                <m:r>
                  <a:rPr xmlns:a="http://schemas.openxmlformats.org/drawingml/2006/main" sz="2100" i="1">
                    <a:solidFill>
                      <a:srgbClr val="000000"/>
                    </a:solidFill>
                    <a:latin typeface="Cambria Math" panose="02040503050406030204" pitchFamily="18" charset="0"/>
                  </a:rPr>
                  <m:t>γ</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γ</m:t>
                </m:r>
              </m:oMath>
            </a14:m>
            <a:r>
              <a:rPr>
                <a:latin typeface="+mn-lt"/>
                <a:ea typeface="+mn-ea"/>
                <a:cs typeface="+mn-cs"/>
                <a:sym typeface="Helvetica"/>
              </a:rPr>
              <a:t> from </a:t>
            </a:r>
            <a14:m>
              <m:oMath>
                <m:sSup>
                  <m:e>
                    <m:r>
                      <a:rPr xmlns:a="http://schemas.openxmlformats.org/drawingml/2006/main" sz="2200" i="1">
                        <a:solidFill>
                          <a:srgbClr val="000000"/>
                        </a:solidFill>
                        <a:latin typeface="Cambria Math" panose="02040503050406030204" pitchFamily="18" charset="0"/>
                      </a:rPr>
                      <m:t>π</m:t>
                    </m:r>
                  </m:e>
                  <m:sup>
                    <m:r>
                      <a:rPr xmlns:a="http://schemas.openxmlformats.org/drawingml/2006/main" sz="2200" i="1">
                        <a:solidFill>
                          <a:srgbClr val="000000"/>
                        </a:solidFill>
                        <a:latin typeface="Cambria Math" panose="02040503050406030204" pitchFamily="18" charset="0"/>
                      </a:rPr>
                      <m:t>0</m:t>
                    </m:r>
                  </m:sup>
                </m:sSup>
              </m:oMath>
            </a14:m>
            <a:r>
              <a:rPr>
                <a:latin typeface="+mn-lt"/>
                <a:ea typeface="+mn-ea"/>
                <a:cs typeface="+mn-cs"/>
                <a:sym typeface="Helvetica"/>
              </a:rPr>
              <a:t> separation to clearly isolate u-channel DVCS </a:t>
            </a:r>
            <a:endParaRPr>
              <a:latin typeface="+mn-lt"/>
              <a:ea typeface="+mn-ea"/>
              <a:cs typeface="+mn-cs"/>
              <a:sym typeface="Helvetica"/>
            </a:endParaRPr>
          </a:p>
          <a:p>
            <a:pPr defTabSz="457200">
              <a:defRPr sz="1333">
                <a:latin typeface="+mn-lt"/>
                <a:ea typeface="+mn-ea"/>
                <a:cs typeface="+mn-cs"/>
                <a:sym typeface="Helvetica"/>
              </a:defRPr>
            </a:pPr>
            <a:r>
              <a:t>      Energy resolution for </a:t>
            </a:r>
            <a:r>
              <a:t>photons   </a:t>
            </a:r>
            <a14:m>
              <m:oMath>
                <m:r>
                  <a:rPr xmlns:a="http://schemas.openxmlformats.org/drawingml/2006/main" sz="1600" i="1">
                    <a:solidFill>
                      <a:srgbClr val="000000"/>
                    </a:solidFill>
                    <a:latin typeface="Cambria Math" panose="02040503050406030204" pitchFamily="18" charset="0"/>
                  </a:rPr>
                  <m:t>σ</m:t>
                </m:r>
              </m:oMath>
            </a14:m>
            <a:r>
              <a:t>(E)/E &lt; 8%/sqrt(E) + (2)%.</a:t>
            </a:r>
          </a:p>
          <a:p>
            <a:pPr marL="180473" indent="-180473">
              <a:buSzPct val="100000"/>
              <a:buChar char="✓"/>
              <a:defRPr sz="1600"/>
            </a:pPr>
            <a:r>
              <a:rPr>
                <a:latin typeface="+mn-lt"/>
                <a:ea typeface="+mn-ea"/>
                <a:cs typeface="+mn-cs"/>
                <a:sym typeface="Helvetica"/>
              </a:rPr>
              <a:t>Must be resistant  to extreme background conditions, high neutron flux  in particular</a:t>
            </a:r>
          </a:p>
        </p:txBody>
      </p:sp>
      <p:sp>
        <p:nvSpPr>
          <p:cNvPr id="415" name="Placement:…"/>
          <p:cNvSpPr txBox="1"/>
          <p:nvPr/>
        </p:nvSpPr>
        <p:spPr>
          <a:xfrm>
            <a:off x="6369864" y="746298"/>
            <a:ext cx="5626569" cy="2885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700">
                <a:latin typeface="+mn-lt"/>
                <a:ea typeface="+mn-ea"/>
                <a:cs typeface="+mn-cs"/>
                <a:sym typeface="Helvetica"/>
              </a:defRPr>
            </a:pPr>
            <a:r>
              <a:t>Placement:  </a:t>
            </a:r>
          </a:p>
          <a:p>
            <a:pPr marL="180472" indent="-180472">
              <a:buSzPct val="100000"/>
              <a:buFont typeface="Helvetica"/>
              <a:buChar char="✓"/>
              <a:defRPr sz="1700">
                <a:latin typeface="+mn-lt"/>
                <a:ea typeface="+mn-ea"/>
                <a:cs typeface="+mn-cs"/>
                <a:sym typeface="Helvetica"/>
              </a:defRPr>
            </a:pPr>
            <a:r>
              <a:rPr b="1"/>
              <a:t>B0-dipole: </a:t>
            </a:r>
            <a:r>
              <a:t> length is ca 1.5m, field 1.3T for momentum reconstruction, ~20cm inner bore (design is on the way)</a:t>
            </a:r>
          </a:p>
          <a:p>
            <a:pPr marL="180472" indent="-180472">
              <a:buSzPct val="100000"/>
              <a:buFont typeface="Helvetica"/>
              <a:buChar char="✓"/>
              <a:defRPr sz="1700">
                <a:latin typeface="+mn-lt"/>
                <a:ea typeface="+mn-ea"/>
                <a:cs typeface="+mn-cs"/>
                <a:sym typeface="Helvetica"/>
              </a:defRPr>
            </a:pPr>
            <a:r>
              <a:t>Zero field line at electron beam axis.</a:t>
            </a:r>
          </a:p>
          <a:p>
            <a:pPr marL="180472" indent="-180472">
              <a:buSzPct val="100000"/>
              <a:buFont typeface="Helvetica"/>
              <a:buChar char="✓"/>
              <a:defRPr sz="1700">
                <a:latin typeface="+mn-lt"/>
                <a:ea typeface="+mn-ea"/>
                <a:cs typeface="+mn-cs"/>
                <a:sym typeface="Helvetica"/>
              </a:defRPr>
            </a:pPr>
            <a:r>
              <a:rPr>
                <a:solidFill>
                  <a:srgbClr val="0433FF"/>
                </a:solidFill>
              </a:rPr>
              <a:t>Warm space for detector package</a:t>
            </a:r>
            <a:r>
              <a:t> insert located inside a vacuum vessel to isolate from insulating vacuum.</a:t>
            </a:r>
          </a:p>
          <a:p>
            <a:pPr marL="180472" indent="-180472">
              <a:buSzPct val="100000"/>
              <a:buFont typeface="Helvetica"/>
              <a:buChar char="✓"/>
              <a:defRPr sz="1700">
                <a:latin typeface="+mn-lt"/>
                <a:ea typeface="+mn-ea"/>
                <a:cs typeface="+mn-cs"/>
                <a:sym typeface="Helvetica"/>
              </a:defRPr>
            </a:pPr>
            <a:r>
              <a:t>Beams are separating into two independent beam-pipes in front of  B0;   Vacuum pump in front </a:t>
            </a:r>
          </a:p>
          <a:p>
            <a:pPr lvl="1" marL="514350" indent="-285750">
              <a:buClr>
                <a:srgbClr val="000000"/>
              </a:buClr>
              <a:buSzPct val="100000"/>
              <a:buChar char="➡"/>
              <a:defRPr sz="1700">
                <a:latin typeface="+mn-lt"/>
                <a:ea typeface="+mn-ea"/>
                <a:cs typeface="+mn-cs"/>
                <a:sym typeface="Helvetica"/>
              </a:defRPr>
            </a:pPr>
            <a:r>
              <a:t>crossing angle: unequal space between beam-pipes</a:t>
            </a:r>
          </a:p>
          <a:p>
            <a:pPr marL="180472" indent="-180472">
              <a:buSzPct val="100000"/>
              <a:buFont typeface="Helvetica"/>
              <a:buChar char="✓"/>
              <a:defRPr sz="1700">
                <a:latin typeface="+mn-lt"/>
                <a:ea typeface="+mn-ea"/>
                <a:cs typeface="+mn-cs"/>
                <a:sym typeface="Helvetica"/>
              </a:defRPr>
            </a:pPr>
            <a:r>
              <a:rPr>
                <a:solidFill>
                  <a:srgbClr val="0433FF"/>
                </a:solidFill>
              </a:rPr>
              <a:t>Limited space:</a:t>
            </a:r>
            <a:r>
              <a:t>access to  B0-detectors  only from one side  ( after  opening HCAL) : ~ 15cm  in front   </a:t>
            </a:r>
          </a:p>
        </p:txBody>
      </p:sp>
      <p:pic>
        <p:nvPicPr>
          <p:cNvPr id="416" name="Picture 4" descr="Picture 4"/>
          <p:cNvPicPr>
            <a:picLocks noChangeAspect="1"/>
          </p:cNvPicPr>
          <p:nvPr/>
        </p:nvPicPr>
        <p:blipFill>
          <a:blip r:embed="rId3">
            <a:extLst/>
          </a:blip>
          <a:stretch>
            <a:fillRect/>
          </a:stretch>
        </p:blipFill>
        <p:spPr>
          <a:xfrm>
            <a:off x="4443370" y="4067591"/>
            <a:ext cx="3664708" cy="2152745"/>
          </a:xfrm>
          <a:prstGeom prst="rect">
            <a:avLst/>
          </a:prstGeom>
          <a:ln w="12700">
            <a:miter lim="400000"/>
          </a:ln>
        </p:spPr>
      </p:pic>
      <p:pic>
        <p:nvPicPr>
          <p:cNvPr id="417" name="image34.png" descr="image34.png"/>
          <p:cNvPicPr>
            <a:picLocks noChangeAspect="1"/>
          </p:cNvPicPr>
          <p:nvPr/>
        </p:nvPicPr>
        <p:blipFill>
          <a:blip r:embed="rId4">
            <a:extLst/>
          </a:blip>
          <a:stretch>
            <a:fillRect/>
          </a:stretch>
        </p:blipFill>
        <p:spPr>
          <a:xfrm>
            <a:off x="8912287" y="3661925"/>
            <a:ext cx="2537261" cy="2562177"/>
          </a:xfrm>
          <a:prstGeom prst="rect">
            <a:avLst/>
          </a:prstGeom>
          <a:ln w="12700">
            <a:miter lim="400000"/>
          </a:ln>
        </p:spPr>
      </p:pic>
      <p:sp>
        <p:nvSpPr>
          <p:cNvPr id="418" name="-&gt; talk by Zvi Citron"/>
          <p:cNvSpPr txBox="1"/>
          <p:nvPr/>
        </p:nvSpPr>
        <p:spPr>
          <a:xfrm>
            <a:off x="9764154" y="511785"/>
            <a:ext cx="1916471"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-&gt; talk by Zvi Citron </a:t>
            </a:r>
          </a:p>
        </p:txBody>
      </p:sp>
      <p:sp>
        <p:nvSpPr>
          <p:cNvPr id="419" name="Line"/>
          <p:cNvSpPr/>
          <p:nvPr/>
        </p:nvSpPr>
        <p:spPr>
          <a:xfrm flipV="1">
            <a:off x="1637683" y="4510439"/>
            <a:ext cx="308903" cy="308903"/>
          </a:xfrm>
          <a:prstGeom prst="line">
            <a:avLst/>
          </a:prstGeom>
          <a:ln w="50800">
            <a:solidFill>
              <a:srgbClr val="FF2600"/>
            </a:solidFill>
            <a:miter/>
            <a:headEnd type="triangle"/>
          </a:ln>
        </p:spPr>
        <p:txBody>
          <a:bodyPr lIns="45719" rIns="45719"/>
          <a:lstStyle/>
          <a:p>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lide Number"/>
          <p:cNvSpPr txBox="1"/>
          <p:nvPr>
            <p:ph type="sldNum" sz="quarter" idx="2"/>
          </p:nvPr>
        </p:nvSpPr>
        <p:spPr>
          <a:xfrm>
            <a:off x="11917879" y="6511954"/>
            <a:ext cx="273657" cy="264255"/>
          </a:xfrm>
          <a:prstGeom prst="rect">
            <a:avLst/>
          </a:prstGeom>
          <a:extLst>
            <a:ext uri="{C572A759-6A51-4108-AA02-DFA0A04FC94B}">
              <ma14:wrappingTextBoxFlag xmlns:ma14="http://schemas.microsoft.com/office/mac/drawingml/2011/main" val="1"/>
            </a:ext>
          </a:extLst>
        </p:spPr>
        <p:txBody>
          <a:bodyPr/>
          <a:lstStyle>
            <a:lvl1pPr algn="ctr">
              <a:defRPr sz="1200"/>
            </a:lvl1pPr>
          </a:lstStyle>
          <a:p>
            <a:pPr/>
            <a:fld id="{86CB4B4D-7CA3-9044-876B-883B54F8677D}" type="slidenum"/>
          </a:p>
        </p:txBody>
      </p:sp>
      <p:grpSp>
        <p:nvGrpSpPr>
          <p:cNvPr id="430" name="Group"/>
          <p:cNvGrpSpPr/>
          <p:nvPr/>
        </p:nvGrpSpPr>
        <p:grpSpPr>
          <a:xfrm>
            <a:off x="5856840" y="834948"/>
            <a:ext cx="2675167" cy="1285856"/>
            <a:chOff x="0" y="0"/>
            <a:chExt cx="2675166" cy="1285855"/>
          </a:xfrm>
        </p:grpSpPr>
        <p:sp>
          <p:nvSpPr>
            <p:cNvPr id="422" name="Rectangle 2"/>
            <p:cNvSpPr/>
            <p:nvPr/>
          </p:nvSpPr>
          <p:spPr>
            <a:xfrm>
              <a:off x="1284776" y="387410"/>
              <a:ext cx="1390391" cy="898446"/>
            </a:xfrm>
            <a:prstGeom prst="rect">
              <a:avLst/>
            </a:prstGeom>
            <a:solidFill>
              <a:srgbClr val="4472C4"/>
            </a:solidFill>
            <a:ln w="12700" cap="flat">
              <a:solidFill>
                <a:srgbClr val="32538F"/>
              </a:solidFill>
              <a:prstDash val="solid"/>
              <a:miter lim="800000"/>
            </a:ln>
            <a:effectLst/>
          </p:spPr>
          <p:txBody>
            <a:bodyPr wrap="square" lIns="25400" tIns="25400" rIns="25400" bIns="25400" numCol="1" anchor="ctr">
              <a:noAutofit/>
            </a:bodyPr>
            <a:lstStyle/>
            <a:p>
              <a:pPr algn="ctr">
                <a:defRPr>
                  <a:solidFill>
                    <a:srgbClr val="FFFFFF"/>
                  </a:solidFill>
                  <a:latin typeface="+mj-lt"/>
                  <a:ea typeface="+mj-ea"/>
                  <a:cs typeface="+mj-cs"/>
                  <a:sym typeface="Calibri"/>
                </a:defRPr>
              </a:pPr>
            </a:p>
          </p:txBody>
        </p:sp>
        <p:sp>
          <p:nvSpPr>
            <p:cNvPr id="423" name="Rectangle 5"/>
            <p:cNvSpPr/>
            <p:nvPr/>
          </p:nvSpPr>
          <p:spPr>
            <a:xfrm>
              <a:off x="910421" y="381330"/>
              <a:ext cx="338204" cy="898445"/>
            </a:xfrm>
            <a:prstGeom prst="rect">
              <a:avLst/>
            </a:prstGeom>
            <a:solidFill>
              <a:srgbClr val="C5E0B4"/>
            </a:solidFill>
            <a:ln w="12700" cap="flat">
              <a:solidFill>
                <a:srgbClr val="32538F"/>
              </a:solidFill>
              <a:prstDash val="solid"/>
              <a:miter lim="800000"/>
            </a:ln>
            <a:effectLst/>
          </p:spPr>
          <p:txBody>
            <a:bodyPr wrap="square" lIns="25400" tIns="25400" rIns="25400" bIns="25400" numCol="1" anchor="ctr">
              <a:noAutofit/>
            </a:bodyPr>
            <a:lstStyle/>
            <a:p>
              <a:pPr algn="ctr">
                <a:defRPr>
                  <a:solidFill>
                    <a:srgbClr val="FFFFFF"/>
                  </a:solidFill>
                  <a:latin typeface="+mj-lt"/>
                  <a:ea typeface="+mj-ea"/>
                  <a:cs typeface="+mj-cs"/>
                  <a:sym typeface="Calibri"/>
                </a:defRPr>
              </a:pPr>
            </a:p>
          </p:txBody>
        </p:sp>
        <p:sp>
          <p:nvSpPr>
            <p:cNvPr id="424" name="Straight Arrow Connector 7"/>
            <p:cNvSpPr/>
            <p:nvPr/>
          </p:nvSpPr>
          <p:spPr>
            <a:xfrm>
              <a:off x="195011" y="824553"/>
              <a:ext cx="1797486" cy="2"/>
            </a:xfrm>
            <a:prstGeom prst="line">
              <a:avLst/>
            </a:prstGeom>
            <a:noFill/>
            <a:ln w="3175" cap="flat">
              <a:solidFill>
                <a:srgbClr val="C00000"/>
              </a:solidFill>
              <a:prstDash val="solid"/>
              <a:miter lim="800000"/>
              <a:tailEnd type="triangle" w="med" len="med"/>
            </a:ln>
            <a:effectLst/>
          </p:spPr>
          <p:txBody>
            <a:bodyPr wrap="square" lIns="22859" tIns="22859" rIns="22859" bIns="22859" numCol="1" anchor="t">
              <a:noAutofit/>
            </a:bodyPr>
            <a:lstStyle/>
            <a:p>
              <a:pPr algn="ctr" defTabSz="1219168">
                <a:defRPr sz="1200">
                  <a:solidFill>
                    <a:srgbClr val="5E5E5E"/>
                  </a:solidFill>
                  <a:latin typeface="Helvetica Neue"/>
                  <a:ea typeface="Helvetica Neue"/>
                  <a:cs typeface="Helvetica Neue"/>
                  <a:sym typeface="Helvetica Neue"/>
                </a:defRPr>
              </a:pPr>
            </a:p>
          </p:txBody>
        </p:sp>
        <p:sp>
          <p:nvSpPr>
            <p:cNvPr id="425" name="Straight Arrow Connector 12"/>
            <p:cNvSpPr/>
            <p:nvPr/>
          </p:nvSpPr>
          <p:spPr>
            <a:xfrm>
              <a:off x="195011" y="948138"/>
              <a:ext cx="901213" cy="103450"/>
            </a:xfrm>
            <a:prstGeom prst="line">
              <a:avLst/>
            </a:prstGeom>
            <a:noFill/>
            <a:ln w="3175" cap="flat">
              <a:solidFill>
                <a:srgbClr val="FFC000"/>
              </a:solidFill>
              <a:prstDash val="solid"/>
              <a:miter lim="800000"/>
              <a:tailEnd type="triangle" w="med" len="med"/>
            </a:ln>
            <a:effectLst/>
          </p:spPr>
          <p:txBody>
            <a:bodyPr wrap="square" lIns="22859" tIns="22859" rIns="22859" bIns="22859" numCol="1" anchor="t">
              <a:noAutofit/>
            </a:bodyPr>
            <a:lstStyle/>
            <a:p>
              <a:pPr algn="ctr" defTabSz="1219168">
                <a:defRPr sz="1200">
                  <a:solidFill>
                    <a:srgbClr val="5E5E5E"/>
                  </a:solidFill>
                  <a:latin typeface="Helvetica Neue"/>
                  <a:ea typeface="Helvetica Neue"/>
                  <a:cs typeface="Helvetica Neue"/>
                  <a:sym typeface="Helvetica Neue"/>
                </a:defRPr>
              </a:pPr>
            </a:p>
          </p:txBody>
        </p:sp>
        <p:sp>
          <p:nvSpPr>
            <p:cNvPr id="426" name="TextBox 9"/>
            <p:cNvSpPr txBox="1"/>
            <p:nvPr/>
          </p:nvSpPr>
          <p:spPr>
            <a:xfrm>
              <a:off x="1482946" y="432557"/>
              <a:ext cx="962174" cy="300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a:latin typeface="+mj-lt"/>
                  <a:ea typeface="+mj-ea"/>
                  <a:cs typeface="+mj-cs"/>
                  <a:sym typeface="Calibri"/>
                </a:defRPr>
              </a:lvl1pPr>
            </a:lstStyle>
            <a:p>
              <a:pPr/>
              <a:r>
                <a:t>Neutrons </a:t>
              </a:r>
            </a:p>
          </p:txBody>
        </p:sp>
        <p:sp>
          <p:nvSpPr>
            <p:cNvPr id="427" name="TextBox 15"/>
            <p:cNvSpPr txBox="1"/>
            <p:nvPr/>
          </p:nvSpPr>
          <p:spPr>
            <a:xfrm>
              <a:off x="-1" y="980868"/>
              <a:ext cx="962174" cy="3005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1600">
                  <a:latin typeface="+mj-lt"/>
                  <a:ea typeface="+mj-ea"/>
                  <a:cs typeface="+mj-cs"/>
                  <a:sym typeface="Calibri"/>
                </a:defRPr>
              </a:lvl1pPr>
            </a:lstStyle>
            <a:p>
              <a:pPr/>
              <a:r>
                <a:t>Photons  </a:t>
              </a:r>
            </a:p>
          </p:txBody>
        </p:sp>
        <p:sp>
          <p:nvSpPr>
            <p:cNvPr id="428" name="TextBox 10"/>
            <p:cNvSpPr txBox="1"/>
            <p:nvPr/>
          </p:nvSpPr>
          <p:spPr>
            <a:xfrm>
              <a:off x="1665287" y="0"/>
              <a:ext cx="597493" cy="33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mj-lt"/>
                  <a:ea typeface="+mj-ea"/>
                  <a:cs typeface="+mj-cs"/>
                  <a:sym typeface="Calibri"/>
                </a:defRPr>
              </a:lvl1pPr>
            </a:lstStyle>
            <a:p>
              <a:pPr/>
              <a:r>
                <a:t>HCAL </a:t>
              </a:r>
            </a:p>
          </p:txBody>
        </p:sp>
        <p:sp>
          <p:nvSpPr>
            <p:cNvPr id="429" name="TextBox 20"/>
            <p:cNvSpPr txBox="1"/>
            <p:nvPr/>
          </p:nvSpPr>
          <p:spPr>
            <a:xfrm>
              <a:off x="567571" y="0"/>
              <a:ext cx="880642" cy="3330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mj-lt"/>
                  <a:ea typeface="+mj-ea"/>
                  <a:cs typeface="+mj-cs"/>
                  <a:sym typeface="Calibri"/>
                </a:defRPr>
              </a:lvl1pPr>
            </a:lstStyle>
            <a:p>
              <a:pPr/>
              <a:r>
                <a:t>EMCAL</a:t>
              </a:r>
            </a:p>
          </p:txBody>
        </p:sp>
      </p:grpSp>
      <p:pic>
        <p:nvPicPr>
          <p:cNvPr id="431" name="Picture 22" descr="Picture 22"/>
          <p:cNvPicPr>
            <a:picLocks noChangeAspect="1"/>
          </p:cNvPicPr>
          <p:nvPr/>
        </p:nvPicPr>
        <p:blipFill>
          <a:blip r:embed="rId2">
            <a:extLst/>
          </a:blip>
          <a:srcRect l="66865" t="55034" r="0" b="525"/>
          <a:stretch>
            <a:fillRect/>
          </a:stretch>
        </p:blipFill>
        <p:spPr>
          <a:xfrm>
            <a:off x="9233855" y="840268"/>
            <a:ext cx="2941143" cy="2551770"/>
          </a:xfrm>
          <a:prstGeom prst="rect">
            <a:avLst/>
          </a:prstGeom>
          <a:ln w="12700">
            <a:miter lim="400000"/>
          </a:ln>
        </p:spPr>
      </p:pic>
      <p:sp>
        <p:nvSpPr>
          <p:cNvPr id="432" name="Zero Degree Calorimeter"/>
          <p:cNvSpPr txBox="1"/>
          <p:nvPr/>
        </p:nvSpPr>
        <p:spPr>
          <a:xfrm>
            <a:off x="618727" y="-257020"/>
            <a:ext cx="7836152" cy="132556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b="1" sz="4000"/>
            </a:lvl1pPr>
          </a:lstStyle>
          <a:p>
            <a:pPr/>
            <a:r>
              <a:t>Zero Degree Calorimeter    </a:t>
            </a:r>
          </a:p>
        </p:txBody>
      </p:sp>
      <p:sp>
        <p:nvSpPr>
          <p:cNvPr id="433" name="The Zero Degree Calorimeter should provide measurements of neutral particles (neutrons and photons).…"/>
          <p:cNvSpPr txBox="1"/>
          <p:nvPr/>
        </p:nvSpPr>
        <p:spPr>
          <a:xfrm>
            <a:off x="433924" y="1974876"/>
            <a:ext cx="5982923" cy="36089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80473" indent="-180473">
              <a:buSzPct val="100000"/>
              <a:buChar char="✓"/>
              <a:defRPr sz="1900"/>
            </a:pPr>
            <a:r>
              <a:t> The Zero Degree Calorimeter should provide measurements of neutral particles (</a:t>
            </a:r>
            <a:r>
              <a:rPr b="1"/>
              <a:t>neutrons and photons</a:t>
            </a:r>
            <a:r>
              <a:t>). </a:t>
            </a:r>
          </a:p>
          <a:p>
            <a:pPr marL="180473" indent="-180473">
              <a:buSzPct val="100000"/>
              <a:buChar char="✓"/>
              <a:defRPr sz="1900" u="sng"/>
            </a:pPr>
            <a:r>
              <a:rPr u="none"/>
              <a:t>need </a:t>
            </a:r>
            <a:r>
              <a:rPr b="1" u="none">
                <a:solidFill>
                  <a:srgbClr val="0432FF"/>
                </a:solidFill>
              </a:rPr>
              <a:t>+/- 4 mrad </a:t>
            </a:r>
            <a:r>
              <a:rPr u="none"/>
              <a:t>coverage =&gt;  </a:t>
            </a:r>
            <a:r>
              <a:rPr u="none"/>
              <a:t>beam element free cone before the zero degree  calorimeter to detect the breakup    neutrons from heavy Ions</a:t>
            </a:r>
            <a:endParaRPr u="none"/>
          </a:p>
          <a:p>
            <a:pPr marL="180473" indent="-180473">
              <a:buSzPct val="100000"/>
              <a:buChar char="✓"/>
              <a:defRPr sz="1900" u="sng"/>
            </a:pPr>
            <a:r>
              <a:rPr u="none"/>
              <a:t>For neutrons: provide good angular resolution and energy measurements (&lt;50%/</a:t>
            </a:r>
            <a14:m>
              <m:oMath>
                <m:rad>
                  <m:radPr>
                    <m:ctrlPr>
                      <a:rPr xmlns:a="http://schemas.openxmlformats.org/drawingml/2006/main" sz="2300" i="1">
                        <a:solidFill>
                          <a:srgbClr val="000000"/>
                        </a:solidFill>
                        <a:latin typeface="Cambria Math" panose="02040503050406030204" pitchFamily="18" charset="0"/>
                      </a:rPr>
                    </m:ctrlPr>
                    <m:degHide m:val="on"/>
                  </m:radPr>
                  <m:deg/>
                  <m:e>
                    <m:r>
                      <a:rPr xmlns:a="http://schemas.openxmlformats.org/drawingml/2006/main" sz="2300" i="1">
                        <a:solidFill>
                          <a:srgbClr val="000000"/>
                        </a:solidFill>
                        <a:latin typeface="Cambria Math" panose="02040503050406030204" pitchFamily="18" charset="0"/>
                      </a:rPr>
                      <m:t>E</m:t>
                    </m:r>
                  </m:e>
                </m:rad>
              </m:oMath>
            </a14:m>
            <a:r>
              <a:rPr u="none"/>
              <a:t>+5%)</a:t>
            </a:r>
            <a:endParaRPr u="none"/>
          </a:p>
          <a:p>
            <a:pPr marL="180473" indent="-180473">
              <a:buSzPct val="100000"/>
              <a:buChar char="✓"/>
              <a:defRPr sz="1900" u="sng"/>
            </a:pPr>
            <a:r>
              <a:rPr u="none"/>
              <a:t>For photons: provide photon measurements down to 100 MeV.  Also </a:t>
            </a:r>
            <a14:m>
              <m:oMath>
                <m:sSup>
                  <m:e>
                    <m:r>
                      <a:rPr xmlns:a="http://schemas.openxmlformats.org/drawingml/2006/main" sz="2300" i="1">
                        <a:solidFill>
                          <a:srgbClr val="000000"/>
                        </a:solidFill>
                        <a:latin typeface="Cambria Math" panose="02040503050406030204" pitchFamily="18" charset="0"/>
                      </a:rPr>
                      <m:t>π</m:t>
                    </m:r>
                  </m:e>
                  <m:sup>
                    <m:r>
                      <a:rPr xmlns:a="http://schemas.openxmlformats.org/drawingml/2006/main" sz="2300" i="1">
                        <a:solidFill>
                          <a:srgbClr val="000000"/>
                        </a:solidFill>
                        <a:latin typeface="Cambria Math" panose="02040503050406030204" pitchFamily="18" charset="0"/>
                      </a:rPr>
                      <m:t>0</m:t>
                    </m:r>
                  </m:sup>
                </m:sSup>
              </m:oMath>
            </a14:m>
            <a:r>
              <a:rPr u="none"/>
              <a:t> detection  =&gt;  energy resolution resolution for photons   &lt; 3%/sqrt(E) + (1-3)%.</a:t>
            </a:r>
            <a:endParaRPr u="none"/>
          </a:p>
          <a:p>
            <a:pPr marL="180473" indent="-180473">
              <a:buSzPct val="100000"/>
              <a:buChar char="✓"/>
              <a:defRPr sz="1900" u="sng"/>
            </a:pPr>
            <a:r>
              <a:rPr u="none"/>
              <a:t>Position resolution  &lt; 1cm </a:t>
            </a:r>
          </a:p>
        </p:txBody>
      </p:sp>
      <p:pic>
        <p:nvPicPr>
          <p:cNvPr id="434" name="Image" descr="Image"/>
          <p:cNvPicPr>
            <a:picLocks noChangeAspect="1"/>
          </p:cNvPicPr>
          <p:nvPr/>
        </p:nvPicPr>
        <p:blipFill>
          <a:blip r:embed="rId3">
            <a:extLst/>
          </a:blip>
          <a:stretch>
            <a:fillRect/>
          </a:stretch>
        </p:blipFill>
        <p:spPr>
          <a:xfrm>
            <a:off x="6406278" y="3238545"/>
            <a:ext cx="4361406" cy="2952859"/>
          </a:xfrm>
          <a:prstGeom prst="rect">
            <a:avLst/>
          </a:prstGeom>
          <a:ln w="12700">
            <a:miter lim="400000"/>
          </a:ln>
        </p:spPr>
      </p:pic>
      <p:sp>
        <p:nvSpPr>
          <p:cNvPr id="435" name="-&gt; talk by Michael Murray"/>
          <p:cNvSpPr txBox="1"/>
          <p:nvPr/>
        </p:nvSpPr>
        <p:spPr>
          <a:xfrm>
            <a:off x="9764154" y="511785"/>
            <a:ext cx="2379524"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r>
              <a:t>-&gt; talk by Michael Murray</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Slide Number"/>
          <p:cNvSpPr txBox="1"/>
          <p:nvPr>
            <p:ph type="sldNum" sz="quarter" idx="2"/>
          </p:nvPr>
        </p:nvSpPr>
        <p:spPr>
          <a:xfrm>
            <a:off x="11932006" y="6530588"/>
            <a:ext cx="245403" cy="226986"/>
          </a:xfrm>
          <a:prstGeom prst="rect">
            <a:avLst/>
          </a:prstGeom>
          <a:extLst>
            <a:ext uri="{C572A759-6A51-4108-AA02-DFA0A04FC94B}">
              <ma14:wrappingTextBoxFlag xmlns:ma14="http://schemas.microsoft.com/office/mac/drawingml/2011/main" val="1"/>
            </a:ext>
          </a:extLst>
        </p:spPr>
        <p:txBody>
          <a:bodyPr/>
          <a:lstStyle>
            <a:lvl1pPr algn="ctr">
              <a:defRPr b="1" sz="1000">
                <a:solidFill>
                  <a:srgbClr val="00ACDB"/>
                </a:solidFill>
              </a:defRPr>
            </a:lvl1pPr>
          </a:lstStyle>
          <a:p>
            <a:pPr/>
            <a:fld id="{86CB4B4D-7CA3-9044-876B-883B54F8677D}" type="slidenum"/>
          </a:p>
        </p:txBody>
      </p:sp>
      <p:sp>
        <p:nvSpPr>
          <p:cNvPr id="438" name="B0 detectors"/>
          <p:cNvSpPr txBox="1"/>
          <p:nvPr/>
        </p:nvSpPr>
        <p:spPr>
          <a:xfrm>
            <a:off x="628819" y="1029527"/>
            <a:ext cx="1827785" cy="360933"/>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1219169">
              <a:lnSpc>
                <a:spcPct val="90000"/>
              </a:lnSpc>
              <a:spcBef>
                <a:spcPts val="2200"/>
              </a:spcBef>
              <a:defRPr b="1" sz="2000">
                <a:latin typeface="Helvetica Neue"/>
                <a:ea typeface="Helvetica Neue"/>
                <a:cs typeface="Helvetica Neue"/>
                <a:sym typeface="Helvetica Neue"/>
              </a:defRPr>
            </a:lvl1pPr>
          </a:lstStyle>
          <a:p>
            <a:pPr/>
            <a:r>
              <a:t>B0 detectors   </a:t>
            </a:r>
          </a:p>
        </p:txBody>
      </p:sp>
      <p:sp>
        <p:nvSpPr>
          <p:cNvPr id="439" name="ZDC"/>
          <p:cNvSpPr txBox="1"/>
          <p:nvPr/>
        </p:nvSpPr>
        <p:spPr>
          <a:xfrm>
            <a:off x="669620" y="2934414"/>
            <a:ext cx="604521" cy="360933"/>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defTabSz="1219169">
              <a:lnSpc>
                <a:spcPct val="90000"/>
              </a:lnSpc>
              <a:spcBef>
                <a:spcPts val="2200"/>
              </a:spcBef>
              <a:defRPr b="1" sz="2000">
                <a:latin typeface="Helvetica Neue"/>
                <a:ea typeface="Helvetica Neue"/>
                <a:cs typeface="Helvetica Neue"/>
                <a:sym typeface="Helvetica Neue"/>
              </a:defRPr>
            </a:lvl1pPr>
          </a:lstStyle>
          <a:p>
            <a:pPr/>
            <a:r>
              <a:t>ZDC</a:t>
            </a:r>
          </a:p>
        </p:txBody>
      </p:sp>
      <p:sp>
        <p:nvSpPr>
          <p:cNvPr id="440" name="Tel Aviv University, Israel"/>
          <p:cNvSpPr txBox="1"/>
          <p:nvPr/>
        </p:nvSpPr>
        <p:spPr>
          <a:xfrm>
            <a:off x="464094" y="1470310"/>
            <a:ext cx="2404766" cy="272754"/>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1600"/>
            </a:lvl1pPr>
          </a:lstStyle>
          <a:p>
            <a:pPr/>
            <a:r>
              <a:t>Tel Aviv University, Israel  </a:t>
            </a:r>
          </a:p>
        </p:txBody>
      </p:sp>
      <p:sp>
        <p:nvSpPr>
          <p:cNvPr id="441" name="Ben Gurion University of the Negev, Israel"/>
          <p:cNvSpPr txBox="1"/>
          <p:nvPr/>
        </p:nvSpPr>
        <p:spPr>
          <a:xfrm>
            <a:off x="295752" y="2036618"/>
            <a:ext cx="4225845" cy="272753"/>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ctr" defTabSz="1219169">
              <a:defRPr sz="1600"/>
            </a:lvl1pPr>
          </a:lstStyle>
          <a:p>
            <a:pPr/>
            <a:r>
              <a:t> Ben Gurion University of the Negev, Israel  </a:t>
            </a:r>
          </a:p>
        </p:txBody>
      </p:sp>
      <p:sp>
        <p:nvSpPr>
          <p:cNvPr id="442" name="Text"/>
          <p:cNvSpPr txBox="1"/>
          <p:nvPr/>
        </p:nvSpPr>
        <p:spPr>
          <a:xfrm>
            <a:off x="1970282" y="2085037"/>
            <a:ext cx="232970" cy="224334"/>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    </a:t>
            </a:r>
          </a:p>
        </p:txBody>
      </p:sp>
      <p:sp>
        <p:nvSpPr>
          <p:cNvPr id="443" name="Hebrew University of Jerusalem, Israel"/>
          <p:cNvSpPr txBox="1"/>
          <p:nvPr/>
        </p:nvSpPr>
        <p:spPr>
          <a:xfrm>
            <a:off x="477122" y="1707951"/>
            <a:ext cx="3598070" cy="272753"/>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lgn="ctr" defTabSz="1219169">
              <a:defRPr sz="1600"/>
            </a:lvl1pPr>
          </a:lstStyle>
          <a:p>
            <a:pPr/>
            <a:r>
              <a:t>Hebrew University of Jerusalem, Israel </a:t>
            </a:r>
          </a:p>
        </p:txBody>
      </p:sp>
      <p:pic>
        <p:nvPicPr>
          <p:cNvPr id="444" name="image87.png" descr="image87.png"/>
          <p:cNvPicPr>
            <a:picLocks noChangeAspect="1"/>
          </p:cNvPicPr>
          <p:nvPr/>
        </p:nvPicPr>
        <p:blipFill>
          <a:blip r:embed="rId2">
            <a:extLst/>
          </a:blip>
          <a:stretch>
            <a:fillRect/>
          </a:stretch>
        </p:blipFill>
        <p:spPr>
          <a:xfrm>
            <a:off x="4306195" y="1558041"/>
            <a:ext cx="604521" cy="417670"/>
          </a:xfrm>
          <a:prstGeom prst="rect">
            <a:avLst/>
          </a:prstGeom>
          <a:ln w="12700">
            <a:miter lim="400000"/>
          </a:ln>
        </p:spPr>
      </p:pic>
      <p:sp>
        <p:nvSpPr>
          <p:cNvPr id="445" name="Riken, Japan…"/>
          <p:cNvSpPr txBox="1"/>
          <p:nvPr/>
        </p:nvSpPr>
        <p:spPr>
          <a:xfrm>
            <a:off x="717472" y="3367405"/>
            <a:ext cx="1306017" cy="501353"/>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defTabSz="228600">
              <a:lnSpc>
                <a:spcPts val="3700"/>
              </a:lnSpc>
              <a:defRPr sz="1600"/>
            </a:pPr>
            <a:r>
              <a:t>Riken, Japan </a:t>
            </a:r>
          </a:p>
          <a:p>
            <a:pPr defTabSz="228600">
              <a:lnSpc>
                <a:spcPts val="3700"/>
              </a:lnSpc>
              <a:defRPr sz="1600"/>
            </a:pPr>
            <a:r>
              <a:t>Kobe, Japan </a:t>
            </a:r>
          </a:p>
        </p:txBody>
      </p:sp>
      <p:pic>
        <p:nvPicPr>
          <p:cNvPr id="446" name="image88.png" descr="image88.png"/>
          <p:cNvPicPr>
            <a:picLocks noChangeAspect="1"/>
          </p:cNvPicPr>
          <p:nvPr/>
        </p:nvPicPr>
        <p:blipFill>
          <a:blip r:embed="rId3">
            <a:extLst/>
          </a:blip>
          <a:stretch>
            <a:fillRect/>
          </a:stretch>
        </p:blipFill>
        <p:spPr>
          <a:xfrm>
            <a:off x="2267307" y="3367405"/>
            <a:ext cx="692654" cy="472958"/>
          </a:xfrm>
          <a:prstGeom prst="rect">
            <a:avLst/>
          </a:prstGeom>
          <a:ln w="12700">
            <a:miter lim="400000"/>
          </a:ln>
        </p:spPr>
      </p:pic>
      <p:sp>
        <p:nvSpPr>
          <p:cNvPr id="447" name="Kansas university, USA…"/>
          <p:cNvSpPr txBox="1"/>
          <p:nvPr/>
        </p:nvSpPr>
        <p:spPr>
          <a:xfrm>
            <a:off x="716414" y="4589345"/>
            <a:ext cx="2160390" cy="958553"/>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defTabSz="228600">
              <a:defRPr sz="1600"/>
            </a:pPr>
          </a:p>
          <a:p>
            <a:pPr defTabSz="228600">
              <a:defRPr sz="1600"/>
            </a:pPr>
            <a:r>
              <a:t>Kansas university, USA</a:t>
            </a:r>
          </a:p>
          <a:p>
            <a:pPr defTabSz="228600">
              <a:defRPr sz="1600"/>
            </a:pPr>
            <a:r>
              <a:t>PNNL, USA</a:t>
            </a:r>
          </a:p>
          <a:p>
            <a:pPr defTabSz="228600">
              <a:defRPr sz="1600"/>
            </a:pPr>
            <a:r>
              <a:t>UCR, USA </a:t>
            </a:r>
          </a:p>
        </p:txBody>
      </p:sp>
      <p:pic>
        <p:nvPicPr>
          <p:cNvPr id="448" name="image89.png" descr="image89.png"/>
          <p:cNvPicPr>
            <a:picLocks noChangeAspect="1"/>
          </p:cNvPicPr>
          <p:nvPr/>
        </p:nvPicPr>
        <p:blipFill>
          <a:blip r:embed="rId4">
            <a:extLst/>
          </a:blip>
          <a:stretch>
            <a:fillRect/>
          </a:stretch>
        </p:blipFill>
        <p:spPr>
          <a:xfrm>
            <a:off x="3021844" y="4784538"/>
            <a:ext cx="532986" cy="318984"/>
          </a:xfrm>
          <a:prstGeom prst="rect">
            <a:avLst/>
          </a:prstGeom>
          <a:ln w="12700">
            <a:miter lim="400000"/>
          </a:ln>
        </p:spPr>
      </p:pic>
      <p:grpSp>
        <p:nvGrpSpPr>
          <p:cNvPr id="454" name="Group"/>
          <p:cNvGrpSpPr/>
          <p:nvPr/>
        </p:nvGrpSpPr>
        <p:grpSpPr>
          <a:xfrm>
            <a:off x="6506960" y="4618108"/>
            <a:ext cx="3179189" cy="1827932"/>
            <a:chOff x="0" y="0"/>
            <a:chExt cx="3179188" cy="1827930"/>
          </a:xfrm>
        </p:grpSpPr>
        <p:sp>
          <p:nvSpPr>
            <p:cNvPr id="449" name="RomanPots and OMD"/>
            <p:cNvSpPr txBox="1"/>
            <p:nvPr/>
          </p:nvSpPr>
          <p:spPr>
            <a:xfrm>
              <a:off x="113112" y="-1"/>
              <a:ext cx="2758695" cy="3609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25400" tIns="25400" rIns="25400" bIns="25400" numCol="1" anchor="ctr">
              <a:spAutoFit/>
            </a:bodyPr>
            <a:lstStyle>
              <a:lvl1pPr defTabSz="1219169">
                <a:lnSpc>
                  <a:spcPct val="90000"/>
                </a:lnSpc>
                <a:spcBef>
                  <a:spcPts val="2200"/>
                </a:spcBef>
                <a:defRPr b="1" sz="2000">
                  <a:latin typeface="Helvetica Neue"/>
                  <a:ea typeface="Helvetica Neue"/>
                  <a:cs typeface="Helvetica Neue"/>
                  <a:sym typeface="Helvetica Neue"/>
                </a:defRPr>
              </a:lvl1pPr>
            </a:lstStyle>
            <a:p>
              <a:pPr/>
              <a:r>
                <a:t>RomanPots and OMD </a:t>
              </a:r>
            </a:p>
          </p:txBody>
        </p:sp>
        <p:sp>
          <p:nvSpPr>
            <p:cNvPr id="450" name="AC-LGAD consortium :…"/>
            <p:cNvSpPr txBox="1"/>
            <p:nvPr/>
          </p:nvSpPr>
          <p:spPr>
            <a:xfrm>
              <a:off x="0" y="412178"/>
              <a:ext cx="2984920" cy="14157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5400" tIns="25400" rIns="25400" bIns="25400" numCol="1" anchor="ctr">
              <a:spAutoFit/>
            </a:bodyPr>
            <a:lstStyle/>
            <a:p>
              <a:pPr defTabSz="228600">
                <a:defRPr sz="1600"/>
              </a:pPr>
              <a:r>
                <a:t>AC-LGAD consortium : </a:t>
              </a:r>
            </a:p>
            <a:p>
              <a:pPr defTabSz="228600">
                <a:defRPr sz="1600"/>
              </a:pPr>
              <a:r>
                <a:t>BNL, USA</a:t>
              </a:r>
            </a:p>
            <a:p>
              <a:pPr defTabSz="228600">
                <a:defRPr sz="1600"/>
              </a:pPr>
              <a:r>
                <a:t>IJCLab - Orsay, France </a:t>
              </a:r>
            </a:p>
            <a:p>
              <a:pPr defTabSz="228600">
                <a:defRPr sz="1600"/>
              </a:pPr>
              <a:r>
                <a:t>OMEGA , France</a:t>
              </a:r>
            </a:p>
            <a:p>
              <a:pPr defTabSz="228600">
                <a:defRPr sz="1600"/>
              </a:pPr>
              <a:r>
                <a:t>IRFU/CEA-Saclay, France  </a:t>
              </a:r>
            </a:p>
            <a:p>
              <a:pPr defTabSz="228600">
                <a:defRPr sz="1600"/>
              </a:pPr>
              <a:r>
                <a:t> </a:t>
              </a:r>
            </a:p>
          </p:txBody>
        </p:sp>
        <p:pic>
          <p:nvPicPr>
            <p:cNvPr id="451" name="image89.png" descr="image89.png"/>
            <p:cNvPicPr>
              <a:picLocks noChangeAspect="1"/>
            </p:cNvPicPr>
            <p:nvPr/>
          </p:nvPicPr>
          <p:blipFill>
            <a:blip r:embed="rId4">
              <a:extLst/>
            </a:blip>
            <a:stretch>
              <a:fillRect/>
            </a:stretch>
          </p:blipFill>
          <p:spPr>
            <a:xfrm>
              <a:off x="2537978" y="559349"/>
              <a:ext cx="532986" cy="318985"/>
            </a:xfrm>
            <a:prstGeom prst="rect">
              <a:avLst/>
            </a:prstGeom>
            <a:ln w="12700" cap="flat">
              <a:noFill/>
              <a:miter lim="400000"/>
            </a:ln>
            <a:effectLst/>
          </p:spPr>
        </p:pic>
        <p:pic>
          <p:nvPicPr>
            <p:cNvPr id="452" name="image90.png" descr="image90.png"/>
            <p:cNvPicPr>
              <a:picLocks noChangeAspect="1"/>
            </p:cNvPicPr>
            <p:nvPr/>
          </p:nvPicPr>
          <p:blipFill>
            <a:blip r:embed="rId5">
              <a:extLst/>
            </a:blip>
            <a:stretch>
              <a:fillRect/>
            </a:stretch>
          </p:blipFill>
          <p:spPr>
            <a:xfrm>
              <a:off x="2587013" y="916294"/>
              <a:ext cx="434915" cy="280927"/>
            </a:xfrm>
            <a:prstGeom prst="rect">
              <a:avLst/>
            </a:prstGeom>
            <a:ln w="12700" cap="flat">
              <a:noFill/>
              <a:miter lim="400000"/>
            </a:ln>
            <a:effectLst/>
          </p:spPr>
        </p:pic>
        <p:pic>
          <p:nvPicPr>
            <p:cNvPr id="453" name="image90.png" descr="image90.png"/>
            <p:cNvPicPr>
              <a:picLocks noChangeAspect="1"/>
            </p:cNvPicPr>
            <p:nvPr/>
          </p:nvPicPr>
          <p:blipFill>
            <a:blip r:embed="rId5">
              <a:extLst/>
            </a:blip>
            <a:stretch>
              <a:fillRect/>
            </a:stretch>
          </p:blipFill>
          <p:spPr>
            <a:xfrm>
              <a:off x="2744273" y="1233387"/>
              <a:ext cx="434916" cy="280926"/>
            </a:xfrm>
            <a:prstGeom prst="rect">
              <a:avLst/>
            </a:prstGeom>
            <a:ln w="12700" cap="flat">
              <a:noFill/>
              <a:miter lim="400000"/>
            </a:ln>
            <a:effectLst/>
          </p:spPr>
        </p:pic>
      </p:grpSp>
      <p:sp>
        <p:nvSpPr>
          <p:cNvPr id="455" name="Far-Forward detectors (hadron)"/>
          <p:cNvSpPr txBox="1"/>
          <p:nvPr/>
        </p:nvSpPr>
        <p:spPr>
          <a:xfrm>
            <a:off x="303224" y="-226258"/>
            <a:ext cx="11818635"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b="1" sz="4000"/>
            </a:lvl1pPr>
          </a:lstStyle>
          <a:p>
            <a:pPr/>
            <a:r>
              <a:t>Far-forward: participating institutions </a:t>
            </a:r>
          </a:p>
        </p:txBody>
      </p:sp>
      <p:pic>
        <p:nvPicPr>
          <p:cNvPr id="456" name="Screen Shot 2022-04-20 at 2.14.05 PM.png" descr="Screen Shot 2022-04-20 at 2.14.05 PM.png"/>
          <p:cNvPicPr>
            <a:picLocks noChangeAspect="1"/>
          </p:cNvPicPr>
          <p:nvPr/>
        </p:nvPicPr>
        <p:blipFill>
          <a:blip r:embed="rId6">
            <a:extLst/>
          </a:blip>
          <a:stretch>
            <a:fillRect/>
          </a:stretch>
        </p:blipFill>
        <p:spPr>
          <a:xfrm>
            <a:off x="5645154" y="1193198"/>
            <a:ext cx="6440501" cy="3327438"/>
          </a:xfrm>
          <a:prstGeom prst="rect">
            <a:avLst/>
          </a:prstGeom>
          <a:ln w="12700">
            <a:miter lim="400000"/>
          </a:ln>
        </p:spPr>
      </p:pic>
      <p:sp>
        <p:nvSpPr>
          <p:cNvPr id="457" name="also  recently joined Uni’s from Taiwan  and…"/>
          <p:cNvSpPr txBox="1"/>
          <p:nvPr/>
        </p:nvSpPr>
        <p:spPr>
          <a:xfrm>
            <a:off x="604670" y="3920389"/>
            <a:ext cx="3153585" cy="77059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1600"/>
            </a:pPr>
            <a:r>
              <a:t> also  recently joined Uni’s from Taiwan  and </a:t>
            </a:r>
          </a:p>
          <a:p>
            <a:pPr>
              <a:defRPr sz="1600"/>
            </a:pPr>
            <a:r>
              <a:t> South Korea</a:t>
            </a:r>
          </a:p>
        </p:txBody>
      </p:sp>
      <p:pic>
        <p:nvPicPr>
          <p:cNvPr id="458" name="Screenshot 2024-01-18 at 12.52.35 PM.png" descr="Screenshot 2024-01-18 at 12.52.35 PM.png"/>
          <p:cNvPicPr>
            <a:picLocks noChangeAspect="1"/>
          </p:cNvPicPr>
          <p:nvPr/>
        </p:nvPicPr>
        <p:blipFill>
          <a:blip r:embed="rId7">
            <a:extLst/>
          </a:blip>
          <a:stretch>
            <a:fillRect/>
          </a:stretch>
        </p:blipFill>
        <p:spPr>
          <a:xfrm>
            <a:off x="2989265" y="4219316"/>
            <a:ext cx="598143" cy="417669"/>
          </a:xfrm>
          <a:prstGeom prst="rect">
            <a:avLst/>
          </a:prstGeom>
          <a:ln w="12700">
            <a:miter lim="400000"/>
          </a:ln>
        </p:spPr>
      </p:pic>
      <p:pic>
        <p:nvPicPr>
          <p:cNvPr id="459" name="Screenshot 2024-01-18 at 12.52.17 PM.png" descr="Screenshot 2024-01-18 at 12.52.17 PM.png"/>
          <p:cNvPicPr>
            <a:picLocks noChangeAspect="1"/>
          </p:cNvPicPr>
          <p:nvPr/>
        </p:nvPicPr>
        <p:blipFill>
          <a:blip r:embed="rId8">
            <a:extLst/>
          </a:blip>
          <a:stretch>
            <a:fillRect/>
          </a:stretch>
        </p:blipFill>
        <p:spPr>
          <a:xfrm>
            <a:off x="2271919" y="4219316"/>
            <a:ext cx="484690" cy="31898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lide Number"/>
          <p:cNvSpPr txBox="1"/>
          <p:nvPr>
            <p:ph type="sldNum" sz="quarter" idx="2"/>
          </p:nvPr>
        </p:nvSpPr>
        <p:spPr>
          <a:xfrm>
            <a:off x="11841980" y="6515915"/>
            <a:ext cx="245404" cy="226987"/>
          </a:xfrm>
          <a:prstGeom prst="rect">
            <a:avLst/>
          </a:prstGeom>
          <a:extLst>
            <a:ext uri="{C572A759-6A51-4108-AA02-DFA0A04FC94B}">
              <ma14:wrappingTextBoxFlag xmlns:ma14="http://schemas.microsoft.com/office/mac/drawingml/2011/main" val="1"/>
            </a:ext>
          </a:extLst>
        </p:spPr>
        <p:txBody>
          <a:bodyPr/>
          <a:lstStyle>
            <a:lvl1pPr algn="ctr">
              <a:defRPr b="1" sz="1000">
                <a:solidFill>
                  <a:srgbClr val="00ACDB"/>
                </a:solidFill>
              </a:defRPr>
            </a:lvl1pPr>
          </a:lstStyle>
          <a:p>
            <a:pPr/>
            <a:fld id="{86CB4B4D-7CA3-9044-876B-883B54F8677D}" type="slidenum"/>
          </a:p>
        </p:txBody>
      </p:sp>
      <p:sp>
        <p:nvSpPr>
          <p:cNvPr id="462" name="Far-backward (electron-outgoing) region"/>
          <p:cNvSpPr txBox="1"/>
          <p:nvPr>
            <p:ph type="title"/>
          </p:nvPr>
        </p:nvSpPr>
        <p:spPr>
          <a:xfrm>
            <a:off x="461962" y="-16779"/>
            <a:ext cx="11499235" cy="708818"/>
          </a:xfrm>
          <a:prstGeom prst="rect">
            <a:avLst/>
          </a:prstGeom>
        </p:spPr>
        <p:txBody>
          <a:bodyPr lIns="45718" tIns="45718" rIns="45718" bIns="45718"/>
          <a:lstStyle/>
          <a:p>
            <a:pPr/>
            <a:r>
              <a:t>Far-backward (electron-outgoing) region  </a:t>
            </a:r>
          </a:p>
        </p:txBody>
      </p:sp>
      <p:pic>
        <p:nvPicPr>
          <p:cNvPr id="463" name="IR.IP6.pdf" descr="IR.IP6.pdf"/>
          <p:cNvPicPr>
            <a:picLocks noChangeAspect="1"/>
          </p:cNvPicPr>
          <p:nvPr/>
        </p:nvPicPr>
        <p:blipFill>
          <a:blip r:embed="rId2">
            <a:extLst/>
          </a:blip>
          <a:stretch>
            <a:fillRect/>
          </a:stretch>
        </p:blipFill>
        <p:spPr>
          <a:xfrm>
            <a:off x="603005" y="835653"/>
            <a:ext cx="5435045" cy="4107317"/>
          </a:xfrm>
          <a:prstGeom prst="rect">
            <a:avLst/>
          </a:prstGeom>
          <a:ln w="12700">
            <a:miter lim="400000"/>
          </a:ln>
        </p:spPr>
      </p:pic>
      <p:sp>
        <p:nvSpPr>
          <p:cNvPr id="464" name="Rounded Rectangle"/>
          <p:cNvSpPr/>
          <p:nvPr/>
        </p:nvSpPr>
        <p:spPr>
          <a:xfrm>
            <a:off x="590385" y="4748953"/>
            <a:ext cx="11011230" cy="1516326"/>
          </a:xfrm>
          <a:prstGeom prst="roundRect">
            <a:avLst>
              <a:gd name="adj" fmla="val 7316"/>
            </a:avLst>
          </a:prstGeom>
          <a:ln w="12700">
            <a:solidFill>
              <a:srgbClr val="0433FF"/>
            </a:solidFill>
            <a:miter/>
          </a:ln>
        </p:spPr>
        <p:txBody>
          <a:bodyPr lIns="45718" tIns="45718" rIns="45718" bIns="45718" anchor="ctr"/>
          <a:lstStyle/>
          <a:p>
            <a:pPr>
              <a:defRPr>
                <a:solidFill>
                  <a:srgbClr val="FFFFFF"/>
                </a:solidFill>
                <a:latin typeface="+mj-lt"/>
                <a:ea typeface="+mj-ea"/>
                <a:cs typeface="+mj-cs"/>
                <a:sym typeface="Calibri"/>
              </a:defRPr>
            </a:pPr>
          </a:p>
        </p:txBody>
      </p:sp>
      <p:sp>
        <p:nvSpPr>
          <p:cNvPr id="465" name="Footer Placeholder 4"/>
          <p:cNvSpPr txBox="1"/>
          <p:nvPr/>
        </p:nvSpPr>
        <p:spPr>
          <a:xfrm>
            <a:off x="3579591" y="6431417"/>
            <a:ext cx="2994662" cy="26425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ctr">
              <a:defRPr sz="1200">
                <a:solidFill>
                  <a:srgbClr val="FFFFFF"/>
                </a:solidFill>
              </a:defRPr>
            </a:lvl1pPr>
          </a:lstStyle>
          <a:p>
            <a:pPr/>
            <a:r>
              <a:t>Yulia Furletova </a:t>
            </a:r>
          </a:p>
        </p:txBody>
      </p:sp>
      <p:sp>
        <p:nvSpPr>
          <p:cNvPr id="466" name="This area is designed to provide coverage for the low-Q2 events (photoproduction,  ) . Need to measure a scattered electron position/angle  and energy.…"/>
          <p:cNvSpPr txBox="1"/>
          <p:nvPr/>
        </p:nvSpPr>
        <p:spPr>
          <a:xfrm>
            <a:off x="671179" y="4790167"/>
            <a:ext cx="11082725" cy="15290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marL="285750" indent="-285750">
              <a:buSzPct val="100000"/>
              <a:buFont typeface="Arial"/>
              <a:buChar char="➢"/>
            </a:pPr>
            <a:r>
              <a:t>This area is designed to provide coverage for the low-Q</a:t>
            </a:r>
            <a:r>
              <a:rPr baseline="30000"/>
              <a:t>2</a:t>
            </a:r>
            <a:r>
              <a:t> events (photoproduction, </a:t>
            </a:r>
            <a14:m>
              <m:oMath>
                <m:sSup>
                  <m:e>
                    <m:r>
                      <a:rPr xmlns:a="http://schemas.openxmlformats.org/drawingml/2006/main" sz="2100" i="1">
                        <a:solidFill>
                          <a:srgbClr val="000000"/>
                        </a:solidFill>
                        <a:latin typeface="Cambria Math" panose="02040503050406030204" pitchFamily="18" charset="0"/>
                      </a:rPr>
                      <m:t>Q</m:t>
                    </m:r>
                  </m:e>
                  <m:sup>
                    <m:r>
                      <a:rPr xmlns:a="http://schemas.openxmlformats.org/drawingml/2006/main" sz="2100" i="1">
                        <a:solidFill>
                          <a:srgbClr val="000000"/>
                        </a:solidFill>
                        <a:latin typeface="Cambria Math" panose="02040503050406030204" pitchFamily="18" charset="0"/>
                      </a:rPr>
                      <m:t>2</m:t>
                    </m:r>
                  </m:sup>
                </m:sSup>
                <m:r>
                  <a:rPr xmlns:a="http://schemas.openxmlformats.org/drawingml/2006/main" sz="2100" i="1">
                    <a:solidFill>
                      <a:srgbClr val="000000"/>
                    </a:solidFill>
                    <a:latin typeface="Cambria Math" panose="02040503050406030204" pitchFamily="18" charset="0"/>
                  </a:rPr>
                  <m:t>&lt;</m:t>
                </m:r>
                <m:r>
                  <a:rPr xmlns:a="http://schemas.openxmlformats.org/drawingml/2006/main" sz="2100" i="1">
                    <a:solidFill>
                      <a:srgbClr val="000000"/>
                    </a:solidFill>
                    <a:latin typeface="Cambria Math" panose="02040503050406030204" pitchFamily="18" charset="0"/>
                  </a:rPr>
                  <m:t>∼</m:t>
                </m:r>
                <m:r>
                  <a:rPr xmlns:a="http://schemas.openxmlformats.org/drawingml/2006/main" sz="2100" i="1">
                    <a:solidFill>
                      <a:srgbClr val="000000"/>
                    </a:solidFill>
                    <a:latin typeface="Cambria Math" panose="02040503050406030204" pitchFamily="18" charset="0"/>
                  </a:rPr>
                  <m:t>1</m:t>
                </m:r>
                <m:r>
                  <a:rPr xmlns:a="http://schemas.openxmlformats.org/drawingml/2006/main" sz="2100" i="1">
                    <a:solidFill>
                      <a:srgbClr val="000000"/>
                    </a:solidFill>
                    <a:latin typeface="Cambria Math" panose="02040503050406030204" pitchFamily="18" charset="0"/>
                  </a:rPr>
                  <m:t>G</m:t>
                </m:r>
                <m:r>
                  <a:rPr xmlns:a="http://schemas.openxmlformats.org/drawingml/2006/main" sz="2100" i="1">
                    <a:solidFill>
                      <a:srgbClr val="000000"/>
                    </a:solidFill>
                    <a:latin typeface="Cambria Math" panose="02040503050406030204" pitchFamily="18" charset="0"/>
                  </a:rPr>
                  <m:t>e</m:t>
                </m:r>
                <m:sSup>
                  <m:e>
                    <m:r>
                      <a:rPr xmlns:a="http://schemas.openxmlformats.org/drawingml/2006/main" sz="2100" i="1">
                        <a:solidFill>
                          <a:srgbClr val="000000"/>
                        </a:solidFill>
                        <a:latin typeface="Cambria Math" panose="02040503050406030204" pitchFamily="18" charset="0"/>
                      </a:rPr>
                      <m:t>V</m:t>
                    </m:r>
                  </m:e>
                  <m:sup>
                    <m:r>
                      <a:rPr xmlns:a="http://schemas.openxmlformats.org/drawingml/2006/main" sz="2100" i="1">
                        <a:solidFill>
                          <a:srgbClr val="000000"/>
                        </a:solidFill>
                        <a:latin typeface="Cambria Math" panose="02040503050406030204" pitchFamily="18" charset="0"/>
                      </a:rPr>
                      <m:t>2</m:t>
                    </m:r>
                  </m:sup>
                </m:sSup>
              </m:oMath>
            </a14:m>
            <a:r>
              <a:t>) . Need to measure a scattered electron position/angle  and energy</a:t>
            </a:r>
          </a:p>
          <a:p>
            <a:pPr/>
            <a:endParaRPr>
              <a:solidFill>
                <a:srgbClr val="FFFFFF"/>
              </a:solidFill>
            </a:endParaRPr>
          </a:p>
          <a:p>
            <a:pPr marL="285750" indent="-285750">
              <a:buSzPct val="100000"/>
              <a:buFont typeface="Arial"/>
              <a:buChar char="➢"/>
            </a:pPr>
            <a:r>
              <a:t>And luminosity detector (ep -&gt; e’p</a:t>
            </a:r>
            <a14:m>
              <m:oMath>
                <m:r>
                  <a:rPr xmlns:a="http://schemas.openxmlformats.org/drawingml/2006/main" sz="2200" i="1">
                    <a:solidFill>
                      <a:srgbClr val="000000"/>
                    </a:solidFill>
                    <a:latin typeface="Cambria Math" panose="02040503050406030204" pitchFamily="18" charset="0"/>
                  </a:rPr>
                  <m:t>𝛾</m:t>
                </m:r>
              </m:oMath>
            </a14:m>
            <a:r>
              <a:t> bremsstrahlung photons) </a:t>
            </a:r>
          </a:p>
        </p:txBody>
      </p:sp>
      <p:sp>
        <p:nvSpPr>
          <p:cNvPr id="467" name="Rectangle 11"/>
          <p:cNvSpPr txBox="1"/>
          <p:nvPr/>
        </p:nvSpPr>
        <p:spPr>
          <a:xfrm>
            <a:off x="4121394" y="4158605"/>
            <a:ext cx="2527203"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i="1">
                <a:latin typeface="+mj-lt"/>
                <a:ea typeface="+mj-ea"/>
                <a:cs typeface="+mj-cs"/>
                <a:sym typeface="Calibri"/>
              </a:defRPr>
            </a:pPr>
            <a:r>
              <a:t>far-forward </a:t>
            </a:r>
            <a:r>
              <a:rPr i="0"/>
              <a:t> area</a:t>
            </a:r>
          </a:p>
        </p:txBody>
      </p:sp>
      <p:sp>
        <p:nvSpPr>
          <p:cNvPr id="468" name="Rounded Rectangle 12"/>
          <p:cNvSpPr/>
          <p:nvPr/>
        </p:nvSpPr>
        <p:spPr>
          <a:xfrm>
            <a:off x="561673" y="2096156"/>
            <a:ext cx="2736611" cy="2556128"/>
          </a:xfrm>
          <a:prstGeom prst="roundRect">
            <a:avLst>
              <a:gd name="adj" fmla="val 1761"/>
            </a:avLst>
          </a:prstGeom>
          <a:ln w="38100">
            <a:solidFill>
              <a:srgbClr val="00B050"/>
            </a:solidFill>
            <a:miter/>
          </a:ln>
        </p:spPr>
        <p:txBody>
          <a:bodyPr lIns="45718" tIns="45718" rIns="45718" bIns="45718" anchor="ctr"/>
          <a:lstStyle/>
          <a:p>
            <a:pPr algn="ctr">
              <a:defRPr>
                <a:solidFill>
                  <a:srgbClr val="FFFFFF"/>
                </a:solidFill>
                <a:latin typeface="+mj-lt"/>
                <a:ea typeface="+mj-ea"/>
                <a:cs typeface="+mj-cs"/>
                <a:sym typeface="Calibri"/>
              </a:defRPr>
            </a:pPr>
          </a:p>
        </p:txBody>
      </p:sp>
      <p:sp>
        <p:nvSpPr>
          <p:cNvPr id="469" name="Rectangle 13"/>
          <p:cNvSpPr txBox="1"/>
          <p:nvPr/>
        </p:nvSpPr>
        <p:spPr>
          <a:xfrm>
            <a:off x="999658" y="4158605"/>
            <a:ext cx="2994662"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latin typeface="+mj-lt"/>
                <a:ea typeface="+mj-ea"/>
                <a:cs typeface="+mj-cs"/>
                <a:sym typeface="Calibri"/>
              </a:defRPr>
            </a:pPr>
            <a:r>
              <a:t> </a:t>
            </a:r>
            <a:r>
              <a:rPr i="1"/>
              <a:t>far-backward </a:t>
            </a:r>
            <a:r>
              <a:t>area </a:t>
            </a:r>
          </a:p>
        </p:txBody>
      </p:sp>
      <p:sp>
        <p:nvSpPr>
          <p:cNvPr id="470" name="TextBox 5"/>
          <p:cNvSpPr txBox="1"/>
          <p:nvPr/>
        </p:nvSpPr>
        <p:spPr>
          <a:xfrm>
            <a:off x="4930404" y="885146"/>
            <a:ext cx="909183" cy="33308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mj-lt"/>
                <a:ea typeface="+mj-ea"/>
                <a:cs typeface="+mj-cs"/>
                <a:sym typeface="Calibri"/>
              </a:defRPr>
            </a:lvl1pPr>
          </a:lstStyle>
          <a:p>
            <a:pPr/>
            <a:r>
              <a:t>Top view</a:t>
            </a:r>
          </a:p>
        </p:txBody>
      </p:sp>
      <p:pic>
        <p:nvPicPr>
          <p:cNvPr id="471" name="Screenshot 2023-08-21 at 12.42.23 PM.png" descr="Screenshot 2023-08-21 at 12.42.23 PM.png"/>
          <p:cNvPicPr>
            <a:picLocks noChangeAspect="1"/>
          </p:cNvPicPr>
          <p:nvPr/>
        </p:nvPicPr>
        <p:blipFill>
          <a:blip r:embed="rId3">
            <a:extLst/>
          </a:blip>
          <a:stretch>
            <a:fillRect/>
          </a:stretch>
        </p:blipFill>
        <p:spPr>
          <a:xfrm>
            <a:off x="7297728" y="756666"/>
            <a:ext cx="4778600" cy="3921310"/>
          </a:xfrm>
          <a:prstGeom prst="rect">
            <a:avLst/>
          </a:prstGeom>
          <a:ln w="12700">
            <a:miter lim="400000"/>
          </a:ln>
        </p:spPr>
      </p:pic>
      <p:sp>
        <p:nvSpPr>
          <p:cNvPr id="472" name="Slide Number Placeholder 2"/>
          <p:cNvSpPr txBox="1"/>
          <p:nvPr/>
        </p:nvSpPr>
        <p:spPr>
          <a:xfrm>
            <a:off x="9285877" y="6431416"/>
            <a:ext cx="273654" cy="264253"/>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r">
              <a:defRPr sz="1200">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5" name="Low-Q2 tagger - tracker :"/>
          <p:cNvSpPr txBox="1"/>
          <p:nvPr/>
        </p:nvSpPr>
        <p:spPr>
          <a:xfrm>
            <a:off x="587955" y="1383029"/>
            <a:ext cx="3005075" cy="335789"/>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defTabSz="1219169">
              <a:lnSpc>
                <a:spcPct val="90000"/>
              </a:lnSpc>
              <a:spcBef>
                <a:spcPts val="2200"/>
              </a:spcBef>
              <a:defRPr sz="2000">
                <a:latin typeface="Helvetica Neue"/>
                <a:ea typeface="Helvetica Neue"/>
                <a:cs typeface="Helvetica Neue"/>
                <a:sym typeface="Helvetica Neue"/>
              </a:defRPr>
            </a:lvl1pPr>
          </a:lstStyle>
          <a:p>
            <a:pPr/>
            <a:r>
              <a:t>Low-Q2 tagger - tracker : </a:t>
            </a:r>
          </a:p>
        </p:txBody>
      </p:sp>
      <p:sp>
        <p:nvSpPr>
          <p:cNvPr id="476" name="Lumi - photon calorimeter:"/>
          <p:cNvSpPr txBox="1"/>
          <p:nvPr/>
        </p:nvSpPr>
        <p:spPr>
          <a:xfrm>
            <a:off x="585986" y="3573165"/>
            <a:ext cx="3203449" cy="335789"/>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defTabSz="1219169">
              <a:lnSpc>
                <a:spcPct val="90000"/>
              </a:lnSpc>
              <a:spcBef>
                <a:spcPts val="2200"/>
              </a:spcBef>
              <a:defRPr sz="2000">
                <a:latin typeface="Helvetica Neue"/>
                <a:ea typeface="Helvetica Neue"/>
                <a:cs typeface="Helvetica Neue"/>
                <a:sym typeface="Helvetica Neue"/>
              </a:defRPr>
            </a:lvl1pPr>
          </a:lstStyle>
          <a:p>
            <a:pPr/>
            <a:r>
              <a:t>Lumi - photon calorimeter:  </a:t>
            </a:r>
          </a:p>
        </p:txBody>
      </p:sp>
      <p:sp>
        <p:nvSpPr>
          <p:cNvPr id="477" name="Low-Q2 tagger - calorimeter :"/>
          <p:cNvSpPr txBox="1"/>
          <p:nvPr/>
        </p:nvSpPr>
        <p:spPr>
          <a:xfrm>
            <a:off x="582595" y="2197193"/>
            <a:ext cx="3484881" cy="335789"/>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defTabSz="1219169">
              <a:lnSpc>
                <a:spcPct val="90000"/>
              </a:lnSpc>
              <a:spcBef>
                <a:spcPts val="2200"/>
              </a:spcBef>
              <a:defRPr sz="2000">
                <a:latin typeface="Helvetica Neue"/>
                <a:ea typeface="Helvetica Neue"/>
                <a:cs typeface="Helvetica Neue"/>
                <a:sym typeface="Helvetica Neue"/>
              </a:defRPr>
            </a:lvl1pPr>
          </a:lstStyle>
          <a:p>
            <a:pPr/>
            <a:r>
              <a:t>Low-Q2 tagger - calorimeter : </a:t>
            </a:r>
          </a:p>
        </p:txBody>
      </p:sp>
      <p:sp>
        <p:nvSpPr>
          <p:cNvPr id="478" name="Glasgow, UK"/>
          <p:cNvSpPr txBox="1"/>
          <p:nvPr/>
        </p:nvSpPr>
        <p:spPr>
          <a:xfrm>
            <a:off x="654937" y="1734817"/>
            <a:ext cx="1021589" cy="21163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Glasgow, UK  </a:t>
            </a:r>
          </a:p>
        </p:txBody>
      </p:sp>
      <p:pic>
        <p:nvPicPr>
          <p:cNvPr id="479" name="image91.png" descr="image91.png"/>
          <p:cNvPicPr>
            <a:picLocks noChangeAspect="1"/>
          </p:cNvPicPr>
          <p:nvPr/>
        </p:nvPicPr>
        <p:blipFill>
          <a:blip r:embed="rId2">
            <a:extLst/>
          </a:blip>
          <a:stretch>
            <a:fillRect/>
          </a:stretch>
        </p:blipFill>
        <p:spPr>
          <a:xfrm>
            <a:off x="1712685" y="1732358"/>
            <a:ext cx="360297" cy="216552"/>
          </a:xfrm>
          <a:prstGeom prst="rect">
            <a:avLst/>
          </a:prstGeom>
          <a:ln w="12700">
            <a:miter lim="400000"/>
          </a:ln>
        </p:spPr>
      </p:pic>
      <p:sp>
        <p:nvSpPr>
          <p:cNvPr id="480" name="York, UK"/>
          <p:cNvSpPr txBox="1"/>
          <p:nvPr/>
        </p:nvSpPr>
        <p:spPr>
          <a:xfrm>
            <a:off x="800174" y="2599757"/>
            <a:ext cx="731115" cy="21163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York, UK  </a:t>
            </a:r>
          </a:p>
        </p:txBody>
      </p:sp>
      <p:pic>
        <p:nvPicPr>
          <p:cNvPr id="481" name="image91.png" descr="image91.png"/>
          <p:cNvPicPr>
            <a:picLocks noChangeAspect="1"/>
          </p:cNvPicPr>
          <p:nvPr/>
        </p:nvPicPr>
        <p:blipFill>
          <a:blip r:embed="rId2">
            <a:extLst/>
          </a:blip>
          <a:stretch>
            <a:fillRect/>
          </a:stretch>
        </p:blipFill>
        <p:spPr>
          <a:xfrm>
            <a:off x="1712685" y="2567878"/>
            <a:ext cx="360297" cy="216552"/>
          </a:xfrm>
          <a:prstGeom prst="rect">
            <a:avLst/>
          </a:prstGeom>
          <a:ln w="12700">
            <a:miter lim="400000"/>
          </a:ln>
        </p:spPr>
      </p:pic>
      <p:sp>
        <p:nvSpPr>
          <p:cNvPr id="482" name="JLAB/BNL"/>
          <p:cNvSpPr txBox="1"/>
          <p:nvPr/>
        </p:nvSpPr>
        <p:spPr>
          <a:xfrm>
            <a:off x="647691" y="5580961"/>
            <a:ext cx="937160" cy="21163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JLAB/BNL    </a:t>
            </a:r>
          </a:p>
        </p:txBody>
      </p:sp>
      <p:sp>
        <p:nvSpPr>
          <p:cNvPr id="483" name="W&amp;M, USA"/>
          <p:cNvSpPr txBox="1"/>
          <p:nvPr/>
        </p:nvSpPr>
        <p:spPr>
          <a:xfrm>
            <a:off x="3707542" y="1734817"/>
            <a:ext cx="982423" cy="21163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W&amp;M, USA    </a:t>
            </a:r>
          </a:p>
        </p:txBody>
      </p:sp>
      <p:pic>
        <p:nvPicPr>
          <p:cNvPr id="484" name="image89.png" descr="image89.png"/>
          <p:cNvPicPr>
            <a:picLocks noChangeAspect="1"/>
          </p:cNvPicPr>
          <p:nvPr/>
        </p:nvPicPr>
        <p:blipFill>
          <a:blip r:embed="rId3">
            <a:extLst/>
          </a:blip>
          <a:stretch>
            <a:fillRect/>
          </a:stretch>
        </p:blipFill>
        <p:spPr>
          <a:xfrm>
            <a:off x="4685849" y="1734817"/>
            <a:ext cx="399740" cy="239238"/>
          </a:xfrm>
          <a:prstGeom prst="rect">
            <a:avLst/>
          </a:prstGeom>
          <a:ln w="12700">
            <a:miter lim="400000"/>
          </a:ln>
        </p:spPr>
      </p:pic>
      <p:sp>
        <p:nvSpPr>
          <p:cNvPr id="485" name="Far-Forward detectors (hadron)"/>
          <p:cNvSpPr txBox="1"/>
          <p:nvPr/>
        </p:nvSpPr>
        <p:spPr>
          <a:xfrm>
            <a:off x="639623" y="-217665"/>
            <a:ext cx="11145837"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b="1" sz="4000"/>
            </a:lvl1pPr>
          </a:lstStyle>
          <a:p>
            <a:pPr/>
            <a:r>
              <a:t>Far-backward: participating institutions </a:t>
            </a:r>
          </a:p>
        </p:txBody>
      </p:sp>
      <p:sp>
        <p:nvSpPr>
          <p:cNvPr id="486" name="Prague, CZ"/>
          <p:cNvSpPr txBox="1"/>
          <p:nvPr/>
        </p:nvSpPr>
        <p:spPr>
          <a:xfrm>
            <a:off x="2165887" y="1726866"/>
            <a:ext cx="883403"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1200">
                <a:latin typeface="+mn-lt"/>
                <a:ea typeface="+mn-ea"/>
                <a:cs typeface="+mn-cs"/>
                <a:sym typeface="Helvetica"/>
              </a:defRPr>
            </a:lvl1pPr>
          </a:lstStyle>
          <a:p>
            <a:pPr/>
            <a:r>
              <a:t>Prague, CZ</a:t>
            </a:r>
          </a:p>
        </p:txBody>
      </p:sp>
      <p:pic>
        <p:nvPicPr>
          <p:cNvPr id="487" name="image93.png" descr="image93.png"/>
          <p:cNvPicPr>
            <a:picLocks noChangeAspect="1"/>
          </p:cNvPicPr>
          <p:nvPr/>
        </p:nvPicPr>
        <p:blipFill>
          <a:blip r:embed="rId4">
            <a:extLst/>
          </a:blip>
          <a:stretch>
            <a:fillRect/>
          </a:stretch>
        </p:blipFill>
        <p:spPr>
          <a:xfrm>
            <a:off x="3142195" y="1721668"/>
            <a:ext cx="326336" cy="211634"/>
          </a:xfrm>
          <a:prstGeom prst="rect">
            <a:avLst/>
          </a:prstGeom>
          <a:ln w="12700">
            <a:miter lim="400000"/>
          </a:ln>
        </p:spPr>
      </p:pic>
      <p:sp>
        <p:nvSpPr>
          <p:cNvPr id="488" name="Lumi - pair-spectrometer :"/>
          <p:cNvSpPr txBox="1"/>
          <p:nvPr/>
        </p:nvSpPr>
        <p:spPr>
          <a:xfrm>
            <a:off x="647073" y="4571846"/>
            <a:ext cx="3151887" cy="335789"/>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defTabSz="1219169">
              <a:lnSpc>
                <a:spcPct val="90000"/>
              </a:lnSpc>
              <a:spcBef>
                <a:spcPts val="2200"/>
              </a:spcBef>
              <a:defRPr sz="2000">
                <a:latin typeface="Helvetica Neue"/>
                <a:ea typeface="Helvetica Neue"/>
                <a:cs typeface="Helvetica Neue"/>
                <a:sym typeface="Helvetica Neue"/>
              </a:defRPr>
            </a:lvl1pPr>
          </a:lstStyle>
          <a:p>
            <a:pPr/>
            <a:r>
              <a:t>Lumi - pair-spectrometer :  </a:t>
            </a:r>
          </a:p>
        </p:txBody>
      </p:sp>
      <p:sp>
        <p:nvSpPr>
          <p:cNvPr id="489" name="York, UK"/>
          <p:cNvSpPr txBox="1"/>
          <p:nvPr/>
        </p:nvSpPr>
        <p:spPr>
          <a:xfrm>
            <a:off x="676523" y="4997240"/>
            <a:ext cx="731114" cy="21163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York, UK  </a:t>
            </a:r>
          </a:p>
        </p:txBody>
      </p:sp>
      <p:pic>
        <p:nvPicPr>
          <p:cNvPr id="490" name="image91.png" descr="image91.png"/>
          <p:cNvPicPr>
            <a:picLocks noChangeAspect="1"/>
          </p:cNvPicPr>
          <p:nvPr/>
        </p:nvPicPr>
        <p:blipFill>
          <a:blip r:embed="rId2">
            <a:extLst/>
          </a:blip>
          <a:stretch>
            <a:fillRect/>
          </a:stretch>
        </p:blipFill>
        <p:spPr>
          <a:xfrm>
            <a:off x="1589034" y="4971038"/>
            <a:ext cx="360297" cy="216551"/>
          </a:xfrm>
          <a:prstGeom prst="rect">
            <a:avLst/>
          </a:prstGeom>
          <a:ln w="12700">
            <a:miter lim="400000"/>
          </a:ln>
        </p:spPr>
      </p:pic>
      <p:sp>
        <p:nvSpPr>
          <p:cNvPr id="491" name="Houston, USA"/>
          <p:cNvSpPr txBox="1"/>
          <p:nvPr/>
        </p:nvSpPr>
        <p:spPr>
          <a:xfrm>
            <a:off x="2142842" y="5603978"/>
            <a:ext cx="1106476" cy="21163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Houston, USA  </a:t>
            </a:r>
          </a:p>
        </p:txBody>
      </p:sp>
      <p:pic>
        <p:nvPicPr>
          <p:cNvPr id="492" name="image89.png" descr="image89.png"/>
          <p:cNvPicPr>
            <a:picLocks noChangeAspect="1"/>
          </p:cNvPicPr>
          <p:nvPr/>
        </p:nvPicPr>
        <p:blipFill>
          <a:blip r:embed="rId3">
            <a:extLst/>
          </a:blip>
          <a:stretch>
            <a:fillRect/>
          </a:stretch>
        </p:blipFill>
        <p:spPr>
          <a:xfrm>
            <a:off x="3352076" y="5603978"/>
            <a:ext cx="399739" cy="239238"/>
          </a:xfrm>
          <a:prstGeom prst="rect">
            <a:avLst/>
          </a:prstGeom>
          <a:ln w="12700">
            <a:miter lim="400000"/>
          </a:ln>
        </p:spPr>
      </p:pic>
      <p:sp>
        <p:nvSpPr>
          <p:cNvPr id="493" name="Prague, CZ"/>
          <p:cNvSpPr txBox="1"/>
          <p:nvPr/>
        </p:nvSpPr>
        <p:spPr>
          <a:xfrm>
            <a:off x="2118714" y="4931120"/>
            <a:ext cx="883403"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1200">
                <a:latin typeface="+mn-lt"/>
                <a:ea typeface="+mn-ea"/>
                <a:cs typeface="+mn-cs"/>
                <a:sym typeface="Helvetica"/>
              </a:defRPr>
            </a:lvl1pPr>
          </a:lstStyle>
          <a:p>
            <a:pPr/>
            <a:r>
              <a:t>Prague, CZ</a:t>
            </a:r>
          </a:p>
        </p:txBody>
      </p:sp>
      <p:pic>
        <p:nvPicPr>
          <p:cNvPr id="494" name="image93.png" descr="image93.png"/>
          <p:cNvPicPr>
            <a:picLocks noChangeAspect="1"/>
          </p:cNvPicPr>
          <p:nvPr/>
        </p:nvPicPr>
        <p:blipFill>
          <a:blip r:embed="rId4">
            <a:extLst/>
          </a:blip>
          <a:stretch>
            <a:fillRect/>
          </a:stretch>
        </p:blipFill>
        <p:spPr>
          <a:xfrm>
            <a:off x="3171500" y="4964965"/>
            <a:ext cx="326336" cy="211634"/>
          </a:xfrm>
          <a:prstGeom prst="rect">
            <a:avLst/>
          </a:prstGeom>
          <a:ln w="12700">
            <a:miter lim="400000"/>
          </a:ln>
        </p:spPr>
      </p:pic>
      <p:sp>
        <p:nvSpPr>
          <p:cNvPr id="495" name="Kraków, Poland"/>
          <p:cNvSpPr txBox="1"/>
          <p:nvPr/>
        </p:nvSpPr>
        <p:spPr>
          <a:xfrm>
            <a:off x="679674" y="4046135"/>
            <a:ext cx="1120496" cy="21163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Kraków, Poland</a:t>
            </a:r>
          </a:p>
        </p:txBody>
      </p:sp>
      <p:pic>
        <p:nvPicPr>
          <p:cNvPr id="496" name="image92.png" descr="image92.png"/>
          <p:cNvPicPr>
            <a:picLocks noChangeAspect="1"/>
          </p:cNvPicPr>
          <p:nvPr/>
        </p:nvPicPr>
        <p:blipFill>
          <a:blip r:embed="rId5">
            <a:extLst/>
          </a:blip>
          <a:stretch>
            <a:fillRect/>
          </a:stretch>
        </p:blipFill>
        <p:spPr>
          <a:xfrm>
            <a:off x="2155616" y="3975730"/>
            <a:ext cx="487220" cy="275531"/>
          </a:xfrm>
          <a:prstGeom prst="rect">
            <a:avLst/>
          </a:prstGeom>
          <a:ln w="12700">
            <a:miter lim="400000"/>
          </a:ln>
        </p:spPr>
      </p:pic>
      <p:sp>
        <p:nvSpPr>
          <p:cNvPr id="497" name="York, UK"/>
          <p:cNvSpPr txBox="1"/>
          <p:nvPr/>
        </p:nvSpPr>
        <p:spPr>
          <a:xfrm>
            <a:off x="750714" y="4288273"/>
            <a:ext cx="731114" cy="211634"/>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York, UK  </a:t>
            </a:r>
          </a:p>
        </p:txBody>
      </p:sp>
      <p:pic>
        <p:nvPicPr>
          <p:cNvPr id="498" name="image91.png" descr="image91.png"/>
          <p:cNvPicPr>
            <a:picLocks noChangeAspect="1"/>
          </p:cNvPicPr>
          <p:nvPr/>
        </p:nvPicPr>
        <p:blipFill>
          <a:blip r:embed="rId2">
            <a:extLst/>
          </a:blip>
          <a:stretch>
            <a:fillRect/>
          </a:stretch>
        </p:blipFill>
        <p:spPr>
          <a:xfrm>
            <a:off x="2219077" y="4288273"/>
            <a:ext cx="360297" cy="216552"/>
          </a:xfrm>
          <a:prstGeom prst="rect">
            <a:avLst/>
          </a:prstGeom>
          <a:ln w="12700">
            <a:miter lim="400000"/>
          </a:ln>
        </p:spPr>
      </p:pic>
      <p:sp>
        <p:nvSpPr>
          <p:cNvPr id="499" name="Prague, CZ"/>
          <p:cNvSpPr txBox="1"/>
          <p:nvPr/>
        </p:nvSpPr>
        <p:spPr>
          <a:xfrm>
            <a:off x="2830073" y="4048690"/>
            <a:ext cx="883403"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1200">
                <a:latin typeface="+mn-lt"/>
                <a:ea typeface="+mn-ea"/>
                <a:cs typeface="+mn-cs"/>
                <a:sym typeface="Helvetica"/>
              </a:defRPr>
            </a:lvl1pPr>
          </a:lstStyle>
          <a:p>
            <a:pPr/>
            <a:r>
              <a:t>Prague, CZ</a:t>
            </a:r>
          </a:p>
        </p:txBody>
      </p:sp>
      <p:pic>
        <p:nvPicPr>
          <p:cNvPr id="500" name="image93.png" descr="image93.png"/>
          <p:cNvPicPr>
            <a:picLocks noChangeAspect="1"/>
          </p:cNvPicPr>
          <p:nvPr/>
        </p:nvPicPr>
        <p:blipFill>
          <a:blip r:embed="rId4">
            <a:extLst/>
          </a:blip>
          <a:stretch>
            <a:fillRect/>
          </a:stretch>
        </p:blipFill>
        <p:spPr>
          <a:xfrm>
            <a:off x="3900713" y="4088145"/>
            <a:ext cx="326336" cy="211634"/>
          </a:xfrm>
          <a:prstGeom prst="rect">
            <a:avLst/>
          </a:prstGeom>
          <a:ln w="12700">
            <a:miter lim="400000"/>
          </a:ln>
        </p:spPr>
      </p:pic>
      <p:sp>
        <p:nvSpPr>
          <p:cNvPr id="501" name="Prague, CZ"/>
          <p:cNvSpPr txBox="1"/>
          <p:nvPr/>
        </p:nvSpPr>
        <p:spPr>
          <a:xfrm>
            <a:off x="2254378" y="2541534"/>
            <a:ext cx="883403" cy="269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defTabSz="457200">
              <a:defRPr sz="1200">
                <a:latin typeface="+mn-lt"/>
                <a:ea typeface="+mn-ea"/>
                <a:cs typeface="+mn-cs"/>
                <a:sym typeface="Helvetica"/>
              </a:defRPr>
            </a:lvl1pPr>
          </a:lstStyle>
          <a:p>
            <a:pPr/>
            <a:r>
              <a:t>Prague, CZ</a:t>
            </a:r>
          </a:p>
        </p:txBody>
      </p:sp>
      <p:pic>
        <p:nvPicPr>
          <p:cNvPr id="502" name="image93.png" descr="image93.png"/>
          <p:cNvPicPr>
            <a:picLocks noChangeAspect="1"/>
          </p:cNvPicPr>
          <p:nvPr/>
        </p:nvPicPr>
        <p:blipFill>
          <a:blip r:embed="rId4">
            <a:extLst/>
          </a:blip>
          <a:stretch>
            <a:fillRect/>
          </a:stretch>
        </p:blipFill>
        <p:spPr>
          <a:xfrm>
            <a:off x="3319178" y="2567878"/>
            <a:ext cx="326335" cy="211634"/>
          </a:xfrm>
          <a:prstGeom prst="rect">
            <a:avLst/>
          </a:prstGeom>
          <a:ln w="12700">
            <a:miter lim="400000"/>
          </a:ln>
        </p:spPr>
      </p:pic>
      <p:pic>
        <p:nvPicPr>
          <p:cNvPr id="503" name="image89.png" descr="image89.png"/>
          <p:cNvPicPr>
            <a:picLocks noChangeAspect="1"/>
          </p:cNvPicPr>
          <p:nvPr/>
        </p:nvPicPr>
        <p:blipFill>
          <a:blip r:embed="rId3">
            <a:extLst/>
          </a:blip>
          <a:stretch>
            <a:fillRect/>
          </a:stretch>
        </p:blipFill>
        <p:spPr>
          <a:xfrm>
            <a:off x="1569312" y="5567159"/>
            <a:ext cx="399740" cy="239238"/>
          </a:xfrm>
          <a:prstGeom prst="rect">
            <a:avLst/>
          </a:prstGeom>
          <a:ln w="12700">
            <a:miter lim="400000"/>
          </a:ln>
        </p:spPr>
      </p:pic>
      <p:grpSp>
        <p:nvGrpSpPr>
          <p:cNvPr id="512" name="Group"/>
          <p:cNvGrpSpPr/>
          <p:nvPr/>
        </p:nvGrpSpPr>
        <p:grpSpPr>
          <a:xfrm>
            <a:off x="5519041" y="1056272"/>
            <a:ext cx="6366534" cy="4919655"/>
            <a:chOff x="0" y="0"/>
            <a:chExt cx="6366533" cy="4919654"/>
          </a:xfrm>
        </p:grpSpPr>
        <p:pic>
          <p:nvPicPr>
            <p:cNvPr id="504" name="image94.tif" descr="image94.tif"/>
            <p:cNvPicPr>
              <a:picLocks noChangeAspect="1"/>
            </p:cNvPicPr>
            <p:nvPr/>
          </p:nvPicPr>
          <p:blipFill>
            <a:blip r:embed="rId6">
              <a:extLst/>
            </a:blip>
            <a:stretch>
              <a:fillRect/>
            </a:stretch>
          </p:blipFill>
          <p:spPr>
            <a:xfrm>
              <a:off x="325440" y="0"/>
              <a:ext cx="5992889" cy="4695956"/>
            </a:xfrm>
            <a:prstGeom prst="rect">
              <a:avLst/>
            </a:prstGeom>
            <a:ln w="12700" cap="flat">
              <a:noFill/>
              <a:miter lim="400000"/>
            </a:ln>
            <a:effectLst/>
          </p:spPr>
        </p:pic>
        <p:sp>
          <p:nvSpPr>
            <p:cNvPr id="505" name="Low-Q2…"/>
            <p:cNvSpPr txBox="1"/>
            <p:nvPr/>
          </p:nvSpPr>
          <p:spPr>
            <a:xfrm>
              <a:off x="482276" y="2640740"/>
              <a:ext cx="903899" cy="640263"/>
            </a:xfrm>
            <a:prstGeom prst="rect">
              <a:avLst/>
            </a:prstGeom>
            <a:solidFill>
              <a:srgbClr val="FFFFFF"/>
            </a:solidFill>
            <a:ln w="12700" cap="flat">
              <a:solidFill>
                <a:srgbClr val="4472C4"/>
              </a:solidFill>
              <a:prstDash val="solid"/>
              <a:round/>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p>
              <a:pPr>
                <a:defRPr sz="1600">
                  <a:latin typeface="+mn-lt"/>
                  <a:ea typeface="+mn-ea"/>
                  <a:cs typeface="+mn-cs"/>
                  <a:sym typeface="Helvetica"/>
                </a:defRPr>
              </a:pPr>
              <a:r>
                <a:t>Low-Q2</a:t>
              </a:r>
            </a:p>
            <a:p>
              <a:pPr>
                <a:defRPr sz="1600">
                  <a:latin typeface="+mn-lt"/>
                  <a:ea typeface="+mn-ea"/>
                  <a:cs typeface="+mn-cs"/>
                  <a:sym typeface="Helvetica"/>
                </a:defRPr>
              </a:pPr>
              <a:r>
                <a:t>tagger1</a:t>
              </a:r>
            </a:p>
          </p:txBody>
        </p:sp>
        <p:sp>
          <p:nvSpPr>
            <p:cNvPr id="506" name="Low-Q2…"/>
            <p:cNvSpPr txBox="1"/>
            <p:nvPr/>
          </p:nvSpPr>
          <p:spPr>
            <a:xfrm>
              <a:off x="1373458" y="1762665"/>
              <a:ext cx="903899" cy="640262"/>
            </a:xfrm>
            <a:prstGeom prst="rect">
              <a:avLst/>
            </a:prstGeom>
            <a:solidFill>
              <a:srgbClr val="FFFFFF"/>
            </a:solidFill>
            <a:ln w="12700" cap="flat">
              <a:solidFill>
                <a:srgbClr val="4472C4"/>
              </a:solidFill>
              <a:prstDash val="solid"/>
              <a:round/>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p>
              <a:pPr>
                <a:defRPr sz="1600">
                  <a:latin typeface="+mn-lt"/>
                  <a:ea typeface="+mn-ea"/>
                  <a:cs typeface="+mn-cs"/>
                  <a:sym typeface="Helvetica"/>
                </a:defRPr>
              </a:pPr>
              <a:r>
                <a:t>Low-Q2</a:t>
              </a:r>
            </a:p>
            <a:p>
              <a:pPr>
                <a:defRPr sz="1600">
                  <a:latin typeface="+mn-lt"/>
                  <a:ea typeface="+mn-ea"/>
                  <a:cs typeface="+mn-cs"/>
                  <a:sym typeface="Helvetica"/>
                </a:defRPr>
              </a:pPr>
              <a:r>
                <a:t>tagger2</a:t>
              </a:r>
            </a:p>
          </p:txBody>
        </p:sp>
        <p:sp>
          <p:nvSpPr>
            <p:cNvPr id="507" name="Lumi system"/>
            <p:cNvSpPr txBox="1"/>
            <p:nvPr/>
          </p:nvSpPr>
          <p:spPr>
            <a:xfrm>
              <a:off x="4932980" y="1355940"/>
              <a:ext cx="1433554" cy="376950"/>
            </a:xfrm>
            <a:prstGeom prst="rect">
              <a:avLst/>
            </a:prstGeom>
            <a:solidFill>
              <a:srgbClr val="FFFFFF"/>
            </a:solidFill>
            <a:ln w="12700" cap="flat">
              <a:solidFill>
                <a:srgbClr val="4472C4"/>
              </a:solidFill>
              <a:prstDash val="solid"/>
              <a:round/>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a:defRPr sz="1600">
                  <a:latin typeface="+mn-lt"/>
                  <a:ea typeface="+mn-ea"/>
                  <a:cs typeface="+mn-cs"/>
                  <a:sym typeface="Helvetica"/>
                </a:defRPr>
              </a:lvl1pPr>
            </a:lstStyle>
            <a:p>
              <a:pPr/>
              <a:r>
                <a:t>Lumi system </a:t>
              </a:r>
            </a:p>
          </p:txBody>
        </p:sp>
        <p:sp>
          <p:nvSpPr>
            <p:cNvPr id="508" name="Line"/>
            <p:cNvSpPr/>
            <p:nvPr/>
          </p:nvSpPr>
          <p:spPr>
            <a:xfrm>
              <a:off x="1398461" y="3089051"/>
              <a:ext cx="189846" cy="189846"/>
            </a:xfrm>
            <a:prstGeom prst="line">
              <a:avLst/>
            </a:prstGeom>
            <a:noFill/>
            <a:ln w="25400" cap="flat">
              <a:solidFill>
                <a:srgbClr val="4472C4"/>
              </a:solidFill>
              <a:prstDash val="solid"/>
              <a:round/>
              <a:tailEnd type="triangle" w="med" len="med"/>
            </a:ln>
            <a:effectLst/>
          </p:spPr>
          <p:txBody>
            <a:bodyPr wrap="square" lIns="45718" tIns="45718" rIns="45718" bIns="45718" numCol="1" anchor="t">
              <a:noAutofit/>
            </a:bodyPr>
            <a:lstStyle/>
            <a:p>
              <a:pPr>
                <a:defRPr>
                  <a:latin typeface="+mn-lt"/>
                  <a:ea typeface="+mn-ea"/>
                  <a:cs typeface="+mn-cs"/>
                  <a:sym typeface="Helvetica"/>
                </a:defRPr>
              </a:pPr>
            </a:p>
          </p:txBody>
        </p:sp>
        <p:sp>
          <p:nvSpPr>
            <p:cNvPr id="509" name="Line"/>
            <p:cNvSpPr/>
            <p:nvPr/>
          </p:nvSpPr>
          <p:spPr>
            <a:xfrm>
              <a:off x="2279863" y="2251670"/>
              <a:ext cx="288821" cy="288821"/>
            </a:xfrm>
            <a:prstGeom prst="line">
              <a:avLst/>
            </a:prstGeom>
            <a:noFill/>
            <a:ln w="25400" cap="flat">
              <a:solidFill>
                <a:srgbClr val="4472C4"/>
              </a:solidFill>
              <a:prstDash val="solid"/>
              <a:round/>
              <a:tailEnd type="triangle" w="med" len="med"/>
            </a:ln>
            <a:effectLst/>
          </p:spPr>
          <p:txBody>
            <a:bodyPr wrap="square" lIns="45718" tIns="45718" rIns="45718" bIns="45718" numCol="1" anchor="t">
              <a:noAutofit/>
            </a:bodyPr>
            <a:lstStyle/>
            <a:p>
              <a:pPr>
                <a:defRPr>
                  <a:latin typeface="+mn-lt"/>
                  <a:ea typeface="+mn-ea"/>
                  <a:cs typeface="+mn-cs"/>
                  <a:sym typeface="Helvetica"/>
                </a:defRPr>
              </a:pPr>
            </a:p>
          </p:txBody>
        </p:sp>
        <p:sp>
          <p:nvSpPr>
            <p:cNvPr id="510" name="Line"/>
            <p:cNvSpPr/>
            <p:nvPr/>
          </p:nvSpPr>
          <p:spPr>
            <a:xfrm flipH="1" flipV="1">
              <a:off x="5888492" y="622277"/>
              <a:ext cx="150050" cy="742917"/>
            </a:xfrm>
            <a:prstGeom prst="line">
              <a:avLst/>
            </a:prstGeom>
            <a:noFill/>
            <a:ln w="25400" cap="flat">
              <a:solidFill>
                <a:srgbClr val="4472C4"/>
              </a:solidFill>
              <a:prstDash val="solid"/>
              <a:round/>
              <a:tailEnd type="triangle" w="med" len="med"/>
            </a:ln>
            <a:effectLst/>
          </p:spPr>
          <p:txBody>
            <a:bodyPr wrap="square" lIns="45718" tIns="45718" rIns="45718" bIns="45718" numCol="1" anchor="t">
              <a:noAutofit/>
            </a:bodyPr>
            <a:lstStyle/>
            <a:p>
              <a:pPr>
                <a:defRPr>
                  <a:latin typeface="+mn-lt"/>
                  <a:ea typeface="+mn-ea"/>
                  <a:cs typeface="+mn-cs"/>
                  <a:sym typeface="Helvetica"/>
                </a:defRPr>
              </a:pPr>
            </a:p>
          </p:txBody>
        </p:sp>
        <p:sp>
          <p:nvSpPr>
            <p:cNvPr id="511" name="IP"/>
            <p:cNvSpPr txBox="1"/>
            <p:nvPr/>
          </p:nvSpPr>
          <p:spPr>
            <a:xfrm>
              <a:off x="0" y="4542704"/>
              <a:ext cx="336998" cy="376951"/>
            </a:xfrm>
            <a:prstGeom prst="rect">
              <a:avLst/>
            </a:prstGeom>
            <a:solidFill>
              <a:srgbClr val="FFFFFF"/>
            </a:solidFill>
            <a:ln w="12700" cap="flat">
              <a:solidFill>
                <a:srgbClr val="4472C4"/>
              </a:solidFill>
              <a:prstDash val="solid"/>
              <a:round/>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a:defRPr sz="1600">
                  <a:latin typeface="+mn-lt"/>
                  <a:ea typeface="+mn-ea"/>
                  <a:cs typeface="+mn-cs"/>
                  <a:sym typeface="Helvetica"/>
                </a:defRPr>
              </a:lvl1pPr>
            </a:lstStyle>
            <a:p>
              <a:pPr/>
              <a:r>
                <a:t>IP</a:t>
              </a:r>
            </a:p>
          </p:txBody>
        </p:sp>
      </p:grpSp>
      <p:sp>
        <p:nvSpPr>
          <p:cNvPr id="513" name="Text"/>
          <p:cNvSpPr txBox="1"/>
          <p:nvPr/>
        </p:nvSpPr>
        <p:spPr>
          <a:xfrm>
            <a:off x="9606071" y="6443731"/>
            <a:ext cx="273655" cy="26425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r">
              <a:defRPr sz="1200">
                <a:solidFill>
                  <a:srgbClr val="FFFFFF"/>
                </a:solidFill>
              </a:defRPr>
            </a:lvl1pPr>
          </a:lstStyle>
          <a:p>
            <a:pPr/>
            <a:fld id="{86CB4B4D-7CA3-9044-876B-883B54F8677D}" type="slidenum"/>
          </a:p>
        </p:txBody>
      </p:sp>
      <p:sp>
        <p:nvSpPr>
          <p:cNvPr id="514" name="Weekly meetings to discuss engineering and integration aspects with JLAB/BNL designers, collaborating institutes"/>
          <p:cNvSpPr txBox="1"/>
          <p:nvPr/>
        </p:nvSpPr>
        <p:spPr>
          <a:xfrm>
            <a:off x="175183" y="5928559"/>
            <a:ext cx="10951700" cy="3005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914400" indent="-228600" defTabSz="457200">
              <a:buClr>
                <a:srgbClr val="000000"/>
              </a:buClr>
              <a:buSzPct val="100000"/>
              <a:buChar char="✓"/>
              <a:defRPr sz="1600">
                <a:latin typeface="+mj-lt"/>
                <a:ea typeface="+mj-ea"/>
                <a:cs typeface="+mj-cs"/>
                <a:sym typeface="Calibri"/>
              </a:defRPr>
            </a:pPr>
            <a:r>
              <a:t>Weekly meetings to discuss engineering and integration aspects with JLAB/BNL designers, collaborating institutes </a:t>
            </a:r>
          </a:p>
        </p:txBody>
      </p:sp>
      <p:sp>
        <p:nvSpPr>
          <p:cNvPr id="515" name="Kraków, Poland"/>
          <p:cNvSpPr txBox="1"/>
          <p:nvPr/>
        </p:nvSpPr>
        <p:spPr>
          <a:xfrm>
            <a:off x="613762" y="5279397"/>
            <a:ext cx="1120497" cy="211633"/>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lvl1pPr algn="ctr" defTabSz="1219169">
              <a:defRPr sz="1200">
                <a:solidFill>
                  <a:srgbClr val="5E5E5E"/>
                </a:solidFill>
                <a:latin typeface="Helvetica Neue"/>
                <a:ea typeface="Helvetica Neue"/>
                <a:cs typeface="Helvetica Neue"/>
                <a:sym typeface="Helvetica Neue"/>
              </a:defRPr>
            </a:lvl1pPr>
          </a:lstStyle>
          <a:p>
            <a:pPr/>
            <a:r>
              <a:t>Kraków, Poland</a:t>
            </a:r>
          </a:p>
        </p:txBody>
      </p:sp>
      <p:pic>
        <p:nvPicPr>
          <p:cNvPr id="516" name="image92.png" descr="image92.png"/>
          <p:cNvPicPr>
            <a:picLocks noChangeAspect="1"/>
          </p:cNvPicPr>
          <p:nvPr/>
        </p:nvPicPr>
        <p:blipFill>
          <a:blip r:embed="rId5">
            <a:extLst/>
          </a:blip>
          <a:stretch>
            <a:fillRect/>
          </a:stretch>
        </p:blipFill>
        <p:spPr>
          <a:xfrm>
            <a:off x="2089704" y="5208991"/>
            <a:ext cx="487220" cy="275532"/>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lide Number"/>
          <p:cNvSpPr txBox="1"/>
          <p:nvPr>
            <p:ph type="sldNum" sz="quarter" idx="2"/>
          </p:nvPr>
        </p:nvSpPr>
        <p:spPr>
          <a:xfrm>
            <a:off x="11713122" y="6505811"/>
            <a:ext cx="438566" cy="276540"/>
          </a:xfrm>
          <a:prstGeom prst="rect">
            <a:avLst/>
          </a:prstGeom>
          <a:extLst>
            <a:ext uri="{C572A759-6A51-4108-AA02-DFA0A04FC94B}">
              <ma14:wrappingTextBoxFlag xmlns:ma14="http://schemas.microsoft.com/office/mac/drawingml/2011/main" val="1"/>
            </a:ext>
          </a:extLst>
        </p:spPr>
        <p:txBody>
          <a:bodyPr wrap="square"/>
          <a:lstStyle>
            <a:lvl1pPr algn="ctr">
              <a:defRPr sz="1300"/>
            </a:lvl1pPr>
          </a:lstStyle>
          <a:p>
            <a:pPr/>
            <a:fld id="{86CB4B4D-7CA3-9044-876B-883B54F8677D}" type="slidenum"/>
          </a:p>
        </p:txBody>
      </p:sp>
      <p:sp>
        <p:nvSpPr>
          <p:cNvPr id="519" name="Low-Q2 tagger: requirements"/>
          <p:cNvSpPr txBox="1"/>
          <p:nvPr>
            <p:ph type="title"/>
          </p:nvPr>
        </p:nvSpPr>
        <p:spPr>
          <a:xfrm>
            <a:off x="461962" y="-16779"/>
            <a:ext cx="11499235" cy="708708"/>
          </a:xfrm>
          <a:prstGeom prst="rect">
            <a:avLst/>
          </a:prstGeom>
        </p:spPr>
        <p:txBody>
          <a:bodyPr lIns="45718" tIns="45718" rIns="45718" bIns="45718"/>
          <a:lstStyle/>
          <a:p>
            <a:pPr lvl="1"/>
            <a:r>
              <a:t>Low-Q2 tagger: requirements   </a:t>
            </a:r>
          </a:p>
        </p:txBody>
      </p:sp>
      <p:sp>
        <p:nvSpPr>
          <p:cNvPr id="520" name="The Low- Q² detectors need to measure the energy and position of the scattering electrons with Q² below 1GeV² in the far-backward directions.…"/>
          <p:cNvSpPr txBox="1"/>
          <p:nvPr/>
        </p:nvSpPr>
        <p:spPr>
          <a:xfrm>
            <a:off x="455153" y="958427"/>
            <a:ext cx="7444594" cy="40844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10289" indent="-110289">
              <a:buSzPct val="100000"/>
              <a:buChar char="✓"/>
            </a:pPr>
            <a:r>
              <a:t>The Low- Q² detectors need to measure the energy and position of the scattering electrons with </a:t>
            </a:r>
            <a:r>
              <a:rPr b="1"/>
              <a:t>Q² below 1GeV²</a:t>
            </a:r>
            <a:r>
              <a:t> in the far-backward directions.</a:t>
            </a:r>
          </a:p>
          <a:p>
            <a:pPr marL="110289" indent="-110289">
              <a:buSzPct val="100000"/>
              <a:buChar char="✓"/>
            </a:pPr>
          </a:p>
          <a:p>
            <a:pPr marL="110289" indent="-110289">
              <a:buSzPct val="100000"/>
              <a:buChar char="✓"/>
            </a:pPr>
            <a:r>
              <a:t>The acceptance for the low- Q² tagger should </a:t>
            </a:r>
            <a:r>
              <a:rPr b="1"/>
              <a:t>complement the central detector</a:t>
            </a:r>
            <a:r>
              <a:t> to reach the coverage close to the limit given by the divergence of the beam.</a:t>
            </a:r>
          </a:p>
          <a:p>
            <a:pPr/>
          </a:p>
          <a:p>
            <a:pPr marL="110289" indent="-110289">
              <a:buSzPct val="100000"/>
              <a:buChar char="✓"/>
            </a:pPr>
            <a:r>
              <a:t>Low-Q2 system  should have a spatial resolution providing a </a:t>
            </a:r>
            <a:r>
              <a:rPr b="1"/>
              <a:t>momentum resolution &lt; 5%</a:t>
            </a:r>
            <a:endParaRPr b="1"/>
          </a:p>
          <a:p>
            <a:pPr/>
          </a:p>
          <a:p>
            <a:pPr marL="110289" indent="-110289">
              <a:buSzPct val="100000"/>
              <a:buChar char="✓"/>
            </a:pPr>
            <a:r>
              <a:t>Provide </a:t>
            </a:r>
            <a:r>
              <a:rPr b="1"/>
              <a:t>timing resolution</a:t>
            </a:r>
            <a:r>
              <a:t> sufficient to resolve 10ns beam buckets</a:t>
            </a:r>
          </a:p>
          <a:p>
            <a:pPr/>
          </a:p>
          <a:p>
            <a:pPr marL="110289" indent="-110289">
              <a:buSzPct val="100000"/>
              <a:buChar char="✓"/>
            </a:pPr>
            <a:r>
              <a:rPr b="1"/>
              <a:t>High rate capability </a:t>
            </a:r>
            <a:r>
              <a:t>( due to brem. background) </a:t>
            </a:r>
            <a:r>
              <a:rPr b="1"/>
              <a:t>: ~ </a:t>
            </a:r>
            <a:r>
              <a:t> 20kHz per 55um pixel (near the beam-pipe)</a:t>
            </a:r>
          </a:p>
        </p:txBody>
      </p:sp>
      <p:pic>
        <p:nvPicPr>
          <p:cNvPr id="521" name="Picture 6" descr="Picture 6"/>
          <p:cNvPicPr>
            <a:picLocks noChangeAspect="1"/>
          </p:cNvPicPr>
          <p:nvPr/>
        </p:nvPicPr>
        <p:blipFill>
          <a:blip r:embed="rId2">
            <a:extLst/>
          </a:blip>
          <a:stretch>
            <a:fillRect/>
          </a:stretch>
        </p:blipFill>
        <p:spPr>
          <a:xfrm>
            <a:off x="8214441" y="317506"/>
            <a:ext cx="3190882" cy="3116532"/>
          </a:xfrm>
          <a:prstGeom prst="rect">
            <a:avLst/>
          </a:prstGeom>
          <a:ln w="12700">
            <a:miter lim="400000"/>
          </a:ln>
        </p:spPr>
      </p:pic>
      <p:pic>
        <p:nvPicPr>
          <p:cNvPr id="522" name="image60.png" descr="image60.png"/>
          <p:cNvPicPr>
            <a:picLocks noChangeAspect="1"/>
          </p:cNvPicPr>
          <p:nvPr/>
        </p:nvPicPr>
        <p:blipFill>
          <a:blip r:embed="rId3">
            <a:extLst/>
          </a:blip>
          <a:stretch>
            <a:fillRect/>
          </a:stretch>
        </p:blipFill>
        <p:spPr>
          <a:xfrm>
            <a:off x="8006540" y="3359614"/>
            <a:ext cx="3332425" cy="3248157"/>
          </a:xfrm>
          <a:prstGeom prst="rect">
            <a:avLst/>
          </a:prstGeom>
          <a:ln w="12700">
            <a:miter lim="400000"/>
          </a:ln>
        </p:spPr>
      </p:pic>
      <p:sp>
        <p:nvSpPr>
          <p:cNvPr id="523" name="=&gt; talk by Kenneth Livingston"/>
          <p:cNvSpPr txBox="1"/>
          <p:nvPr/>
        </p:nvSpPr>
        <p:spPr>
          <a:xfrm>
            <a:off x="9132010" y="64882"/>
            <a:ext cx="2826605"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57200">
              <a:defRPr sz="1600"/>
            </a:lvl1pPr>
          </a:lstStyle>
          <a:p>
            <a:pPr/>
            <a:r>
              <a:t>=&gt; talk by Kenneth Livingston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5" name="Slide Number"/>
          <p:cNvSpPr txBox="1"/>
          <p:nvPr>
            <p:ph type="sldNum" sz="quarter" idx="2"/>
          </p:nvPr>
        </p:nvSpPr>
        <p:spPr>
          <a:xfrm>
            <a:off x="11910816" y="6505811"/>
            <a:ext cx="287783" cy="276540"/>
          </a:xfrm>
          <a:prstGeom prst="rect">
            <a:avLst/>
          </a:prstGeom>
          <a:extLst>
            <a:ext uri="{C572A759-6A51-4108-AA02-DFA0A04FC94B}">
              <ma14:wrappingTextBoxFlag xmlns:ma14="http://schemas.microsoft.com/office/mac/drawingml/2011/main" val="1"/>
            </a:ext>
          </a:extLst>
        </p:spPr>
        <p:txBody>
          <a:bodyPr/>
          <a:lstStyle>
            <a:lvl1pPr algn="ctr">
              <a:defRPr sz="1300"/>
            </a:lvl1pPr>
          </a:lstStyle>
          <a:p>
            <a:pPr/>
            <a:fld id="{86CB4B4D-7CA3-9044-876B-883B54F8677D}" type="slidenum"/>
          </a:p>
        </p:txBody>
      </p:sp>
      <p:sp>
        <p:nvSpPr>
          <p:cNvPr id="526" name="Luminosity system: requirements"/>
          <p:cNvSpPr txBox="1"/>
          <p:nvPr>
            <p:ph type="title"/>
          </p:nvPr>
        </p:nvSpPr>
        <p:spPr>
          <a:xfrm>
            <a:off x="461962" y="-16779"/>
            <a:ext cx="11499235" cy="688864"/>
          </a:xfrm>
          <a:prstGeom prst="rect">
            <a:avLst/>
          </a:prstGeom>
        </p:spPr>
        <p:txBody>
          <a:bodyPr lIns="45718" tIns="45718" rIns="45718" bIns="45718"/>
          <a:lstStyle/>
          <a:p>
            <a:pPr/>
            <a:r>
              <a:t>Luminosity system: requirements   </a:t>
            </a:r>
          </a:p>
        </p:txBody>
      </p:sp>
      <p:grpSp>
        <p:nvGrpSpPr>
          <p:cNvPr id="530" name="Group"/>
          <p:cNvGrpSpPr/>
          <p:nvPr/>
        </p:nvGrpSpPr>
        <p:grpSpPr>
          <a:xfrm>
            <a:off x="622768" y="1069517"/>
            <a:ext cx="6627809" cy="2619997"/>
            <a:chOff x="0" y="0"/>
            <a:chExt cx="6627807" cy="2619995"/>
          </a:xfrm>
        </p:grpSpPr>
        <p:pic>
          <p:nvPicPr>
            <p:cNvPr id="527" name="Screen Shot 2022-04-22 at 3.47.38 PM.png" descr="Screen Shot 2022-04-22 at 3.47.38 PM.png"/>
            <p:cNvPicPr>
              <a:picLocks noChangeAspect="1"/>
            </p:cNvPicPr>
            <p:nvPr/>
          </p:nvPicPr>
          <p:blipFill>
            <a:blip r:embed="rId2">
              <a:extLst/>
            </a:blip>
            <a:srcRect l="0" t="0" r="0" b="0"/>
            <a:stretch>
              <a:fillRect/>
            </a:stretch>
          </p:blipFill>
          <p:spPr>
            <a:xfrm>
              <a:off x="0" y="0"/>
              <a:ext cx="6627808" cy="2619996"/>
            </a:xfrm>
            <a:prstGeom prst="rect">
              <a:avLst/>
            </a:prstGeom>
            <a:ln w="12700" cap="flat">
              <a:noFill/>
              <a:miter lim="400000"/>
            </a:ln>
            <a:effectLst/>
          </p:spPr>
        </p:pic>
        <p:sp>
          <p:nvSpPr>
            <p:cNvPr id="528" name="e+"/>
            <p:cNvSpPr txBox="1"/>
            <p:nvPr/>
          </p:nvSpPr>
          <p:spPr>
            <a:xfrm>
              <a:off x="2344536" y="787819"/>
              <a:ext cx="328956" cy="3266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a:defRPr sz="800">
                  <a:latin typeface="+mn-lt"/>
                  <a:ea typeface="+mn-ea"/>
                  <a:cs typeface="+mn-cs"/>
                  <a:sym typeface="Helvetica"/>
                </a:defRPr>
              </a:lvl1pPr>
            </a:lstStyle>
            <a:p>
              <a:pPr/>
              <a:r>
                <a:t>e+</a:t>
              </a:r>
            </a:p>
          </p:txBody>
        </p:sp>
        <p:sp>
          <p:nvSpPr>
            <p:cNvPr id="529" name="e-"/>
            <p:cNvSpPr txBox="1"/>
            <p:nvPr/>
          </p:nvSpPr>
          <p:spPr>
            <a:xfrm>
              <a:off x="2363602" y="1238825"/>
              <a:ext cx="290824" cy="3266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a:defRPr sz="800">
                  <a:latin typeface="+mn-lt"/>
                  <a:ea typeface="+mn-ea"/>
                  <a:cs typeface="+mn-cs"/>
                  <a:sym typeface="Helvetica"/>
                </a:defRPr>
              </a:lvl1pPr>
            </a:lstStyle>
            <a:p>
              <a:pPr/>
              <a:r>
                <a:t>e-</a:t>
              </a:r>
            </a:p>
          </p:txBody>
        </p:sp>
      </p:grpSp>
      <p:sp>
        <p:nvSpPr>
          <p:cNvPr id="531" name="Luminosity measurements via Bethe-Heitler process…"/>
          <p:cNvSpPr txBox="1"/>
          <p:nvPr/>
        </p:nvSpPr>
        <p:spPr>
          <a:xfrm>
            <a:off x="3343321" y="4086946"/>
            <a:ext cx="3988407" cy="175502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p>
            <a:pPr marL="254000" indent="-254000">
              <a:lnSpc>
                <a:spcPct val="90000"/>
              </a:lnSpc>
              <a:spcBef>
                <a:spcPts val="400"/>
              </a:spcBef>
              <a:buSzPct val="100000"/>
              <a:buFont typeface="Arial"/>
              <a:buChar char="➢"/>
              <a:defRPr sz="1600"/>
            </a:pPr>
            <a:r>
              <a:t>Luminosity measurements via Bethe-Heitler process  </a:t>
            </a:r>
            <a:endParaRPr>
              <a:solidFill>
                <a:srgbClr val="FFFFFF"/>
              </a:solidFill>
            </a:endParaRPr>
          </a:p>
          <a:p>
            <a:pPr marL="254000" indent="-254000">
              <a:lnSpc>
                <a:spcPct val="90000"/>
              </a:lnSpc>
              <a:spcBef>
                <a:spcPts val="400"/>
              </a:spcBef>
              <a:buSzPct val="100000"/>
              <a:buFont typeface="Arial"/>
              <a:buChar char="➢"/>
              <a:defRPr sz="1600"/>
            </a:pPr>
            <a:r>
              <a:t>Photons from IP collinear to e-beam </a:t>
            </a:r>
            <a:endParaRPr>
              <a:solidFill>
                <a:srgbClr val="FFFFFF"/>
              </a:solidFill>
            </a:endParaRPr>
          </a:p>
          <a:p>
            <a:pPr marL="254000" indent="-254000">
              <a:lnSpc>
                <a:spcPct val="90000"/>
              </a:lnSpc>
              <a:spcBef>
                <a:spcPts val="400"/>
              </a:spcBef>
              <a:buSzPct val="100000"/>
              <a:buFont typeface="Arial"/>
              <a:buChar char="➢"/>
              <a:defRPr sz="1600"/>
            </a:pPr>
            <a:r>
              <a:t>First dipole bends electrons</a:t>
            </a:r>
            <a:endParaRPr>
              <a:solidFill>
                <a:srgbClr val="FFFFFF"/>
              </a:solidFill>
            </a:endParaRPr>
          </a:p>
          <a:p>
            <a:pPr marL="254000" indent="-254000">
              <a:lnSpc>
                <a:spcPct val="90000"/>
              </a:lnSpc>
              <a:spcBef>
                <a:spcPts val="400"/>
              </a:spcBef>
              <a:buSzPct val="100000"/>
              <a:buFont typeface="Arial"/>
              <a:buChar char="➢"/>
              <a:defRPr sz="1600"/>
            </a:pPr>
            <a:r>
              <a:t>Photon conversion to e-/e+ pair </a:t>
            </a:r>
            <a:endParaRPr>
              <a:solidFill>
                <a:srgbClr val="FFFFFF"/>
              </a:solidFill>
            </a:endParaRPr>
          </a:p>
          <a:p>
            <a:pPr marL="254000" indent="-254000">
              <a:lnSpc>
                <a:spcPct val="90000"/>
              </a:lnSpc>
              <a:spcBef>
                <a:spcPts val="400"/>
              </a:spcBef>
              <a:buSzPct val="100000"/>
              <a:buFont typeface="Arial"/>
              <a:buChar char="➢"/>
              <a:defRPr sz="1600"/>
            </a:pPr>
            <a:r>
              <a:t>Pair-spectrometer / direct photon calorimeter </a:t>
            </a:r>
          </a:p>
        </p:txBody>
      </p:sp>
      <p:pic>
        <p:nvPicPr>
          <p:cNvPr id="532" name="Picture 13" descr="Picture 13"/>
          <p:cNvPicPr>
            <a:picLocks noChangeAspect="1"/>
          </p:cNvPicPr>
          <p:nvPr/>
        </p:nvPicPr>
        <p:blipFill>
          <a:blip r:embed="rId3">
            <a:extLst/>
          </a:blip>
          <a:stretch>
            <a:fillRect/>
          </a:stretch>
        </p:blipFill>
        <p:spPr>
          <a:xfrm>
            <a:off x="376420" y="3758957"/>
            <a:ext cx="2934669" cy="2410999"/>
          </a:xfrm>
          <a:prstGeom prst="rect">
            <a:avLst/>
          </a:prstGeom>
          <a:ln w="12700">
            <a:miter lim="400000"/>
          </a:ln>
        </p:spPr>
      </p:pic>
      <p:sp>
        <p:nvSpPr>
          <p:cNvPr id="533" name="To measure integrated luminosity with precision δL/L&lt; 1%…"/>
          <p:cNvSpPr txBox="1"/>
          <p:nvPr/>
        </p:nvSpPr>
        <p:spPr>
          <a:xfrm>
            <a:off x="7754218" y="1061084"/>
            <a:ext cx="3988407" cy="105960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180473" indent="-180473">
              <a:lnSpc>
                <a:spcPct val="90000"/>
              </a:lnSpc>
              <a:spcBef>
                <a:spcPts val="1000"/>
              </a:spcBef>
              <a:buSzPct val="100000"/>
              <a:buChar char="✓"/>
              <a:defRPr sz="1600"/>
            </a:pPr>
            <a:r>
              <a:t>To measure i</a:t>
            </a:r>
            <a:r>
              <a:t>ntegrated luminosity with precision δL/L&lt; 1%</a:t>
            </a:r>
          </a:p>
          <a:p>
            <a:pPr marL="180473" indent="-180473">
              <a:lnSpc>
                <a:spcPct val="90000"/>
              </a:lnSpc>
              <a:spcBef>
                <a:spcPts val="1000"/>
              </a:spcBef>
              <a:buSzPct val="100000"/>
              <a:buChar char="✓"/>
              <a:defRPr sz="1600"/>
            </a:pPr>
            <a:r>
              <a:t>Done using two complementary measurements: </a:t>
            </a:r>
          </a:p>
        </p:txBody>
      </p:sp>
      <p:sp>
        <p:nvSpPr>
          <p:cNvPr id="534" name="TextBox 18"/>
          <p:cNvSpPr txBox="1"/>
          <p:nvPr/>
        </p:nvSpPr>
        <p:spPr>
          <a:xfrm>
            <a:off x="8031391" y="2283940"/>
            <a:ext cx="3819884" cy="17380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600"/>
            </a:pPr>
            <a:r>
              <a:t>pair spectrometer: </a:t>
            </a:r>
          </a:p>
          <a:p>
            <a:pPr marL="171450" indent="-171450">
              <a:buClr>
                <a:srgbClr val="000000"/>
              </a:buClr>
              <a:buSzPct val="100000"/>
              <a:buFont typeface="Arial"/>
              <a:buChar char="➢"/>
              <a:defRPr sz="1600"/>
            </a:pPr>
            <a:r>
              <a:t>Low rate ( due to conversion) </a:t>
            </a:r>
          </a:p>
          <a:p>
            <a:pPr marL="171450" indent="-171450">
              <a:buClr>
                <a:srgbClr val="000000"/>
              </a:buClr>
              <a:buSzPct val="100000"/>
              <a:buFont typeface="Arial"/>
              <a:buChar char="➢"/>
              <a:defRPr sz="1600"/>
            </a:pPr>
            <a:r>
              <a:t>High precision measurement for physics analysis </a:t>
            </a:r>
            <a14:m>
              <m:oMath>
                <m:r>
                  <a:rPr xmlns:a="http://schemas.openxmlformats.org/drawingml/2006/main" sz="1900" i="1">
                    <a:solidFill>
                      <a:srgbClr val="000000"/>
                    </a:solidFill>
                    <a:latin typeface="Cambria Math" panose="02040503050406030204" pitchFamily="18" charset="0"/>
                  </a:rPr>
                  <m:t>σ</m:t>
                </m:r>
              </m:oMath>
            </a14:m>
            <a:r>
              <a:t>(E)/E &lt; 15%/sqrt(E) .</a:t>
            </a:r>
          </a:p>
          <a:p>
            <a:pPr marL="171450" indent="-171450">
              <a:buClr>
                <a:srgbClr val="000000"/>
              </a:buClr>
              <a:buSzPct val="100000"/>
              <a:buFont typeface="Arial"/>
              <a:buChar char="➢"/>
              <a:defRPr sz="1600"/>
            </a:pPr>
            <a:r>
              <a:t>The calorimeters are outside of the primary synchrotron radiation fan</a:t>
            </a:r>
          </a:p>
        </p:txBody>
      </p:sp>
      <p:sp>
        <p:nvSpPr>
          <p:cNvPr id="535" name="zero degree photon calorimeter…"/>
          <p:cNvSpPr txBox="1"/>
          <p:nvPr/>
        </p:nvSpPr>
        <p:spPr>
          <a:xfrm>
            <a:off x="7947130" y="4037620"/>
            <a:ext cx="4225376" cy="173808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1600"/>
            </a:pPr>
            <a:r>
              <a:t>zero degree photon calorimeter</a:t>
            </a:r>
          </a:p>
          <a:p>
            <a:pPr marL="171449" indent="-171449">
              <a:buClr>
                <a:srgbClr val="000000"/>
              </a:buClr>
              <a:buSzPct val="100000"/>
              <a:buFont typeface="Arial"/>
              <a:buChar char="➢"/>
              <a:defRPr sz="1600"/>
            </a:pPr>
            <a:r>
              <a:t>high rate </a:t>
            </a:r>
          </a:p>
          <a:p>
            <a:pPr marL="171449" indent="-171449">
              <a:buClr>
                <a:srgbClr val="000000"/>
              </a:buClr>
              <a:buSzPct val="100000"/>
              <a:buFont typeface="Arial"/>
              <a:buChar char="➢"/>
              <a:defRPr sz="1600"/>
            </a:pPr>
            <a:r>
              <a:t>measured energy proportional to # photons</a:t>
            </a:r>
          </a:p>
          <a:p>
            <a:pPr marL="171449" indent="-171449">
              <a:buClr>
                <a:srgbClr val="000000"/>
              </a:buClr>
              <a:buSzPct val="100000"/>
              <a:buFont typeface="Arial"/>
              <a:buChar char="➢"/>
              <a:defRPr sz="1600"/>
            </a:pPr>
            <a:r>
              <a:t>Energy resolution: </a:t>
            </a:r>
            <a14:m>
              <m:oMath>
                <m:r>
                  <a:rPr xmlns:a="http://schemas.openxmlformats.org/drawingml/2006/main" sz="1900" i="1">
                    <a:solidFill>
                      <a:srgbClr val="000000"/>
                    </a:solidFill>
                    <a:latin typeface="Cambria Math" panose="02040503050406030204" pitchFamily="18" charset="0"/>
                  </a:rPr>
                  <m:t>σ</m:t>
                </m:r>
              </m:oMath>
            </a14:m>
            <a:r>
              <a:t>(E)/E &lt; 15-25%/sqrt(E).</a:t>
            </a:r>
          </a:p>
          <a:p>
            <a:pPr marL="171449" indent="-171449">
              <a:buClr>
                <a:srgbClr val="000000"/>
              </a:buClr>
              <a:buSzPct val="100000"/>
              <a:buFont typeface="Arial"/>
              <a:buChar char="➢"/>
              <a:defRPr sz="1600"/>
            </a:pPr>
            <a:r>
              <a:t>subject to synchrotron radiation</a:t>
            </a:r>
          </a:p>
          <a:p>
            <a:pPr marL="171449" indent="-171449">
              <a:buClr>
                <a:srgbClr val="000000"/>
              </a:buClr>
              <a:buSzPct val="100000"/>
              <a:buFont typeface="Arial"/>
              <a:buChar char="➢"/>
              <a:defRPr sz="1600"/>
            </a:pPr>
            <a:r>
              <a:t>Fast feedback for machine tuning</a:t>
            </a:r>
          </a:p>
        </p:txBody>
      </p:sp>
      <p:sp>
        <p:nvSpPr>
          <p:cNvPr id="536" name="=&gt; Talks by…"/>
          <p:cNvSpPr txBox="1"/>
          <p:nvPr/>
        </p:nvSpPr>
        <p:spPr>
          <a:xfrm>
            <a:off x="9888798" y="67285"/>
            <a:ext cx="2125227" cy="7705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57200">
              <a:defRPr sz="1600"/>
            </a:pPr>
            <a:r>
              <a:t>=&gt; Talks by </a:t>
            </a:r>
          </a:p>
          <a:p>
            <a:pPr defTabSz="457200">
              <a:defRPr sz="1600"/>
            </a:pPr>
            <a:r>
              <a:t>Nick Zachariou</a:t>
            </a:r>
          </a:p>
          <a:p>
            <a:pPr defTabSz="457200">
              <a:defRPr sz="1600"/>
            </a:pPr>
            <a:r>
              <a:t>Krzysztof Piotrzkowski</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Slide Number"/>
          <p:cNvSpPr txBox="1"/>
          <p:nvPr>
            <p:ph type="sldNum" sz="quarter" idx="2"/>
          </p:nvPr>
        </p:nvSpPr>
        <p:spPr>
          <a:xfrm>
            <a:off x="11910816" y="6505811"/>
            <a:ext cx="287783" cy="276540"/>
          </a:xfrm>
          <a:prstGeom prst="rect">
            <a:avLst/>
          </a:prstGeom>
          <a:extLst>
            <a:ext uri="{C572A759-6A51-4108-AA02-DFA0A04FC94B}">
              <ma14:wrappingTextBoxFlag xmlns:ma14="http://schemas.microsoft.com/office/mac/drawingml/2011/main" val="1"/>
            </a:ext>
          </a:extLst>
        </p:spPr>
        <p:txBody>
          <a:bodyPr/>
          <a:lstStyle>
            <a:lvl1pPr algn="ctr">
              <a:defRPr sz="1300"/>
            </a:lvl1pPr>
          </a:lstStyle>
          <a:p>
            <a:pPr/>
            <a:fld id="{86CB4B4D-7CA3-9044-876B-883B54F8677D}" type="slidenum"/>
          </a:p>
        </p:txBody>
      </p:sp>
      <p:pic>
        <p:nvPicPr>
          <p:cNvPr id="539" name="image77.png" descr="image77.png"/>
          <p:cNvPicPr>
            <a:picLocks noChangeAspect="1"/>
          </p:cNvPicPr>
          <p:nvPr/>
        </p:nvPicPr>
        <p:blipFill>
          <a:blip r:embed="rId2">
            <a:extLst/>
          </a:blip>
          <a:stretch>
            <a:fillRect/>
          </a:stretch>
        </p:blipFill>
        <p:spPr>
          <a:xfrm>
            <a:off x="362119" y="1820051"/>
            <a:ext cx="4091920" cy="1243876"/>
          </a:xfrm>
          <a:prstGeom prst="rect">
            <a:avLst/>
          </a:prstGeom>
          <a:ln w="12700">
            <a:miter lim="400000"/>
          </a:ln>
        </p:spPr>
      </p:pic>
      <p:pic>
        <p:nvPicPr>
          <p:cNvPr id="540" name="image78.png" descr="image78.png"/>
          <p:cNvPicPr>
            <a:picLocks noChangeAspect="1"/>
          </p:cNvPicPr>
          <p:nvPr/>
        </p:nvPicPr>
        <p:blipFill>
          <a:blip r:embed="rId3">
            <a:extLst/>
          </a:blip>
          <a:stretch>
            <a:fillRect/>
          </a:stretch>
        </p:blipFill>
        <p:spPr>
          <a:xfrm>
            <a:off x="4558455" y="1829866"/>
            <a:ext cx="3722870" cy="2701119"/>
          </a:xfrm>
          <a:prstGeom prst="rect">
            <a:avLst/>
          </a:prstGeom>
          <a:ln w="12700">
            <a:miter lim="400000"/>
          </a:ln>
        </p:spPr>
      </p:pic>
      <p:graphicFrame>
        <p:nvGraphicFramePr>
          <p:cNvPr id="541" name="Table 1"/>
          <p:cNvGraphicFramePr/>
          <p:nvPr/>
        </p:nvGraphicFramePr>
        <p:xfrm>
          <a:off x="474366" y="1558876"/>
          <a:ext cx="3892826" cy="24576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654513"/>
                <a:gridCol w="2212911"/>
              </a:tblGrid>
              <a:tr h="226714">
                <a:tc gridSpan="2">
                  <a:txBody>
                    <a:bodyPr/>
                    <a:lstStyle/>
                    <a:p>
                      <a:pPr algn="ctr" defTabSz="457200">
                        <a:defRPr sz="1800"/>
                      </a:pPr>
                      <a:r>
                        <a:rPr b="1" sz="1200">
                          <a:latin typeface="+mj-lt"/>
                          <a:ea typeface="+mj-ea"/>
                          <a:cs typeface="+mj-cs"/>
                          <a:sym typeface="Calibri"/>
                        </a:rPr>
                        <a:t>GENERAL REQUIREMENTS</a:t>
                      </a:r>
                    </a:p>
                  </a:txBody>
                  <a:tcPr marL="25400" marR="25400" marT="0" marB="25400" anchor="t" anchorCtr="0" horzOverflow="overflow">
                    <a:lnL w="25400">
                      <a:solidFill>
                        <a:srgbClr val="595959"/>
                      </a:solidFill>
                      <a:miter lim="400000"/>
                    </a:lnL>
                    <a:lnR w="25400">
                      <a:solidFill>
                        <a:srgbClr val="595959"/>
                      </a:solidFill>
                      <a:miter lim="400000"/>
                    </a:lnR>
                    <a:lnT w="25400">
                      <a:solidFill>
                        <a:srgbClr val="595959"/>
                      </a:solidFill>
                      <a:miter lim="400000"/>
                    </a:lnT>
                    <a:lnB w="12700">
                      <a:solidFill>
                        <a:srgbClr val="000000"/>
                      </a:solidFill>
                      <a:miter lim="400000"/>
                    </a:lnB>
                    <a:solidFill>
                      <a:srgbClr val="FFFFFF"/>
                    </a:solidFill>
                  </a:tcPr>
                </a:tc>
                <a:tc hMerge="1">
                  <a:tcPr/>
                </a:tc>
              </a:tr>
            </a:tbl>
          </a:graphicData>
        </a:graphic>
      </p:graphicFrame>
      <p:graphicFrame>
        <p:nvGraphicFramePr>
          <p:cNvPr id="542" name="Table 1-1"/>
          <p:cNvGraphicFramePr/>
          <p:nvPr/>
        </p:nvGraphicFramePr>
        <p:xfrm>
          <a:off x="4936973" y="1562051"/>
          <a:ext cx="2991234" cy="24576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34120"/>
                <a:gridCol w="1249386"/>
                <a:gridCol w="782326"/>
              </a:tblGrid>
              <a:tr h="226714">
                <a:tc gridSpan="3">
                  <a:txBody>
                    <a:bodyPr/>
                    <a:lstStyle/>
                    <a:p>
                      <a:pPr algn="ctr" defTabSz="457200">
                        <a:defRPr sz="1800"/>
                      </a:pPr>
                      <a:r>
                        <a:rPr b="1" sz="1200">
                          <a:latin typeface="+mj-lt"/>
                          <a:ea typeface="+mj-ea"/>
                          <a:cs typeface="+mj-cs"/>
                          <a:sym typeface="Calibri"/>
                        </a:rPr>
                        <a:t>FUNCTIONAL REQUIREMENTS</a:t>
                      </a:r>
                    </a:p>
                  </a:txBody>
                  <a:tcPr marL="25400" marR="25400" marT="0" marB="25400" anchor="t" anchorCtr="0" horzOverflow="overflow">
                    <a:lnL w="25400">
                      <a:solidFill>
                        <a:srgbClr val="595959"/>
                      </a:solidFill>
                      <a:miter lim="400000"/>
                    </a:lnL>
                    <a:lnR w="25400">
                      <a:solidFill>
                        <a:srgbClr val="595959"/>
                      </a:solidFill>
                      <a:miter lim="400000"/>
                    </a:lnR>
                    <a:lnT w="25400">
                      <a:solidFill>
                        <a:srgbClr val="595959"/>
                      </a:solidFill>
                      <a:miter lim="400000"/>
                    </a:lnT>
                    <a:lnB w="12700">
                      <a:solidFill>
                        <a:srgbClr val="000000"/>
                      </a:solidFill>
                      <a:miter lim="400000"/>
                    </a:lnB>
                    <a:solidFill>
                      <a:srgbClr val="FFFFFF"/>
                    </a:solidFill>
                  </a:tcPr>
                </a:tc>
                <a:tc hMerge="1">
                  <a:tcPr/>
                </a:tc>
                <a:tc hMerge="1">
                  <a:tcPr/>
                </a:tc>
              </a:tr>
            </a:tbl>
          </a:graphicData>
        </a:graphic>
      </p:graphicFrame>
      <p:pic>
        <p:nvPicPr>
          <p:cNvPr id="543" name="image79.png" descr="image79.png"/>
          <p:cNvPicPr>
            <a:picLocks noChangeAspect="1"/>
          </p:cNvPicPr>
          <p:nvPr/>
        </p:nvPicPr>
        <p:blipFill>
          <a:blip r:embed="rId4">
            <a:extLst/>
          </a:blip>
          <a:stretch>
            <a:fillRect/>
          </a:stretch>
        </p:blipFill>
        <p:spPr>
          <a:xfrm>
            <a:off x="8385742" y="1821547"/>
            <a:ext cx="3399055" cy="4008700"/>
          </a:xfrm>
          <a:prstGeom prst="rect">
            <a:avLst/>
          </a:prstGeom>
          <a:ln w="12700">
            <a:miter lim="400000"/>
          </a:ln>
        </p:spPr>
      </p:pic>
      <p:graphicFrame>
        <p:nvGraphicFramePr>
          <p:cNvPr id="544" name="Table 1-2"/>
          <p:cNvGraphicFramePr/>
          <p:nvPr/>
        </p:nvGraphicFramePr>
        <p:xfrm>
          <a:off x="8422459" y="1565226"/>
          <a:ext cx="3351020" cy="24576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079308"/>
                <a:gridCol w="1443575"/>
                <a:gridCol w="802735"/>
              </a:tblGrid>
              <a:tr h="226714">
                <a:tc gridSpan="3">
                  <a:txBody>
                    <a:bodyPr/>
                    <a:lstStyle/>
                    <a:p>
                      <a:pPr algn="ctr" defTabSz="457200">
                        <a:defRPr sz="1800"/>
                      </a:pPr>
                      <a:r>
                        <a:rPr b="1" sz="1200">
                          <a:latin typeface="+mj-lt"/>
                          <a:ea typeface="+mj-ea"/>
                          <a:cs typeface="+mj-cs"/>
                          <a:sym typeface="Calibri"/>
                        </a:rPr>
                        <a:t>PERFORMANCE REQUIREMENTS</a:t>
                      </a:r>
                    </a:p>
                  </a:txBody>
                  <a:tcPr marL="25400" marR="25400" marT="0" marB="25400" anchor="t" anchorCtr="0" horzOverflow="overflow">
                    <a:lnL w="25400">
                      <a:solidFill>
                        <a:srgbClr val="595959"/>
                      </a:solidFill>
                      <a:miter lim="400000"/>
                    </a:lnL>
                    <a:lnR w="25400">
                      <a:solidFill>
                        <a:srgbClr val="595959"/>
                      </a:solidFill>
                      <a:miter lim="400000"/>
                    </a:lnR>
                    <a:lnT w="25400">
                      <a:solidFill>
                        <a:srgbClr val="595959"/>
                      </a:solidFill>
                      <a:miter lim="400000"/>
                    </a:lnT>
                    <a:lnB w="12700">
                      <a:solidFill>
                        <a:srgbClr val="000000"/>
                      </a:solidFill>
                      <a:miter lim="400000"/>
                    </a:lnB>
                    <a:solidFill>
                      <a:srgbClr val="FFFFFF"/>
                    </a:solidFill>
                  </a:tcPr>
                </a:tc>
                <a:tc hMerge="1">
                  <a:tcPr/>
                </a:tc>
                <a:tc hMerge="1">
                  <a:tcPr/>
                </a:tc>
              </a:tr>
            </a:tbl>
          </a:graphicData>
        </a:graphic>
      </p:graphicFrame>
      <p:sp>
        <p:nvSpPr>
          <p:cNvPr id="545" name="Requirements document - example for low-Q2"/>
          <p:cNvSpPr txBox="1"/>
          <p:nvPr/>
        </p:nvSpPr>
        <p:spPr>
          <a:xfrm>
            <a:off x="509868" y="25430"/>
            <a:ext cx="10198462" cy="83737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defTabSz="832104">
              <a:lnSpc>
                <a:spcPct val="90000"/>
              </a:lnSpc>
              <a:defRPr b="1" sz="3640"/>
            </a:lvl1pPr>
          </a:lstStyle>
          <a:p>
            <a:pPr/>
            <a:r>
              <a:t>Requirements document - example for low-Q2 </a:t>
            </a:r>
          </a:p>
        </p:txBody>
      </p:sp>
      <p:sp>
        <p:nvSpPr>
          <p:cNvPr id="546" name="Text"/>
          <p:cNvSpPr txBox="1"/>
          <p:nvPr/>
        </p:nvSpPr>
        <p:spPr>
          <a:xfrm>
            <a:off x="8931912" y="6425422"/>
            <a:ext cx="245401"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ctr">
              <a:defRPr sz="1000">
                <a:solidFill>
                  <a:srgbClr val="FFFFFF"/>
                </a:solidFill>
              </a:defRPr>
            </a:lvl1pPr>
          </a:lstStyle>
          <a:p>
            <a:pPr/>
            <a:fld id="{86CB4B4D-7CA3-9044-876B-883B54F8677D}" type="slidenum"/>
          </a:p>
        </p:txBody>
      </p:sp>
      <p:sp>
        <p:nvSpPr>
          <p:cNvPr id="547" name="=&gt; Next step: detector specification"/>
          <p:cNvSpPr txBox="1"/>
          <p:nvPr/>
        </p:nvSpPr>
        <p:spPr>
          <a:xfrm>
            <a:off x="7971693" y="5859852"/>
            <a:ext cx="373830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=&gt; Next step: detector specification </a:t>
            </a:r>
          </a:p>
        </p:txBody>
      </p:sp>
      <p:sp>
        <p:nvSpPr>
          <p:cNvPr id="548" name="https://eic.jlab.org/Requirements/"/>
          <p:cNvSpPr txBox="1"/>
          <p:nvPr/>
        </p:nvSpPr>
        <p:spPr>
          <a:xfrm>
            <a:off x="7924141" y="869746"/>
            <a:ext cx="3445854"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4881C3"/>
                </a:solidFill>
                <a:uFill>
                  <a:solidFill>
                    <a:srgbClr val="4881C3"/>
                  </a:solidFill>
                </a:uFill>
                <a:hlinkClick r:id="rId5" invalidUrl="" action="" tgtFrame="" tooltip="" history="1" highlightClick="0" endSnd="0"/>
              </a:defRPr>
            </a:lvl1pPr>
          </a:lstStyle>
          <a:p>
            <a:pPr>
              <a:defRPr u="none">
                <a:solidFill>
                  <a:srgbClr val="000000"/>
                </a:solidFill>
                <a:uFillTx/>
              </a:defRPr>
            </a:pPr>
            <a:r>
              <a:rPr u="sng">
                <a:solidFill>
                  <a:srgbClr val="4881C3"/>
                </a:solidFill>
                <a:uFill>
                  <a:solidFill>
                    <a:srgbClr val="4881C3"/>
                  </a:solidFill>
                </a:uFill>
                <a:hlinkClick r:id="rId5" invalidUrl="" action="" tgtFrame="" tooltip="" history="1" highlightClick="0" endSnd="0"/>
              </a:rPr>
              <a:t>https://eic.jlab.org/Requirements/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0" name="Slide Number"/>
          <p:cNvSpPr txBox="1"/>
          <p:nvPr>
            <p:ph type="sldNum" sz="quarter" idx="2"/>
          </p:nvPr>
        </p:nvSpPr>
        <p:spPr>
          <a:xfrm>
            <a:off x="11910816" y="6505811"/>
            <a:ext cx="287783" cy="276540"/>
          </a:xfrm>
          <a:prstGeom prst="rect">
            <a:avLst/>
          </a:prstGeom>
          <a:extLst>
            <a:ext uri="{C572A759-6A51-4108-AA02-DFA0A04FC94B}">
              <ma14:wrappingTextBoxFlag xmlns:ma14="http://schemas.microsoft.com/office/mac/drawingml/2011/main" val="1"/>
            </a:ext>
          </a:extLst>
        </p:spPr>
        <p:txBody>
          <a:bodyPr/>
          <a:lstStyle>
            <a:lvl1pPr algn="ctr">
              <a:defRPr sz="1300"/>
            </a:lvl1pPr>
          </a:lstStyle>
          <a:p>
            <a:pPr/>
            <a:fld id="{86CB4B4D-7CA3-9044-876B-883B54F8677D}" type="slidenum"/>
          </a:p>
        </p:txBody>
      </p:sp>
      <p:sp>
        <p:nvSpPr>
          <p:cNvPr id="551" name="Interface documents - example for low-Q2"/>
          <p:cNvSpPr txBox="1"/>
          <p:nvPr/>
        </p:nvSpPr>
        <p:spPr>
          <a:xfrm>
            <a:off x="509868" y="25430"/>
            <a:ext cx="10198462" cy="83737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b="1" sz="4000"/>
            </a:lvl1pPr>
          </a:lstStyle>
          <a:p>
            <a:pPr/>
            <a:r>
              <a:t>Interface documents - example for low-Q2 </a:t>
            </a:r>
          </a:p>
        </p:txBody>
      </p:sp>
      <p:sp>
        <p:nvSpPr>
          <p:cNvPr id="552" name="Text"/>
          <p:cNvSpPr txBox="1"/>
          <p:nvPr/>
        </p:nvSpPr>
        <p:spPr>
          <a:xfrm>
            <a:off x="8931912" y="6425422"/>
            <a:ext cx="245401" cy="226984"/>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nchor="ctr">
            <a:spAutoFit/>
          </a:bodyPr>
          <a:lstStyle>
            <a:lvl1pPr algn="ctr">
              <a:defRPr sz="1000">
                <a:solidFill>
                  <a:srgbClr val="FFFFFF"/>
                </a:solidFill>
              </a:defRPr>
            </a:lvl1pPr>
          </a:lstStyle>
          <a:p>
            <a:pPr/>
            <a:fld id="{86CB4B4D-7CA3-9044-876B-883B54F8677D}" type="slidenum"/>
          </a:p>
        </p:txBody>
      </p:sp>
      <p:pic>
        <p:nvPicPr>
          <p:cNvPr id="553" name="image80.png" descr="image80.png"/>
          <p:cNvPicPr>
            <a:picLocks noChangeAspect="1"/>
          </p:cNvPicPr>
          <p:nvPr/>
        </p:nvPicPr>
        <p:blipFill>
          <a:blip r:embed="rId2">
            <a:extLst/>
          </a:blip>
          <a:stretch>
            <a:fillRect/>
          </a:stretch>
        </p:blipFill>
        <p:spPr>
          <a:xfrm>
            <a:off x="6929719" y="892515"/>
            <a:ext cx="4605933" cy="5332062"/>
          </a:xfrm>
          <a:prstGeom prst="rect">
            <a:avLst/>
          </a:prstGeom>
          <a:ln w="12700">
            <a:miter lim="400000"/>
          </a:ln>
        </p:spPr>
      </p:pic>
      <p:sp>
        <p:nvSpPr>
          <p:cNvPr id="554" name="Space constrains ( including interface with accelerator)…"/>
          <p:cNvSpPr txBox="1"/>
          <p:nvPr/>
        </p:nvSpPr>
        <p:spPr>
          <a:xfrm>
            <a:off x="611474" y="1646637"/>
            <a:ext cx="5530729" cy="14174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buSzPct val="100000"/>
              <a:buChar char="•"/>
            </a:pPr>
            <a:r>
              <a:t>Space constrains ( including interface with accelerator)</a:t>
            </a:r>
          </a:p>
          <a:p>
            <a:pPr marL="228600" indent="-228600">
              <a:buSzPct val="100000"/>
              <a:buChar char="•"/>
            </a:pPr>
            <a:r>
              <a:t>Power and  Cooling needs </a:t>
            </a:r>
          </a:p>
          <a:p>
            <a:pPr marL="228600" indent="-228600">
              <a:buSzPct val="100000"/>
              <a:buChar char="•"/>
            </a:pPr>
            <a:r>
              <a:t>Data Acquisition ( fibers, clock/synchronization, slow controls ) </a:t>
            </a:r>
          </a:p>
        </p:txBody>
      </p:sp>
      <p:sp>
        <p:nvSpPr>
          <p:cNvPr id="555" name="https://eic.jlab.org/Interfaces/Interfaces.html"/>
          <p:cNvSpPr txBox="1"/>
          <p:nvPr/>
        </p:nvSpPr>
        <p:spPr>
          <a:xfrm>
            <a:off x="755514" y="931418"/>
            <a:ext cx="4525787"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u="sng">
                <a:solidFill>
                  <a:srgbClr val="4881C3"/>
                </a:solidFill>
                <a:uFill>
                  <a:solidFill>
                    <a:srgbClr val="4881C3"/>
                  </a:solidFill>
                </a:uFill>
                <a:hlinkClick r:id="rId3" invalidUrl="" action="" tgtFrame="" tooltip="" history="1" highlightClick="0" endSnd="0"/>
              </a:defRPr>
            </a:lvl1pPr>
          </a:lstStyle>
          <a:p>
            <a:pPr>
              <a:defRPr u="none">
                <a:solidFill>
                  <a:srgbClr val="000000"/>
                </a:solidFill>
                <a:uFillTx/>
              </a:defRPr>
            </a:pPr>
            <a:r>
              <a:rPr u="sng">
                <a:solidFill>
                  <a:srgbClr val="4881C3"/>
                </a:solidFill>
                <a:uFill>
                  <a:solidFill>
                    <a:srgbClr val="4881C3"/>
                  </a:solidFill>
                </a:uFill>
                <a:hlinkClick r:id="rId3" invalidUrl="" action="" tgtFrame="" tooltip="" history="1" highlightClick="0" endSnd="0"/>
              </a:rPr>
              <a:t>https://eic.jlab.org/Interfaces/Interfaces.html</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TextBox 5"/>
          <p:cNvSpPr txBox="1"/>
          <p:nvPr>
            <p:ph type="sldNum" sz="quarter" idx="2"/>
          </p:nvPr>
        </p:nvSpPr>
        <p:spPr>
          <a:xfrm>
            <a:off x="11851683" y="6499669"/>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3" name="Charge Questions to be Addressed"/>
          <p:cNvSpPr txBox="1"/>
          <p:nvPr>
            <p:ph type="title"/>
          </p:nvPr>
        </p:nvSpPr>
        <p:spPr>
          <a:xfrm>
            <a:off x="408218" y="114065"/>
            <a:ext cx="11499236" cy="567662"/>
          </a:xfrm>
          <a:prstGeom prst="rect">
            <a:avLst/>
          </a:prstGeom>
        </p:spPr>
        <p:txBody>
          <a:bodyPr lIns="45718" tIns="45718" rIns="45718" bIns="45718"/>
          <a:lstStyle/>
          <a:p>
            <a:pPr defTabSz="877823">
              <a:defRPr sz="3455"/>
            </a:pPr>
            <a:r>
              <a:t>Charge Questions to be Addressed</a:t>
            </a:r>
            <a:r>
              <a:rPr b="0" sz="3072"/>
              <a:t> </a:t>
            </a:r>
          </a:p>
        </p:txBody>
      </p:sp>
      <p:sp>
        <p:nvSpPr>
          <p:cNvPr id="274" name="Are the technical performance requirements appropriately defined and complete for this stage of the project?…"/>
          <p:cNvSpPr txBox="1"/>
          <p:nvPr/>
        </p:nvSpPr>
        <p:spPr>
          <a:xfrm>
            <a:off x="485349" y="934658"/>
            <a:ext cx="11097849" cy="405499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lnSpc>
                <a:spcPct val="107916"/>
              </a:lnSpc>
              <a:spcBef>
                <a:spcPts val="800"/>
              </a:spcBef>
              <a:defRPr>
                <a:uFill>
                  <a:solidFill>
                    <a:srgbClr val="000000"/>
                  </a:solidFill>
                </a:uFill>
                <a:latin typeface="+mj-lt"/>
                <a:ea typeface="+mj-ea"/>
                <a:cs typeface="+mj-cs"/>
                <a:sym typeface="Calibri"/>
              </a:defRPr>
            </a:pPr>
          </a:p>
          <a:p>
            <a:pPr marL="457200" indent="-228600" defTabSz="457200">
              <a:lnSpc>
                <a:spcPct val="107916"/>
              </a:lnSpc>
              <a:spcBef>
                <a:spcPts val="800"/>
              </a:spcBef>
              <a:buSzPct val="100000"/>
              <a:buAutoNum type="arabicPeriod" startAt="1"/>
              <a:defRPr>
                <a:uFill>
                  <a:solidFill>
                    <a:srgbClr val="000000"/>
                  </a:solidFill>
                </a:uFill>
                <a:latin typeface="+mj-lt"/>
                <a:ea typeface="+mj-ea"/>
                <a:cs typeface="+mj-cs"/>
                <a:sym typeface="Calibri"/>
              </a:defRPr>
            </a:pPr>
            <a:r>
              <a:t>Are the technical performance requirements appropriately defined and complete for this stage of the project? </a:t>
            </a:r>
          </a:p>
          <a:p>
            <a:pPr marL="457200" indent="-228600" defTabSz="457200">
              <a:lnSpc>
                <a:spcPct val="107916"/>
              </a:lnSpc>
              <a:spcBef>
                <a:spcPts val="800"/>
              </a:spcBef>
              <a:buSzPct val="100000"/>
              <a:buAutoNum type="arabicPeriod" startAt="1"/>
              <a:defRPr>
                <a:uFill>
                  <a:solidFill>
                    <a:srgbClr val="000000"/>
                  </a:solidFill>
                </a:uFill>
                <a:latin typeface="+mj-lt"/>
                <a:ea typeface="+mj-ea"/>
                <a:cs typeface="+mj-cs"/>
                <a:sym typeface="Calibri"/>
              </a:defRPr>
            </a:pPr>
            <a:r>
              <a:t>Are the plans for achieving detector performance and construction sufficiently developed and documented for the present phase of the project?</a:t>
            </a:r>
          </a:p>
          <a:p>
            <a:pPr marL="457200" indent="-228600" defTabSz="457200">
              <a:lnSpc>
                <a:spcPct val="107916"/>
              </a:lnSpc>
              <a:spcBef>
                <a:spcPts val="800"/>
              </a:spcBef>
              <a:buSzPct val="100000"/>
              <a:buAutoNum type="arabicPeriod" startAt="1"/>
              <a:defRPr>
                <a:uFill>
                  <a:solidFill>
                    <a:srgbClr val="000000"/>
                  </a:solidFill>
                </a:uFill>
                <a:latin typeface="+mj-lt"/>
                <a:ea typeface="+mj-ea"/>
                <a:cs typeface="+mj-cs"/>
                <a:sym typeface="Calibri"/>
              </a:defRPr>
            </a:pPr>
            <a:r>
              <a:t>Are the current designs and plans for detectors and electronics readout likely to achieve the performance requirements with a low risk of cost increases, schedule delays, and technical problems?</a:t>
            </a:r>
          </a:p>
          <a:p>
            <a:pPr marL="457200" indent="-228600" defTabSz="457200">
              <a:lnSpc>
                <a:spcPct val="107916"/>
              </a:lnSpc>
              <a:spcBef>
                <a:spcPts val="800"/>
              </a:spcBef>
              <a:buSzPct val="100000"/>
              <a:buAutoNum type="arabicPeriod" startAt="1"/>
              <a:defRPr>
                <a:uFill>
                  <a:solidFill>
                    <a:srgbClr val="000000"/>
                  </a:solidFill>
                </a:uFill>
                <a:latin typeface="+mj-lt"/>
                <a:ea typeface="+mj-ea"/>
                <a:cs typeface="+mj-cs"/>
                <a:sym typeface="Calibri"/>
              </a:defRPr>
            </a:pPr>
            <a:r>
              <a:t>Are the fabrication and assembly plans for the various detector systems appropriately developed for the present phase of the project?</a:t>
            </a:r>
          </a:p>
          <a:p>
            <a:pPr marL="457200" indent="-228600" defTabSz="457200">
              <a:lnSpc>
                <a:spcPct val="107916"/>
              </a:lnSpc>
              <a:spcBef>
                <a:spcPts val="800"/>
              </a:spcBef>
              <a:buSzPct val="100000"/>
              <a:buAutoNum type="arabicPeriod" startAt="1"/>
              <a:defRPr>
                <a:uFill>
                  <a:solidFill>
                    <a:srgbClr val="000000"/>
                  </a:solidFill>
                </a:uFill>
                <a:latin typeface="+mj-lt"/>
                <a:ea typeface="+mj-ea"/>
                <a:cs typeface="+mj-cs"/>
                <a:sym typeface="Calibri"/>
              </a:defRPr>
            </a:pPr>
            <a:r>
              <a:t>Are the plans for detector integration in the interaction region appropriately developed for the present phase of the project?</a:t>
            </a:r>
          </a:p>
          <a:p>
            <a:pPr marL="457200" indent="-228600" defTabSz="457200">
              <a:lnSpc>
                <a:spcPct val="107916"/>
              </a:lnSpc>
              <a:spcBef>
                <a:spcPts val="800"/>
              </a:spcBef>
              <a:buSzPct val="100000"/>
              <a:buAutoNum type="arabicPeriod" startAt="1"/>
              <a:defRPr>
                <a:uFill>
                  <a:solidFill>
                    <a:srgbClr val="000000"/>
                  </a:solidFill>
                </a:uFill>
                <a:latin typeface="+mj-lt"/>
                <a:ea typeface="+mj-ea"/>
                <a:cs typeface="+mj-cs"/>
                <a:sym typeface="Calibri"/>
              </a:defRPr>
            </a:pPr>
            <a:r>
              <a:t>Have ES&amp;H and QA considerations been adequately incorporated into the designs at their present stage?</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Slide Number"/>
          <p:cNvSpPr txBox="1"/>
          <p:nvPr>
            <p:ph type="sldNum" sz="quarter" idx="2"/>
          </p:nvPr>
        </p:nvSpPr>
        <p:spPr>
          <a:xfrm>
            <a:off x="11910816" y="6505811"/>
            <a:ext cx="287783" cy="276540"/>
          </a:xfrm>
          <a:prstGeom prst="rect">
            <a:avLst/>
          </a:prstGeom>
          <a:extLst>
            <a:ext uri="{C572A759-6A51-4108-AA02-DFA0A04FC94B}">
              <ma14:wrappingTextBoxFlag xmlns:ma14="http://schemas.microsoft.com/office/mac/drawingml/2011/main" val="1"/>
            </a:ext>
          </a:extLst>
        </p:spPr>
        <p:txBody>
          <a:bodyPr/>
          <a:lstStyle>
            <a:lvl1pPr algn="ctr">
              <a:defRPr sz="1300"/>
            </a:lvl1pPr>
          </a:lstStyle>
          <a:p>
            <a:pPr/>
            <a:fld id="{86CB4B4D-7CA3-9044-876B-883B54F8677D}" type="slidenum"/>
          </a:p>
        </p:txBody>
      </p:sp>
      <p:sp>
        <p:nvSpPr>
          <p:cNvPr id="558" name="Risks"/>
          <p:cNvSpPr txBox="1"/>
          <p:nvPr>
            <p:ph type="title"/>
          </p:nvPr>
        </p:nvSpPr>
        <p:spPr>
          <a:xfrm>
            <a:off x="461962" y="-16779"/>
            <a:ext cx="11499235" cy="854658"/>
          </a:xfrm>
          <a:prstGeom prst="rect">
            <a:avLst/>
          </a:prstGeom>
        </p:spPr>
        <p:txBody>
          <a:bodyPr lIns="45718" tIns="45718" rIns="45718" bIns="45718"/>
          <a:lstStyle/>
          <a:p>
            <a:pPr/>
            <a:r>
              <a:t> Risks</a:t>
            </a:r>
          </a:p>
        </p:txBody>
      </p:sp>
      <p:pic>
        <p:nvPicPr>
          <p:cNvPr id="559" name="Screenshot 2024-01-30 at 9.33.55 AM.png" descr="Screenshot 2024-01-30 at 9.33.55 AM.png"/>
          <p:cNvPicPr>
            <a:picLocks noChangeAspect="1"/>
          </p:cNvPicPr>
          <p:nvPr/>
        </p:nvPicPr>
        <p:blipFill>
          <a:blip r:embed="rId2">
            <a:extLst/>
          </a:blip>
          <a:stretch>
            <a:fillRect/>
          </a:stretch>
        </p:blipFill>
        <p:spPr>
          <a:xfrm>
            <a:off x="556200" y="1272010"/>
            <a:ext cx="8685131" cy="3215039"/>
          </a:xfrm>
          <a:prstGeom prst="rect">
            <a:avLst/>
          </a:prstGeom>
          <a:ln w="12700">
            <a:miter lim="400000"/>
          </a:ln>
        </p:spPr>
      </p:pic>
      <p:sp>
        <p:nvSpPr>
          <p:cNvPr id="560" name="Keep IR and detector design integrated.  Develop interface control documents."/>
          <p:cNvSpPr txBox="1"/>
          <p:nvPr/>
        </p:nvSpPr>
        <p:spPr>
          <a:xfrm>
            <a:off x="9458792" y="1138275"/>
            <a:ext cx="2625645" cy="10262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455612" indent="-228600">
              <a:lnSpc>
                <a:spcPct val="90000"/>
              </a:lnSpc>
              <a:spcBef>
                <a:spcPts val="1000"/>
              </a:spcBef>
              <a:buSzPct val="100000"/>
              <a:buFont typeface="Arial"/>
              <a:buChar char="✓"/>
              <a:defRPr sz="1700"/>
            </a:pPr>
            <a:r>
              <a:t>Keep IR and detector design integrated.  Develop interface control documents.</a:t>
            </a:r>
          </a:p>
        </p:txBody>
      </p:sp>
      <p:sp>
        <p:nvSpPr>
          <p:cNvPr id="561" name="Maintain strong communication with accelerator design teams developing hardware that could impact or mitigate backgrounds, e.g. collimator design, beam-pipe and  vacuum.…"/>
          <p:cNvSpPr txBox="1"/>
          <p:nvPr/>
        </p:nvSpPr>
        <p:spPr>
          <a:xfrm>
            <a:off x="9406364" y="2395788"/>
            <a:ext cx="2730501" cy="29877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1" marL="455612" indent="-228600">
              <a:lnSpc>
                <a:spcPct val="90000"/>
              </a:lnSpc>
              <a:spcBef>
                <a:spcPts val="1000"/>
              </a:spcBef>
              <a:buSzPct val="100000"/>
              <a:buFont typeface="Arial"/>
              <a:buChar char="✓"/>
              <a:defRPr sz="1700"/>
            </a:pPr>
            <a:r>
              <a:t>Maintain strong communication with accelerator design teams developing hardware that could impact or mitigate backgrounds, e.g. collimator design, beam-pipe and  vacuum. </a:t>
            </a:r>
          </a:p>
          <a:p>
            <a:pPr>
              <a:lnSpc>
                <a:spcPct val="90000"/>
              </a:lnSpc>
              <a:spcBef>
                <a:spcPts val="1000"/>
              </a:spcBef>
              <a:defRPr sz="1700"/>
            </a:pPr>
            <a:r>
              <a:t>    (background simulation -&gt; Elke Aschenauer</a:t>
            </a:r>
            <a:r>
              <a:rPr sz="1040"/>
              <a:t>  </a:t>
            </a:r>
            <a:r>
              <a:t> talk) </a:t>
            </a:r>
          </a:p>
        </p:txBody>
      </p:sp>
      <p:sp>
        <p:nvSpPr>
          <p:cNvPr id="562" name="Line"/>
          <p:cNvSpPr/>
          <p:nvPr/>
        </p:nvSpPr>
        <p:spPr>
          <a:xfrm flipH="1">
            <a:off x="8975202" y="1457494"/>
            <a:ext cx="898496" cy="388997"/>
          </a:xfrm>
          <a:prstGeom prst="line">
            <a:avLst/>
          </a:prstGeom>
          <a:ln w="12700">
            <a:solidFill>
              <a:srgbClr val="FF2600"/>
            </a:solidFill>
            <a:miter/>
            <a:tailEnd type="triangle"/>
          </a:ln>
        </p:spPr>
        <p:txBody>
          <a:bodyPr lIns="45719" rIns="45719"/>
          <a:lstStyle/>
          <a:p>
            <a:pPr/>
          </a:p>
        </p:txBody>
      </p:sp>
      <p:sp>
        <p:nvSpPr>
          <p:cNvPr id="563" name="Line"/>
          <p:cNvSpPr/>
          <p:nvPr/>
        </p:nvSpPr>
        <p:spPr>
          <a:xfrm flipH="1" flipV="1">
            <a:off x="8975202" y="2395788"/>
            <a:ext cx="897250" cy="494201"/>
          </a:xfrm>
          <a:prstGeom prst="line">
            <a:avLst/>
          </a:prstGeom>
          <a:ln w="12700">
            <a:solidFill>
              <a:srgbClr val="FF2600"/>
            </a:solidFill>
            <a:miter/>
            <a:tailEnd type="triangle"/>
          </a:ln>
        </p:spPr>
        <p:txBody>
          <a:bodyPr lIns="45719" rIns="45719"/>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5" name="Slide Number"/>
          <p:cNvSpPr txBox="1"/>
          <p:nvPr>
            <p:ph type="sldNum" sz="quarter" idx="2"/>
          </p:nvPr>
        </p:nvSpPr>
        <p:spPr>
          <a:xfrm>
            <a:off x="11910816" y="6505811"/>
            <a:ext cx="287783" cy="276540"/>
          </a:xfrm>
          <a:prstGeom prst="rect">
            <a:avLst/>
          </a:prstGeom>
          <a:extLst>
            <a:ext uri="{C572A759-6A51-4108-AA02-DFA0A04FC94B}">
              <ma14:wrappingTextBoxFlag xmlns:ma14="http://schemas.microsoft.com/office/mac/drawingml/2011/main" val="1"/>
            </a:ext>
          </a:extLst>
        </p:spPr>
        <p:txBody>
          <a:bodyPr/>
          <a:lstStyle>
            <a:lvl1pPr algn="ctr">
              <a:defRPr sz="1300"/>
            </a:lvl1pPr>
          </a:lstStyle>
          <a:p>
            <a:pPr/>
            <a:fld id="{86CB4B4D-7CA3-9044-876B-883B54F8677D}" type="slidenum"/>
          </a:p>
        </p:txBody>
      </p:sp>
      <p:sp>
        <p:nvSpPr>
          <p:cNvPr id="566" name="Quality Assurance"/>
          <p:cNvSpPr txBox="1"/>
          <p:nvPr>
            <p:ph type="title"/>
          </p:nvPr>
        </p:nvSpPr>
        <p:spPr>
          <a:xfrm>
            <a:off x="461962" y="-16779"/>
            <a:ext cx="11499235" cy="745941"/>
          </a:xfrm>
          <a:prstGeom prst="rect">
            <a:avLst/>
          </a:prstGeom>
        </p:spPr>
        <p:txBody>
          <a:bodyPr lIns="45718" tIns="45718" rIns="45718" bIns="45718"/>
          <a:lstStyle/>
          <a:p>
            <a:pPr/>
            <a:r>
              <a:t> Quality Assurance </a:t>
            </a:r>
          </a:p>
        </p:txBody>
      </p:sp>
      <p:sp>
        <p:nvSpPr>
          <p:cNvPr id="567" name="During the engineering design phase:…"/>
          <p:cNvSpPr txBox="1"/>
          <p:nvPr/>
        </p:nvSpPr>
        <p:spPr>
          <a:xfrm>
            <a:off x="489522" y="921194"/>
            <a:ext cx="10194983" cy="4053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457200">
              <a:defRPr sz="2000">
                <a:latin typeface="+mn-lt"/>
                <a:ea typeface="+mn-ea"/>
                <a:cs typeface="+mn-cs"/>
                <a:sym typeface="Helvetica"/>
              </a:defRPr>
            </a:pPr>
            <a:r>
              <a:rPr u="sng"/>
              <a:t>During the engineering design phase:</a:t>
            </a:r>
            <a:r>
              <a:t>  </a:t>
            </a:r>
          </a:p>
          <a:p>
            <a:pPr marL="228600" indent="-228600" defTabSz="457200">
              <a:buSzPct val="100000"/>
              <a:buChar char="•"/>
              <a:defRPr sz="2000">
                <a:latin typeface="+mn-lt"/>
                <a:ea typeface="+mn-ea"/>
                <a:cs typeface="+mn-cs"/>
                <a:sym typeface="Helvetica"/>
              </a:defRPr>
            </a:pPr>
            <a:r>
              <a:t>considering to production of mockups  and engineering test articles to insure the proper functionality and quality. </a:t>
            </a:r>
          </a:p>
          <a:p>
            <a:pPr marL="228600" indent="-228600" defTabSz="457200">
              <a:buSzPct val="100000"/>
              <a:buChar char="•"/>
              <a:defRPr sz="2000">
                <a:latin typeface="+mn-lt"/>
                <a:ea typeface="+mn-ea"/>
                <a:cs typeface="+mn-cs"/>
                <a:sym typeface="Helvetica"/>
              </a:defRPr>
            </a:pPr>
            <a:r>
              <a:t>Full-chain integration with DAQ at early stage.</a:t>
            </a:r>
          </a:p>
          <a:p>
            <a:pPr marL="228600" indent="-228600" defTabSz="457200">
              <a:buSzPct val="100000"/>
              <a:buChar char="•"/>
              <a:defRPr sz="2000">
                <a:latin typeface="+mn-lt"/>
                <a:ea typeface="+mn-ea"/>
                <a:cs typeface="+mn-cs"/>
                <a:sym typeface="Helvetica"/>
              </a:defRPr>
            </a:pPr>
            <a:r>
              <a:t>Beam tests, etc.   </a:t>
            </a:r>
          </a:p>
          <a:p>
            <a:pPr defTabSz="457200">
              <a:defRPr sz="2000">
                <a:latin typeface="+mn-lt"/>
                <a:ea typeface="+mn-ea"/>
                <a:cs typeface="+mn-cs"/>
                <a:sym typeface="Helvetica"/>
              </a:defRPr>
            </a:pPr>
          </a:p>
          <a:p>
            <a:pPr defTabSz="457200">
              <a:defRPr sz="2000" u="sng">
                <a:latin typeface="+mn-lt"/>
                <a:ea typeface="+mn-ea"/>
                <a:cs typeface="+mn-cs"/>
                <a:sym typeface="Helvetica"/>
              </a:defRPr>
            </a:pPr>
            <a:r>
              <a:t>During the production and testing:  </a:t>
            </a:r>
          </a:p>
          <a:p>
            <a:pPr defTabSz="457200">
              <a:defRPr sz="2000">
                <a:latin typeface="+mn-lt"/>
                <a:ea typeface="+mn-ea"/>
                <a:cs typeface="+mn-cs"/>
                <a:sym typeface="Helvetica"/>
              </a:defRPr>
            </a:pPr>
          </a:p>
          <a:p>
            <a:pPr marL="228600" indent="-228600" defTabSz="457200">
              <a:buSzPct val="100000"/>
              <a:buChar char="•"/>
              <a:defRPr sz="2000">
                <a:latin typeface="+mn-lt"/>
                <a:ea typeface="+mn-ea"/>
                <a:cs typeface="+mn-cs"/>
                <a:sym typeface="Helvetica"/>
              </a:defRPr>
            </a:pPr>
            <a:r>
              <a:t>developing a document with a detailed steps of production and test  procedures</a:t>
            </a:r>
          </a:p>
          <a:p>
            <a:pPr marL="228600" indent="-228600" defTabSz="457200">
              <a:buSzPct val="100000"/>
              <a:buChar char="•"/>
              <a:defRPr sz="2000">
                <a:latin typeface="+mn-lt"/>
                <a:ea typeface="+mn-ea"/>
                <a:cs typeface="+mn-cs"/>
                <a:sym typeface="Helvetica"/>
              </a:defRPr>
            </a:pPr>
            <a:r>
              <a:t>production yield control, noise level characterization, light yield, and other parameters. </a:t>
            </a:r>
          </a:p>
          <a:p>
            <a:pPr marL="228600" indent="-228600" defTabSz="457200">
              <a:buSzPct val="100000"/>
              <a:buChar char="•"/>
              <a:defRPr sz="2000">
                <a:latin typeface="+mn-lt"/>
                <a:ea typeface="+mn-ea"/>
                <a:cs typeface="+mn-cs"/>
                <a:sym typeface="Helvetica"/>
              </a:defRPr>
            </a:pPr>
            <a:r>
              <a:t>X-ray, source and  beam tests  </a:t>
            </a:r>
          </a:p>
          <a:p>
            <a:pPr marL="228600" indent="-228600" defTabSz="457200">
              <a:buSzPct val="100000"/>
              <a:buChar char="•"/>
              <a:defRPr sz="2000">
                <a:latin typeface="+mn-lt"/>
                <a:ea typeface="+mn-ea"/>
                <a:cs typeface="+mn-cs"/>
                <a:sym typeface="Helvetica"/>
              </a:defRPr>
            </a:pPr>
            <a:r>
              <a:t>Hardware status will be included into the data-base.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Slide Number"/>
          <p:cNvSpPr txBox="1"/>
          <p:nvPr>
            <p:ph type="sldNum" sz="quarter" idx="2"/>
          </p:nvPr>
        </p:nvSpPr>
        <p:spPr>
          <a:xfrm>
            <a:off x="11917879" y="6511954"/>
            <a:ext cx="273657" cy="264255"/>
          </a:xfrm>
          <a:prstGeom prst="rect">
            <a:avLst/>
          </a:prstGeom>
          <a:extLst>
            <a:ext uri="{C572A759-6A51-4108-AA02-DFA0A04FC94B}">
              <ma14:wrappingTextBoxFlag xmlns:ma14="http://schemas.microsoft.com/office/mac/drawingml/2011/main" val="1"/>
            </a:ext>
          </a:extLst>
        </p:spPr>
        <p:txBody>
          <a:bodyPr/>
          <a:lstStyle>
            <a:lvl1pPr algn="ctr">
              <a:defRPr sz="1200"/>
            </a:lvl1pPr>
          </a:lstStyle>
          <a:p>
            <a:pPr/>
            <a:fld id="{86CB4B4D-7CA3-9044-876B-883B54F8677D}" type="slidenum"/>
          </a:p>
        </p:txBody>
      </p:sp>
      <p:sp>
        <p:nvSpPr>
          <p:cNvPr id="570" name="Environment, safety, and health (ES&amp;H)"/>
          <p:cNvSpPr txBox="1"/>
          <p:nvPr>
            <p:ph type="title"/>
          </p:nvPr>
        </p:nvSpPr>
        <p:spPr>
          <a:xfrm>
            <a:off x="461962" y="-16779"/>
            <a:ext cx="11499235" cy="733133"/>
          </a:xfrm>
          <a:prstGeom prst="rect">
            <a:avLst/>
          </a:prstGeom>
        </p:spPr>
        <p:txBody>
          <a:bodyPr lIns="45718" tIns="45718" rIns="45718" bIns="45718"/>
          <a:lstStyle/>
          <a:p>
            <a:pPr/>
            <a:r>
              <a:t> Environment, safety, and health (ES&amp;H) </a:t>
            </a:r>
          </a:p>
        </p:txBody>
      </p:sp>
      <p:sp>
        <p:nvSpPr>
          <p:cNvPr id="571" name="We will be using the appropriate ES&amp;H and Radiation Safety measures as dictated by the participating universities and labs(BNL/JLAB).  All personnel working within the labs have to have the appropriate training to ensure adherence to these safety protoco"/>
          <p:cNvSpPr txBox="1"/>
          <p:nvPr/>
        </p:nvSpPr>
        <p:spPr>
          <a:xfrm>
            <a:off x="503621" y="964017"/>
            <a:ext cx="10194983" cy="54000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spcBef>
                <a:spcPts val="400"/>
              </a:spcBef>
              <a:defRPr sz="1900"/>
            </a:pPr>
            <a:r>
              <a:t>We will be using the appropriate ES&amp;H and Radiation Safety measures as dictated by the participating universities and labs(BNL/JLAB).  All personnel working within the labs have to have the appropriate training to ensure adherence to these safety protocols. </a:t>
            </a:r>
          </a:p>
          <a:p>
            <a:pPr>
              <a:spcBef>
                <a:spcPts val="400"/>
              </a:spcBef>
              <a:defRPr sz="1900"/>
            </a:pPr>
          </a:p>
          <a:p>
            <a:pPr>
              <a:spcBef>
                <a:spcPts val="400"/>
              </a:spcBef>
              <a:defRPr sz="1900"/>
            </a:pPr>
            <a:r>
              <a:rPr b="1" u="sng"/>
              <a:t>Flammable materials</a:t>
            </a:r>
            <a:r>
              <a:rPr u="sng"/>
              <a:t>:</a:t>
            </a:r>
            <a:r>
              <a:t> fibers </a:t>
            </a:r>
          </a:p>
          <a:p>
            <a:pPr>
              <a:spcBef>
                <a:spcPts val="400"/>
              </a:spcBef>
              <a:defRPr sz="1900"/>
            </a:pPr>
            <a:r>
              <a:t>Use of proper storage, extinguishing system, keep away from the open fire or hot temperature. </a:t>
            </a:r>
          </a:p>
          <a:p>
            <a:pPr>
              <a:spcBef>
                <a:spcPts val="400"/>
              </a:spcBef>
              <a:defRPr sz="1900" u="sng"/>
            </a:pPr>
            <a:r>
              <a:rPr b="1"/>
              <a:t>Electrical/ Cooling/Trip safety:</a:t>
            </a:r>
            <a:r>
              <a:t> </a:t>
            </a:r>
          </a:p>
          <a:p>
            <a:pPr>
              <a:spcBef>
                <a:spcPts val="400"/>
              </a:spcBef>
              <a:defRPr sz="1900"/>
            </a:pPr>
            <a:r>
              <a:t>For operation with HV and Cooling: we will ensure that these are mechanically secure and not a trip hazard, have proper warning signs and follow the lab procedures for electrical safety.</a:t>
            </a:r>
          </a:p>
          <a:p>
            <a:pPr>
              <a:spcBef>
                <a:spcPts val="400"/>
              </a:spcBef>
              <a:defRPr sz="1900" u="sng"/>
            </a:pPr>
            <a:r>
              <a:rPr b="1"/>
              <a:t>Operation nearby magnets/magnetic fields</a:t>
            </a:r>
            <a:r>
              <a:t>:</a:t>
            </a:r>
          </a:p>
          <a:p>
            <a:pPr>
              <a:spcBef>
                <a:spcPts val="400"/>
              </a:spcBef>
              <a:defRPr sz="1900"/>
            </a:pPr>
            <a:r>
              <a:t>In coordination with accelerator team: flashing signs or lights indicate magnet is on and magnetic fields may be present. Posting signs.</a:t>
            </a:r>
          </a:p>
          <a:p>
            <a:pPr>
              <a:spcBef>
                <a:spcPts val="400"/>
              </a:spcBef>
              <a:defRPr sz="1900"/>
            </a:pPr>
            <a:r>
              <a:rPr b="1" u="sng"/>
              <a:t>Operation near the beam-pipe and vacuum:</a:t>
            </a:r>
            <a:r>
              <a:t> </a:t>
            </a:r>
          </a:p>
          <a:p>
            <a:pPr>
              <a:spcBef>
                <a:spcPts val="400"/>
              </a:spcBef>
              <a:defRPr sz="1900"/>
            </a:pPr>
            <a:r>
              <a:t>we will require that anyone working near the far-forward/backward detectors to wears ear protection, and will post signage to that effect.</a:t>
            </a:r>
          </a:p>
          <a:p>
            <a:pPr defTabSz="457200">
              <a:defRPr sz="2000">
                <a:latin typeface="+mn-lt"/>
                <a:ea typeface="+mn-ea"/>
                <a:cs typeface="+mn-cs"/>
                <a:sym typeface="Helvetica"/>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3" name="Slide Number"/>
          <p:cNvSpPr txBox="1"/>
          <p:nvPr>
            <p:ph type="sldNum" sz="quarter" idx="2"/>
          </p:nvPr>
        </p:nvSpPr>
        <p:spPr>
          <a:xfrm>
            <a:off x="11789272" y="6511954"/>
            <a:ext cx="273656" cy="264255"/>
          </a:xfrm>
          <a:prstGeom prst="rect">
            <a:avLst/>
          </a:prstGeom>
          <a:extLst>
            <a:ext uri="{C572A759-6A51-4108-AA02-DFA0A04FC94B}">
              <ma14:wrappingTextBoxFlag xmlns:ma14="http://schemas.microsoft.com/office/mac/drawingml/2011/main" val="1"/>
            </a:ext>
          </a:extLst>
        </p:spPr>
        <p:txBody>
          <a:bodyPr/>
          <a:lstStyle>
            <a:lvl1pPr algn="ctr">
              <a:defRPr sz="1200"/>
            </a:lvl1pPr>
          </a:lstStyle>
          <a:p>
            <a:pPr/>
            <a:fld id="{86CB4B4D-7CA3-9044-876B-883B54F8677D}" type="slidenum"/>
          </a:p>
        </p:txBody>
      </p:sp>
      <p:sp>
        <p:nvSpPr>
          <p:cNvPr id="574" name="Timeline"/>
          <p:cNvSpPr txBox="1"/>
          <p:nvPr>
            <p:ph type="title"/>
          </p:nvPr>
        </p:nvSpPr>
        <p:spPr>
          <a:xfrm>
            <a:off x="462924" y="-64796"/>
            <a:ext cx="11499235" cy="858080"/>
          </a:xfrm>
          <a:prstGeom prst="rect">
            <a:avLst/>
          </a:prstGeom>
        </p:spPr>
        <p:txBody>
          <a:bodyPr lIns="45718" tIns="45718" rIns="45718" bIns="45718"/>
          <a:lstStyle/>
          <a:p>
            <a:pPr/>
            <a:r>
              <a:t>Timeline</a:t>
            </a:r>
          </a:p>
        </p:txBody>
      </p:sp>
      <p:sp>
        <p:nvSpPr>
          <p:cNvPr id="575" name="Detailed schedule for each sub-detector component  in P6.…"/>
          <p:cNvSpPr txBox="1"/>
          <p:nvPr/>
        </p:nvSpPr>
        <p:spPr>
          <a:xfrm>
            <a:off x="498112" y="4319380"/>
            <a:ext cx="11195776" cy="186237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Arial"/>
              <a:buChar char="➢"/>
              <a:defRPr sz="1700"/>
            </a:pPr>
            <a:r>
              <a:t>Detailed schedule for each sub-detector component  in P6. </a:t>
            </a:r>
          </a:p>
          <a:p>
            <a:pPr marL="285750" indent="-285750">
              <a:buSzPct val="100000"/>
              <a:buFont typeface="Arial"/>
              <a:buChar char="➢"/>
              <a:defRPr sz="1700"/>
            </a:pPr>
            <a:r>
              <a:t>Preliminary design review of ANC detectors  in Feb 2024, next  review  is expecting in May 2025. </a:t>
            </a:r>
          </a:p>
          <a:p>
            <a:pPr marL="285750" indent="-285750">
              <a:buSzPct val="100000"/>
              <a:buFont typeface="Arial"/>
              <a:buChar char="➢"/>
              <a:defRPr sz="1700"/>
            </a:pPr>
            <a:r>
              <a:t>The installation of far-forward equipment is at later stage ( after accelerator commissioning ). All scattering chambers that house detectors will be installed from the start of pre-ops. The detector packages will be installed later, after achieving a stable operation of the accelerator. </a:t>
            </a:r>
          </a:p>
          <a:p>
            <a:pPr marL="285750" indent="-285750">
              <a:buSzPct val="100000"/>
              <a:buFont typeface="Arial"/>
              <a:buChar char="➢"/>
              <a:defRPr sz="1700"/>
            </a:pPr>
            <a:r>
              <a:t>Luminosity detectors has to be at start of pre-ops.</a:t>
            </a:r>
          </a:p>
        </p:txBody>
      </p:sp>
      <p:grpSp>
        <p:nvGrpSpPr>
          <p:cNvPr id="579" name="Group"/>
          <p:cNvGrpSpPr/>
          <p:nvPr/>
        </p:nvGrpSpPr>
        <p:grpSpPr>
          <a:xfrm>
            <a:off x="9466202" y="1104901"/>
            <a:ext cx="2819876" cy="3350509"/>
            <a:chOff x="0" y="0"/>
            <a:chExt cx="2819875" cy="3350508"/>
          </a:xfrm>
        </p:grpSpPr>
        <p:pic>
          <p:nvPicPr>
            <p:cNvPr id="576" name="image81.png" descr="image81.png"/>
            <p:cNvPicPr>
              <a:picLocks noChangeAspect="1"/>
            </p:cNvPicPr>
            <p:nvPr/>
          </p:nvPicPr>
          <p:blipFill>
            <a:blip r:embed="rId2">
              <a:extLst/>
            </a:blip>
            <a:stretch>
              <a:fillRect/>
            </a:stretch>
          </p:blipFill>
          <p:spPr>
            <a:xfrm>
              <a:off x="0" y="229272"/>
              <a:ext cx="2819876" cy="2393691"/>
            </a:xfrm>
            <a:prstGeom prst="rect">
              <a:avLst/>
            </a:prstGeom>
            <a:ln w="12700" cap="flat">
              <a:noFill/>
              <a:miter lim="400000"/>
            </a:ln>
            <a:effectLst/>
          </p:spPr>
        </p:pic>
        <p:pic>
          <p:nvPicPr>
            <p:cNvPr id="577" name="image82.png" descr="image82.png"/>
            <p:cNvPicPr>
              <a:picLocks noChangeAspect="1"/>
            </p:cNvPicPr>
            <p:nvPr/>
          </p:nvPicPr>
          <p:blipFill>
            <a:blip r:embed="rId3">
              <a:extLst/>
            </a:blip>
            <a:stretch>
              <a:fillRect/>
            </a:stretch>
          </p:blipFill>
          <p:spPr>
            <a:xfrm>
              <a:off x="406484" y="2647001"/>
              <a:ext cx="2204832" cy="703508"/>
            </a:xfrm>
            <a:prstGeom prst="rect">
              <a:avLst/>
            </a:prstGeom>
            <a:ln w="12700" cap="flat">
              <a:noFill/>
              <a:miter lim="400000"/>
            </a:ln>
            <a:effectLst/>
          </p:spPr>
        </p:pic>
        <p:pic>
          <p:nvPicPr>
            <p:cNvPr id="578" name="image83.png" descr="image83.png"/>
            <p:cNvPicPr>
              <a:picLocks noChangeAspect="1"/>
            </p:cNvPicPr>
            <p:nvPr/>
          </p:nvPicPr>
          <p:blipFill>
            <a:blip r:embed="rId4">
              <a:extLst/>
            </a:blip>
            <a:stretch>
              <a:fillRect/>
            </a:stretch>
          </p:blipFill>
          <p:spPr>
            <a:xfrm>
              <a:off x="27987" y="0"/>
              <a:ext cx="2763901" cy="107153"/>
            </a:xfrm>
            <a:prstGeom prst="rect">
              <a:avLst/>
            </a:prstGeom>
            <a:ln w="12700" cap="flat">
              <a:noFill/>
              <a:miter lim="400000"/>
            </a:ln>
            <a:effectLst/>
          </p:spPr>
        </p:pic>
      </p:grpSp>
      <p:sp>
        <p:nvSpPr>
          <p:cNvPr id="580" name="Line"/>
          <p:cNvSpPr/>
          <p:nvPr/>
        </p:nvSpPr>
        <p:spPr>
          <a:xfrm flipV="1">
            <a:off x="3120619" y="1955903"/>
            <a:ext cx="1" cy="1200857"/>
          </a:xfrm>
          <a:prstGeom prst="line">
            <a:avLst/>
          </a:prstGeom>
          <a:ln w="12700">
            <a:solidFill>
              <a:srgbClr val="0433FF"/>
            </a:solidFill>
            <a:miter/>
            <a:tailEnd type="triangle"/>
          </a:ln>
        </p:spPr>
        <p:txBody>
          <a:bodyPr lIns="45719" rIns="45719"/>
          <a:lstStyle/>
          <a:p>
            <a:pPr/>
          </a:p>
        </p:txBody>
      </p:sp>
      <p:sp>
        <p:nvSpPr>
          <p:cNvPr id="581" name="Line"/>
          <p:cNvSpPr/>
          <p:nvPr/>
        </p:nvSpPr>
        <p:spPr>
          <a:xfrm flipV="1">
            <a:off x="5087820" y="2219031"/>
            <a:ext cx="1" cy="1200858"/>
          </a:xfrm>
          <a:prstGeom prst="line">
            <a:avLst/>
          </a:prstGeom>
          <a:ln w="12700">
            <a:solidFill>
              <a:srgbClr val="FF2600"/>
            </a:solidFill>
            <a:miter/>
            <a:tailEnd type="triangle"/>
          </a:ln>
        </p:spPr>
        <p:txBody>
          <a:bodyPr lIns="45719" rIns="45719"/>
          <a:lstStyle/>
          <a:p>
            <a:pPr/>
          </a:p>
        </p:txBody>
      </p:sp>
      <p:sp>
        <p:nvSpPr>
          <p:cNvPr id="582" name="FF/FB PDR…"/>
          <p:cNvSpPr txBox="1"/>
          <p:nvPr/>
        </p:nvSpPr>
        <p:spPr>
          <a:xfrm>
            <a:off x="2345566" y="3179629"/>
            <a:ext cx="1179114" cy="7329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500"/>
            </a:pPr>
            <a:r>
              <a:t>FF/FB PDR </a:t>
            </a:r>
          </a:p>
          <a:p>
            <a:pPr>
              <a:defRPr sz="1500"/>
            </a:pPr>
            <a:r>
              <a:t>Feb 2024</a:t>
            </a:r>
          </a:p>
        </p:txBody>
      </p:sp>
      <p:sp>
        <p:nvSpPr>
          <p:cNvPr id="583" name="FF/FB FDR…"/>
          <p:cNvSpPr txBox="1"/>
          <p:nvPr/>
        </p:nvSpPr>
        <p:spPr>
          <a:xfrm>
            <a:off x="4337070" y="3445616"/>
            <a:ext cx="1374886" cy="7329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500"/>
            </a:pPr>
            <a:r>
              <a:t>FF/FB FDR </a:t>
            </a:r>
          </a:p>
          <a:p>
            <a:pPr>
              <a:defRPr sz="1500"/>
            </a:pPr>
            <a:r>
              <a:t>May 2025 </a:t>
            </a:r>
          </a:p>
        </p:txBody>
      </p:sp>
      <p:sp>
        <p:nvSpPr>
          <p:cNvPr id="584" name="Arrow"/>
          <p:cNvSpPr/>
          <p:nvPr/>
        </p:nvSpPr>
        <p:spPr>
          <a:xfrm>
            <a:off x="830230" y="1016246"/>
            <a:ext cx="8506871" cy="863978"/>
          </a:xfrm>
          <a:prstGeom prst="rightArrow">
            <a:avLst>
              <a:gd name="adj1" fmla="val 43622"/>
              <a:gd name="adj2" fmla="val 104042"/>
            </a:avLst>
          </a:prstGeom>
          <a:solidFill>
            <a:srgbClr val="FFD479">
              <a:alpha val="58798"/>
            </a:srgbClr>
          </a:solidFill>
          <a:ln w="12700">
            <a:solidFill>
              <a:schemeClr val="accent1"/>
            </a:solidFill>
            <a:miter/>
          </a:ln>
        </p:spPr>
        <p:txBody>
          <a:bodyPr lIns="45719" rIns="45719" anchor="ctr"/>
          <a:lstStyle/>
          <a:p>
            <a:pPr/>
          </a:p>
        </p:txBody>
      </p:sp>
      <p:sp>
        <p:nvSpPr>
          <p:cNvPr id="585" name="Line"/>
          <p:cNvSpPr/>
          <p:nvPr/>
        </p:nvSpPr>
        <p:spPr>
          <a:xfrm flipV="1">
            <a:off x="1585006" y="1955903"/>
            <a:ext cx="1" cy="948809"/>
          </a:xfrm>
          <a:prstGeom prst="line">
            <a:avLst/>
          </a:prstGeom>
          <a:ln w="12700">
            <a:solidFill>
              <a:srgbClr val="0433FF"/>
            </a:solidFill>
            <a:miter/>
            <a:tailEnd type="triangle"/>
          </a:ln>
        </p:spPr>
        <p:txBody>
          <a:bodyPr lIns="45719" rIns="45719"/>
          <a:lstStyle/>
          <a:p>
            <a:pPr/>
          </a:p>
        </p:txBody>
      </p:sp>
      <p:sp>
        <p:nvSpPr>
          <p:cNvPr id="586" name="FF/FB review…"/>
          <p:cNvSpPr txBox="1"/>
          <p:nvPr/>
        </p:nvSpPr>
        <p:spPr>
          <a:xfrm>
            <a:off x="871297" y="2665290"/>
            <a:ext cx="892821" cy="94880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500"/>
            </a:pPr>
            <a:r>
              <a:t>FF/FB review  </a:t>
            </a:r>
          </a:p>
          <a:p>
            <a:pPr>
              <a:defRPr sz="1500"/>
            </a:pPr>
            <a:r>
              <a:t>Apr 2022</a:t>
            </a:r>
          </a:p>
        </p:txBody>
      </p:sp>
      <p:sp>
        <p:nvSpPr>
          <p:cNvPr id="587" name="Line"/>
          <p:cNvSpPr/>
          <p:nvPr/>
        </p:nvSpPr>
        <p:spPr>
          <a:xfrm flipV="1">
            <a:off x="1953535" y="1284277"/>
            <a:ext cx="1" cy="327916"/>
          </a:xfrm>
          <a:prstGeom prst="line">
            <a:avLst/>
          </a:prstGeom>
          <a:ln w="12700">
            <a:solidFill>
              <a:srgbClr val="0096FF"/>
            </a:solidFill>
            <a:miter/>
            <a:headEnd type="triangle"/>
          </a:ln>
        </p:spPr>
        <p:txBody>
          <a:bodyPr lIns="45719" rIns="45719"/>
          <a:lstStyle/>
          <a:p>
            <a:pPr/>
          </a:p>
        </p:txBody>
      </p:sp>
      <p:sp>
        <p:nvSpPr>
          <p:cNvPr id="588" name="CD3A…"/>
          <p:cNvSpPr txBox="1"/>
          <p:nvPr/>
        </p:nvSpPr>
        <p:spPr>
          <a:xfrm>
            <a:off x="1793302" y="1687791"/>
            <a:ext cx="718057" cy="8840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pPr>
            <a:r>
              <a:t>CD3A</a:t>
            </a:r>
          </a:p>
          <a:p>
            <a:pPr/>
            <a:r>
              <a:t>Nov </a:t>
            </a:r>
          </a:p>
          <a:p>
            <a:pPr/>
            <a:r>
              <a:t>2023</a:t>
            </a:r>
          </a:p>
        </p:txBody>
      </p:sp>
      <p:sp>
        <p:nvSpPr>
          <p:cNvPr id="589" name="Line"/>
          <p:cNvSpPr/>
          <p:nvPr/>
        </p:nvSpPr>
        <p:spPr>
          <a:xfrm flipV="1">
            <a:off x="3939812" y="1316187"/>
            <a:ext cx="1" cy="327916"/>
          </a:xfrm>
          <a:prstGeom prst="line">
            <a:avLst/>
          </a:prstGeom>
          <a:ln w="12700">
            <a:solidFill>
              <a:srgbClr val="0096FF"/>
            </a:solidFill>
            <a:miter/>
            <a:headEnd type="triangle"/>
          </a:ln>
        </p:spPr>
        <p:txBody>
          <a:bodyPr lIns="45719" rIns="45719"/>
          <a:lstStyle/>
          <a:p>
            <a:pPr/>
          </a:p>
        </p:txBody>
      </p:sp>
      <p:sp>
        <p:nvSpPr>
          <p:cNvPr id="590" name="CD3B…"/>
          <p:cNvSpPr txBox="1"/>
          <p:nvPr/>
        </p:nvSpPr>
        <p:spPr>
          <a:xfrm>
            <a:off x="3576542" y="1684708"/>
            <a:ext cx="726541" cy="8840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solidFill>
                  <a:srgbClr val="0096FF"/>
                </a:solidFill>
              </a:defRPr>
            </a:pPr>
            <a:r>
              <a:t>CD3B</a:t>
            </a:r>
          </a:p>
          <a:p>
            <a:pPr>
              <a:defRPr>
                <a:solidFill>
                  <a:srgbClr val="0096FF"/>
                </a:solidFill>
              </a:defRPr>
            </a:pPr>
            <a:r>
              <a:t>Oct</a:t>
            </a:r>
          </a:p>
          <a:p>
            <a:pPr>
              <a:defRPr>
                <a:solidFill>
                  <a:srgbClr val="0096FF"/>
                </a:solidFill>
              </a:defRPr>
            </a:pPr>
            <a:r>
              <a:t>2024</a:t>
            </a:r>
          </a:p>
        </p:txBody>
      </p:sp>
      <p:sp>
        <p:nvSpPr>
          <p:cNvPr id="591" name="Line"/>
          <p:cNvSpPr/>
          <p:nvPr/>
        </p:nvSpPr>
        <p:spPr>
          <a:xfrm flipV="1">
            <a:off x="5037607" y="1316187"/>
            <a:ext cx="1" cy="327916"/>
          </a:xfrm>
          <a:prstGeom prst="line">
            <a:avLst/>
          </a:prstGeom>
          <a:ln w="12700">
            <a:solidFill>
              <a:srgbClr val="0096FF"/>
            </a:solidFill>
            <a:miter/>
            <a:headEnd type="triangle"/>
          </a:ln>
        </p:spPr>
        <p:txBody>
          <a:bodyPr lIns="45719" rIns="45719"/>
          <a:lstStyle/>
          <a:p>
            <a:pPr/>
          </a:p>
        </p:txBody>
      </p:sp>
      <p:sp>
        <p:nvSpPr>
          <p:cNvPr id="592" name="CD2/3…"/>
          <p:cNvSpPr txBox="1"/>
          <p:nvPr/>
        </p:nvSpPr>
        <p:spPr>
          <a:xfrm>
            <a:off x="4491229" y="1675657"/>
            <a:ext cx="752102" cy="8840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solidFill>
                  <a:srgbClr val="0096FF"/>
                </a:solidFill>
              </a:defRPr>
            </a:pPr>
            <a:r>
              <a:t>CD2/3</a:t>
            </a:r>
          </a:p>
          <a:p>
            <a:pPr>
              <a:defRPr>
                <a:solidFill>
                  <a:srgbClr val="0096FF"/>
                </a:solidFill>
              </a:defRPr>
            </a:pPr>
            <a:r>
              <a:t>Apr</a:t>
            </a:r>
          </a:p>
          <a:p>
            <a:pPr>
              <a:defRPr>
                <a:solidFill>
                  <a:srgbClr val="0096FF"/>
                </a:solidFill>
              </a:defRPr>
            </a:pPr>
            <a:r>
              <a:t>2025</a:t>
            </a:r>
          </a:p>
        </p:txBody>
      </p:sp>
      <p:sp>
        <p:nvSpPr>
          <p:cNvPr id="593" name="Line"/>
          <p:cNvSpPr/>
          <p:nvPr/>
        </p:nvSpPr>
        <p:spPr>
          <a:xfrm flipV="1">
            <a:off x="7282334" y="1316187"/>
            <a:ext cx="1" cy="327916"/>
          </a:xfrm>
          <a:prstGeom prst="line">
            <a:avLst/>
          </a:prstGeom>
          <a:ln w="12700">
            <a:solidFill>
              <a:srgbClr val="0096FF"/>
            </a:solidFill>
            <a:miter/>
            <a:headEnd type="triangle"/>
          </a:ln>
        </p:spPr>
        <p:txBody>
          <a:bodyPr lIns="45719" rIns="45719"/>
          <a:lstStyle/>
          <a:p>
            <a:pPr/>
          </a:p>
        </p:txBody>
      </p:sp>
      <p:sp>
        <p:nvSpPr>
          <p:cNvPr id="594" name="early…"/>
          <p:cNvSpPr txBox="1"/>
          <p:nvPr/>
        </p:nvSpPr>
        <p:spPr>
          <a:xfrm>
            <a:off x="6966081" y="1674739"/>
            <a:ext cx="718057" cy="14174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0096FF"/>
                </a:solidFill>
              </a:defRPr>
            </a:pPr>
            <a:r>
              <a:t>early </a:t>
            </a:r>
          </a:p>
          <a:p>
            <a:pPr>
              <a:defRPr b="1">
                <a:solidFill>
                  <a:srgbClr val="0096FF"/>
                </a:solidFill>
              </a:defRPr>
            </a:pPr>
            <a:r>
              <a:t>CD4</a:t>
            </a:r>
          </a:p>
          <a:p>
            <a:pPr>
              <a:defRPr>
                <a:solidFill>
                  <a:srgbClr val="0096FF"/>
                </a:solidFill>
              </a:defRPr>
            </a:pPr>
            <a:r>
              <a:t>Oct 2032</a:t>
            </a:r>
          </a:p>
        </p:txBody>
      </p:sp>
      <p:sp>
        <p:nvSpPr>
          <p:cNvPr id="595" name="Line"/>
          <p:cNvSpPr/>
          <p:nvPr/>
        </p:nvSpPr>
        <p:spPr>
          <a:xfrm flipV="1">
            <a:off x="8216142" y="1316187"/>
            <a:ext cx="1" cy="327916"/>
          </a:xfrm>
          <a:prstGeom prst="line">
            <a:avLst/>
          </a:prstGeom>
          <a:ln w="12700">
            <a:solidFill>
              <a:srgbClr val="0096FF"/>
            </a:solidFill>
            <a:miter/>
            <a:headEnd type="triangle"/>
          </a:ln>
        </p:spPr>
        <p:txBody>
          <a:bodyPr lIns="45719" rIns="45719"/>
          <a:lstStyle/>
          <a:p>
            <a:pPr/>
          </a:p>
        </p:txBody>
      </p:sp>
      <p:sp>
        <p:nvSpPr>
          <p:cNvPr id="596" name="CD4…"/>
          <p:cNvSpPr txBox="1"/>
          <p:nvPr/>
        </p:nvSpPr>
        <p:spPr>
          <a:xfrm>
            <a:off x="7909799" y="1781448"/>
            <a:ext cx="612687" cy="8840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a:solidFill>
                  <a:srgbClr val="0096FF"/>
                </a:solidFill>
              </a:defRPr>
            </a:pPr>
            <a:r>
              <a:t>CD4</a:t>
            </a:r>
          </a:p>
          <a:p>
            <a:pPr>
              <a:defRPr>
                <a:solidFill>
                  <a:srgbClr val="0096FF"/>
                </a:solidFill>
              </a:defRPr>
            </a:pPr>
            <a:r>
              <a:t>Oct</a:t>
            </a:r>
          </a:p>
          <a:p>
            <a:pPr>
              <a:defRPr>
                <a:solidFill>
                  <a:srgbClr val="0096FF"/>
                </a:solidFill>
              </a:defRPr>
            </a:pPr>
            <a:r>
              <a:t>2034</a:t>
            </a:r>
          </a:p>
        </p:txBody>
      </p:sp>
      <p:sp>
        <p:nvSpPr>
          <p:cNvPr id="597" name="Pre-OPS…"/>
          <p:cNvSpPr txBox="1"/>
          <p:nvPr/>
        </p:nvSpPr>
        <p:spPr>
          <a:xfrm>
            <a:off x="6904033" y="684493"/>
            <a:ext cx="756603" cy="61985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sz="1200"/>
            </a:pPr>
          </a:p>
          <a:p>
            <a:pPr algn="ctr">
              <a:defRPr sz="1200"/>
            </a:pPr>
            <a:r>
              <a:t>Pre-OPS </a:t>
            </a:r>
          </a:p>
          <a:p>
            <a:pPr algn="ctr">
              <a:defRPr sz="1200"/>
            </a:pPr>
            <a:r>
              <a:t>Apr. 2031</a:t>
            </a:r>
          </a:p>
        </p:txBody>
      </p:sp>
      <p:sp>
        <p:nvSpPr>
          <p:cNvPr id="598" name="Line"/>
          <p:cNvSpPr/>
          <p:nvPr/>
        </p:nvSpPr>
        <p:spPr>
          <a:xfrm flipV="1">
            <a:off x="6887046" y="1038932"/>
            <a:ext cx="1" cy="605171"/>
          </a:xfrm>
          <a:prstGeom prst="line">
            <a:avLst/>
          </a:prstGeom>
          <a:ln w="50800">
            <a:solidFill>
              <a:schemeClr val="accent4"/>
            </a:solidFill>
            <a:miter/>
            <a:headEnd type="triangle"/>
          </a:ln>
        </p:spPr>
        <p:txBody>
          <a:bodyPr lIns="45719" rIns="45719"/>
          <a:lstStyle/>
          <a:p>
            <a:pPr/>
          </a:p>
        </p:txBody>
      </p:sp>
      <p:sp>
        <p:nvSpPr>
          <p:cNvPr id="599" name="Line"/>
          <p:cNvSpPr/>
          <p:nvPr/>
        </p:nvSpPr>
        <p:spPr>
          <a:xfrm flipH="1" flipV="1">
            <a:off x="6895677" y="1077032"/>
            <a:ext cx="1374886" cy="1"/>
          </a:xfrm>
          <a:prstGeom prst="line">
            <a:avLst/>
          </a:prstGeom>
          <a:ln w="12700">
            <a:solidFill>
              <a:schemeClr val="accent4"/>
            </a:solidFill>
            <a:miter/>
            <a:headEnd type="triangle"/>
          </a:ln>
        </p:spPr>
        <p:txBody>
          <a:bodyPr lIns="45719" rIns="45719"/>
          <a:lstStyle/>
          <a:p>
            <a:pPr/>
          </a:p>
        </p:txBody>
      </p:sp>
      <p:sp>
        <p:nvSpPr>
          <p:cNvPr id="600" name="Line"/>
          <p:cNvSpPr/>
          <p:nvPr/>
        </p:nvSpPr>
        <p:spPr>
          <a:xfrm>
            <a:off x="3120619" y="1114836"/>
            <a:ext cx="1" cy="619855"/>
          </a:xfrm>
          <a:prstGeom prst="line">
            <a:avLst/>
          </a:prstGeom>
          <a:ln w="12700">
            <a:solidFill>
              <a:srgbClr val="FF40FF"/>
            </a:solidFill>
            <a:miter/>
          </a:ln>
        </p:spPr>
        <p:txBody>
          <a:bodyPr lIns="45719" rIns="45719"/>
          <a:lstStyle/>
          <a:p>
            <a:pPr/>
          </a:p>
        </p:txBody>
      </p:sp>
      <p:sp>
        <p:nvSpPr>
          <p:cNvPr id="601" name="now"/>
          <p:cNvSpPr txBox="1"/>
          <p:nvPr/>
        </p:nvSpPr>
        <p:spPr>
          <a:xfrm>
            <a:off x="2858869" y="795759"/>
            <a:ext cx="52350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now</a:t>
            </a:r>
          </a:p>
        </p:txBody>
      </p:sp>
      <p:sp>
        <p:nvSpPr>
          <p:cNvPr id="602" name="Line"/>
          <p:cNvSpPr/>
          <p:nvPr/>
        </p:nvSpPr>
        <p:spPr>
          <a:xfrm>
            <a:off x="3195455" y="2583764"/>
            <a:ext cx="1804675" cy="1"/>
          </a:xfrm>
          <a:prstGeom prst="line">
            <a:avLst/>
          </a:prstGeom>
          <a:ln w="38100">
            <a:solidFill>
              <a:schemeClr val="accent1"/>
            </a:solidFill>
            <a:miter/>
            <a:headEnd type="triangle"/>
            <a:tailEnd type="triangle"/>
          </a:ln>
        </p:spPr>
        <p:txBody>
          <a:bodyPr lIns="45719" rIns="45719"/>
          <a:lstStyle/>
          <a:p>
            <a:pPr/>
          </a:p>
        </p:txBody>
      </p:sp>
      <p:sp>
        <p:nvSpPr>
          <p:cNvPr id="603" name="R&amp;D, TDR,…"/>
          <p:cNvSpPr txBox="1"/>
          <p:nvPr/>
        </p:nvSpPr>
        <p:spPr>
          <a:xfrm>
            <a:off x="3551542" y="2664501"/>
            <a:ext cx="1260090" cy="6952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400"/>
            </a:pPr>
            <a:r>
              <a:t>R&amp;D, TDR, </a:t>
            </a:r>
          </a:p>
          <a:p>
            <a:pPr>
              <a:defRPr sz="1400"/>
            </a:pPr>
            <a:r>
              <a:t>engineering test articles </a:t>
            </a:r>
          </a:p>
        </p:txBody>
      </p:sp>
      <p:sp>
        <p:nvSpPr>
          <p:cNvPr id="604" name="Line"/>
          <p:cNvSpPr/>
          <p:nvPr/>
        </p:nvSpPr>
        <p:spPr>
          <a:xfrm>
            <a:off x="5073932" y="2819460"/>
            <a:ext cx="1804675" cy="1"/>
          </a:xfrm>
          <a:prstGeom prst="line">
            <a:avLst/>
          </a:prstGeom>
          <a:ln w="38100">
            <a:solidFill>
              <a:schemeClr val="accent1"/>
            </a:solidFill>
            <a:miter/>
            <a:headEnd type="triangle"/>
            <a:tailEnd type="triangle"/>
          </a:ln>
        </p:spPr>
        <p:txBody>
          <a:bodyPr lIns="45719" rIns="45719"/>
          <a:lstStyle/>
          <a:p>
            <a:pPr/>
          </a:p>
        </p:txBody>
      </p:sp>
      <p:sp>
        <p:nvSpPr>
          <p:cNvPr id="605" name="assembly and tests"/>
          <p:cNvSpPr txBox="1"/>
          <p:nvPr/>
        </p:nvSpPr>
        <p:spPr>
          <a:xfrm>
            <a:off x="5420912" y="2928662"/>
            <a:ext cx="1260089" cy="4920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r>
              <a:t>assembly and tests </a:t>
            </a:r>
          </a:p>
        </p:txBody>
      </p:sp>
      <p:sp>
        <p:nvSpPr>
          <p:cNvPr id="606" name="Line"/>
          <p:cNvSpPr/>
          <p:nvPr/>
        </p:nvSpPr>
        <p:spPr>
          <a:xfrm>
            <a:off x="4303494" y="2583764"/>
            <a:ext cx="1568653" cy="1"/>
          </a:xfrm>
          <a:prstGeom prst="line">
            <a:avLst/>
          </a:prstGeom>
          <a:ln w="38100">
            <a:solidFill>
              <a:schemeClr val="accent1"/>
            </a:solidFill>
            <a:prstDash val="sysDot"/>
            <a:miter lim="400000"/>
            <a:tailEnd type="triangle"/>
          </a:ln>
        </p:spPr>
        <p:txBody>
          <a:bodyPr lIns="45719" rIns="45719"/>
          <a:lstStyle/>
          <a:p>
            <a:pPr/>
          </a:p>
        </p:txBody>
      </p:sp>
      <p:sp>
        <p:nvSpPr>
          <p:cNvPr id="607" name="Line"/>
          <p:cNvSpPr/>
          <p:nvPr/>
        </p:nvSpPr>
        <p:spPr>
          <a:xfrm>
            <a:off x="6798794" y="2829982"/>
            <a:ext cx="1568652" cy="1"/>
          </a:xfrm>
          <a:prstGeom prst="line">
            <a:avLst/>
          </a:prstGeom>
          <a:ln w="38100">
            <a:solidFill>
              <a:schemeClr val="accent1"/>
            </a:solidFill>
            <a:prstDash val="sysDot"/>
            <a:miter lim="400000"/>
            <a:tailEnd type="triangle"/>
          </a:ln>
        </p:spPr>
        <p:txBody>
          <a:bodyPr lIns="45719" rIns="45719"/>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09" name="image85.png" descr="image85.png"/>
          <p:cNvPicPr>
            <a:picLocks noChangeAspect="0"/>
          </p:cNvPicPr>
          <p:nvPr/>
        </p:nvPicPr>
        <p:blipFill>
          <a:blip r:embed="rId2">
            <a:extLst/>
          </a:blip>
          <a:stretch>
            <a:fillRect/>
          </a:stretch>
        </p:blipFill>
        <p:spPr>
          <a:xfrm>
            <a:off x="3876182" y="3114948"/>
            <a:ext cx="7993306" cy="3322494"/>
          </a:xfrm>
          <a:prstGeom prst="rect">
            <a:avLst/>
          </a:prstGeom>
          <a:ln w="12700">
            <a:miter lim="400000"/>
          </a:ln>
        </p:spPr>
      </p:pic>
      <p:sp>
        <p:nvSpPr>
          <p:cNvPr id="610" name="Slide Number"/>
          <p:cNvSpPr txBox="1"/>
          <p:nvPr>
            <p:ph type="sldNum" sz="quarter" idx="2"/>
          </p:nvPr>
        </p:nvSpPr>
        <p:spPr>
          <a:xfrm>
            <a:off x="11917879" y="6511954"/>
            <a:ext cx="273657" cy="264255"/>
          </a:xfrm>
          <a:prstGeom prst="rect">
            <a:avLst/>
          </a:prstGeom>
          <a:extLst>
            <a:ext uri="{C572A759-6A51-4108-AA02-DFA0A04FC94B}">
              <ma14:wrappingTextBoxFlag xmlns:ma14="http://schemas.microsoft.com/office/mac/drawingml/2011/main" val="1"/>
            </a:ext>
          </a:extLst>
        </p:spPr>
        <p:txBody>
          <a:bodyPr/>
          <a:lstStyle>
            <a:lvl1pPr algn="ctr">
              <a:defRPr sz="1200"/>
            </a:lvl1pPr>
          </a:lstStyle>
          <a:p>
            <a:pPr/>
            <a:fld id="{86CB4B4D-7CA3-9044-876B-883B54F8677D}" type="slidenum"/>
          </a:p>
        </p:txBody>
      </p:sp>
      <p:sp>
        <p:nvSpPr>
          <p:cNvPr id="611" name="Summary"/>
          <p:cNvSpPr txBox="1"/>
          <p:nvPr>
            <p:ph type="title"/>
          </p:nvPr>
        </p:nvSpPr>
        <p:spPr>
          <a:prstGeom prst="rect">
            <a:avLst/>
          </a:prstGeom>
        </p:spPr>
        <p:txBody>
          <a:bodyPr lIns="45718" tIns="45718" rIns="45718" bIns="45718"/>
          <a:lstStyle/>
          <a:p>
            <a:pPr/>
            <a:r>
              <a:t>Summary</a:t>
            </a:r>
          </a:p>
        </p:txBody>
      </p:sp>
      <p:sp>
        <p:nvSpPr>
          <p:cNvPr id="612" name="EIC physics goals  drive the design and requirements of Far-forward and Far-backward regions.…"/>
          <p:cNvSpPr txBox="1"/>
          <p:nvPr>
            <p:ph type="body" idx="1"/>
          </p:nvPr>
        </p:nvSpPr>
        <p:spPr>
          <a:xfrm>
            <a:off x="451821" y="881145"/>
            <a:ext cx="11521441" cy="5212080"/>
          </a:xfrm>
          <a:prstGeom prst="rect">
            <a:avLst/>
          </a:prstGeom>
        </p:spPr>
        <p:txBody>
          <a:bodyPr lIns="45718" tIns="45718" rIns="45718" bIns="45718"/>
          <a:lstStyle/>
          <a:p>
            <a:pPr marL="285750" indent="-285750">
              <a:spcBef>
                <a:spcPts val="0"/>
              </a:spcBef>
              <a:buChar char="➢"/>
              <a:defRPr sz="1800"/>
            </a:pPr>
            <a:r>
              <a:t>EIC physics goals  drive the design and requirements of Far-forward and Far-backward regions. </a:t>
            </a:r>
          </a:p>
          <a:p>
            <a:pPr marL="285750" indent="-285750">
              <a:spcBef>
                <a:spcPts val="0"/>
              </a:spcBef>
              <a:buChar char="➢"/>
              <a:defRPr sz="1800"/>
            </a:pPr>
            <a:r>
              <a:t>The baseline far-forward/backward detectors  satisfies the requirements.</a:t>
            </a:r>
          </a:p>
          <a:p>
            <a:pPr marL="285750" indent="-285750">
              <a:spcBef>
                <a:spcPts val="0"/>
              </a:spcBef>
              <a:buChar char="➢"/>
              <a:defRPr sz="1800"/>
            </a:pPr>
            <a:r>
              <a:t>ePIC collaboration is formed, detector optimization in FF/FB area is driven by the  </a:t>
            </a:r>
            <a:r>
              <a:t>community efforts </a:t>
            </a:r>
          </a:p>
          <a:p>
            <a:pPr marL="285750" indent="-285750">
              <a:spcBef>
                <a:spcPts val="0"/>
              </a:spcBef>
              <a:buChar char="➢"/>
              <a:defRPr sz="1800"/>
            </a:pPr>
            <a:r>
              <a:t>All FF/FB detectors have</a:t>
            </a:r>
            <a:r>
              <a:rPr b="1"/>
              <a:t> </a:t>
            </a:r>
            <a:r>
              <a:t>full geometry implementation in Geant4/DD4HEP.  Transport matrix  and beam effects are  included. Track  and energy reconstructions have been developed.</a:t>
            </a:r>
          </a:p>
          <a:p>
            <a:pPr marL="285750" indent="-285750">
              <a:spcBef>
                <a:spcPts val="0"/>
              </a:spcBef>
              <a:buChar char="➢"/>
              <a:defRPr sz="1800"/>
            </a:pPr>
            <a:r>
              <a:t>Baseline requirements and interfaces are documented. Starting pre-TRD documentation. </a:t>
            </a:r>
          </a:p>
          <a:p>
            <a:pPr marL="285750" indent="-285750">
              <a:spcBef>
                <a:spcPts val="0"/>
              </a:spcBef>
              <a:buChar char="➢"/>
              <a:defRPr sz="1800"/>
            </a:pPr>
            <a:r>
              <a:t>Keeping a close contact with the EIC accelerator group to insure no negative impact. </a:t>
            </a:r>
          </a:p>
          <a:p>
            <a:pPr marL="285750" indent="-285750">
              <a:spcBef>
                <a:spcPts val="0"/>
              </a:spcBef>
              <a:buChar char="➢"/>
              <a:defRPr sz="1800"/>
            </a:pPr>
            <a:r>
              <a:t>Work on the detector support structure, services, detector installation and maintenance (CAD)  is  progressing well to reach CD2/3. No CD3A Long Lead Procurement  items.</a:t>
            </a:r>
          </a:p>
          <a:p>
            <a:pPr marL="285750" indent="-285750">
              <a:spcBef>
                <a:spcPts val="0"/>
              </a:spcBef>
              <a:buChar char="➢"/>
              <a:defRPr sz="1800"/>
            </a:pPr>
            <a:r>
              <a:t>The installation of ancillary detectors needs to be synchronized with the installation of the                   accelerator equipment.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TextBox 5"/>
          <p:cNvSpPr txBox="1"/>
          <p:nvPr>
            <p:ph type="sldNum" sz="quarter" idx="2"/>
          </p:nvPr>
        </p:nvSpPr>
        <p:spPr>
          <a:xfrm>
            <a:off x="11752799" y="6499669"/>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5" name="Title 4"/>
          <p:cNvSpPr txBox="1"/>
          <p:nvPr>
            <p:ph type="title"/>
          </p:nvPr>
        </p:nvSpPr>
        <p:spPr>
          <a:xfrm>
            <a:off x="4305326" y="2707282"/>
            <a:ext cx="7199671" cy="825180"/>
          </a:xfrm>
          <a:prstGeom prst="rect">
            <a:avLst/>
          </a:prstGeom>
        </p:spPr>
        <p:txBody>
          <a:bodyPr lIns="45718" tIns="45718" rIns="45718" bIns="45718"/>
          <a:lstStyle/>
          <a:p>
            <a:pPr/>
            <a:r>
              <a:t>Backup</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TextBox 5"/>
          <p:cNvSpPr txBox="1"/>
          <p:nvPr>
            <p:ph type="sldNum" sz="quarter" idx="2"/>
          </p:nvPr>
        </p:nvSpPr>
        <p:spPr>
          <a:xfrm>
            <a:off x="11752799" y="6499669"/>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8" name="Title 4"/>
          <p:cNvSpPr txBox="1"/>
          <p:nvPr>
            <p:ph type="title"/>
          </p:nvPr>
        </p:nvSpPr>
        <p:spPr>
          <a:xfrm>
            <a:off x="462577" y="-1"/>
            <a:ext cx="11499929" cy="825179"/>
          </a:xfrm>
          <a:prstGeom prst="rect">
            <a:avLst/>
          </a:prstGeom>
        </p:spPr>
        <p:txBody>
          <a:bodyPr lIns="45718" tIns="45718" rIns="45718" bIns="45718"/>
          <a:lstStyle/>
          <a:p>
            <a:pPr/>
            <a:r>
              <a:t>Software: Geant4 and reconstruction   </a:t>
            </a:r>
          </a:p>
        </p:txBody>
      </p:sp>
      <p:sp>
        <p:nvSpPr>
          <p:cNvPr id="619" name="-  All FF/FB detectors have full geometry implementation in DD4HEP…"/>
          <p:cNvSpPr txBox="1"/>
          <p:nvPr/>
        </p:nvSpPr>
        <p:spPr>
          <a:xfrm>
            <a:off x="504940" y="986719"/>
            <a:ext cx="8071484" cy="51512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  All FF/FB detectors have</a:t>
            </a:r>
            <a:r>
              <a:rPr b="1"/>
              <a:t> full geometry implementation</a:t>
            </a:r>
            <a:r>
              <a:t> in DD4HEP</a:t>
            </a:r>
          </a:p>
          <a:p>
            <a:pPr marL="180473" indent="-180473">
              <a:buSzPct val="100000"/>
              <a:buChar char="-"/>
            </a:pPr>
            <a:r>
              <a:t>To study an  impact of</a:t>
            </a:r>
            <a:r>
              <a:rPr b="1"/>
              <a:t> support structure </a:t>
            </a:r>
            <a:r>
              <a:t>on a material budget - layers of material are included. Next step is to import realistic “CAD” model. </a:t>
            </a:r>
          </a:p>
          <a:p>
            <a:pPr marL="180473" indent="-180473">
              <a:buSzPct val="100000"/>
              <a:buChar char="-"/>
            </a:pPr>
          </a:p>
          <a:p>
            <a:pPr marL="180473" indent="-180473">
              <a:buSzPct val="100000"/>
              <a:buChar char="-"/>
            </a:pPr>
            <a:r>
              <a:t>Accelerator </a:t>
            </a:r>
            <a:r>
              <a:rPr b="1"/>
              <a:t>beam elements</a:t>
            </a:r>
            <a:r>
              <a:t> are included in DD4HEP ( simplified version)</a:t>
            </a:r>
          </a:p>
          <a:p>
            <a:pPr marL="180473" indent="-180473">
              <a:buSzPct val="100000"/>
              <a:buChar char="-"/>
            </a:pPr>
            <a:r>
              <a:rPr b="1"/>
              <a:t>Magnetic fields</a:t>
            </a:r>
            <a:r>
              <a:t> for accelerator beam elements are included. We use  only “official configuration” for primary </a:t>
            </a:r>
            <a:r>
              <a:rPr b="1"/>
              <a:t>beam energies </a:t>
            </a:r>
            <a:r>
              <a:t>(18x275, 10x100, 5x41) </a:t>
            </a:r>
          </a:p>
          <a:p>
            <a:pPr marL="180473" indent="-180473">
              <a:buSzPct val="100000"/>
              <a:buChar char="-"/>
            </a:pPr>
            <a:r>
              <a:t>A full </a:t>
            </a:r>
            <a:r>
              <a:rPr b="1"/>
              <a:t>B0 magnetic field map</a:t>
            </a:r>
            <a:r>
              <a:t> is available for experts and will be added to the main branch very soon.</a:t>
            </a:r>
          </a:p>
          <a:p>
            <a:pPr/>
          </a:p>
          <a:p>
            <a:pPr marL="180473" indent="-180473">
              <a:buSzPct val="100000"/>
              <a:buChar char="-"/>
            </a:pPr>
            <a:r>
              <a:rPr b="1"/>
              <a:t>Vacuum system/beam-pipe</a:t>
            </a:r>
            <a:r>
              <a:t> - preliminary design exist. Further optimization on ZDC performance will be performed.</a:t>
            </a:r>
          </a:p>
          <a:p>
            <a:pPr/>
          </a:p>
          <a:p>
            <a:pPr marL="180473" indent="-180473">
              <a:buSzPct val="100000"/>
              <a:buChar char="-"/>
            </a:pPr>
            <a:r>
              <a:rPr b="1"/>
              <a:t>Transport matrix </a:t>
            </a:r>
            <a:r>
              <a:t> is included and used for reconstruction of RPOTs/OMDs</a:t>
            </a:r>
          </a:p>
          <a:p>
            <a:pPr marL="180473" indent="-180473">
              <a:buSzPct val="100000"/>
              <a:buChar char="-"/>
            </a:pPr>
            <a:r>
              <a:rPr b="1"/>
              <a:t>ACTS track-reconstruction</a:t>
            </a:r>
            <a:r>
              <a:t> is used to reconstruct  particle momentum for B0-tracker </a:t>
            </a:r>
          </a:p>
          <a:p>
            <a:pPr/>
            <a:r>
              <a:t> - In addition, we are also probing alternative ways of reconstruction, using </a:t>
            </a:r>
            <a:r>
              <a:rPr b="1"/>
              <a:t>modern  ML/ A.I. tools</a:t>
            </a:r>
            <a:r>
              <a:t>, including FPGA-based </a:t>
            </a:r>
          </a:p>
          <a:p>
            <a:pPr/>
            <a:r>
              <a:t>- </a:t>
            </a:r>
            <a:r>
              <a:rPr b="1"/>
              <a:t>Crossing angle and beam effects </a:t>
            </a:r>
            <a:r>
              <a:t>are included into the simulation </a:t>
            </a:r>
          </a:p>
        </p:txBody>
      </p:sp>
      <p:pic>
        <p:nvPicPr>
          <p:cNvPr id="620" name="Picture 4" descr="Picture 4"/>
          <p:cNvPicPr>
            <a:picLocks noChangeAspect="1"/>
          </p:cNvPicPr>
          <p:nvPr/>
        </p:nvPicPr>
        <p:blipFill>
          <a:blip r:embed="rId2">
            <a:extLst/>
          </a:blip>
          <a:stretch>
            <a:fillRect/>
          </a:stretch>
        </p:blipFill>
        <p:spPr>
          <a:xfrm>
            <a:off x="9132882" y="907547"/>
            <a:ext cx="2915776" cy="1327706"/>
          </a:xfrm>
          <a:prstGeom prst="rect">
            <a:avLst/>
          </a:prstGeom>
          <a:ln w="12700">
            <a:miter lim="400000"/>
          </a:ln>
        </p:spPr>
      </p:pic>
      <p:pic>
        <p:nvPicPr>
          <p:cNvPr id="621" name="CCFinal.gif" descr="CCFinal.gif"/>
          <p:cNvPicPr>
            <a:picLocks noChangeAspect="0"/>
          </p:cNvPicPr>
          <p:nvPr/>
        </p:nvPicPr>
        <p:blipFill>
          <a:blip r:embed="rId3">
            <a:extLst/>
          </a:blip>
          <a:stretch>
            <a:fillRect/>
          </a:stretch>
        </p:blipFill>
        <p:spPr>
          <a:xfrm>
            <a:off x="9132882" y="2304921"/>
            <a:ext cx="2915776" cy="1598448"/>
          </a:xfrm>
          <a:prstGeom prst="rect">
            <a:avLst/>
          </a:prstGeom>
          <a:ln w="12700">
            <a:miter lim="400000"/>
          </a:ln>
        </p:spPr>
      </p:pic>
      <p:sp>
        <p:nvSpPr>
          <p:cNvPr id="622" name="Angular divergence  ( uncorrectable)…"/>
          <p:cNvSpPr txBox="1"/>
          <p:nvPr/>
        </p:nvSpPr>
        <p:spPr>
          <a:xfrm>
            <a:off x="8697567" y="4870844"/>
            <a:ext cx="3401757" cy="11507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buSzPct val="100000"/>
              <a:buChar char="•"/>
            </a:pPr>
            <a:r>
              <a:t>Angular divergence  ( uncorrectable) </a:t>
            </a:r>
          </a:p>
          <a:p>
            <a:pPr marL="228600" indent="-228600">
              <a:buSzPct val="100000"/>
              <a:buChar char="•"/>
            </a:pPr>
            <a:r>
              <a:t>Crab-rotation      </a:t>
            </a:r>
          </a:p>
          <a:p>
            <a:pPr marL="228600" indent="-228600">
              <a:buSzPct val="100000"/>
              <a:buChar char="•"/>
            </a:pPr>
            <a:r>
              <a:t>Vertex smearing =&gt; timing </a:t>
            </a:r>
          </a:p>
        </p:txBody>
      </p:sp>
      <p:sp>
        <p:nvSpPr>
          <p:cNvPr id="623" name="Beam smearing effects are included”"/>
          <p:cNvSpPr txBox="1"/>
          <p:nvPr/>
        </p:nvSpPr>
        <p:spPr>
          <a:xfrm>
            <a:off x="8700480" y="4211775"/>
            <a:ext cx="3025149" cy="6173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180473" indent="-180473">
              <a:buSzPct val="100000"/>
              <a:buChar char="-"/>
            </a:lvl1pPr>
          </a:lstStyle>
          <a:p>
            <a:pPr/>
            <a:r>
              <a:t>Beam smearing effects are included”</a:t>
            </a:r>
          </a:p>
        </p:txBody>
      </p:sp>
      <p:sp>
        <p:nvSpPr>
          <p:cNvPr id="624" name="=&gt; pt smearing"/>
          <p:cNvSpPr txBox="1"/>
          <p:nvPr/>
        </p:nvSpPr>
        <p:spPr>
          <a:xfrm>
            <a:off x="11004503" y="5035944"/>
            <a:ext cx="1536221" cy="6173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=&gt; pt smearing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TextBox 5"/>
          <p:cNvSpPr txBox="1"/>
          <p:nvPr>
            <p:ph type="sldNum" sz="quarter" idx="2"/>
          </p:nvPr>
        </p:nvSpPr>
        <p:spPr>
          <a:xfrm>
            <a:off x="11752799" y="6499669"/>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7" name="Charge Questions to be Addressed"/>
          <p:cNvSpPr txBox="1"/>
          <p:nvPr>
            <p:ph type="title"/>
          </p:nvPr>
        </p:nvSpPr>
        <p:spPr>
          <a:xfrm>
            <a:off x="408218" y="114065"/>
            <a:ext cx="11499236" cy="567662"/>
          </a:xfrm>
          <a:prstGeom prst="rect">
            <a:avLst/>
          </a:prstGeom>
        </p:spPr>
        <p:txBody>
          <a:bodyPr lIns="45718" tIns="45718" rIns="45718" bIns="45718"/>
          <a:lstStyle/>
          <a:p>
            <a:pPr defTabSz="877823">
              <a:defRPr sz="3455"/>
            </a:pPr>
            <a:r>
              <a:t>Charge Questions to be Addressed</a:t>
            </a:r>
            <a:r>
              <a:rPr b="0" sz="3072"/>
              <a:t> </a:t>
            </a:r>
          </a:p>
        </p:txBody>
      </p:sp>
      <p:sp>
        <p:nvSpPr>
          <p:cNvPr id="628" name="Are the technical performance requirements appropriately defined and complete for this stage of the project?…"/>
          <p:cNvSpPr txBox="1"/>
          <p:nvPr/>
        </p:nvSpPr>
        <p:spPr>
          <a:xfrm>
            <a:off x="547075" y="968629"/>
            <a:ext cx="11097849" cy="37437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lnSpc>
                <a:spcPct val="107916"/>
              </a:lnSpc>
              <a:spcBef>
                <a:spcPts val="800"/>
              </a:spcBef>
              <a:defRPr>
                <a:uFill>
                  <a:solidFill>
                    <a:srgbClr val="000000"/>
                  </a:solidFill>
                </a:uFill>
                <a:latin typeface="+mj-lt"/>
                <a:ea typeface="+mj-ea"/>
                <a:cs typeface="+mj-cs"/>
                <a:sym typeface="Calibri"/>
              </a:defRPr>
            </a:pPr>
          </a:p>
          <a:p>
            <a:pPr marL="457200" indent="-228600" defTabSz="457200">
              <a:lnSpc>
                <a:spcPct val="107916"/>
              </a:lnSpc>
              <a:spcBef>
                <a:spcPts val="800"/>
              </a:spcBef>
              <a:buSzPct val="100000"/>
              <a:buAutoNum type="arabicPeriod" startAt="1"/>
              <a:defRPr b="1">
                <a:uFill>
                  <a:solidFill>
                    <a:srgbClr val="000000"/>
                  </a:solidFill>
                </a:uFill>
                <a:latin typeface="+mj-lt"/>
                <a:ea typeface="+mj-ea"/>
                <a:cs typeface="+mj-cs"/>
                <a:sym typeface="Calibri"/>
              </a:defRPr>
            </a:pPr>
            <a:r>
              <a:t>Are the technical performance requirements appropriately defined and complete for this stage of the project? </a:t>
            </a:r>
          </a:p>
          <a:p>
            <a:pPr defTabSz="457200">
              <a:lnSpc>
                <a:spcPct val="107916"/>
              </a:lnSpc>
              <a:spcBef>
                <a:spcPts val="800"/>
              </a:spcBef>
              <a:defRPr>
                <a:uFill>
                  <a:solidFill>
                    <a:srgbClr val="000000"/>
                  </a:solidFill>
                </a:uFill>
                <a:latin typeface="+mj-lt"/>
                <a:ea typeface="+mj-ea"/>
                <a:cs typeface="+mj-cs"/>
                <a:sym typeface="Calibri"/>
              </a:defRPr>
            </a:pPr>
            <a:r>
              <a:t>      Simulation and engineering effort towards integration </a:t>
            </a:r>
          </a:p>
          <a:p>
            <a:pPr marL="457200" indent="-228600" defTabSz="457200">
              <a:lnSpc>
                <a:spcPct val="107916"/>
              </a:lnSpc>
              <a:spcBef>
                <a:spcPts val="800"/>
              </a:spcBef>
              <a:buSzPct val="100000"/>
              <a:buAutoNum type="arabicPeriod" startAt="2"/>
              <a:defRPr b="1">
                <a:uFill>
                  <a:solidFill>
                    <a:srgbClr val="000000"/>
                  </a:solidFill>
                </a:uFill>
                <a:latin typeface="+mj-lt"/>
                <a:ea typeface="+mj-ea"/>
                <a:cs typeface="+mj-cs"/>
                <a:sym typeface="Calibri"/>
              </a:defRPr>
            </a:pPr>
            <a:r>
              <a:t>Are the plans for achieving detector performance and construction sufficiently developed and documented for the present phase of the project?</a:t>
            </a:r>
          </a:p>
          <a:p>
            <a:pPr defTabSz="457200">
              <a:lnSpc>
                <a:spcPct val="107916"/>
              </a:lnSpc>
              <a:spcBef>
                <a:spcPts val="800"/>
              </a:spcBef>
              <a:defRPr>
                <a:uFill>
                  <a:solidFill>
                    <a:srgbClr val="000000"/>
                  </a:solidFill>
                </a:uFill>
                <a:latin typeface="+mj-lt"/>
                <a:ea typeface="+mj-ea"/>
                <a:cs typeface="+mj-cs"/>
                <a:sym typeface="Calibri"/>
              </a:defRPr>
            </a:pPr>
            <a:r>
              <a:t>  Default technology are selected,Requirements document, interface document, pre-TDR preparation </a:t>
            </a:r>
          </a:p>
          <a:p>
            <a:pPr marL="457200" indent="-228600" defTabSz="457200">
              <a:lnSpc>
                <a:spcPct val="107916"/>
              </a:lnSpc>
              <a:spcBef>
                <a:spcPts val="800"/>
              </a:spcBef>
              <a:buSzPct val="100000"/>
              <a:buAutoNum type="arabicPeriod" startAt="3"/>
              <a:defRPr b="1">
                <a:uFill>
                  <a:solidFill>
                    <a:srgbClr val="000000"/>
                  </a:solidFill>
                </a:uFill>
                <a:latin typeface="+mj-lt"/>
                <a:ea typeface="+mj-ea"/>
                <a:cs typeface="+mj-cs"/>
                <a:sym typeface="Calibri"/>
              </a:defRPr>
            </a:pPr>
            <a:r>
              <a:t>Are the current designs and plans for detectors and electronics readout likely to achieve the performance requirements with a low risk of cost increases, schedule delays, and technical problems?</a:t>
            </a:r>
          </a:p>
          <a:p>
            <a:pPr defTabSz="457200">
              <a:lnSpc>
                <a:spcPct val="107916"/>
              </a:lnSpc>
              <a:spcBef>
                <a:spcPts val="800"/>
              </a:spcBef>
              <a:defRPr>
                <a:uFill>
                  <a:solidFill>
                    <a:srgbClr val="000000"/>
                  </a:solidFill>
                </a:uFill>
                <a:latin typeface="+mj-lt"/>
                <a:ea typeface="+mj-ea"/>
                <a:cs typeface="+mj-cs"/>
                <a:sym typeface="Calibri"/>
              </a:defRPr>
            </a:pPr>
            <a:r>
              <a:t>Most of sub-components are based on the standard, well-developed technologies.  For critical components  (EICROC for AC-LGADs pixel)  R&amp;D is on-going .  Alternative technologies  and design have been evaluated.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0" name="TextBox 5"/>
          <p:cNvSpPr txBox="1"/>
          <p:nvPr>
            <p:ph type="sldNum" sz="quarter" idx="2"/>
          </p:nvPr>
        </p:nvSpPr>
        <p:spPr>
          <a:xfrm>
            <a:off x="11752799" y="6499669"/>
            <a:ext cx="301909"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1" name="Charge Questions to be Addressed"/>
          <p:cNvSpPr txBox="1"/>
          <p:nvPr>
            <p:ph type="title"/>
          </p:nvPr>
        </p:nvSpPr>
        <p:spPr>
          <a:xfrm>
            <a:off x="408218" y="114065"/>
            <a:ext cx="11499236" cy="567662"/>
          </a:xfrm>
          <a:prstGeom prst="rect">
            <a:avLst/>
          </a:prstGeom>
        </p:spPr>
        <p:txBody>
          <a:bodyPr lIns="45718" tIns="45718" rIns="45718" bIns="45718"/>
          <a:lstStyle/>
          <a:p>
            <a:pPr defTabSz="877823">
              <a:defRPr sz="3455"/>
            </a:pPr>
            <a:r>
              <a:t>Charge Questions to be Addressed</a:t>
            </a:r>
            <a:r>
              <a:rPr b="0" sz="3072"/>
              <a:t> </a:t>
            </a:r>
          </a:p>
        </p:txBody>
      </p:sp>
      <p:sp>
        <p:nvSpPr>
          <p:cNvPr id="632" name="4. Are the fabrication and assembly plans for the various detector systems appropriately developed for the present phase of the project?…"/>
          <p:cNvSpPr txBox="1"/>
          <p:nvPr/>
        </p:nvSpPr>
        <p:spPr>
          <a:xfrm>
            <a:off x="485349" y="934658"/>
            <a:ext cx="11097849" cy="43662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lnSpc>
                <a:spcPct val="107916"/>
              </a:lnSpc>
              <a:spcBef>
                <a:spcPts val="800"/>
              </a:spcBef>
              <a:defRPr b="1">
                <a:uFill>
                  <a:solidFill>
                    <a:srgbClr val="000000"/>
                  </a:solidFill>
                </a:uFill>
                <a:latin typeface="+mj-lt"/>
                <a:ea typeface="+mj-ea"/>
                <a:cs typeface="+mj-cs"/>
                <a:sym typeface="Calibri"/>
              </a:defRPr>
            </a:pPr>
          </a:p>
          <a:p>
            <a:pPr indent="228600" defTabSz="457200">
              <a:lnSpc>
                <a:spcPct val="107916"/>
              </a:lnSpc>
              <a:spcBef>
                <a:spcPts val="800"/>
              </a:spcBef>
              <a:defRPr b="1">
                <a:uFill>
                  <a:solidFill>
                    <a:srgbClr val="000000"/>
                  </a:solidFill>
                </a:uFill>
                <a:latin typeface="+mj-lt"/>
                <a:ea typeface="+mj-ea"/>
                <a:cs typeface="+mj-cs"/>
                <a:sym typeface="Calibri"/>
              </a:defRPr>
            </a:pPr>
            <a:r>
              <a:t>4. Are the fabrication and assembly plans for the various detector systems appropriately developed for the present phase of the project?</a:t>
            </a:r>
          </a:p>
          <a:p>
            <a:pPr indent="228600" defTabSz="457200">
              <a:lnSpc>
                <a:spcPct val="107916"/>
              </a:lnSpc>
              <a:spcBef>
                <a:spcPts val="800"/>
              </a:spcBef>
              <a:defRPr>
                <a:uFill>
                  <a:solidFill>
                    <a:srgbClr val="000000"/>
                  </a:solidFill>
                </a:uFill>
                <a:latin typeface="+mj-lt"/>
                <a:ea typeface="+mj-ea"/>
                <a:cs typeface="+mj-cs"/>
                <a:sym typeface="Calibri"/>
              </a:defRPr>
            </a:pPr>
            <a:r>
              <a:t>Quotes for most of detector components have been collected. Cost and schedule will be updated this year to reflect this.  Working on the plan for assembly steps and Quality assurance test. </a:t>
            </a:r>
          </a:p>
          <a:p>
            <a:pPr indent="228600" defTabSz="457200">
              <a:lnSpc>
                <a:spcPct val="107916"/>
              </a:lnSpc>
              <a:spcBef>
                <a:spcPts val="800"/>
              </a:spcBef>
              <a:defRPr b="1">
                <a:uFill>
                  <a:solidFill>
                    <a:srgbClr val="000000"/>
                  </a:solidFill>
                </a:uFill>
                <a:latin typeface="+mj-lt"/>
                <a:ea typeface="+mj-ea"/>
                <a:cs typeface="+mj-cs"/>
                <a:sym typeface="Calibri"/>
              </a:defRPr>
            </a:pPr>
            <a:r>
              <a:t>5. Are the plans for detector integration in the interaction region appropriately developed for the present phase of the project?</a:t>
            </a:r>
          </a:p>
          <a:p>
            <a:pPr indent="228600" defTabSz="457200">
              <a:lnSpc>
                <a:spcPct val="107916"/>
              </a:lnSpc>
              <a:spcBef>
                <a:spcPts val="800"/>
              </a:spcBef>
              <a:defRPr>
                <a:uFill>
                  <a:solidFill>
                    <a:srgbClr val="000000"/>
                  </a:solidFill>
                </a:uFill>
                <a:latin typeface="+mj-lt"/>
                <a:ea typeface="+mj-ea"/>
                <a:cs typeface="+mj-cs"/>
                <a:sym typeface="Calibri"/>
              </a:defRPr>
            </a:pPr>
            <a:r>
              <a:t>Good communication between accelerator, engineering  and detector team. CAD layouts are shared between sub-divisions. Interface document is in place. </a:t>
            </a:r>
          </a:p>
          <a:p>
            <a:pPr indent="228600" defTabSz="457200">
              <a:lnSpc>
                <a:spcPct val="107916"/>
              </a:lnSpc>
              <a:spcBef>
                <a:spcPts val="800"/>
              </a:spcBef>
              <a:defRPr b="1">
                <a:uFill>
                  <a:solidFill>
                    <a:srgbClr val="000000"/>
                  </a:solidFill>
                </a:uFill>
                <a:latin typeface="+mj-lt"/>
                <a:ea typeface="+mj-ea"/>
                <a:cs typeface="+mj-cs"/>
                <a:sym typeface="Calibri"/>
              </a:defRPr>
            </a:pPr>
            <a:r>
              <a:t>6. Have ES&amp;H and QA considerations been adequately incorporated into the designs at their present stage?</a:t>
            </a:r>
          </a:p>
          <a:p>
            <a:pPr indent="228600" defTabSz="457200">
              <a:lnSpc>
                <a:spcPct val="107916"/>
              </a:lnSpc>
              <a:spcBef>
                <a:spcPts val="800"/>
              </a:spcBef>
              <a:defRPr>
                <a:uFill>
                  <a:solidFill>
                    <a:srgbClr val="000000"/>
                  </a:solidFill>
                </a:uFill>
                <a:latin typeface="+mj-lt"/>
                <a:ea typeface="+mj-ea"/>
                <a:cs typeface="+mj-cs"/>
                <a:sym typeface="Calibri"/>
              </a:defRPr>
            </a:pPr>
            <a:r>
              <a:t>Yes. A first draft version of ES&amp;H and QA  document exist and will be further developed and it will be a part of the in-kind contribution agreement.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4" name="Slide Number Placeholder 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35" name="Title 1"/>
          <p:cNvSpPr txBox="1"/>
          <p:nvPr>
            <p:ph type="title"/>
          </p:nvPr>
        </p:nvSpPr>
        <p:spPr>
          <a:xfrm>
            <a:off x="461962" y="-16779"/>
            <a:ext cx="11499235" cy="609276"/>
          </a:xfrm>
          <a:prstGeom prst="rect">
            <a:avLst/>
          </a:prstGeom>
        </p:spPr>
        <p:txBody>
          <a:bodyPr/>
          <a:lstStyle/>
          <a:p>
            <a:pPr/>
            <a:r>
              <a:t>Detector Non-DOE Interest &amp; In-Kind</a:t>
            </a:r>
          </a:p>
        </p:txBody>
      </p:sp>
      <p:sp>
        <p:nvSpPr>
          <p:cNvPr id="636" name="Double-click to edit"/>
          <p:cNvSpPr txBox="1"/>
          <p:nvPr>
            <p:ph type="body" idx="1"/>
          </p:nvPr>
        </p:nvSpPr>
        <p:spPr>
          <a:prstGeom prst="rect">
            <a:avLst/>
          </a:prstGeom>
        </p:spPr>
        <p:txBody>
          <a:bodyPr/>
          <a:lstStyle/>
          <a:p>
            <a:pPr/>
          </a:p>
        </p:txBody>
      </p:sp>
      <p:graphicFrame>
        <p:nvGraphicFramePr>
          <p:cNvPr id="637" name="Table 2"/>
          <p:cNvGraphicFramePr/>
          <p:nvPr/>
        </p:nvGraphicFramePr>
        <p:xfrm>
          <a:off x="310032" y="917183"/>
          <a:ext cx="11571936" cy="5940648"/>
        </p:xfrm>
        <a:graphic xmlns:a="http://schemas.openxmlformats.org/drawingml/2006/main">
          <a:graphicData uri="http://schemas.openxmlformats.org/drawingml/2006/table">
            <a:tbl>
              <a:tblPr firstCol="0" firstRow="1" lastCol="0" lastRow="0" bandCol="0" bandRow="0" rtl="0">
                <a:tableStyleId>{4C3C2611-4C71-4FC5-86AE-919BDF0F9419}</a:tableStyleId>
              </a:tblPr>
              <a:tblGrid>
                <a:gridCol w="1148142"/>
                <a:gridCol w="10423793"/>
              </a:tblGrid>
              <a:tr h="365612">
                <a:tc>
                  <a:txBody>
                    <a:bodyPr/>
                    <a:lstStyle/>
                    <a:p>
                      <a:pPr algn="ctr" defTabSz="685800">
                        <a:defRPr b="0" sz="1800">
                          <a:solidFill>
                            <a:srgbClr val="000000"/>
                          </a:solidFill>
                        </a:defRPr>
                      </a:pPr>
                      <a:r>
                        <a:rPr b="1" sz="1000">
                          <a:solidFill>
                            <a:srgbClr val="FFFFFF"/>
                          </a:solidFill>
                        </a:rPr>
                        <a:t>Entity</a:t>
                      </a:r>
                    </a:p>
                  </a:txBody>
                  <a:tcPr marL="45720" marR="45720" marT="45720" marB="45720" anchor="t" anchorCtr="0" horzOverflow="overflow">
                    <a:solidFill>
                      <a:srgbClr val="4472C4"/>
                    </a:solidFill>
                  </a:tcPr>
                </a:tc>
                <a:tc>
                  <a:txBody>
                    <a:bodyPr/>
                    <a:lstStyle/>
                    <a:p>
                      <a:pPr algn="ctr" defTabSz="685800">
                        <a:defRPr b="0" sz="1800">
                          <a:solidFill>
                            <a:srgbClr val="000000"/>
                          </a:solidFill>
                        </a:defRPr>
                      </a:pPr>
                      <a:r>
                        <a:rPr b="1" sz="1000">
                          <a:solidFill>
                            <a:srgbClr val="FFFFFF"/>
                          </a:solidFill>
                        </a:rPr>
                        <a:t>Interest and Important Facts</a:t>
                      </a:r>
                    </a:p>
                  </a:txBody>
                  <a:tcPr marL="45720" marR="45720" marT="45720" marB="45720" anchor="t" anchorCtr="0" horzOverflow="overflow">
                    <a:solidFill>
                      <a:srgbClr val="4472C4"/>
                    </a:solidFill>
                  </a:tcPr>
                </a:tc>
              </a:tr>
              <a:tr h="423707">
                <a:tc>
                  <a:txBody>
                    <a:bodyPr/>
                    <a:lstStyle/>
                    <a:p>
                      <a:pPr algn="l" defTabSz="685800">
                        <a:defRPr sz="1800"/>
                      </a:pPr>
                      <a:r>
                        <a:rPr b="1" sz="1000"/>
                        <a:t>NSF</a:t>
                      </a:r>
                    </a:p>
                  </a:txBody>
                  <a:tcPr marL="45720" marR="45720" marT="45720" marB="45720" anchor="t" anchorCtr="0" horzOverflow="overflow">
                    <a:solidFill>
                      <a:srgbClr val="FFC000"/>
                    </a:solidFill>
                  </a:tcPr>
                </a:tc>
                <a:tc>
                  <a:txBody>
                    <a:bodyPr/>
                    <a:lstStyle/>
                    <a:p>
                      <a:pPr algn="l" defTabSz="685800">
                        <a:defRPr sz="1800"/>
                      </a:pPr>
                      <a:r>
                        <a:rPr sz="1000"/>
                        <a:t>NSF-MSRI pre-proposal submitted by 10 US universities – aims at full scope of backward EM calorimetry (eECal). Armenia, Czech, France/IN2P3 as unfunded contributors. Invited to submit proposal. Final internal NSF review is ongoing.</a:t>
                      </a:r>
                    </a:p>
                  </a:txBody>
                  <a:tcPr marL="45720" marR="45720" marT="45720" marB="45720" anchor="t" anchorCtr="0" horzOverflow="overflow">
                    <a:solidFill>
                      <a:srgbClr val="FFC000"/>
                    </a:solidFill>
                  </a:tcPr>
                </a:tc>
              </a:tr>
              <a:tr h="423707">
                <a:tc>
                  <a:txBody>
                    <a:bodyPr/>
                    <a:lstStyle/>
                    <a:p>
                      <a:pPr algn="l" defTabSz="685800">
                        <a:defRPr sz="1800"/>
                      </a:pPr>
                      <a:r>
                        <a:rPr b="1" sz="1000"/>
                        <a:t>CERN</a:t>
                      </a:r>
                    </a:p>
                  </a:txBody>
                  <a:tcPr marL="45720" marR="45720" marT="45720" marB="45720" anchor="t" anchorCtr="0" horzOverflow="overflow">
                    <a:solidFill>
                      <a:srgbClr val="FFC000"/>
                    </a:solidFill>
                  </a:tcPr>
                </a:tc>
                <a:tc>
                  <a:txBody>
                    <a:bodyPr/>
                    <a:lstStyle/>
                    <a:p>
                      <a:pPr algn="l" defTabSz="685800">
                        <a:defRPr sz="1800"/>
                      </a:pPr>
                      <a:r>
                        <a:rPr sz="1000"/>
                        <a:t>MAPS sensor design developed by CERN/ITS-3 Group providing synergy with ALICE. Synergy of gaseous-based Cherenkov detectors and photon-sensors with ALICE &amp; LHCb. Synergy of Forward AC-LGAD design with CMS endcap timing layer.</a:t>
                      </a:r>
                    </a:p>
                  </a:txBody>
                  <a:tcPr marL="45720" marR="45720" marT="45720" marB="45720" anchor="t" anchorCtr="0" horzOverflow="overflow">
                    <a:solidFill>
                      <a:srgbClr val="FFC000"/>
                    </a:solidFill>
                  </a:tcPr>
                </a:tc>
              </a:tr>
              <a:tr h="276132">
                <a:tc>
                  <a:txBody>
                    <a:bodyPr/>
                    <a:lstStyle/>
                    <a:p>
                      <a:pPr algn="l" defTabSz="685800">
                        <a:defRPr sz="1800"/>
                      </a:pPr>
                      <a:r>
                        <a:rPr b="1" sz="1000"/>
                        <a:t>Armenia</a:t>
                      </a:r>
                    </a:p>
                  </a:txBody>
                  <a:tcPr marL="45720" marR="45720" marT="45720" marB="45720" anchor="t" anchorCtr="0" horzOverflow="overflow">
                    <a:solidFill>
                      <a:srgbClr val="CDD4EA"/>
                    </a:solidFill>
                  </a:tcPr>
                </a:tc>
                <a:tc>
                  <a:txBody>
                    <a:bodyPr/>
                    <a:lstStyle/>
                    <a:p>
                      <a:pPr algn="l" defTabSz="685800">
                        <a:defRPr sz="1800"/>
                      </a:pPr>
                      <a:r>
                        <a:rPr sz="1000"/>
                        <a:t>Contributions, mainly labor to eECal and many EM calorimetry and particle id detectors component tests.</a:t>
                      </a:r>
                    </a:p>
                  </a:txBody>
                  <a:tcPr marL="45720" marR="45720" marT="45720" marB="45720" anchor="t" anchorCtr="0" horzOverflow="overflow">
                    <a:solidFill>
                      <a:srgbClr val="CDD4EA"/>
                    </a:solidFill>
                  </a:tcPr>
                </a:tc>
              </a:tr>
              <a:tr h="276132">
                <a:tc>
                  <a:txBody>
                    <a:bodyPr/>
                    <a:lstStyle/>
                    <a:p>
                      <a:pPr algn="l" defTabSz="685800">
                        <a:defRPr sz="1800"/>
                      </a:pPr>
                      <a:r>
                        <a:rPr b="1" sz="1000"/>
                        <a:t>Canada</a:t>
                      </a:r>
                    </a:p>
                  </a:txBody>
                  <a:tcPr marL="45720" marR="45720" marT="45720" marB="45720" anchor="t" anchorCtr="0" horzOverflow="overflow">
                    <a:solidFill>
                      <a:srgbClr val="E8EBF5"/>
                    </a:solidFill>
                  </a:tcPr>
                </a:tc>
                <a:tc>
                  <a:txBody>
                    <a:bodyPr/>
                    <a:lstStyle/>
                    <a:p>
                      <a:pPr algn="l">
                        <a:defRPr sz="1000"/>
                      </a:pPr>
                      <a:r>
                        <a:t>EIC included in 2022 Canadian Subatomic Physics Long-Range Plan; Interested in Compton Polarimetry, Barrel</a:t>
                      </a:r>
                      <a:r>
                        <a:rPr>
                          <a:solidFill>
                            <a:srgbClr val="FF0000"/>
                          </a:solidFill>
                        </a:rPr>
                        <a:t> </a:t>
                      </a:r>
                      <a:r>
                        <a:t>Electromagnetic Calorimetry and Software</a:t>
                      </a:r>
                    </a:p>
                  </a:txBody>
                  <a:tcPr marL="45720" marR="45720" marT="45720" marB="45720" anchor="t" anchorCtr="0" horzOverflow="overflow">
                    <a:solidFill>
                      <a:srgbClr val="E8EBF5"/>
                    </a:solidFill>
                  </a:tcPr>
                </a:tc>
              </a:tr>
              <a:tr h="276132">
                <a:tc>
                  <a:txBody>
                    <a:bodyPr/>
                    <a:lstStyle/>
                    <a:p>
                      <a:pPr algn="l" defTabSz="685800">
                        <a:defRPr sz="1800"/>
                      </a:pPr>
                      <a:r>
                        <a:rPr b="1" sz="1000"/>
                        <a:t>China</a:t>
                      </a:r>
                    </a:p>
                  </a:txBody>
                  <a:tcPr marL="45720" marR="45720" marT="45720" marB="45720" anchor="t" anchorCtr="0" horzOverflow="overflow">
                    <a:solidFill>
                      <a:srgbClr val="CDD4EA"/>
                    </a:solidFill>
                  </a:tcPr>
                </a:tc>
                <a:tc>
                  <a:txBody>
                    <a:bodyPr/>
                    <a:lstStyle/>
                    <a:p>
                      <a:pPr algn="l">
                        <a:defRPr sz="1800"/>
                      </a:pPr>
                      <a:r>
                        <a:rPr sz="1000"/>
                        <a:t>Interested in Forward EM Calorimeter – working on NSF-China proposal.</a:t>
                      </a:r>
                    </a:p>
                  </a:txBody>
                  <a:tcPr marL="45720" marR="45720" marT="45720" marB="45720" anchor="t" anchorCtr="0" horzOverflow="overflow">
                    <a:solidFill>
                      <a:srgbClr val="CDD4EA"/>
                    </a:solidFill>
                  </a:tcPr>
                </a:tc>
              </a:tr>
              <a:tr h="263834">
                <a:tc>
                  <a:txBody>
                    <a:bodyPr/>
                    <a:lstStyle/>
                    <a:p>
                      <a:pPr algn="l" defTabSz="685800">
                        <a:defRPr sz="1800"/>
                      </a:pPr>
                      <a:r>
                        <a:rPr b="1" sz="1000"/>
                        <a:t>Czech</a:t>
                      </a:r>
                    </a:p>
                  </a:txBody>
                  <a:tcPr marL="45720" marR="45720" marT="45720" marB="45720" anchor="t" anchorCtr="0" horzOverflow="overflow">
                    <a:solidFill>
                      <a:srgbClr val="E8EBF5"/>
                    </a:solidFill>
                  </a:tcPr>
                </a:tc>
                <a:tc>
                  <a:txBody>
                    <a:bodyPr/>
                    <a:lstStyle/>
                    <a:p>
                      <a:pPr algn="l" defTabSz="685800">
                        <a:defRPr sz="1800"/>
                      </a:pPr>
                      <a:r>
                        <a:rPr sz="1000"/>
                        <a:t>Working with funding agency; Interested in eECal (PbWO4 crystals and glass) and Silicon</a:t>
                      </a:r>
                    </a:p>
                  </a:txBody>
                  <a:tcPr marL="45720" marR="45720" marT="45720" marB="45720" anchor="t" anchorCtr="0" horzOverflow="overflow">
                    <a:solidFill>
                      <a:srgbClr val="E8EBF5"/>
                    </a:solidFill>
                  </a:tcPr>
                </a:tc>
              </a:tr>
              <a:tr h="260743">
                <a:tc>
                  <a:txBody>
                    <a:bodyPr/>
                    <a:lstStyle/>
                    <a:p>
                      <a:pPr algn="l" defTabSz="685800">
                        <a:defRPr sz="1800"/>
                      </a:pPr>
                      <a:r>
                        <a:rPr b="1" sz="1000"/>
                        <a:t>France/IRFU</a:t>
                      </a:r>
                    </a:p>
                  </a:txBody>
                  <a:tcPr marL="45720" marR="45720" marT="45720" marB="45720" anchor="t" anchorCtr="0" horzOverflow="overflow">
                    <a:solidFill>
                      <a:srgbClr val="CDD4EA"/>
                    </a:solidFill>
                  </a:tcPr>
                </a:tc>
                <a:tc>
                  <a:txBody>
                    <a:bodyPr/>
                    <a:lstStyle/>
                    <a:p>
                      <a:pPr algn="l">
                        <a:defRPr sz="1800"/>
                      </a:pPr>
                      <a:r>
                        <a:rPr sz="1000"/>
                        <a:t>Interested in MPGD/racking, electronics. Provided in-kind contributions to SC magnet design and interested to continue labor oversight during magnet construction.</a:t>
                      </a:r>
                    </a:p>
                  </a:txBody>
                  <a:tcPr marL="45720" marR="45720" marT="45720" marB="45720" anchor="t" anchorCtr="0" horzOverflow="overflow">
                    <a:solidFill>
                      <a:srgbClr val="CDD4EA"/>
                    </a:solidFill>
                  </a:tcPr>
                </a:tc>
              </a:tr>
              <a:tr h="423707">
                <a:tc>
                  <a:txBody>
                    <a:bodyPr/>
                    <a:lstStyle/>
                    <a:p>
                      <a:pPr algn="l" defTabSz="685800">
                        <a:defRPr sz="1800"/>
                      </a:pPr>
                      <a:r>
                        <a:rPr b="1" sz="1000"/>
                        <a:t>France/IN2P3</a:t>
                      </a:r>
                    </a:p>
                  </a:txBody>
                  <a:tcPr marL="45720" marR="45720" marT="45720" marB="45720" anchor="t" anchorCtr="0" horzOverflow="overflow">
                    <a:solidFill>
                      <a:srgbClr val="E8EBF5"/>
                    </a:solidFill>
                  </a:tcPr>
                </a:tc>
                <a:tc>
                  <a:txBody>
                    <a:bodyPr/>
                    <a:lstStyle/>
                    <a:p>
                      <a:pPr algn="l">
                        <a:defRPr sz="1800"/>
                      </a:pPr>
                      <a:r>
                        <a:rPr sz="1000"/>
                        <a:t>International contribution to backward EM calorimetry (including in-kind design) and to readout electronics (two ASICs for AC-LGAD detectors and Calorimetry). IRFU &amp; IN2P3 discussing together for higher-level contributions.</a:t>
                      </a:r>
                    </a:p>
                  </a:txBody>
                  <a:tcPr marL="45720" marR="45720" marT="45720" marB="45720" anchor="t" anchorCtr="0" horzOverflow="overflow">
                    <a:solidFill>
                      <a:srgbClr val="E8EBF5"/>
                    </a:solidFill>
                  </a:tcPr>
                </a:tc>
              </a:tr>
              <a:tr h="423707">
                <a:tc>
                  <a:txBody>
                    <a:bodyPr/>
                    <a:lstStyle/>
                    <a:p>
                      <a:pPr algn="l" defTabSz="685800">
                        <a:defRPr sz="1800"/>
                      </a:pPr>
                      <a:r>
                        <a:rPr b="1" sz="1000"/>
                        <a:t>India</a:t>
                      </a:r>
                    </a:p>
                  </a:txBody>
                  <a:tcPr marL="45720" marR="45720" marT="45720" marB="45720" anchor="t" anchorCtr="0" horzOverflow="overflow">
                    <a:solidFill>
                      <a:srgbClr val="CDD4EA"/>
                    </a:solidFill>
                  </a:tcPr>
                </a:tc>
                <a:tc>
                  <a:txBody>
                    <a:bodyPr/>
                    <a:lstStyle/>
                    <a:p>
                      <a:pPr algn="l">
                        <a:defRPr sz="1800"/>
                      </a:pPr>
                      <a:r>
                        <a:rPr sz="1000"/>
                        <a:t>Consortium is working with Funding agency; Interested in detector software (non-project scientific contribution), contributions to DAQ/slow controls. Investigating further hardware contributions (including possible links with Si groups and plants).</a:t>
                      </a:r>
                    </a:p>
                  </a:txBody>
                  <a:tcPr marL="45720" marR="45720" marT="45720" marB="45720" anchor="t" anchorCtr="0" horzOverflow="overflow">
                    <a:solidFill>
                      <a:srgbClr val="CDD4EA"/>
                    </a:solidFill>
                  </a:tcPr>
                </a:tc>
              </a:tr>
              <a:tr h="423707">
                <a:tc>
                  <a:txBody>
                    <a:bodyPr/>
                    <a:lstStyle/>
                    <a:p>
                      <a:pPr algn="l" defTabSz="685800">
                        <a:defRPr sz="1800"/>
                      </a:pPr>
                      <a:r>
                        <a:rPr b="1" sz="1000"/>
                        <a:t>Italy/INFN</a:t>
                      </a:r>
                    </a:p>
                  </a:txBody>
                  <a:tcPr marL="45720" marR="45720" marT="45720" marB="45720" anchor="t" anchorCtr="0" horzOverflow="overflow">
                    <a:solidFill>
                      <a:srgbClr val="E8EBF5"/>
                    </a:solidFill>
                  </a:tcPr>
                </a:tc>
                <a:tc>
                  <a:txBody>
                    <a:bodyPr/>
                    <a:lstStyle/>
                    <a:p>
                      <a:pPr algn="l">
                        <a:defRPr sz="1000"/>
                      </a:pPr>
                      <a:r>
                        <a:t>Aims at major scope of forward particle identification detector (dRICH), at (part of) the Si/MAPS tracker scope, and at photo-sensor contributions as well as contributions to the </a:t>
                      </a:r>
                      <a:r>
                        <a:rPr>
                          <a:latin typeface="Symbol"/>
                          <a:ea typeface="Symbol"/>
                          <a:cs typeface="Symbol"/>
                          <a:sym typeface="Symbol"/>
                        </a:rPr>
                        <a:t>m</a:t>
                      </a:r>
                      <a:r>
                        <a:t>Rwell. tracker. Further investigating possible interest in EIC detector magnet scope.</a:t>
                      </a:r>
                    </a:p>
                  </a:txBody>
                  <a:tcPr marL="45720" marR="45720" marT="45720" marB="45720" anchor="t" anchorCtr="0" horzOverflow="overflow">
                    <a:solidFill>
                      <a:srgbClr val="E8EBF5"/>
                    </a:solidFill>
                  </a:tcPr>
                </a:tc>
              </a:tr>
              <a:tr h="293335">
                <a:tc>
                  <a:txBody>
                    <a:bodyPr/>
                    <a:lstStyle/>
                    <a:p>
                      <a:pPr algn="l" defTabSz="685800">
                        <a:defRPr sz="1800"/>
                      </a:pPr>
                      <a:r>
                        <a:rPr b="1" sz="1000"/>
                        <a:t>Israel</a:t>
                      </a:r>
                    </a:p>
                  </a:txBody>
                  <a:tcPr marL="45720" marR="45720" marT="45720" marB="45720" anchor="t" anchorCtr="0" horzOverflow="overflow">
                    <a:solidFill>
                      <a:srgbClr val="CDD4EA"/>
                    </a:solidFill>
                  </a:tcPr>
                </a:tc>
                <a:tc>
                  <a:txBody>
                    <a:bodyPr/>
                    <a:lstStyle/>
                    <a:p>
                      <a:pPr algn="l">
                        <a:defRPr sz="1800"/>
                      </a:pPr>
                      <a:r>
                        <a:rPr sz="1000"/>
                        <a:t>B0 Detectors (Si tracking and PbWO4)</a:t>
                      </a:r>
                    </a:p>
                  </a:txBody>
                  <a:tcPr marL="45720" marR="45720" marT="45720" marB="45720" anchor="t" anchorCtr="0" horzOverflow="overflow">
                    <a:solidFill>
                      <a:srgbClr val="CDD4EA"/>
                    </a:solidFill>
                  </a:tcPr>
                </a:tc>
              </a:tr>
              <a:tr h="423707">
                <a:tc>
                  <a:txBody>
                    <a:bodyPr/>
                    <a:lstStyle/>
                    <a:p>
                      <a:pPr algn="l" defTabSz="685800">
                        <a:defRPr sz="1800"/>
                      </a:pPr>
                      <a:r>
                        <a:rPr b="1" sz="1000"/>
                        <a:t>Japan</a:t>
                      </a:r>
                    </a:p>
                  </a:txBody>
                  <a:tcPr marL="45720" marR="45720" marT="45720" marB="45720" anchor="t" anchorCtr="0" horzOverflow="overflow">
                    <a:solidFill>
                      <a:srgbClr val="E8EBF5"/>
                    </a:solidFill>
                  </a:tcPr>
                </a:tc>
                <a:tc>
                  <a:txBody>
                    <a:bodyPr/>
                    <a:lstStyle/>
                    <a:p>
                      <a:pPr algn="l">
                        <a:defRPr sz="1800"/>
                      </a:pPr>
                      <a:r>
                        <a:rPr sz="1000"/>
                        <a:t>Interested in a US-Japan agreement; Aims at full scope of Zero-Degree Calorimeter in collaboration with Taiwan/Korea. Pursuit of full scope of barrel AC-LGAD detector as EIC-Asia consortium. Contribution to DAQ/streaming.</a:t>
                      </a:r>
                    </a:p>
                  </a:txBody>
                  <a:tcPr marL="45720" marR="45720" marT="45720" marB="45720" anchor="t" anchorCtr="0" horzOverflow="overflow">
                    <a:solidFill>
                      <a:srgbClr val="E8EBF5"/>
                    </a:solidFill>
                  </a:tcPr>
                </a:tc>
              </a:tr>
              <a:tr h="441292">
                <a:tc>
                  <a:txBody>
                    <a:bodyPr/>
                    <a:lstStyle/>
                    <a:p>
                      <a:pPr algn="l" defTabSz="685800">
                        <a:defRPr sz="1800"/>
                      </a:pPr>
                      <a:r>
                        <a:rPr b="1" sz="1000"/>
                        <a:t>Korea</a:t>
                      </a:r>
                    </a:p>
                  </a:txBody>
                  <a:tcPr marL="45720" marR="45720" marT="45720" marB="45720" anchor="t" anchorCtr="0" horzOverflow="overflow">
                    <a:solidFill>
                      <a:srgbClr val="CDD4EA"/>
                    </a:solidFill>
                  </a:tcPr>
                </a:tc>
                <a:tc>
                  <a:txBody>
                    <a:bodyPr/>
                    <a:lstStyle/>
                    <a:p>
                      <a:pPr algn="l">
                        <a:defRPr sz="1800"/>
                      </a:pPr>
                      <a:r>
                        <a:rPr sz="1000"/>
                        <a:t>Aims at major scope for fiber-based barrel EM calorimeter, Also work packages for barrel AC-LGAD and Si-based hadronic calorimetry for ZDC.as part of EIC-Asia consortium (includes also Japan,Taiwan), Collaboration on Si tracking detector. </a:t>
                      </a:r>
                    </a:p>
                  </a:txBody>
                  <a:tcPr marL="45720" marR="45720" marT="45720" marB="45720" anchor="t" anchorCtr="0" horzOverflow="overflow">
                    <a:solidFill>
                      <a:srgbClr val="CDD4EA"/>
                    </a:solidFill>
                  </a:tcPr>
                </a:tc>
              </a:tr>
              <a:tr h="260743">
                <a:tc>
                  <a:txBody>
                    <a:bodyPr/>
                    <a:lstStyle/>
                    <a:p>
                      <a:pPr algn="l" defTabSz="685800">
                        <a:defRPr sz="1800"/>
                      </a:pPr>
                      <a:r>
                        <a:rPr b="1" sz="1000"/>
                        <a:t>Poland</a:t>
                      </a:r>
                    </a:p>
                  </a:txBody>
                  <a:tcPr marL="45720" marR="45720" marT="45720" marB="45720" anchor="t" anchorCtr="0" horzOverflow="overflow">
                    <a:solidFill>
                      <a:srgbClr val="E8EBF5"/>
                    </a:solidFill>
                  </a:tcPr>
                </a:tc>
                <a:tc>
                  <a:txBody>
                    <a:bodyPr/>
                    <a:lstStyle/>
                    <a:p>
                      <a:pPr algn="l" defTabSz="685800">
                        <a:defRPr sz="1800"/>
                      </a:pPr>
                      <a:r>
                        <a:rPr sz="1000"/>
                        <a:t>Actively working with ministry/funding agency; Interested in detectors along the beam line (luminosity detector, Roman Pots)</a:t>
                      </a:r>
                    </a:p>
                  </a:txBody>
                  <a:tcPr marL="45720" marR="45720" marT="45720" marB="45720" anchor="t" anchorCtr="0" horzOverflow="overflow">
                    <a:solidFill>
                      <a:srgbClr val="E8EBF5"/>
                    </a:solidFill>
                  </a:tcPr>
                </a:tc>
              </a:tr>
              <a:tr h="260743">
                <a:tc>
                  <a:txBody>
                    <a:bodyPr/>
                    <a:lstStyle/>
                    <a:p>
                      <a:pPr algn="l" defTabSz="685800">
                        <a:defRPr sz="1800"/>
                      </a:pPr>
                      <a:r>
                        <a:rPr b="1" sz="1000"/>
                        <a:t>Taiwan</a:t>
                      </a:r>
                    </a:p>
                  </a:txBody>
                  <a:tcPr marL="45720" marR="45720" marT="45720" marB="45720" anchor="t" anchorCtr="0" horzOverflow="overflow">
                    <a:solidFill>
                      <a:srgbClr val="CDD4EA"/>
                    </a:solidFill>
                  </a:tcPr>
                </a:tc>
                <a:tc>
                  <a:txBody>
                    <a:bodyPr/>
                    <a:lstStyle/>
                    <a:p>
                      <a:pPr algn="l" defTabSz="685800">
                        <a:defRPr sz="1800"/>
                      </a:pPr>
                      <a:r>
                        <a:rPr sz="1000"/>
                        <a:t>Pursuit of full scope of barrel AC-LGAD as part of EIC-Asia consortium. LYSO-based EM calorimeter for ZDC, Also optical readout/fiber. Possible later interest in PCBs. Computing.</a:t>
                      </a:r>
                    </a:p>
                  </a:txBody>
                  <a:tcPr marL="45720" marR="45720" marT="45720" marB="45720" anchor="t" anchorCtr="0" horzOverflow="overflow">
                    <a:solidFill>
                      <a:srgbClr val="CDD4EA"/>
                    </a:solidFill>
                  </a:tcPr>
                </a:tc>
              </a:tr>
              <a:tr h="423707">
                <a:tc>
                  <a:txBody>
                    <a:bodyPr/>
                    <a:lstStyle/>
                    <a:p>
                      <a:pPr algn="l" defTabSz="685800">
                        <a:defRPr sz="1800"/>
                      </a:pPr>
                      <a:r>
                        <a:rPr b="1" sz="1000"/>
                        <a:t>UK</a:t>
                      </a:r>
                    </a:p>
                  </a:txBody>
                  <a:tcPr marL="45720" marR="45720" marT="45720" marB="45720" anchor="t" anchorCtr="0" horzOverflow="overflow">
                    <a:solidFill>
                      <a:srgbClr val="E8EBF5"/>
                    </a:solidFill>
                  </a:tcPr>
                </a:tc>
                <a:tc>
                  <a:txBody>
                    <a:bodyPr/>
                    <a:lstStyle/>
                    <a:p>
                      <a:pPr algn="l" defTabSz="685800">
                        <a:defRPr sz="1800"/>
                      </a:pPr>
                      <a:r>
                        <a:rPr sz="1000"/>
                        <a:t>STFC seed funding for UK detector R&amp;D (3M£). Interest in Si/MAPS tracker, polarimetry and detectors along the beams (Low-Q2/TimePix). Follow-up STFC/UKRI request for 5-7 years submitted early 2023 (includes accelerator part).</a:t>
                      </a:r>
                    </a:p>
                  </a:txBody>
                  <a:tcPr marL="45720" marR="45720" marT="45720" marB="45720" anchor="t" anchorCtr="0" horzOverflow="overflow">
                    <a:solidFill>
                      <a:srgbClr val="E8EBF5"/>
                    </a:solidFill>
                  </a:tcPr>
                </a:tc>
              </a:tr>
            </a:tbl>
          </a:graphicData>
        </a:graphic>
      </p:graphicFrame>
      <p:sp>
        <p:nvSpPr>
          <p:cNvPr id="638" name="E.C. Aschenauer (BNL), R. Ent (JLab)"/>
          <p:cNvSpPr txBox="1"/>
          <p:nvPr/>
        </p:nvSpPr>
        <p:spPr>
          <a:xfrm>
            <a:off x="7572812" y="411871"/>
            <a:ext cx="4358585" cy="64234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685800">
              <a:defRPr b="1" sz="1900"/>
            </a:lvl1pPr>
          </a:lstStyle>
          <a:p>
            <a:pPr/>
            <a:r>
              <a:t>E.C. Aschenauer (BNL), R. Ent (JLab)</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lide Number Placeholder 1"/>
          <p:cNvSpPr txBox="1"/>
          <p:nvPr>
            <p:ph type="sldNum" sz="quarter" idx="2"/>
          </p:nvPr>
        </p:nvSpPr>
        <p:spPr>
          <a:xfrm>
            <a:off x="11851683" y="6499669"/>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05" name="Group"/>
          <p:cNvGrpSpPr/>
          <p:nvPr/>
        </p:nvGrpSpPr>
        <p:grpSpPr>
          <a:xfrm>
            <a:off x="470526" y="3283546"/>
            <a:ext cx="11692883" cy="2871031"/>
            <a:chOff x="0" y="0"/>
            <a:chExt cx="11692881" cy="2871030"/>
          </a:xfrm>
        </p:grpSpPr>
        <p:pic>
          <p:nvPicPr>
            <p:cNvPr id="277" name="Picture 6" descr="Picture 6"/>
            <p:cNvPicPr>
              <a:picLocks noChangeAspect="1"/>
            </p:cNvPicPr>
            <p:nvPr/>
          </p:nvPicPr>
          <p:blipFill>
            <a:blip r:embed="rId2">
              <a:extLst/>
            </a:blip>
            <a:srcRect l="3779" t="12669" r="15589" b="3103"/>
            <a:stretch>
              <a:fillRect/>
            </a:stretch>
          </p:blipFill>
          <p:spPr>
            <a:xfrm>
              <a:off x="0" y="4904"/>
              <a:ext cx="11692882" cy="2866127"/>
            </a:xfrm>
            <a:prstGeom prst="rect">
              <a:avLst/>
            </a:prstGeom>
            <a:ln w="12700" cap="flat">
              <a:noFill/>
              <a:miter lim="400000"/>
            </a:ln>
            <a:effectLst/>
          </p:spPr>
        </p:pic>
        <p:pic>
          <p:nvPicPr>
            <p:cNvPr id="278" name="Picture 7" descr="Picture 7"/>
            <p:cNvPicPr>
              <a:picLocks noChangeAspect="1"/>
            </p:cNvPicPr>
            <p:nvPr/>
          </p:nvPicPr>
          <p:blipFill>
            <a:blip r:embed="rId3">
              <a:extLst/>
            </a:blip>
            <a:srcRect l="4489" t="5000" r="4960" b="2512"/>
            <a:stretch>
              <a:fillRect/>
            </a:stretch>
          </p:blipFill>
          <p:spPr>
            <a:xfrm>
              <a:off x="6475379" y="725324"/>
              <a:ext cx="1022747" cy="591950"/>
            </a:xfrm>
            <a:prstGeom prst="rect">
              <a:avLst/>
            </a:prstGeom>
            <a:ln w="12700" cap="flat">
              <a:noFill/>
              <a:miter lim="400000"/>
            </a:ln>
            <a:effectLst/>
          </p:spPr>
        </p:pic>
        <p:sp>
          <p:nvSpPr>
            <p:cNvPr id="279" name="TextBox 8"/>
            <p:cNvSpPr txBox="1"/>
            <p:nvPr/>
          </p:nvSpPr>
          <p:spPr>
            <a:xfrm>
              <a:off x="7839616" y="0"/>
              <a:ext cx="1513485" cy="271826"/>
            </a:xfrm>
            <a:prstGeom prst="rect">
              <a:avLst/>
            </a:prstGeom>
            <a:solidFill>
              <a:srgbClr val="0432FF"/>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800">
                  <a:solidFill>
                    <a:srgbClr val="FFFFFF"/>
                  </a:solidFill>
                </a:defRPr>
              </a:lvl1pPr>
            </a:lstStyle>
            <a:p>
              <a:pPr/>
              <a:r>
                <a:t>hadronic calorimeters </a:t>
              </a:r>
            </a:p>
          </p:txBody>
        </p:sp>
        <p:sp>
          <p:nvSpPr>
            <p:cNvPr id="280" name="TextBox 9"/>
            <p:cNvSpPr txBox="1"/>
            <p:nvPr/>
          </p:nvSpPr>
          <p:spPr>
            <a:xfrm>
              <a:off x="7839616" y="623597"/>
              <a:ext cx="1224024" cy="271826"/>
            </a:xfrm>
            <a:prstGeom prst="rect">
              <a:avLst/>
            </a:prstGeom>
            <a:solidFill>
              <a:srgbClr val="FF0000"/>
            </a:solidFill>
            <a:ln w="9525" cap="flat">
              <a:solidFill>
                <a:srgbClr val="0432FF">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800">
                  <a:solidFill>
                    <a:srgbClr val="FFFFFF"/>
                  </a:solidFill>
                </a:defRPr>
              </a:lvl1pPr>
            </a:lstStyle>
            <a:p>
              <a:pPr/>
              <a:r>
                <a:t>e/m calorimeters      </a:t>
              </a:r>
            </a:p>
          </p:txBody>
        </p:sp>
        <p:sp>
          <p:nvSpPr>
            <p:cNvPr id="281" name="TextBox 10"/>
            <p:cNvSpPr txBox="1"/>
            <p:nvPr/>
          </p:nvSpPr>
          <p:spPr>
            <a:xfrm>
              <a:off x="9364060" y="0"/>
              <a:ext cx="1137343" cy="565017"/>
            </a:xfrm>
            <a:prstGeom prst="rect">
              <a:avLst/>
            </a:prstGeom>
            <a:solidFill>
              <a:srgbClr val="00FA00">
                <a:alpha val="64000"/>
              </a:srgbClr>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a:defRPr sz="800"/>
              </a:pPr>
              <a:r>
                <a:t>Time.of.Flight, </a:t>
              </a:r>
            </a:p>
            <a:p>
              <a:pPr algn="ctr">
                <a:defRPr sz="800"/>
              </a:pPr>
              <a:r>
                <a:t>DIRC,  </a:t>
              </a:r>
            </a:p>
            <a:p>
              <a:pPr algn="ctr">
                <a:defRPr sz="800"/>
              </a:pPr>
              <a:r>
                <a:t>RICH detectors</a:t>
              </a:r>
            </a:p>
          </p:txBody>
        </p:sp>
        <p:sp>
          <p:nvSpPr>
            <p:cNvPr id="282" name="TextBox 11"/>
            <p:cNvSpPr txBox="1"/>
            <p:nvPr/>
          </p:nvSpPr>
          <p:spPr>
            <a:xfrm>
              <a:off x="10590383" y="296053"/>
              <a:ext cx="949513" cy="271827"/>
            </a:xfrm>
            <a:prstGeom prst="rect">
              <a:avLst/>
            </a:prstGeom>
            <a:solidFill>
              <a:srgbClr val="F2FF5F"/>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800">
                  <a:solidFill>
                    <a:srgbClr val="1E1C11"/>
                  </a:solidFill>
                </a:defRPr>
              </a:lvl1pPr>
            </a:lstStyle>
            <a:p>
              <a:pPr/>
              <a:r>
                <a:t>MAPS tracker</a:t>
              </a:r>
            </a:p>
          </p:txBody>
        </p:sp>
        <p:sp>
          <p:nvSpPr>
            <p:cNvPr id="283" name="TextBox 12"/>
            <p:cNvSpPr txBox="1"/>
            <p:nvPr/>
          </p:nvSpPr>
          <p:spPr>
            <a:xfrm>
              <a:off x="10512362" y="520"/>
              <a:ext cx="1036299" cy="271826"/>
            </a:xfrm>
            <a:prstGeom prst="rect">
              <a:avLst/>
            </a:prstGeom>
            <a:solidFill>
              <a:srgbClr val="FFFF00"/>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800">
                  <a:solidFill>
                    <a:srgbClr val="1E1C11"/>
                  </a:solidFill>
                </a:defRPr>
              </a:lvl1pPr>
            </a:lstStyle>
            <a:p>
              <a:pPr/>
              <a:r>
                <a:t>MPGD trackers</a:t>
              </a:r>
            </a:p>
          </p:txBody>
        </p:sp>
        <p:sp>
          <p:nvSpPr>
            <p:cNvPr id="284" name="TextBox 13"/>
            <p:cNvSpPr txBox="1"/>
            <p:nvPr/>
          </p:nvSpPr>
          <p:spPr>
            <a:xfrm>
              <a:off x="7839616" y="313129"/>
              <a:ext cx="1225206" cy="271826"/>
            </a:xfrm>
            <a:prstGeom prst="rect">
              <a:avLst/>
            </a:prstGeom>
            <a:solidFill>
              <a:srgbClr val="FF40FF"/>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800">
                  <a:solidFill>
                    <a:srgbClr val="FFFFFF"/>
                  </a:solidFill>
                </a:defRPr>
              </a:lvl1pPr>
            </a:lstStyle>
            <a:p>
              <a:pPr/>
              <a:r>
                <a:t>Solenoidal Magnet</a:t>
              </a:r>
            </a:p>
          </p:txBody>
        </p:sp>
        <p:sp>
          <p:nvSpPr>
            <p:cNvPr id="285" name="TextBox 14"/>
            <p:cNvSpPr txBox="1"/>
            <p:nvPr/>
          </p:nvSpPr>
          <p:spPr>
            <a:xfrm>
              <a:off x="9146306" y="2102668"/>
              <a:ext cx="1883932" cy="351137"/>
            </a:xfrm>
            <a:prstGeom prst="rect">
              <a:avLst/>
            </a:prstGeom>
            <a:noFill/>
            <a:ln w="9525" cap="flat">
              <a:solidFill>
                <a:srgbClr val="0000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1" sz="1200"/>
              </a:lvl1pPr>
            </a:lstStyle>
            <a:p>
              <a:pPr/>
              <a:r>
                <a:t>e: 5 GeV to 18 GeV</a:t>
              </a:r>
            </a:p>
          </p:txBody>
        </p:sp>
        <p:sp>
          <p:nvSpPr>
            <p:cNvPr id="286" name="TextBox 15"/>
            <p:cNvSpPr txBox="1"/>
            <p:nvPr/>
          </p:nvSpPr>
          <p:spPr>
            <a:xfrm>
              <a:off x="2110435" y="2111639"/>
              <a:ext cx="2528819" cy="351137"/>
            </a:xfrm>
            <a:prstGeom prst="rect">
              <a:avLst/>
            </a:prstGeom>
            <a:noFill/>
            <a:ln w="9525" cap="flat">
              <a:solidFill>
                <a:srgbClr val="0000FF"/>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b="1" sz="1200"/>
              </a:lvl1pPr>
            </a:lstStyle>
            <a:p>
              <a:pPr/>
              <a:r>
                <a:t>p: 41 GeV, 100 to 275 GeV</a:t>
              </a:r>
            </a:p>
          </p:txBody>
        </p:sp>
        <p:grpSp>
          <p:nvGrpSpPr>
            <p:cNvPr id="291" name="Group 16"/>
            <p:cNvGrpSpPr/>
            <p:nvPr/>
          </p:nvGrpSpPr>
          <p:grpSpPr>
            <a:xfrm>
              <a:off x="4777204" y="2060804"/>
              <a:ext cx="4330894" cy="492214"/>
              <a:chOff x="0" y="0"/>
              <a:chExt cx="4330893" cy="492212"/>
            </a:xfrm>
          </p:grpSpPr>
          <p:sp>
            <p:nvSpPr>
              <p:cNvPr id="287" name="Straight Arrow Connector 17"/>
              <p:cNvSpPr/>
              <p:nvPr/>
            </p:nvSpPr>
            <p:spPr>
              <a:xfrm>
                <a:off x="38544" y="59312"/>
                <a:ext cx="1583726" cy="1"/>
              </a:xfrm>
              <a:prstGeom prst="line">
                <a:avLst/>
              </a:prstGeom>
              <a:noFill/>
              <a:ln w="28575" cap="flat">
                <a:solidFill>
                  <a:schemeClr val="accent2"/>
                </a:solidFill>
                <a:prstDash val="solid"/>
                <a:miter lim="800000"/>
                <a:tailEnd type="triangle" w="med" len="med"/>
              </a:ln>
              <a:effectLst/>
            </p:spPr>
            <p:txBody>
              <a:bodyPr wrap="square" lIns="45719" tIns="45719" rIns="45719" bIns="45719" numCol="1" anchor="t">
                <a:noAutofit/>
              </a:bodyPr>
              <a:lstStyle/>
              <a:p>
                <a:pPr/>
              </a:p>
            </p:txBody>
          </p:sp>
          <p:sp>
            <p:nvSpPr>
              <p:cNvPr id="288" name="Straight Arrow Connector 18"/>
              <p:cNvSpPr/>
              <p:nvPr/>
            </p:nvSpPr>
            <p:spPr>
              <a:xfrm flipH="1">
                <a:off x="2567275" y="47460"/>
                <a:ext cx="1728400" cy="17248"/>
              </a:xfrm>
              <a:prstGeom prst="line">
                <a:avLst/>
              </a:prstGeom>
              <a:noFill/>
              <a:ln w="28575" cap="flat">
                <a:solidFill>
                  <a:srgbClr val="0432FF"/>
                </a:solidFill>
                <a:prstDash val="solid"/>
                <a:miter lim="800000"/>
                <a:tailEnd type="triangle" w="med" len="med"/>
              </a:ln>
              <a:effectLst/>
            </p:spPr>
            <p:txBody>
              <a:bodyPr wrap="square" lIns="45719" tIns="45719" rIns="45719" bIns="45719" numCol="1" anchor="t">
                <a:noAutofit/>
              </a:bodyPr>
              <a:lstStyle/>
              <a:p>
                <a:pPr/>
              </a:p>
            </p:txBody>
          </p:sp>
          <p:sp>
            <p:nvSpPr>
              <p:cNvPr id="289" name="TextBox 19"/>
              <p:cNvSpPr txBox="1"/>
              <p:nvPr/>
            </p:nvSpPr>
            <p:spPr>
              <a:xfrm>
                <a:off x="0" y="0"/>
                <a:ext cx="1372326" cy="449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r>
                  <a:t>p/A beam</a:t>
                </a:r>
              </a:p>
            </p:txBody>
          </p:sp>
          <p:sp>
            <p:nvSpPr>
              <p:cNvPr id="290" name="TextBox 20"/>
              <p:cNvSpPr txBox="1"/>
              <p:nvPr/>
            </p:nvSpPr>
            <p:spPr>
              <a:xfrm>
                <a:off x="3219404" y="42471"/>
                <a:ext cx="1111490" cy="4497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r>
                  <a:t>e beam</a:t>
                </a:r>
              </a:p>
            </p:txBody>
          </p:sp>
        </p:grpSp>
        <p:sp>
          <p:nvSpPr>
            <p:cNvPr id="292" name="Straight Arrow Connector 21"/>
            <p:cNvSpPr/>
            <p:nvPr/>
          </p:nvSpPr>
          <p:spPr>
            <a:xfrm flipV="1">
              <a:off x="3662052" y="493423"/>
              <a:ext cx="389643" cy="406494"/>
            </a:xfrm>
            <a:prstGeom prst="line">
              <a:avLst/>
            </a:prstGeom>
            <a:noFill/>
            <a:ln w="6350" cap="flat">
              <a:solidFill>
                <a:srgbClr val="000000"/>
              </a:solidFill>
              <a:prstDash val="solid"/>
              <a:miter lim="800000"/>
              <a:headEnd type="triangle" w="med" len="med"/>
            </a:ln>
            <a:effectLst/>
          </p:spPr>
          <p:txBody>
            <a:bodyPr wrap="square" lIns="45719" tIns="45719" rIns="45719" bIns="45719" numCol="1" anchor="t">
              <a:noAutofit/>
            </a:bodyPr>
            <a:lstStyle/>
            <a:p>
              <a:pPr/>
            </a:p>
          </p:txBody>
        </p:sp>
        <p:sp>
          <p:nvSpPr>
            <p:cNvPr id="293" name="TextBox 22"/>
            <p:cNvSpPr txBox="1"/>
            <p:nvPr/>
          </p:nvSpPr>
          <p:spPr>
            <a:xfrm>
              <a:off x="4051694" y="59211"/>
              <a:ext cx="1137343" cy="418422"/>
            </a:xfrm>
            <a:prstGeom prst="rect">
              <a:avLst/>
            </a:prstGeom>
            <a:solidFill>
              <a:srgbClr val="FF9300"/>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lgn="ctr">
                <a:defRPr sz="800">
                  <a:solidFill>
                    <a:srgbClr val="FFFFFF"/>
                  </a:solidFill>
                </a:defRPr>
              </a:lvl1pPr>
            </a:lstStyle>
            <a:p>
              <a:pPr/>
              <a:r>
                <a:t>local hadron polarimeter</a:t>
              </a:r>
            </a:p>
          </p:txBody>
        </p:sp>
        <p:sp>
          <p:nvSpPr>
            <p:cNvPr id="294" name="Straight Arrow Connector 23"/>
            <p:cNvSpPr/>
            <p:nvPr/>
          </p:nvSpPr>
          <p:spPr>
            <a:xfrm>
              <a:off x="3168475" y="1178898"/>
              <a:ext cx="353603" cy="327880"/>
            </a:xfrm>
            <a:prstGeom prst="line">
              <a:avLst/>
            </a:prstGeom>
            <a:noFill/>
            <a:ln w="6350" cap="flat">
              <a:solidFill>
                <a:srgbClr val="000000"/>
              </a:solidFill>
              <a:prstDash val="solid"/>
              <a:miter lim="800000"/>
              <a:headEnd type="triangle" w="med" len="med"/>
            </a:ln>
            <a:effectLst/>
          </p:spPr>
          <p:txBody>
            <a:bodyPr wrap="square" lIns="45719" tIns="45719" rIns="45719" bIns="45719" numCol="1" anchor="t">
              <a:noAutofit/>
            </a:bodyPr>
            <a:lstStyle/>
            <a:p>
              <a:pPr/>
            </a:p>
          </p:txBody>
        </p:sp>
        <p:sp>
          <p:nvSpPr>
            <p:cNvPr id="295" name="Straight Arrow Connector 24"/>
            <p:cNvSpPr/>
            <p:nvPr/>
          </p:nvSpPr>
          <p:spPr>
            <a:xfrm flipH="1">
              <a:off x="3998480" y="1172444"/>
              <a:ext cx="323694" cy="334334"/>
            </a:xfrm>
            <a:prstGeom prst="line">
              <a:avLst/>
            </a:prstGeom>
            <a:noFill/>
            <a:ln w="6350" cap="flat">
              <a:solidFill>
                <a:srgbClr val="000000"/>
              </a:solidFill>
              <a:prstDash val="solid"/>
              <a:miter lim="800000"/>
              <a:headEnd type="triangle" w="med" len="med"/>
            </a:ln>
            <a:effectLst/>
          </p:spPr>
          <p:txBody>
            <a:bodyPr wrap="square" lIns="45719" tIns="45719" rIns="45719" bIns="45719" numCol="1" anchor="t">
              <a:noAutofit/>
            </a:bodyPr>
            <a:lstStyle/>
            <a:p>
              <a:pPr/>
            </a:p>
          </p:txBody>
        </p:sp>
        <p:sp>
          <p:nvSpPr>
            <p:cNvPr id="296" name="TextBox 25"/>
            <p:cNvSpPr txBox="1"/>
            <p:nvPr/>
          </p:nvSpPr>
          <p:spPr>
            <a:xfrm>
              <a:off x="3202641" y="1491926"/>
              <a:ext cx="1137343" cy="418422"/>
            </a:xfrm>
            <a:prstGeom prst="rect">
              <a:avLst/>
            </a:prstGeom>
            <a:solidFill>
              <a:srgbClr val="FF9300"/>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a:defRPr sz="800">
                  <a:solidFill>
                    <a:srgbClr val="FFFFFF"/>
                  </a:solidFill>
                </a:defRPr>
              </a:pPr>
              <a:r>
                <a:t>low Q</a:t>
              </a:r>
              <a:r>
                <a:rPr baseline="30000"/>
                <a:t>2 </a:t>
              </a:r>
              <a:r>
                <a:t>electron-tagger</a:t>
              </a:r>
            </a:p>
          </p:txBody>
        </p:sp>
        <p:sp>
          <p:nvSpPr>
            <p:cNvPr id="297" name="Straight Arrow Connector 26"/>
            <p:cNvSpPr/>
            <p:nvPr/>
          </p:nvSpPr>
          <p:spPr>
            <a:xfrm>
              <a:off x="263066" y="1109100"/>
              <a:ext cx="1015088" cy="397678"/>
            </a:xfrm>
            <a:prstGeom prst="line">
              <a:avLst/>
            </a:prstGeom>
            <a:noFill/>
            <a:ln w="6350" cap="flat">
              <a:solidFill>
                <a:srgbClr val="000000"/>
              </a:solidFill>
              <a:prstDash val="solid"/>
              <a:miter lim="800000"/>
              <a:headEnd type="triangle" w="med" len="med"/>
            </a:ln>
            <a:effectLst/>
          </p:spPr>
          <p:txBody>
            <a:bodyPr wrap="square" lIns="45719" tIns="45719" rIns="45719" bIns="45719" numCol="1" anchor="t">
              <a:noAutofit/>
            </a:bodyPr>
            <a:lstStyle/>
            <a:p>
              <a:pPr/>
            </a:p>
          </p:txBody>
        </p:sp>
        <p:sp>
          <p:nvSpPr>
            <p:cNvPr id="298" name="TextBox 27"/>
            <p:cNvSpPr txBox="1"/>
            <p:nvPr/>
          </p:nvSpPr>
          <p:spPr>
            <a:xfrm>
              <a:off x="580510" y="1466742"/>
              <a:ext cx="1137343" cy="418422"/>
            </a:xfrm>
            <a:prstGeom prst="rect">
              <a:avLst/>
            </a:prstGeom>
            <a:solidFill>
              <a:srgbClr val="FF9300"/>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a:defRPr sz="800">
                  <a:solidFill>
                    <a:srgbClr val="FFFFFF"/>
                  </a:solidFill>
                </a:defRPr>
              </a:pPr>
              <a:r>
                <a:t>Luminosity</a:t>
              </a:r>
            </a:p>
            <a:p>
              <a:pPr algn="ctr">
                <a:defRPr sz="800">
                  <a:solidFill>
                    <a:srgbClr val="FFFFFF"/>
                  </a:solidFill>
                </a:defRPr>
              </a:pPr>
              <a:r>
                <a:t>Monitor</a:t>
              </a:r>
            </a:p>
          </p:txBody>
        </p:sp>
        <p:sp>
          <p:nvSpPr>
            <p:cNvPr id="299" name="Straight Arrow Connector 28"/>
            <p:cNvSpPr/>
            <p:nvPr/>
          </p:nvSpPr>
          <p:spPr>
            <a:xfrm>
              <a:off x="10815363" y="1109100"/>
              <a:ext cx="311355" cy="407008"/>
            </a:xfrm>
            <a:prstGeom prst="line">
              <a:avLst/>
            </a:prstGeom>
            <a:noFill/>
            <a:ln w="6350" cap="flat">
              <a:solidFill>
                <a:srgbClr val="000000"/>
              </a:solidFill>
              <a:prstDash val="solid"/>
              <a:miter lim="800000"/>
              <a:headEnd type="triangle" w="med" len="med"/>
            </a:ln>
            <a:effectLst/>
          </p:spPr>
          <p:txBody>
            <a:bodyPr wrap="square" lIns="45719" tIns="45719" rIns="45719" bIns="45719" numCol="1" anchor="t">
              <a:noAutofit/>
            </a:bodyPr>
            <a:lstStyle/>
            <a:p>
              <a:pPr/>
            </a:p>
          </p:txBody>
        </p:sp>
        <p:sp>
          <p:nvSpPr>
            <p:cNvPr id="300" name="TextBox 29"/>
            <p:cNvSpPr txBox="1"/>
            <p:nvPr/>
          </p:nvSpPr>
          <p:spPr>
            <a:xfrm>
              <a:off x="10534035" y="1492022"/>
              <a:ext cx="1137342" cy="418422"/>
            </a:xfrm>
            <a:prstGeom prst="rect">
              <a:avLst/>
            </a:prstGeom>
            <a:solidFill>
              <a:srgbClr val="FF9300"/>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a:defRPr sz="800">
                  <a:solidFill>
                    <a:srgbClr val="FFFFFF"/>
                  </a:solidFill>
                </a:defRPr>
              </a:pPr>
              <a:r>
                <a:t>Zero-Degree</a:t>
              </a:r>
            </a:p>
            <a:p>
              <a:pPr algn="ctr">
                <a:defRPr sz="800">
                  <a:solidFill>
                    <a:srgbClr val="FFFFFF"/>
                  </a:solidFill>
                </a:defRPr>
              </a:pPr>
              <a:r>
                <a:t>Calorimeter</a:t>
              </a:r>
            </a:p>
          </p:txBody>
        </p:sp>
        <p:sp>
          <p:nvSpPr>
            <p:cNvPr id="301" name="Straight Arrow Connector 30"/>
            <p:cNvSpPr/>
            <p:nvPr/>
          </p:nvSpPr>
          <p:spPr>
            <a:xfrm>
              <a:off x="9961855" y="1109004"/>
              <a:ext cx="311356" cy="407008"/>
            </a:xfrm>
            <a:prstGeom prst="line">
              <a:avLst/>
            </a:prstGeom>
            <a:noFill/>
            <a:ln w="6350" cap="flat">
              <a:solidFill>
                <a:srgbClr val="000000"/>
              </a:solidFill>
              <a:prstDash val="solid"/>
              <a:miter lim="800000"/>
              <a:headEnd type="triangle" w="med" len="med"/>
            </a:ln>
            <a:effectLst/>
          </p:spPr>
          <p:txBody>
            <a:bodyPr wrap="square" lIns="45719" tIns="45719" rIns="45719" bIns="45719" numCol="1" anchor="t">
              <a:noAutofit/>
            </a:bodyPr>
            <a:lstStyle/>
            <a:p>
              <a:pPr/>
            </a:p>
          </p:txBody>
        </p:sp>
        <p:sp>
          <p:nvSpPr>
            <p:cNvPr id="302" name="TextBox 31"/>
            <p:cNvSpPr txBox="1"/>
            <p:nvPr/>
          </p:nvSpPr>
          <p:spPr>
            <a:xfrm>
              <a:off x="9770260" y="1484633"/>
              <a:ext cx="689665" cy="418421"/>
            </a:xfrm>
            <a:prstGeom prst="rect">
              <a:avLst/>
            </a:prstGeom>
            <a:solidFill>
              <a:srgbClr val="FF9300"/>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a:defRPr sz="800">
                  <a:solidFill>
                    <a:srgbClr val="FFFFFF"/>
                  </a:solidFill>
                </a:defRPr>
              </a:pPr>
              <a:r>
                <a:t>Roman</a:t>
              </a:r>
            </a:p>
            <a:p>
              <a:pPr algn="ctr">
                <a:defRPr sz="800">
                  <a:solidFill>
                    <a:srgbClr val="FFFFFF"/>
                  </a:solidFill>
                </a:defRPr>
              </a:pPr>
              <a:r>
                <a:t>Pots</a:t>
              </a:r>
            </a:p>
          </p:txBody>
        </p:sp>
        <p:sp>
          <p:nvSpPr>
            <p:cNvPr id="303" name="Straight Arrow Connector 32"/>
            <p:cNvSpPr/>
            <p:nvPr/>
          </p:nvSpPr>
          <p:spPr>
            <a:xfrm flipH="1">
              <a:off x="9145066" y="1104049"/>
              <a:ext cx="438483" cy="407009"/>
            </a:xfrm>
            <a:prstGeom prst="line">
              <a:avLst/>
            </a:prstGeom>
            <a:noFill/>
            <a:ln w="6350" cap="flat">
              <a:solidFill>
                <a:srgbClr val="000000"/>
              </a:solidFill>
              <a:prstDash val="solid"/>
              <a:miter lim="800000"/>
              <a:headEnd type="triangle" w="med" len="med"/>
            </a:ln>
            <a:effectLst/>
          </p:spPr>
          <p:txBody>
            <a:bodyPr wrap="square" lIns="45719" tIns="45719" rIns="45719" bIns="45719" numCol="1" anchor="t">
              <a:noAutofit/>
            </a:bodyPr>
            <a:lstStyle/>
            <a:p>
              <a:pPr/>
            </a:p>
          </p:txBody>
        </p:sp>
        <p:sp>
          <p:nvSpPr>
            <p:cNvPr id="304" name="TextBox 33"/>
            <p:cNvSpPr txBox="1"/>
            <p:nvPr/>
          </p:nvSpPr>
          <p:spPr>
            <a:xfrm>
              <a:off x="8240644" y="1479678"/>
              <a:ext cx="1091135" cy="418421"/>
            </a:xfrm>
            <a:prstGeom prst="rect">
              <a:avLst/>
            </a:prstGeom>
            <a:solidFill>
              <a:srgbClr val="FF9300"/>
            </a:solidFill>
            <a:ln w="9525" cap="flat">
              <a:solidFill>
                <a:srgbClr val="001116">
                  <a:alpha val="63000"/>
                </a:srgbClr>
              </a:solidFill>
              <a:prstDash val="solid"/>
              <a:round/>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a:defRPr sz="800">
                  <a:solidFill>
                    <a:srgbClr val="FFFFFF"/>
                  </a:solidFill>
                </a:defRPr>
              </a:pPr>
              <a:r>
                <a:t>off-Momentum</a:t>
              </a:r>
            </a:p>
            <a:p>
              <a:pPr algn="ctr">
                <a:defRPr sz="800">
                  <a:solidFill>
                    <a:srgbClr val="FFFFFF"/>
                  </a:solidFill>
                </a:defRPr>
              </a:pPr>
              <a:r>
                <a:t>taggers</a:t>
              </a:r>
            </a:p>
          </p:txBody>
        </p:sp>
      </p:grpSp>
      <p:sp>
        <p:nvSpPr>
          <p:cNvPr id="306" name="Title 4"/>
          <p:cNvSpPr txBox="1"/>
          <p:nvPr>
            <p:ph type="title"/>
          </p:nvPr>
        </p:nvSpPr>
        <p:spPr>
          <a:prstGeom prst="rect">
            <a:avLst/>
          </a:prstGeom>
        </p:spPr>
        <p:txBody>
          <a:bodyPr/>
          <a:lstStyle/>
          <a:p>
            <a:pPr/>
            <a:r>
              <a:t>Outline</a:t>
            </a:r>
          </a:p>
        </p:txBody>
      </p:sp>
      <p:sp>
        <p:nvSpPr>
          <p:cNvPr id="307" name="Collaboration formation…"/>
          <p:cNvSpPr txBox="1"/>
          <p:nvPr>
            <p:ph type="body" idx="1"/>
          </p:nvPr>
        </p:nvSpPr>
        <p:spPr>
          <a:prstGeom prst="rect">
            <a:avLst/>
          </a:prstGeom>
        </p:spPr>
        <p:txBody>
          <a:bodyPr lIns="45718" tIns="45718" rIns="45718" bIns="45718"/>
          <a:lstStyle/>
          <a:p>
            <a:pPr>
              <a:defRPr sz="2200"/>
            </a:pPr>
            <a:r>
              <a:t>Collaboration formation </a:t>
            </a:r>
          </a:p>
          <a:p>
            <a:pPr>
              <a:defRPr sz="2200"/>
            </a:pPr>
            <a:r>
              <a:t>IR layout </a:t>
            </a:r>
          </a:p>
          <a:p>
            <a:pPr>
              <a:defRPr sz="2200"/>
            </a:pPr>
            <a:r>
              <a:t>Requirements &amp; integration aspects  </a:t>
            </a:r>
          </a:p>
          <a:p>
            <a:pPr lvl="1" marL="455612" indent="-228600">
              <a:defRPr sz="2200"/>
            </a:pPr>
            <a:r>
              <a:t>Far-forward area</a:t>
            </a:r>
          </a:p>
          <a:p>
            <a:pPr lvl="1" marL="455612" indent="-228600">
              <a:defRPr sz="2200"/>
            </a:pPr>
            <a:r>
              <a:t>Far-backward area</a:t>
            </a:r>
          </a:p>
          <a:p>
            <a:pPr>
              <a:defRPr sz="2200"/>
            </a:pPr>
            <a:r>
              <a:t>QA/ES&amp;H </a:t>
            </a:r>
          </a:p>
          <a:p>
            <a:pPr>
              <a:defRPr sz="2200"/>
            </a:pPr>
            <a:r>
              <a:t>Timeline and Plans </a:t>
            </a:r>
          </a:p>
          <a:p>
            <a:pPr>
              <a:defRPr sz="2200"/>
            </a:pPr>
            <a:r>
              <a:t>Summary</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Slide Number Placeholder 6"/>
          <p:cNvSpPr txBox="1"/>
          <p:nvPr>
            <p:ph type="sldNum" sz="quarter" idx="2"/>
          </p:nvPr>
        </p:nvSpPr>
        <p:spPr>
          <a:xfrm>
            <a:off x="11932006" y="6530588"/>
            <a:ext cx="245403" cy="226986"/>
          </a:xfrm>
          <a:prstGeom prst="rect">
            <a:avLst/>
          </a:prstGeom>
          <a:extLst>
            <a:ext uri="{C572A759-6A51-4108-AA02-DFA0A04FC94B}">
              <ma14:wrappingTextBoxFlag xmlns:ma14="http://schemas.microsoft.com/office/mac/drawingml/2011/main" val="1"/>
            </a:ext>
          </a:extLst>
        </p:spPr>
        <p:txBody>
          <a:bodyPr/>
          <a:lstStyle>
            <a:lvl1pPr algn="ctr">
              <a:defRPr b="1" sz="1000">
                <a:solidFill>
                  <a:srgbClr val="00ACDB"/>
                </a:solidFill>
              </a:defRPr>
            </a:lvl1pPr>
          </a:lstStyle>
          <a:p>
            <a:pPr/>
            <a:fld id="{86CB4B4D-7CA3-9044-876B-883B54F8677D}" type="slidenum"/>
          </a:p>
        </p:txBody>
      </p:sp>
      <p:grpSp>
        <p:nvGrpSpPr>
          <p:cNvPr id="660" name="Group"/>
          <p:cNvGrpSpPr/>
          <p:nvPr/>
        </p:nvGrpSpPr>
        <p:grpSpPr>
          <a:xfrm>
            <a:off x="6200615" y="944871"/>
            <a:ext cx="5858691" cy="5803660"/>
            <a:chOff x="0" y="0"/>
            <a:chExt cx="5858689" cy="5803658"/>
          </a:xfrm>
        </p:grpSpPr>
        <p:pic>
          <p:nvPicPr>
            <p:cNvPr id="641" name="Picture 46" descr="Picture 46"/>
            <p:cNvPicPr>
              <a:picLocks noChangeAspect="1"/>
            </p:cNvPicPr>
            <p:nvPr/>
          </p:nvPicPr>
          <p:blipFill>
            <a:blip r:embed="rId2">
              <a:extLst/>
            </a:blip>
            <a:stretch>
              <a:fillRect/>
            </a:stretch>
          </p:blipFill>
          <p:spPr>
            <a:xfrm>
              <a:off x="3317795" y="0"/>
              <a:ext cx="2523304" cy="2462622"/>
            </a:xfrm>
            <a:prstGeom prst="rect">
              <a:avLst/>
            </a:prstGeom>
            <a:ln w="12700" cap="flat">
              <a:noFill/>
              <a:miter lim="400000"/>
            </a:ln>
            <a:effectLst/>
          </p:spPr>
        </p:pic>
        <p:pic>
          <p:nvPicPr>
            <p:cNvPr id="642" name="Picture 47" descr="Picture 47"/>
            <p:cNvPicPr>
              <a:picLocks noChangeAspect="1"/>
            </p:cNvPicPr>
            <p:nvPr/>
          </p:nvPicPr>
          <p:blipFill>
            <a:blip r:embed="rId3">
              <a:extLst/>
            </a:blip>
            <a:stretch>
              <a:fillRect/>
            </a:stretch>
          </p:blipFill>
          <p:spPr>
            <a:xfrm>
              <a:off x="0" y="13751"/>
              <a:ext cx="3174616" cy="2322173"/>
            </a:xfrm>
            <a:prstGeom prst="rect">
              <a:avLst/>
            </a:prstGeom>
            <a:ln w="12700" cap="flat">
              <a:noFill/>
              <a:miter lim="400000"/>
            </a:ln>
            <a:effectLst/>
          </p:spPr>
        </p:pic>
        <p:sp>
          <p:nvSpPr>
            <p:cNvPr id="643" name="Straight Connector 48"/>
            <p:cNvSpPr/>
            <p:nvPr/>
          </p:nvSpPr>
          <p:spPr>
            <a:xfrm>
              <a:off x="3833382" y="1138012"/>
              <a:ext cx="1" cy="716871"/>
            </a:xfrm>
            <a:prstGeom prst="line">
              <a:avLst/>
            </a:prstGeom>
            <a:noFill/>
            <a:ln w="25400" cap="flat">
              <a:solidFill>
                <a:srgbClr val="FF0000"/>
              </a:solidFill>
              <a:prstDash val="solid"/>
              <a:miter lim="800000"/>
            </a:ln>
            <a:effectLst/>
          </p:spPr>
          <p:txBody>
            <a:bodyPr wrap="square" lIns="45719" tIns="45719" rIns="45719" bIns="45719" numCol="1" anchor="t">
              <a:noAutofit/>
            </a:bodyPr>
            <a:lstStyle/>
            <a:p>
              <a:pPr>
                <a:defRPr>
                  <a:latin typeface="+mj-lt"/>
                  <a:ea typeface="+mj-ea"/>
                  <a:cs typeface="+mj-cs"/>
                  <a:sym typeface="Calibri"/>
                </a:defRPr>
              </a:pPr>
            </a:p>
          </p:txBody>
        </p:sp>
        <p:sp>
          <p:nvSpPr>
            <p:cNvPr id="644" name="Straight Connector 49"/>
            <p:cNvSpPr/>
            <p:nvPr/>
          </p:nvSpPr>
          <p:spPr>
            <a:xfrm>
              <a:off x="5354677" y="1138011"/>
              <a:ext cx="1" cy="714656"/>
            </a:xfrm>
            <a:prstGeom prst="line">
              <a:avLst/>
            </a:prstGeom>
            <a:noFill/>
            <a:ln w="25400" cap="flat">
              <a:solidFill>
                <a:srgbClr val="FF0000"/>
              </a:solidFill>
              <a:prstDash val="solid"/>
              <a:miter lim="800000"/>
            </a:ln>
            <a:effectLst/>
          </p:spPr>
          <p:txBody>
            <a:bodyPr wrap="square" lIns="45719" tIns="45719" rIns="45719" bIns="45719" numCol="1" anchor="t">
              <a:noAutofit/>
            </a:bodyPr>
            <a:lstStyle/>
            <a:p>
              <a:pPr>
                <a:defRPr>
                  <a:latin typeface="+mj-lt"/>
                  <a:ea typeface="+mj-ea"/>
                  <a:cs typeface="+mj-cs"/>
                  <a:sym typeface="Calibri"/>
                </a:defRPr>
              </a:pPr>
            </a:p>
          </p:txBody>
        </p:sp>
        <p:sp>
          <p:nvSpPr>
            <p:cNvPr id="645" name="Straight Arrow Connector 50"/>
            <p:cNvSpPr/>
            <p:nvPr/>
          </p:nvSpPr>
          <p:spPr>
            <a:xfrm>
              <a:off x="3919166" y="1742001"/>
              <a:ext cx="1366884" cy="1"/>
            </a:xfrm>
            <a:prstGeom prst="line">
              <a:avLst/>
            </a:prstGeom>
            <a:noFill/>
            <a:ln w="12700" cap="flat">
              <a:solidFill>
                <a:srgbClr val="FF0000"/>
              </a:solidFill>
              <a:prstDash val="solid"/>
              <a:miter lim="800000"/>
              <a:headEnd type="triangle" w="med" len="med"/>
              <a:tailEnd type="triangle" w="med" len="med"/>
            </a:ln>
            <a:effectLst/>
          </p:spPr>
          <p:txBody>
            <a:bodyPr wrap="square" lIns="45719" tIns="45719" rIns="45719" bIns="45719" numCol="1" anchor="t">
              <a:noAutofit/>
            </a:bodyPr>
            <a:lstStyle/>
            <a:p>
              <a:pPr>
                <a:defRPr>
                  <a:latin typeface="+mj-lt"/>
                  <a:ea typeface="+mj-ea"/>
                  <a:cs typeface="+mj-cs"/>
                  <a:sym typeface="Calibri"/>
                </a:defRPr>
              </a:pPr>
            </a:p>
          </p:txBody>
        </p:sp>
        <p:sp>
          <p:nvSpPr>
            <p:cNvPr id="646" name="TextBox 51"/>
            <p:cNvSpPr txBox="1"/>
            <p:nvPr/>
          </p:nvSpPr>
          <p:spPr>
            <a:xfrm>
              <a:off x="4311856" y="1847289"/>
              <a:ext cx="659290" cy="2422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mj-lt"/>
                  <a:ea typeface="+mj-ea"/>
                  <a:cs typeface="+mj-cs"/>
                  <a:sym typeface="Calibri"/>
                </a:defRPr>
              </a:lvl1pPr>
            </a:lstStyle>
            <a:p>
              <a:pPr/>
              <a:r>
                <a:t>~25 cm</a:t>
              </a:r>
            </a:p>
          </p:txBody>
        </p:sp>
        <p:pic>
          <p:nvPicPr>
            <p:cNvPr id="647" name="Picture 53" descr="Picture 53"/>
            <p:cNvPicPr>
              <a:picLocks noChangeAspect="1"/>
            </p:cNvPicPr>
            <p:nvPr/>
          </p:nvPicPr>
          <p:blipFill>
            <a:blip r:embed="rId4">
              <a:extLst/>
            </a:blip>
            <a:stretch>
              <a:fillRect/>
            </a:stretch>
          </p:blipFill>
          <p:spPr>
            <a:xfrm>
              <a:off x="0" y="3321455"/>
              <a:ext cx="3028626" cy="2215385"/>
            </a:xfrm>
            <a:prstGeom prst="rect">
              <a:avLst/>
            </a:prstGeom>
            <a:ln w="12700" cap="flat">
              <a:noFill/>
              <a:miter lim="400000"/>
            </a:ln>
            <a:effectLst/>
          </p:spPr>
        </p:pic>
        <p:pic>
          <p:nvPicPr>
            <p:cNvPr id="648" name="Picture 54" descr="Picture 54"/>
            <p:cNvPicPr>
              <a:picLocks noChangeAspect="1"/>
            </p:cNvPicPr>
            <p:nvPr/>
          </p:nvPicPr>
          <p:blipFill>
            <a:blip r:embed="rId5">
              <a:extLst/>
            </a:blip>
            <a:stretch>
              <a:fillRect/>
            </a:stretch>
          </p:blipFill>
          <p:spPr>
            <a:xfrm>
              <a:off x="3424311" y="3295049"/>
              <a:ext cx="2434379" cy="2317060"/>
            </a:xfrm>
            <a:prstGeom prst="rect">
              <a:avLst/>
            </a:prstGeom>
            <a:ln w="12700" cap="flat">
              <a:noFill/>
              <a:miter lim="400000"/>
            </a:ln>
            <a:effectLst/>
          </p:spPr>
        </p:pic>
        <p:sp>
          <p:nvSpPr>
            <p:cNvPr id="649" name="TextBox 55"/>
            <p:cNvSpPr txBox="1"/>
            <p:nvPr/>
          </p:nvSpPr>
          <p:spPr>
            <a:xfrm>
              <a:off x="82381" y="5536839"/>
              <a:ext cx="2651323" cy="26682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defRPr sz="1200">
                  <a:solidFill>
                    <a:srgbClr val="FF0000"/>
                  </a:solidFill>
                  <a:latin typeface="+mj-lt"/>
                  <a:ea typeface="+mj-ea"/>
                  <a:cs typeface="+mj-cs"/>
                  <a:sym typeface="Calibri"/>
                </a:defRPr>
              </a:pPr>
              <a:r>
                <a:t>Improves low </a:t>
              </a:r>
              <a14:m>
                <m:oMath>
                  <m:sSub>
                    <m:e>
                      <m:r>
                        <a:rPr xmlns:a="http://schemas.openxmlformats.org/drawingml/2006/main" sz="1300" i="1">
                          <a:solidFill>
                            <a:srgbClr val="FF0000"/>
                          </a:solidFill>
                          <a:latin typeface="Cambria Math" panose="02040503050406030204" pitchFamily="18" charset="0"/>
                        </a:rPr>
                        <m:t>𝑝</m:t>
                      </m:r>
                    </m:e>
                    <m:sub>
                      <m:r>
                        <a:rPr xmlns:a="http://schemas.openxmlformats.org/drawingml/2006/main" sz="1300" i="1">
                          <a:solidFill>
                            <a:srgbClr val="FF0000"/>
                          </a:solidFill>
                          <a:latin typeface="Cambria Math" panose="02040503050406030204" pitchFamily="18" charset="0"/>
                        </a:rPr>
                        <m:t>𝑡</m:t>
                      </m:r>
                    </m:sub>
                  </m:sSub>
                </m:oMath>
              </a14:m>
              <a:r>
                <a:t> acceptance.</a:t>
              </a:r>
              <a:endParaRPr sz="1226"/>
            </a:p>
          </p:txBody>
        </p:sp>
        <p:sp>
          <p:nvSpPr>
            <p:cNvPr id="650" name="Straight Arrow Connector 56"/>
            <p:cNvSpPr/>
            <p:nvPr/>
          </p:nvSpPr>
          <p:spPr>
            <a:xfrm flipH="1" flipV="1">
              <a:off x="636369" y="5099459"/>
              <a:ext cx="253816" cy="486123"/>
            </a:xfrm>
            <a:prstGeom prst="line">
              <a:avLst/>
            </a:prstGeom>
            <a:noFill/>
            <a:ln w="25400" cap="flat">
              <a:solidFill>
                <a:srgbClr val="FF0000"/>
              </a:solidFill>
              <a:prstDash val="solid"/>
              <a:miter lim="800000"/>
              <a:tailEnd type="triangle" w="med" len="med"/>
            </a:ln>
            <a:effectLst/>
          </p:spPr>
          <p:txBody>
            <a:bodyPr wrap="square" lIns="45719" tIns="45719" rIns="45719" bIns="45719" numCol="1" anchor="t">
              <a:noAutofit/>
            </a:bodyPr>
            <a:lstStyle/>
            <a:p>
              <a:pPr>
                <a:defRPr>
                  <a:latin typeface="+mj-lt"/>
                  <a:ea typeface="+mj-ea"/>
                  <a:cs typeface="+mj-cs"/>
                  <a:sym typeface="Calibri"/>
                </a:defRPr>
              </a:pPr>
            </a:p>
          </p:txBody>
        </p:sp>
        <p:sp>
          <p:nvSpPr>
            <p:cNvPr id="651" name="Rectangle 59"/>
            <p:cNvSpPr txBox="1"/>
            <p:nvPr/>
          </p:nvSpPr>
          <p:spPr>
            <a:xfrm>
              <a:off x="1124145" y="314401"/>
              <a:ext cx="1336957" cy="4806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mj-lt"/>
                  <a:ea typeface="+mj-ea"/>
                  <a:cs typeface="+mj-cs"/>
                  <a:sym typeface="Calibri"/>
                </a:defRPr>
              </a:lvl1pPr>
            </a:lstStyle>
            <a:p>
              <a:pPr/>
              <a:r>
                <a:t>High Divergence</a:t>
              </a:r>
            </a:p>
          </p:txBody>
        </p:sp>
        <p:sp>
          <p:nvSpPr>
            <p:cNvPr id="652" name="Rectangle 60"/>
            <p:cNvSpPr txBox="1"/>
            <p:nvPr/>
          </p:nvSpPr>
          <p:spPr>
            <a:xfrm>
              <a:off x="1034711" y="3522779"/>
              <a:ext cx="1290965" cy="35337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mj-lt"/>
                  <a:ea typeface="+mj-ea"/>
                  <a:cs typeface="+mj-cs"/>
                  <a:sym typeface="Calibri"/>
                </a:defRPr>
              </a:lvl1pPr>
            </a:lstStyle>
            <a:p>
              <a:pPr/>
              <a:r>
                <a:t>High Acceptance</a:t>
              </a:r>
            </a:p>
          </p:txBody>
        </p:sp>
        <p:sp>
          <p:nvSpPr>
            <p:cNvPr id="653" name="Rectangle 61"/>
            <p:cNvSpPr txBox="1"/>
            <p:nvPr/>
          </p:nvSpPr>
          <p:spPr>
            <a:xfrm>
              <a:off x="4026849" y="3522779"/>
              <a:ext cx="1265534" cy="3813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mj-lt"/>
                  <a:ea typeface="+mj-ea"/>
                  <a:cs typeface="+mj-cs"/>
                  <a:sym typeface="Calibri"/>
                </a:defRPr>
              </a:lvl1pPr>
            </a:lstStyle>
            <a:p>
              <a:pPr/>
              <a:r>
                <a:t>High Acceptance</a:t>
              </a:r>
            </a:p>
          </p:txBody>
        </p:sp>
        <p:sp>
          <p:nvSpPr>
            <p:cNvPr id="654" name="Rectangle 62"/>
            <p:cNvSpPr txBox="1"/>
            <p:nvPr/>
          </p:nvSpPr>
          <p:spPr>
            <a:xfrm>
              <a:off x="4026850" y="314401"/>
              <a:ext cx="1138366" cy="4110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200">
                  <a:latin typeface="+mj-lt"/>
                  <a:ea typeface="+mj-ea"/>
                  <a:cs typeface="+mj-cs"/>
                  <a:sym typeface="Calibri"/>
                </a:defRPr>
              </a:lvl1pPr>
            </a:lstStyle>
            <a:p>
              <a:pPr/>
              <a:r>
                <a:t>High Divergence</a:t>
              </a:r>
            </a:p>
          </p:txBody>
        </p:sp>
        <p:sp>
          <p:nvSpPr>
            <p:cNvPr id="655" name="Straight Arrow Connector 63"/>
            <p:cNvSpPr/>
            <p:nvPr/>
          </p:nvSpPr>
          <p:spPr>
            <a:xfrm flipH="1" flipV="1">
              <a:off x="1031977" y="1860284"/>
              <a:ext cx="696471" cy="708728"/>
            </a:xfrm>
            <a:prstGeom prst="line">
              <a:avLst/>
            </a:prstGeom>
            <a:noFill/>
            <a:ln w="25400" cap="flat">
              <a:solidFill>
                <a:srgbClr val="FF0000"/>
              </a:solidFill>
              <a:prstDash val="solid"/>
              <a:miter lim="800000"/>
              <a:tailEnd type="triangle" w="med" len="med"/>
            </a:ln>
            <a:effectLst/>
          </p:spPr>
          <p:txBody>
            <a:bodyPr wrap="square" lIns="45719" tIns="45719" rIns="45719" bIns="45719" numCol="1" anchor="t">
              <a:noAutofit/>
            </a:bodyPr>
            <a:lstStyle/>
            <a:p>
              <a:pPr>
                <a:defRPr>
                  <a:latin typeface="+mj-lt"/>
                  <a:ea typeface="+mj-ea"/>
                  <a:cs typeface="+mj-cs"/>
                  <a:sym typeface="Calibri"/>
                </a:defRPr>
              </a:pPr>
            </a:p>
          </p:txBody>
        </p:sp>
        <p:sp>
          <p:nvSpPr>
            <p:cNvPr id="656" name="Straight Arrow Connector 64"/>
            <p:cNvSpPr/>
            <p:nvPr/>
          </p:nvSpPr>
          <p:spPr>
            <a:xfrm flipH="1" flipV="1">
              <a:off x="1644235" y="1899075"/>
              <a:ext cx="84213" cy="701795"/>
            </a:xfrm>
            <a:prstGeom prst="line">
              <a:avLst/>
            </a:prstGeom>
            <a:noFill/>
            <a:ln w="25400" cap="flat">
              <a:solidFill>
                <a:srgbClr val="FF0000"/>
              </a:solidFill>
              <a:prstDash val="solid"/>
              <a:miter lim="800000"/>
              <a:tailEnd type="triangle" w="med" len="med"/>
            </a:ln>
            <a:effectLst/>
          </p:spPr>
          <p:txBody>
            <a:bodyPr wrap="square" lIns="45719" tIns="45719" rIns="45719" bIns="45719" numCol="1" anchor="t">
              <a:noAutofit/>
            </a:bodyPr>
            <a:lstStyle/>
            <a:p>
              <a:pPr>
                <a:defRPr>
                  <a:latin typeface="+mj-lt"/>
                  <a:ea typeface="+mj-ea"/>
                  <a:cs typeface="+mj-cs"/>
                  <a:sym typeface="Calibri"/>
                </a:defRPr>
              </a:pPr>
            </a:p>
          </p:txBody>
        </p:sp>
        <p:sp>
          <p:nvSpPr>
            <p:cNvPr id="657" name="TextBox 65"/>
            <p:cNvSpPr txBox="1"/>
            <p:nvPr/>
          </p:nvSpPr>
          <p:spPr>
            <a:xfrm>
              <a:off x="1470453" y="2580184"/>
              <a:ext cx="2008119" cy="4970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400">
                  <a:solidFill>
                    <a:srgbClr val="FF0000"/>
                  </a:solidFill>
                  <a:latin typeface="+mj-lt"/>
                  <a:ea typeface="+mj-ea"/>
                  <a:cs typeface="+mj-cs"/>
                  <a:sym typeface="Calibri"/>
                </a:defRPr>
              </a:lvl1pPr>
            </a:lstStyle>
            <a:p>
              <a:pPr/>
              <a:r>
                <a:t>Need both detector systems together here!</a:t>
              </a:r>
            </a:p>
          </p:txBody>
        </p:sp>
        <p:sp>
          <p:nvSpPr>
            <p:cNvPr id="658" name="Straight Arrow Connector 66"/>
            <p:cNvSpPr/>
            <p:nvPr/>
          </p:nvSpPr>
          <p:spPr>
            <a:xfrm>
              <a:off x="1176755" y="2372339"/>
              <a:ext cx="9102" cy="1015704"/>
            </a:xfrm>
            <a:prstGeom prst="line">
              <a:avLst/>
            </a:prstGeom>
            <a:noFill/>
            <a:ln w="38100" cap="flat">
              <a:solidFill>
                <a:srgbClr val="FF0000"/>
              </a:solidFill>
              <a:prstDash val="solid"/>
              <a:miter lim="800000"/>
              <a:tailEnd type="triangle" w="med" len="med"/>
            </a:ln>
            <a:effectLst/>
          </p:spPr>
          <p:txBody>
            <a:bodyPr wrap="square" lIns="45719" tIns="45719" rIns="45719" bIns="45719" numCol="1" anchor="t">
              <a:noAutofit/>
            </a:bodyPr>
            <a:lstStyle/>
            <a:p>
              <a:pPr>
                <a:defRPr>
                  <a:latin typeface="+mj-lt"/>
                  <a:ea typeface="+mj-ea"/>
                  <a:cs typeface="+mj-cs"/>
                  <a:sym typeface="Calibri"/>
                </a:defRPr>
              </a:pPr>
            </a:p>
          </p:txBody>
        </p:sp>
        <p:sp>
          <p:nvSpPr>
            <p:cNvPr id="659" name="Straight Arrow Connector 67"/>
            <p:cNvSpPr/>
            <p:nvPr/>
          </p:nvSpPr>
          <p:spPr>
            <a:xfrm>
              <a:off x="4060602" y="2393212"/>
              <a:ext cx="9101" cy="1015703"/>
            </a:xfrm>
            <a:prstGeom prst="line">
              <a:avLst/>
            </a:prstGeom>
            <a:noFill/>
            <a:ln w="38100" cap="flat">
              <a:solidFill>
                <a:srgbClr val="FF0000"/>
              </a:solidFill>
              <a:prstDash val="solid"/>
              <a:miter lim="800000"/>
              <a:tailEnd type="triangle" w="med" len="med"/>
            </a:ln>
            <a:effectLst/>
          </p:spPr>
          <p:txBody>
            <a:bodyPr wrap="square" lIns="45719" tIns="45719" rIns="45719" bIns="45719" numCol="1" anchor="t">
              <a:noAutofit/>
            </a:bodyPr>
            <a:lstStyle/>
            <a:p>
              <a:pPr>
                <a:defRPr>
                  <a:latin typeface="+mj-lt"/>
                  <a:ea typeface="+mj-ea"/>
                  <a:cs typeface="+mj-cs"/>
                  <a:sym typeface="Calibri"/>
                </a:defRPr>
              </a:pPr>
            </a:p>
          </p:txBody>
        </p:sp>
      </p:grpSp>
      <p:sp>
        <p:nvSpPr>
          <p:cNvPr id="661" name="Title 1"/>
          <p:cNvSpPr txBox="1"/>
          <p:nvPr>
            <p:ph type="title"/>
          </p:nvPr>
        </p:nvSpPr>
        <p:spPr>
          <a:xfrm>
            <a:off x="5196720" y="835478"/>
            <a:ext cx="11499235" cy="402671"/>
          </a:xfrm>
          <a:prstGeom prst="rect">
            <a:avLst/>
          </a:prstGeom>
        </p:spPr>
        <p:txBody>
          <a:bodyPr/>
          <a:lstStyle>
            <a:lvl1pPr>
              <a:lnSpc>
                <a:spcPct val="100000"/>
              </a:lnSpc>
              <a:spcBef>
                <a:spcPts val="400"/>
              </a:spcBef>
              <a:defRPr sz="1800"/>
            </a:lvl1pPr>
          </a:lstStyle>
          <a:p>
            <a:pPr/>
            <a:r>
              <a:t>Example for  100 GeV DVCS protons</a:t>
            </a:r>
          </a:p>
        </p:txBody>
      </p:sp>
      <p:sp>
        <p:nvSpPr>
          <p:cNvPr id="662" name="Title 1"/>
          <p:cNvSpPr txBox="1"/>
          <p:nvPr/>
        </p:nvSpPr>
        <p:spPr>
          <a:xfrm>
            <a:off x="308256" y="-38368"/>
            <a:ext cx="9378681" cy="74385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3600"/>
            </a:lvl1pPr>
          </a:lstStyle>
          <a:p>
            <a:pPr/>
            <a:r>
              <a:t>Beam parameters, effects  and operation</a:t>
            </a:r>
          </a:p>
        </p:txBody>
      </p:sp>
      <p:sp>
        <p:nvSpPr>
          <p:cNvPr id="663" name="Beam effects:"/>
          <p:cNvSpPr txBox="1"/>
          <p:nvPr/>
        </p:nvSpPr>
        <p:spPr>
          <a:xfrm>
            <a:off x="413008" y="990603"/>
            <a:ext cx="1666836"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u="sng"/>
            </a:lvl1pPr>
          </a:lstStyle>
          <a:p>
            <a:pPr/>
            <a:r>
              <a:t>Beam effects: </a:t>
            </a:r>
          </a:p>
        </p:txBody>
      </p:sp>
      <p:pic>
        <p:nvPicPr>
          <p:cNvPr id="664" name="Picture 7" descr="Picture 7"/>
          <p:cNvPicPr>
            <a:picLocks noChangeAspect="1"/>
          </p:cNvPicPr>
          <p:nvPr/>
        </p:nvPicPr>
        <p:blipFill>
          <a:blip r:embed="rId6">
            <a:extLst/>
          </a:blip>
          <a:stretch>
            <a:fillRect/>
          </a:stretch>
        </p:blipFill>
        <p:spPr>
          <a:xfrm>
            <a:off x="3139392" y="1847237"/>
            <a:ext cx="2499970" cy="1686583"/>
          </a:xfrm>
          <a:prstGeom prst="rect">
            <a:avLst/>
          </a:prstGeom>
          <a:ln w="12700">
            <a:miter lim="400000"/>
          </a:ln>
        </p:spPr>
      </p:pic>
      <p:pic>
        <p:nvPicPr>
          <p:cNvPr id="665" name="Picture 4" descr="Picture 4"/>
          <p:cNvPicPr>
            <a:picLocks noChangeAspect="1"/>
          </p:cNvPicPr>
          <p:nvPr/>
        </p:nvPicPr>
        <p:blipFill>
          <a:blip r:embed="rId7">
            <a:extLst/>
          </a:blip>
          <a:stretch>
            <a:fillRect/>
          </a:stretch>
        </p:blipFill>
        <p:spPr>
          <a:xfrm>
            <a:off x="385618" y="2121345"/>
            <a:ext cx="2499970" cy="1138367"/>
          </a:xfrm>
          <a:prstGeom prst="rect">
            <a:avLst/>
          </a:prstGeom>
          <a:ln w="12700">
            <a:miter lim="400000"/>
          </a:ln>
        </p:spPr>
      </p:pic>
      <p:sp>
        <p:nvSpPr>
          <p:cNvPr id="666" name="Angular divergence…"/>
          <p:cNvSpPr txBox="1"/>
          <p:nvPr/>
        </p:nvSpPr>
        <p:spPr>
          <a:xfrm>
            <a:off x="447572" y="1360665"/>
            <a:ext cx="2823231" cy="8840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Angular divergence </a:t>
            </a:r>
          </a:p>
          <a:p>
            <a:pPr/>
            <a:r>
              <a:t>Crab-rotation      </a:t>
            </a:r>
          </a:p>
          <a:p>
            <a:pPr/>
            <a:r>
              <a:t>Vertex smearing =&gt; timing </a:t>
            </a:r>
          </a:p>
        </p:txBody>
      </p:sp>
      <p:sp>
        <p:nvSpPr>
          <p:cNvPr id="667" name="Operation modes:"/>
          <p:cNvSpPr txBox="1"/>
          <p:nvPr/>
        </p:nvSpPr>
        <p:spPr>
          <a:xfrm>
            <a:off x="324231" y="3363700"/>
            <a:ext cx="2123702"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u="sng"/>
            </a:lvl1pPr>
          </a:lstStyle>
          <a:p>
            <a:pPr/>
            <a:r>
              <a:t>Operation modes: </a:t>
            </a:r>
          </a:p>
        </p:txBody>
      </p:sp>
      <p:sp>
        <p:nvSpPr>
          <p:cNvPr id="668" name="High divergence (HD):…"/>
          <p:cNvSpPr txBox="1"/>
          <p:nvPr/>
        </p:nvSpPr>
        <p:spPr>
          <a:xfrm>
            <a:off x="443673" y="4039792"/>
            <a:ext cx="3897099" cy="238502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High divergence (HD): </a:t>
            </a:r>
          </a:p>
          <a:p>
            <a:pPr defTabSz="457200">
              <a:lnSpc>
                <a:spcPts val="3300"/>
              </a:lnSpc>
              <a:defRPr sz="1600">
                <a:latin typeface="Times Roman"/>
                <a:ea typeface="Times Roman"/>
                <a:cs typeface="Times Roman"/>
                <a:sym typeface="Times Roman"/>
              </a:defRPr>
            </a:pPr>
            <a:r>
              <a:t>smaller 𝛽</a:t>
            </a:r>
            <a:r>
              <a:rPr baseline="50000"/>
              <a:t>∗ </a:t>
            </a:r>
            <a:r>
              <a:t>at IP, but bigger 𝛽(𝑧 = 30𝑚) -&gt;</a:t>
            </a:r>
          </a:p>
          <a:p>
            <a:pPr defTabSz="457200">
              <a:lnSpc>
                <a:spcPts val="3300"/>
              </a:lnSpc>
              <a:defRPr sz="1600">
                <a:latin typeface="Times Roman"/>
                <a:ea typeface="Times Roman"/>
                <a:cs typeface="Times Roman"/>
                <a:sym typeface="Times Roman"/>
              </a:defRPr>
            </a:pPr>
            <a:r>
              <a:t> </a:t>
            </a:r>
            <a:r>
              <a:rPr>
                <a:solidFill>
                  <a:srgbClr val="009051"/>
                </a:solidFill>
              </a:rPr>
              <a:t>higher lumi.</a:t>
            </a:r>
            <a:r>
              <a:rPr>
                <a:solidFill>
                  <a:srgbClr val="0096FF"/>
                </a:solidFill>
              </a:rPr>
              <a:t>, larger beam at RP</a:t>
            </a:r>
            <a:endParaRPr>
              <a:solidFill>
                <a:srgbClr val="0096FF"/>
              </a:solidFill>
            </a:endParaRPr>
          </a:p>
          <a:p>
            <a:pPr lvl="1" indent="228600" defTabSz="457200">
              <a:lnSpc>
                <a:spcPts val="3400"/>
              </a:lnSpc>
              <a:defRPr sz="1700">
                <a:latin typeface="Times Roman"/>
                <a:ea typeface="Times Roman"/>
                <a:cs typeface="Times Roman"/>
                <a:sym typeface="Times Roman"/>
              </a:defRPr>
            </a:pPr>
          </a:p>
          <a:p>
            <a:pPr/>
            <a:r>
              <a:t>High acceptance (HA) :  </a:t>
            </a:r>
          </a:p>
          <a:p>
            <a:pPr defTabSz="457200">
              <a:lnSpc>
                <a:spcPts val="3200"/>
              </a:lnSpc>
              <a:defRPr sz="1500">
                <a:latin typeface="Times Roman"/>
                <a:ea typeface="Times Roman"/>
                <a:cs typeface="Times Roman"/>
                <a:sym typeface="Times Roman"/>
              </a:defRPr>
            </a:pPr>
            <a:r>
              <a:t>larger 𝛽</a:t>
            </a:r>
            <a:r>
              <a:rPr baseline="62222"/>
              <a:t>∗ </a:t>
            </a:r>
            <a:r>
              <a:t>at IP, smaller 𝛽(𝑧 = 30𝑚) -&gt; </a:t>
            </a:r>
          </a:p>
          <a:p>
            <a:pPr defTabSz="457200">
              <a:lnSpc>
                <a:spcPts val="3200"/>
              </a:lnSpc>
              <a:defRPr sz="1500">
                <a:latin typeface="Times Roman"/>
                <a:ea typeface="Times Roman"/>
                <a:cs typeface="Times Roman"/>
                <a:sym typeface="Times Roman"/>
              </a:defRPr>
            </a:pPr>
            <a:r>
              <a:rPr>
                <a:solidFill>
                  <a:srgbClr val="0096FF"/>
                </a:solidFill>
              </a:rPr>
              <a:t>lower lumi., </a:t>
            </a:r>
            <a:r>
              <a:rPr>
                <a:solidFill>
                  <a:srgbClr val="009051"/>
                </a:solidFill>
              </a:rPr>
              <a:t>smaller beam at RP</a:t>
            </a:r>
          </a:p>
        </p:txBody>
      </p:sp>
      <p:sp>
        <p:nvSpPr>
          <p:cNvPr id="669" name="=&gt; pt smearing"/>
          <p:cNvSpPr txBox="1"/>
          <p:nvPr/>
        </p:nvSpPr>
        <p:spPr>
          <a:xfrm>
            <a:off x="2673855" y="1505508"/>
            <a:ext cx="1692509"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=&gt; pt smearing </a:t>
            </a:r>
          </a:p>
        </p:txBody>
      </p:sp>
      <p:pic>
        <p:nvPicPr>
          <p:cNvPr id="670" name="Screenshot 2024-01-18 at 12.39.37 PM.png" descr="Screenshot 2024-01-18 at 12.39.37 PM.png"/>
          <p:cNvPicPr>
            <a:picLocks noChangeAspect="1"/>
          </p:cNvPicPr>
          <p:nvPr/>
        </p:nvPicPr>
        <p:blipFill>
          <a:blip r:embed="rId8">
            <a:extLst/>
          </a:blip>
          <a:stretch>
            <a:fillRect/>
          </a:stretch>
        </p:blipFill>
        <p:spPr>
          <a:xfrm>
            <a:off x="3979029" y="3889764"/>
            <a:ext cx="2392241" cy="2296789"/>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Slide Number Placeholder 6"/>
          <p:cNvSpPr txBox="1"/>
          <p:nvPr>
            <p:ph type="sldNum" sz="quarter" idx="2"/>
          </p:nvPr>
        </p:nvSpPr>
        <p:spPr>
          <a:xfrm>
            <a:off x="11932006" y="6530588"/>
            <a:ext cx="245403" cy="226986"/>
          </a:xfrm>
          <a:prstGeom prst="rect">
            <a:avLst/>
          </a:prstGeom>
          <a:extLst>
            <a:ext uri="{C572A759-6A51-4108-AA02-DFA0A04FC94B}">
              <ma14:wrappingTextBoxFlag xmlns:ma14="http://schemas.microsoft.com/office/mac/drawingml/2011/main" val="1"/>
            </a:ext>
          </a:extLst>
        </p:spPr>
        <p:txBody>
          <a:bodyPr/>
          <a:lstStyle>
            <a:lvl1pPr algn="ctr">
              <a:defRPr b="1" sz="1000">
                <a:solidFill>
                  <a:srgbClr val="00ACDB"/>
                </a:solidFill>
              </a:defRPr>
            </a:lvl1pPr>
          </a:lstStyle>
          <a:p>
            <a:pPr/>
            <a:fld id="{86CB4B4D-7CA3-9044-876B-883B54F8677D}" type="slidenum"/>
          </a:p>
        </p:txBody>
      </p:sp>
      <p:sp>
        <p:nvSpPr>
          <p:cNvPr id="673" name="Title 1"/>
          <p:cNvSpPr txBox="1"/>
          <p:nvPr/>
        </p:nvSpPr>
        <p:spPr>
          <a:xfrm>
            <a:off x="308256" y="-38368"/>
            <a:ext cx="9378681" cy="74385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lvl1pPr>
              <a:lnSpc>
                <a:spcPct val="90000"/>
              </a:lnSpc>
              <a:defRPr b="1" sz="3600"/>
            </a:lvl1pPr>
          </a:lstStyle>
          <a:p>
            <a:pPr/>
            <a:r>
              <a:t>Beam parameters, effects  and operation</a:t>
            </a:r>
          </a:p>
        </p:txBody>
      </p:sp>
      <p:pic>
        <p:nvPicPr>
          <p:cNvPr id="674" name="CCFinal.gif" descr="CCFinal.gif"/>
          <p:cNvPicPr>
            <a:picLocks noChangeAspect="0"/>
          </p:cNvPicPr>
          <p:nvPr/>
        </p:nvPicPr>
        <p:blipFill>
          <a:blip r:embed="rId2">
            <a:extLst/>
          </a:blip>
          <a:stretch>
            <a:fillRect/>
          </a:stretch>
        </p:blipFill>
        <p:spPr>
          <a:xfrm>
            <a:off x="2885153" y="2063402"/>
            <a:ext cx="4982058" cy="2731196"/>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Slide Number"/>
          <p:cNvSpPr txBox="1"/>
          <p:nvPr>
            <p:ph type="sldNum" sz="quarter" idx="2"/>
          </p:nvPr>
        </p:nvSpPr>
        <p:spPr>
          <a:xfrm>
            <a:off x="11669279" y="6431384"/>
            <a:ext cx="153964" cy="135547"/>
          </a:xfrm>
          <a:prstGeom prst="rect">
            <a:avLst/>
          </a:prstGeom>
          <a:extLst>
            <a:ext uri="{C572A759-6A51-4108-AA02-DFA0A04FC94B}">
              <ma14:wrappingTextBoxFlag xmlns:ma14="http://schemas.microsoft.com/office/mac/drawingml/2011/main" val="1"/>
            </a:ext>
          </a:extLst>
        </p:spPr>
        <p:txBody>
          <a:bodyPr/>
          <a:lstStyle>
            <a:lvl1pPr>
              <a:defRPr sz="1000">
                <a:solidFill>
                  <a:srgbClr val="00ACDB"/>
                </a:solidFill>
              </a:defRPr>
            </a:lvl1pPr>
          </a:lstStyle>
          <a:p>
            <a:pPr/>
            <a:fld id="{86CB4B4D-7CA3-9044-876B-883B54F8677D}" type="slidenum"/>
          </a:p>
        </p:txBody>
      </p:sp>
      <p:sp>
        <p:nvSpPr>
          <p:cNvPr id="677" name="Recommendations from previous review"/>
          <p:cNvSpPr txBox="1"/>
          <p:nvPr>
            <p:ph type="title"/>
          </p:nvPr>
        </p:nvSpPr>
        <p:spPr>
          <a:prstGeom prst="rect">
            <a:avLst/>
          </a:prstGeom>
        </p:spPr>
        <p:txBody>
          <a:bodyPr/>
          <a:lstStyle/>
          <a:p>
            <a:pPr/>
            <a:r>
              <a:t>Recommendations from previous review </a:t>
            </a:r>
          </a:p>
        </p:txBody>
      </p:sp>
      <p:sp>
        <p:nvSpPr>
          <p:cNvPr id="678" name="Ensure that WBS 6.06 continues to develop comprehensive dynamic aperture evaluations including effect of crab cavities, auxiliary components and imperfections to demonstrate the requirements technical feasibility before CD-2.…"/>
          <p:cNvSpPr txBox="1"/>
          <p:nvPr/>
        </p:nvSpPr>
        <p:spPr>
          <a:xfrm>
            <a:off x="226439" y="841073"/>
            <a:ext cx="11739122" cy="588859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defTabSz="457200">
              <a:buSzPct val="100000"/>
              <a:buChar char="•"/>
              <a:defRPr sz="1600">
                <a:latin typeface="+mj-lt"/>
                <a:ea typeface="+mj-ea"/>
                <a:cs typeface="+mj-cs"/>
                <a:sym typeface="Calibri"/>
              </a:defRPr>
            </a:pPr>
            <a:r>
              <a:t>Ensure that WBS 6.06 continues to develop comprehensive dynamic aperture evaluations including effect of crab cavities, auxiliary components and imperfections to demonstrate the requirements technical feasibility before CD-2. </a:t>
            </a:r>
          </a:p>
          <a:p>
            <a:pPr lvl="1" marL="914400" indent="-228600" defTabSz="457200">
              <a:buClr>
                <a:srgbClr val="000000"/>
              </a:buClr>
              <a:buSzPct val="100000"/>
              <a:buChar char="✓"/>
              <a:defRPr sz="1600">
                <a:latin typeface="+mj-lt"/>
                <a:ea typeface="+mj-ea"/>
                <a:cs typeface="+mj-cs"/>
                <a:sym typeface="Calibri"/>
              </a:defRPr>
            </a:pPr>
            <a:r>
              <a:t>All beam effects are included into the simulation of FF/FB detectors. The dynamic aperture evaluation is ongoing by the accelerator team </a:t>
            </a:r>
          </a:p>
          <a:p>
            <a:pPr marL="228600" indent="-228600" defTabSz="457200">
              <a:buClr>
                <a:srgbClr val="000000"/>
              </a:buClr>
              <a:buSzPct val="100000"/>
              <a:buChar char="•"/>
              <a:defRPr sz="1600">
                <a:latin typeface="+mj-lt"/>
                <a:ea typeface="+mj-ea"/>
                <a:cs typeface="+mj-cs"/>
                <a:sym typeface="Calibri"/>
              </a:defRPr>
            </a:pPr>
            <a:r>
              <a:t>Fast track the engineering design of B0 and Roman Pots, before CD2.</a:t>
            </a:r>
          </a:p>
          <a:p>
            <a:pPr lvl="1" marL="914400" indent="-228600" defTabSz="457200">
              <a:buClr>
                <a:srgbClr val="000000"/>
              </a:buClr>
              <a:buSzPct val="100000"/>
              <a:buChar char="✓"/>
              <a:defRPr sz="1600">
                <a:latin typeface="+mj-lt"/>
                <a:ea typeface="+mj-ea"/>
                <a:cs typeface="+mj-cs"/>
                <a:sym typeface="Calibri"/>
              </a:defRPr>
            </a:pPr>
            <a:r>
              <a:t>The engineering design of B0 and RPOTs are ongoing . Waiting for feedback on the RPOT design from  the vacuum team. RF calculations needs to be performed. </a:t>
            </a:r>
          </a:p>
          <a:p>
            <a:pPr marL="228600" indent="-228600" defTabSz="457200">
              <a:buClr>
                <a:srgbClr val="000000"/>
              </a:buClr>
              <a:buSzPct val="100000"/>
              <a:buChar char="•"/>
              <a:defRPr sz="1600">
                <a:latin typeface="+mj-lt"/>
                <a:ea typeface="+mj-ea"/>
                <a:cs typeface="+mj-cs"/>
                <a:sym typeface="Calibri"/>
              </a:defRPr>
            </a:pPr>
            <a:r>
              <a:t>Develop and review the readout strategy. </a:t>
            </a:r>
          </a:p>
          <a:p>
            <a:pPr lvl="1" marL="914400" indent="-228600" defTabSz="457200">
              <a:buClr>
                <a:srgbClr val="000000"/>
              </a:buClr>
              <a:buSzPct val="100000"/>
              <a:buChar char="✓"/>
              <a:defRPr sz="1600">
                <a:latin typeface="+mj-lt"/>
                <a:ea typeface="+mj-ea"/>
                <a:cs typeface="+mj-cs"/>
                <a:sym typeface="Calibri"/>
              </a:defRPr>
            </a:pPr>
            <a:r>
              <a:t>In the process. Regular meetings with DAQ team to discuss  number of channels, detector occupancy, background and synchronization. </a:t>
            </a:r>
          </a:p>
          <a:p>
            <a:pPr marL="228600" indent="-228600" defTabSz="457200">
              <a:buClr>
                <a:srgbClr val="000000"/>
              </a:buClr>
              <a:buSzPct val="100000"/>
              <a:buChar char="•"/>
              <a:defRPr sz="1600">
                <a:latin typeface="+mj-lt"/>
                <a:ea typeface="+mj-ea"/>
                <a:cs typeface="+mj-cs"/>
                <a:sym typeface="Calibri"/>
              </a:defRPr>
            </a:pPr>
            <a:r>
              <a:t>Provide as soon as possible milestones towards technology choices for the detectors. </a:t>
            </a:r>
          </a:p>
          <a:p>
            <a:pPr lvl="1" marL="914400" indent="-228600" defTabSz="457200">
              <a:buClr>
                <a:srgbClr val="000000"/>
              </a:buClr>
              <a:buSzPct val="100000"/>
              <a:buChar char="✓"/>
              <a:defRPr sz="1600">
                <a:latin typeface="+mj-lt"/>
                <a:ea typeface="+mj-ea"/>
                <a:cs typeface="+mj-cs"/>
                <a:sym typeface="Calibri"/>
              </a:defRPr>
            </a:pPr>
            <a:r>
              <a:t>The default configuration is chosen. Value engineering on the technology choices are ongoing  ( synergies with other sub-detectors). Preliminary design review is scheduled for mid Dec 2023. </a:t>
            </a:r>
          </a:p>
          <a:p>
            <a:pPr marL="228600" indent="-228600" defTabSz="457200">
              <a:buClr>
                <a:srgbClr val="000000"/>
              </a:buClr>
              <a:buSzPct val="100000"/>
              <a:buChar char="•"/>
              <a:defRPr sz="1600">
                <a:latin typeface="+mj-lt"/>
                <a:ea typeface="+mj-ea"/>
                <a:cs typeface="+mj-cs"/>
                <a:sym typeface="Calibri"/>
              </a:defRPr>
            </a:pPr>
            <a:r>
              <a:t>Continue making system accessibility a priority in system and sub-system design. </a:t>
            </a:r>
          </a:p>
          <a:p>
            <a:pPr lvl="1" marL="914400" indent="-228600" defTabSz="457200">
              <a:buClr>
                <a:srgbClr val="000000"/>
              </a:buClr>
              <a:buSzPct val="100000"/>
              <a:buChar char="✓"/>
              <a:defRPr sz="1600">
                <a:latin typeface="+mj-lt"/>
                <a:ea typeface="+mj-ea"/>
                <a:cs typeface="+mj-cs"/>
                <a:sym typeface="Calibri"/>
              </a:defRPr>
            </a:pPr>
            <a:r>
              <a:t>The engineering design to improve integration and accessibility  is ongoing. </a:t>
            </a:r>
          </a:p>
          <a:p>
            <a:pPr marL="228600" indent="-228600" defTabSz="457200">
              <a:buClr>
                <a:srgbClr val="000000"/>
              </a:buClr>
              <a:buSzPct val="100000"/>
              <a:buChar char="•"/>
              <a:defRPr sz="1600">
                <a:latin typeface="+mj-lt"/>
                <a:ea typeface="+mj-ea"/>
                <a:cs typeface="+mj-cs"/>
                <a:sym typeface="Calibri"/>
              </a:defRPr>
            </a:pPr>
            <a:r>
              <a:t>Make sure that all collaborating institutes are familiar and on-board with the integration strategy and systems. </a:t>
            </a:r>
          </a:p>
          <a:p>
            <a:pPr lvl="1" marL="914400" indent="-228600" defTabSz="457200">
              <a:buClr>
                <a:srgbClr val="000000"/>
              </a:buClr>
              <a:buSzPct val="100000"/>
              <a:buChar char="✓"/>
              <a:defRPr sz="1600">
                <a:latin typeface="+mj-lt"/>
                <a:ea typeface="+mj-ea"/>
                <a:cs typeface="+mj-cs"/>
                <a:sym typeface="Calibri"/>
              </a:defRPr>
            </a:pPr>
            <a:r>
              <a:t>Weekly meetings to discuss engineering and integration aspects with JLAB/BNL designers, collaborating institutes </a:t>
            </a:r>
          </a:p>
          <a:p>
            <a:pPr marL="228600" indent="-228600" defTabSz="457200">
              <a:buClr>
                <a:srgbClr val="000000"/>
              </a:buClr>
              <a:buSzPct val="100000"/>
              <a:buChar char="•"/>
              <a:defRPr sz="1600">
                <a:latin typeface="+mj-lt"/>
                <a:ea typeface="+mj-ea"/>
                <a:cs typeface="+mj-cs"/>
                <a:sym typeface="Calibri"/>
              </a:defRPr>
            </a:pPr>
            <a:r>
              <a:t>Consider the adoption of formal engineering and system management system such as PLM (Product Lifetime Management) and AM (Asset Management) early in the life of the EIC facility. </a:t>
            </a:r>
          </a:p>
          <a:p>
            <a:pPr lvl="1" marL="914400" indent="-228600" defTabSz="457200">
              <a:buClr>
                <a:srgbClr val="000000"/>
              </a:buClr>
              <a:buSzPct val="100000"/>
              <a:buChar char="✓"/>
              <a:defRPr sz="1600">
                <a:latin typeface="+mj-lt"/>
                <a:ea typeface="+mj-ea"/>
                <a:cs typeface="+mj-cs"/>
                <a:sym typeface="Calibri"/>
              </a:defRPr>
            </a:pPr>
            <a:r>
              <a:t>The project elected "Visure" to provide management and system tracking . Also using excel tables.</a:t>
            </a:r>
          </a:p>
          <a:p>
            <a:pPr marL="228600" indent="-228600" defTabSz="457200">
              <a:buClr>
                <a:srgbClr val="000000"/>
              </a:buClr>
              <a:buSzPct val="100000"/>
              <a:buChar char="•"/>
              <a:defRPr sz="1600">
                <a:latin typeface="+mj-lt"/>
                <a:ea typeface="+mj-ea"/>
                <a:cs typeface="+mj-cs"/>
                <a:sym typeface="Calibri"/>
              </a:defRPr>
            </a:pPr>
            <a:r>
              <a:t>For future review, include an ESH&amp;Q slide in every presentation.  -&gt; yes </a:t>
            </a:r>
          </a:p>
          <a:p>
            <a:pPr marL="228600" indent="-228600" defTabSz="457200">
              <a:buClr>
                <a:srgbClr val="000000"/>
              </a:buClr>
              <a:buSzPct val="100000"/>
              <a:buChar char="•"/>
              <a:defRPr sz="1600">
                <a:latin typeface="+mj-lt"/>
                <a:ea typeface="+mj-ea"/>
                <a:cs typeface="+mj-cs"/>
                <a:sym typeface="Calibri"/>
              </a:defRPr>
            </a:pPr>
            <a:r>
              <a:t>Make sure you work with the Project to plan your Accelerator Readiness Reviews (ARR) well in advance.  -&gt; yes </a:t>
            </a:r>
          </a:p>
          <a:p>
            <a:pPr marL="228600" indent="-228600" defTabSz="457200">
              <a:buClr>
                <a:srgbClr val="000000"/>
              </a:buClr>
              <a:buSzPct val="100000"/>
              <a:buChar char="•"/>
              <a:defRPr sz="1600">
                <a:latin typeface="+mj-lt"/>
                <a:ea typeface="+mj-ea"/>
                <a:cs typeface="+mj-cs"/>
                <a:sym typeface="Calibri"/>
              </a:defRPr>
            </a:pPr>
            <a:r>
              <a:t>Develop and review an overall project plan for Quality Assurance and Control.   -&gt;  working on </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TextBox 5"/>
          <p:cNvSpPr txBox="1"/>
          <p:nvPr>
            <p:ph type="sldNum" sz="quarter" idx="2"/>
          </p:nvPr>
        </p:nvSpPr>
        <p:spPr>
          <a:xfrm>
            <a:off x="11851683" y="6499669"/>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0" name="Title 4"/>
          <p:cNvSpPr txBox="1"/>
          <p:nvPr>
            <p:ph type="title"/>
          </p:nvPr>
        </p:nvSpPr>
        <p:spPr>
          <a:xfrm>
            <a:off x="462577" y="-1"/>
            <a:ext cx="11499929" cy="825179"/>
          </a:xfrm>
          <a:prstGeom prst="rect">
            <a:avLst/>
          </a:prstGeom>
        </p:spPr>
        <p:txBody>
          <a:bodyPr lIns="45718" tIns="45718" rIns="45718" bIns="45718"/>
          <a:lstStyle/>
          <a:p>
            <a:pPr/>
            <a:r>
              <a:t>Collaboration formation  </a:t>
            </a:r>
          </a:p>
        </p:txBody>
      </p:sp>
      <p:sp>
        <p:nvSpPr>
          <p:cNvPr id="311" name="CD0  - Site selection - Dec 2019…"/>
          <p:cNvSpPr txBox="1"/>
          <p:nvPr/>
        </p:nvSpPr>
        <p:spPr>
          <a:xfrm>
            <a:off x="503790" y="948461"/>
            <a:ext cx="6683146" cy="2606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buSzPct val="100000"/>
              <a:buChar char="✓"/>
              <a:defRPr>
                <a:latin typeface="+mn-lt"/>
                <a:ea typeface="+mn-ea"/>
                <a:cs typeface="+mn-cs"/>
                <a:sym typeface="Helvetica"/>
              </a:defRPr>
            </a:pPr>
            <a:r>
              <a:t>CD0  - Site selection - Dec 2019  </a:t>
            </a:r>
          </a:p>
          <a:p>
            <a:pPr marL="228600" indent="-228600">
              <a:buSzPct val="100000"/>
              <a:buChar char="✓"/>
              <a:defRPr>
                <a:latin typeface="+mn-lt"/>
                <a:ea typeface="+mn-ea"/>
                <a:cs typeface="+mn-cs"/>
                <a:sym typeface="Helvetica"/>
              </a:defRPr>
            </a:pPr>
            <a:r>
              <a:t>CD1 - conceptual design (CDR) and cost range - June 2021 </a:t>
            </a:r>
          </a:p>
          <a:p>
            <a:pPr marL="228600" indent="-228600">
              <a:buSzPct val="100000"/>
              <a:buChar char="✓"/>
              <a:defRPr>
                <a:latin typeface="+mn-lt"/>
                <a:ea typeface="+mn-ea"/>
                <a:cs typeface="+mn-cs"/>
                <a:sym typeface="Helvetica"/>
              </a:defRPr>
            </a:pPr>
            <a:r>
              <a:t>Detector proposals (ECCE,ATHENA, CORE)  - March 2021-22 </a:t>
            </a:r>
          </a:p>
          <a:p>
            <a:pPr marL="228600" indent="-228600">
              <a:buSzPct val="100000"/>
              <a:buChar char="✓"/>
              <a:defRPr>
                <a:latin typeface="+mn-lt"/>
                <a:ea typeface="+mn-ea"/>
                <a:cs typeface="+mn-cs"/>
                <a:sym typeface="Helvetica"/>
              </a:defRPr>
            </a:pPr>
            <a:r>
              <a:t>First FF/FB review 27 April  2022 </a:t>
            </a:r>
          </a:p>
          <a:p>
            <a:pPr marL="228600" indent="-228600">
              <a:buSzPct val="100000"/>
              <a:buChar char="✓"/>
              <a:defRPr>
                <a:latin typeface="+mn-lt"/>
                <a:ea typeface="+mn-ea"/>
                <a:cs typeface="+mn-cs"/>
                <a:sym typeface="Helvetica"/>
              </a:defRPr>
            </a:pPr>
            <a:r>
              <a:t>ePIC collaboration formation - starting spring 2022 </a:t>
            </a:r>
          </a:p>
          <a:p>
            <a:pPr lvl="1">
              <a:defRPr i="1">
                <a:latin typeface="+mn-lt"/>
                <a:ea typeface="+mn-ea"/>
                <a:cs typeface="+mn-cs"/>
                <a:sym typeface="Helvetica"/>
              </a:defRPr>
            </a:pPr>
            <a:r>
              <a:t>173 institutions (as on Jan. 2024)</a:t>
            </a:r>
          </a:p>
          <a:p>
            <a:pPr lvl="1">
              <a:defRPr i="1">
                <a:latin typeface="+mn-lt"/>
                <a:ea typeface="+mn-ea"/>
                <a:cs typeface="+mn-cs"/>
                <a:sym typeface="Helvetica"/>
              </a:defRPr>
            </a:pPr>
            <a:r>
              <a:t>24 countries</a:t>
            </a:r>
          </a:p>
          <a:p>
            <a:pPr lvl="1">
              <a:defRPr i="1">
                <a:latin typeface="+mn-lt"/>
                <a:ea typeface="+mn-ea"/>
                <a:cs typeface="+mn-cs"/>
                <a:sym typeface="Helvetica"/>
              </a:defRPr>
            </a:pPr>
            <a:r>
              <a:t>Many  international  groups and institutions are participating in FF/FB instrumentation </a:t>
            </a:r>
          </a:p>
        </p:txBody>
      </p:sp>
      <p:pic>
        <p:nvPicPr>
          <p:cNvPr id="312" name="Picture 33" descr="Picture 33"/>
          <p:cNvPicPr>
            <a:picLocks noChangeAspect="1"/>
          </p:cNvPicPr>
          <p:nvPr/>
        </p:nvPicPr>
        <p:blipFill>
          <a:blip r:embed="rId2">
            <a:extLst/>
          </a:blip>
          <a:stretch>
            <a:fillRect/>
          </a:stretch>
        </p:blipFill>
        <p:spPr>
          <a:xfrm>
            <a:off x="540637" y="3594882"/>
            <a:ext cx="4124867" cy="2619026"/>
          </a:xfrm>
          <a:prstGeom prst="rect">
            <a:avLst/>
          </a:prstGeom>
          <a:ln w="12700">
            <a:miter lim="400000"/>
          </a:ln>
        </p:spPr>
      </p:pic>
      <p:pic>
        <p:nvPicPr>
          <p:cNvPr id="313" name="Picture 7" descr="Picture 7"/>
          <p:cNvPicPr>
            <a:picLocks noChangeAspect="1"/>
          </p:cNvPicPr>
          <p:nvPr/>
        </p:nvPicPr>
        <p:blipFill>
          <a:blip r:embed="rId3">
            <a:extLst/>
          </a:blip>
          <a:stretch>
            <a:fillRect/>
          </a:stretch>
        </p:blipFill>
        <p:spPr>
          <a:xfrm>
            <a:off x="7981573" y="165525"/>
            <a:ext cx="4052651" cy="2619026"/>
          </a:xfrm>
          <a:prstGeom prst="rect">
            <a:avLst/>
          </a:prstGeom>
          <a:ln w="12700">
            <a:miter lim="400000"/>
          </a:ln>
        </p:spPr>
      </p:pic>
      <p:pic>
        <p:nvPicPr>
          <p:cNvPr id="314" name="Picture 19" descr="Picture 19"/>
          <p:cNvPicPr>
            <a:picLocks noChangeAspect="1"/>
          </p:cNvPicPr>
          <p:nvPr/>
        </p:nvPicPr>
        <p:blipFill>
          <a:blip r:embed="rId4">
            <a:extLst/>
          </a:blip>
          <a:stretch>
            <a:fillRect/>
          </a:stretch>
        </p:blipFill>
        <p:spPr>
          <a:xfrm>
            <a:off x="6216834" y="2951055"/>
            <a:ext cx="5995794" cy="3372635"/>
          </a:xfrm>
          <a:prstGeom prst="rect">
            <a:avLst/>
          </a:prstGeom>
          <a:ln w="12700">
            <a:miter lim="400000"/>
          </a:ln>
        </p:spPr>
      </p:pic>
      <p:pic>
        <p:nvPicPr>
          <p:cNvPr id="315" name="Google Shape;389;p41" descr="Google Shape;389;p41"/>
          <p:cNvPicPr>
            <a:picLocks noChangeAspect="1"/>
          </p:cNvPicPr>
          <p:nvPr/>
        </p:nvPicPr>
        <p:blipFill>
          <a:blip r:embed="rId5">
            <a:extLst/>
          </a:blip>
          <a:stretch>
            <a:fillRect/>
          </a:stretch>
        </p:blipFill>
        <p:spPr>
          <a:xfrm>
            <a:off x="6431725" y="129296"/>
            <a:ext cx="1544690" cy="1176974"/>
          </a:xfrm>
          <a:prstGeom prst="rect">
            <a:avLst/>
          </a:prstGeom>
          <a:ln w="12700">
            <a:miter lim="400000"/>
          </a:ln>
        </p:spPr>
      </p:pic>
      <p:sp>
        <p:nvSpPr>
          <p:cNvPr id="316" name="Spokeperson:…"/>
          <p:cNvSpPr txBox="1"/>
          <p:nvPr/>
        </p:nvSpPr>
        <p:spPr>
          <a:xfrm>
            <a:off x="4344109" y="3460836"/>
            <a:ext cx="1978978" cy="101043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lnSpc>
                <a:spcPct val="20000"/>
              </a:lnSpc>
              <a:spcBef>
                <a:spcPts val="1000"/>
              </a:spcBef>
              <a:defRPr>
                <a:latin typeface="+mj-lt"/>
                <a:ea typeface="+mj-ea"/>
                <a:cs typeface="+mj-cs"/>
                <a:sym typeface="Calibri"/>
              </a:defRPr>
            </a:pPr>
            <a:r>
              <a:t>Spokeperson:</a:t>
            </a:r>
          </a:p>
          <a:p>
            <a:pPr algn="ctr">
              <a:lnSpc>
                <a:spcPct val="20000"/>
              </a:lnSpc>
              <a:spcBef>
                <a:spcPts val="1000"/>
              </a:spcBef>
              <a:defRPr i="1" u="sng">
                <a:latin typeface="+mj-lt"/>
                <a:ea typeface="+mj-ea"/>
                <a:cs typeface="+mj-cs"/>
                <a:sym typeface="Calibri"/>
              </a:defRPr>
            </a:pPr>
            <a:r>
              <a:t>J. Lajoie</a:t>
            </a:r>
            <a:r>
              <a:rPr u="none"/>
              <a:t>, </a:t>
            </a:r>
            <a:endParaRPr u="none"/>
          </a:p>
          <a:p>
            <a:pPr algn="ctr">
              <a:lnSpc>
                <a:spcPct val="20000"/>
              </a:lnSpc>
              <a:spcBef>
                <a:spcPts val="1000"/>
              </a:spcBef>
              <a:defRPr u="sng">
                <a:latin typeface="+mj-lt"/>
                <a:ea typeface="+mj-ea"/>
                <a:cs typeface="+mj-cs"/>
                <a:sym typeface="Calibri"/>
              </a:defRPr>
            </a:pPr>
            <a:r>
              <a:rPr u="none"/>
              <a:t>Co-spokeperson: </a:t>
            </a:r>
            <a:endParaRPr u="none"/>
          </a:p>
          <a:p>
            <a:pPr algn="ctr">
              <a:lnSpc>
                <a:spcPct val="20000"/>
              </a:lnSpc>
              <a:spcBef>
                <a:spcPts val="1000"/>
              </a:spcBef>
              <a:defRPr i="1" u="sng">
                <a:latin typeface="+mj-lt"/>
                <a:ea typeface="+mj-ea"/>
                <a:cs typeface="+mj-cs"/>
                <a:sym typeface="Calibri"/>
              </a:defRPr>
            </a:pPr>
            <a:r>
              <a:rPr u="none"/>
              <a:t>S. Dalla Torre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TextBox 5"/>
          <p:cNvSpPr txBox="1"/>
          <p:nvPr>
            <p:ph type="sldNum" sz="quarter" idx="2"/>
          </p:nvPr>
        </p:nvSpPr>
        <p:spPr>
          <a:xfrm>
            <a:off x="11851683" y="6499669"/>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9" name="EIC project CAMs  and ePIC  collaboration detector sub-system leaders (DSL) and technical coordinators (DSTC)  are working together and coordinating their activity…"/>
          <p:cNvSpPr txBox="1"/>
          <p:nvPr/>
        </p:nvSpPr>
        <p:spPr>
          <a:xfrm>
            <a:off x="336203" y="3709714"/>
            <a:ext cx="7988766" cy="2631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buSzPct val="100000"/>
              <a:buChar char="✓"/>
              <a:defRPr sz="1700">
                <a:latin typeface="+mn-lt"/>
                <a:ea typeface="+mn-ea"/>
                <a:cs typeface="+mn-cs"/>
                <a:sym typeface="Helvetica"/>
              </a:defRPr>
            </a:pPr>
            <a:r>
              <a:t>EIC project CAMs  and ePIC  collaboration detector sub-system leaders (DSL) and technical coordinators (DSTC)  are working together and coordinating their activity </a:t>
            </a:r>
          </a:p>
          <a:p>
            <a:pPr marL="228600" indent="-228600">
              <a:buSzPct val="100000"/>
              <a:buChar char="✓"/>
              <a:defRPr sz="1700">
                <a:latin typeface="+mn-lt"/>
                <a:ea typeface="+mn-ea"/>
                <a:cs typeface="+mn-cs"/>
                <a:sym typeface="Helvetica"/>
              </a:defRPr>
            </a:pPr>
            <a:r>
              <a:t>Fall 2023: DAC review, directors review and CD3A /LLP  </a:t>
            </a:r>
          </a:p>
          <a:p>
            <a:pPr marL="228600" indent="-228600">
              <a:buSzPct val="100000"/>
              <a:buChar char="➡"/>
              <a:defRPr sz="1700">
                <a:latin typeface="+mn-lt"/>
                <a:ea typeface="+mn-ea"/>
                <a:cs typeface="+mn-cs"/>
                <a:sym typeface="Helvetica"/>
              </a:defRPr>
            </a:pPr>
            <a:r>
              <a:t>2024 is a year of the EIC  pre-TDR ! ( finalize by Dec 2024)   </a:t>
            </a:r>
          </a:p>
          <a:p>
            <a:pPr marL="228600" indent="-228600">
              <a:buSzPct val="100000"/>
              <a:buChar char="➡"/>
              <a:defRPr sz="1700">
                <a:latin typeface="+mn-lt"/>
                <a:ea typeface="+mn-ea"/>
                <a:cs typeface="+mn-cs"/>
                <a:sym typeface="Helvetica"/>
              </a:defRPr>
            </a:pPr>
            <a:r>
              <a:t>Today: preliminary design review of FF/FB detectors:   </a:t>
            </a:r>
          </a:p>
          <a:p>
            <a:pPr lvl="1" marL="685800" indent="-228600">
              <a:buSzPct val="100000"/>
              <a:buChar char="•"/>
              <a:defRPr sz="1700">
                <a:latin typeface="+mn-lt"/>
                <a:ea typeface="+mn-ea"/>
                <a:cs typeface="+mn-cs"/>
                <a:sym typeface="Helvetica"/>
              </a:defRPr>
            </a:pPr>
            <a:r>
              <a:t>Baseline technology</a:t>
            </a:r>
          </a:p>
          <a:p>
            <a:pPr lvl="1" marL="685800" indent="-228600">
              <a:buSzPct val="100000"/>
              <a:buChar char="•"/>
              <a:defRPr sz="1700">
                <a:latin typeface="+mn-lt"/>
                <a:ea typeface="+mn-ea"/>
                <a:cs typeface="+mn-cs"/>
                <a:sym typeface="Helvetica"/>
              </a:defRPr>
            </a:pPr>
            <a:r>
              <a:t>Progress since last review </a:t>
            </a:r>
          </a:p>
          <a:p>
            <a:pPr lvl="1" marL="685800" indent="-228600">
              <a:buSzPct val="100000"/>
              <a:buChar char="•"/>
              <a:defRPr sz="1700">
                <a:latin typeface="+mn-lt"/>
                <a:ea typeface="+mn-ea"/>
                <a:cs typeface="+mn-cs"/>
                <a:sym typeface="Helvetica"/>
              </a:defRPr>
            </a:pPr>
            <a:r>
              <a:t>plans and roadmap for CD2 ( 60-80% design readiness, pre-TDR) </a:t>
            </a:r>
          </a:p>
        </p:txBody>
      </p:sp>
      <p:sp>
        <p:nvSpPr>
          <p:cNvPr id="320" name="Title 4"/>
          <p:cNvSpPr txBox="1"/>
          <p:nvPr>
            <p:ph type="title"/>
          </p:nvPr>
        </p:nvSpPr>
        <p:spPr>
          <a:xfrm>
            <a:off x="462577" y="-1"/>
            <a:ext cx="11499929" cy="825179"/>
          </a:xfrm>
          <a:prstGeom prst="rect">
            <a:avLst/>
          </a:prstGeom>
        </p:spPr>
        <p:txBody>
          <a:bodyPr lIns="45718" tIns="45718" rIns="45718" bIns="45718"/>
          <a:lstStyle/>
          <a:p>
            <a:pPr/>
            <a:r>
              <a:t>Integration with the EIC project    </a:t>
            </a:r>
          </a:p>
        </p:txBody>
      </p:sp>
      <p:pic>
        <p:nvPicPr>
          <p:cNvPr id="321" name="Picture 55" descr="Picture 55"/>
          <p:cNvPicPr>
            <a:picLocks noChangeAspect="1"/>
          </p:cNvPicPr>
          <p:nvPr/>
        </p:nvPicPr>
        <p:blipFill>
          <a:blip r:embed="rId2">
            <a:extLst/>
          </a:blip>
          <a:stretch>
            <a:fillRect/>
          </a:stretch>
        </p:blipFill>
        <p:spPr>
          <a:xfrm>
            <a:off x="437815" y="704732"/>
            <a:ext cx="6216715" cy="2933198"/>
          </a:xfrm>
          <a:prstGeom prst="rect">
            <a:avLst/>
          </a:prstGeom>
          <a:ln w="12700">
            <a:miter lim="400000"/>
          </a:ln>
        </p:spPr>
      </p:pic>
      <p:sp>
        <p:nvSpPr>
          <p:cNvPr id="322" name="TextBox 50"/>
          <p:cNvSpPr txBox="1"/>
          <p:nvPr/>
        </p:nvSpPr>
        <p:spPr>
          <a:xfrm>
            <a:off x="8264356" y="823625"/>
            <a:ext cx="3078755" cy="1554049"/>
          </a:xfrm>
          <a:prstGeom prst="rect">
            <a:avLst/>
          </a:prstGeom>
          <a:ln>
            <a:solidFill>
              <a:srgbClr val="30519D"/>
            </a:solidFill>
          </a:ln>
          <a:extLst>
            <a:ext uri="{C572A759-6A51-4108-AA02-DFA0A04FC94B}">
              <ma14:wrappingTextBoxFlag xmlns:ma14="http://schemas.microsoft.com/office/mac/drawingml/2011/main" val="1"/>
            </a:ext>
          </a:extLst>
        </p:spPr>
        <p:txBody>
          <a:bodyPr lIns="45719" rIns="45719">
            <a:spAutoFit/>
          </a:bodyPr>
          <a:lstStyle/>
          <a:p>
            <a:pPr lvl="2" indent="57150" algn="ctr">
              <a:tabLst>
                <a:tab pos="4330700" algn="r"/>
              </a:tabLst>
              <a:defRPr b="1" sz="1200"/>
            </a:pPr>
            <a:r>
              <a:t>EIC Critical Decision Plan</a:t>
            </a:r>
          </a:p>
          <a:p>
            <a:pPr lvl="2" indent="0">
              <a:tabLst>
                <a:tab pos="4330700" algn="r"/>
              </a:tabLst>
              <a:defRPr sz="1200">
                <a:solidFill>
                  <a:srgbClr val="0432FF"/>
                </a:solidFill>
              </a:defRPr>
            </a:pPr>
            <a:r>
              <a:t>CD-0/Site Selection     December 2019 ✓</a:t>
            </a:r>
          </a:p>
          <a:p>
            <a:pPr lvl="2" indent="0">
              <a:tabLst>
                <a:tab pos="4330700" algn="r"/>
              </a:tabLst>
              <a:defRPr sz="1200">
                <a:solidFill>
                  <a:srgbClr val="0432FF"/>
                </a:solidFill>
              </a:defRPr>
            </a:pPr>
            <a:r>
              <a:t>CD-1                                     June 2021 ✓</a:t>
            </a:r>
          </a:p>
          <a:p>
            <a:pPr lvl="2" indent="0">
              <a:tabLst>
                <a:tab pos="4330700" algn="r"/>
              </a:tabLst>
              <a:defRPr sz="1200">
                <a:solidFill>
                  <a:srgbClr val="0432FF"/>
                </a:solidFill>
              </a:defRPr>
            </a:pPr>
            <a:r>
              <a:t>CD-3A                              January 2024</a:t>
            </a:r>
          </a:p>
          <a:p>
            <a:pPr lvl="2" indent="0">
              <a:tabLst>
                <a:tab pos="4330700" algn="r"/>
              </a:tabLst>
              <a:defRPr b="1" sz="1200"/>
            </a:pPr>
            <a:r>
              <a:t>CD-3B                             October 2024</a:t>
            </a:r>
          </a:p>
          <a:p>
            <a:pPr lvl="2" indent="0">
              <a:tabLst>
                <a:tab pos="4330700" algn="r"/>
              </a:tabLst>
              <a:defRPr b="1" sz="1200"/>
            </a:pPr>
            <a:r>
              <a:t>CD-2/3                                  April 2025</a:t>
            </a:r>
          </a:p>
          <a:p>
            <a:pPr lvl="2" indent="0">
              <a:tabLst>
                <a:tab pos="4330700" algn="r"/>
              </a:tabLst>
              <a:defRPr sz="1200"/>
            </a:pPr>
            <a:r>
              <a:t>early CD-4                        October 2032</a:t>
            </a:r>
          </a:p>
          <a:p>
            <a:pPr lvl="2" indent="0">
              <a:tabLst>
                <a:tab pos="4330700" algn="r"/>
              </a:tabLst>
              <a:defRPr b="1" sz="1200"/>
            </a:pPr>
            <a:r>
              <a:t>CD-4                                October 2034</a:t>
            </a:r>
          </a:p>
        </p:txBody>
      </p:sp>
      <p:sp>
        <p:nvSpPr>
          <p:cNvPr id="323" name="TextBox 14"/>
          <p:cNvSpPr txBox="1"/>
          <p:nvPr/>
        </p:nvSpPr>
        <p:spPr>
          <a:xfrm>
            <a:off x="8499087" y="4373022"/>
            <a:ext cx="3132782" cy="1304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400">
                <a:solidFill>
                  <a:srgbClr val="0432FF"/>
                </a:solidFill>
              </a:defRPr>
            </a:pPr>
            <a:r>
              <a:t>CD-3(Start of constructions approval):</a:t>
            </a:r>
          </a:p>
          <a:p>
            <a:pPr>
              <a:defRPr sz="1400"/>
            </a:pPr>
            <a:r>
              <a:t>Approve final design for all subdetectors</a:t>
            </a:r>
          </a:p>
          <a:p>
            <a:pPr>
              <a:defRPr sz="1400"/>
            </a:pPr>
            <a:r>
              <a:t>Design Maturity: ~90%</a:t>
            </a:r>
          </a:p>
          <a:p>
            <a:pPr>
              <a:defRPr sz="1400"/>
            </a:pPr>
            <a:r>
              <a:t>Need full TDR</a:t>
            </a:r>
          </a:p>
        </p:txBody>
      </p:sp>
      <p:sp>
        <p:nvSpPr>
          <p:cNvPr id="324" name="TextBox 15"/>
          <p:cNvSpPr txBox="1"/>
          <p:nvPr/>
        </p:nvSpPr>
        <p:spPr>
          <a:xfrm>
            <a:off x="8509294" y="2472704"/>
            <a:ext cx="3112368" cy="171122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400">
                <a:solidFill>
                  <a:srgbClr val="0432FF"/>
                </a:solidFill>
              </a:defRPr>
            </a:pPr>
            <a:r>
              <a:t>CD-2 (Performance baseline approval )</a:t>
            </a:r>
          </a:p>
          <a:p>
            <a:pPr>
              <a:defRPr sz="1400"/>
            </a:pPr>
            <a:r>
              <a:t>Approve preliminary design for all subdetectors</a:t>
            </a:r>
          </a:p>
          <a:p>
            <a:pPr>
              <a:defRPr sz="1400"/>
            </a:pPr>
            <a:r>
              <a:t>Design Maturity: &gt;60%</a:t>
            </a:r>
          </a:p>
          <a:p>
            <a:pPr>
              <a:defRPr sz="1400"/>
            </a:pPr>
            <a:r>
              <a:t>Need “pre-”TDR</a:t>
            </a:r>
          </a:p>
          <a:p>
            <a:pPr>
              <a:defRPr sz="1400"/>
            </a:pPr>
            <a:r>
              <a:t>Baseline project in scope, cost, schedule</a:t>
            </a:r>
          </a:p>
        </p:txBody>
      </p:sp>
      <p:sp>
        <p:nvSpPr>
          <p:cNvPr id="325" name="Line"/>
          <p:cNvSpPr/>
          <p:nvPr/>
        </p:nvSpPr>
        <p:spPr>
          <a:xfrm>
            <a:off x="3207461" y="1010889"/>
            <a:ext cx="1" cy="338976"/>
          </a:xfrm>
          <a:prstGeom prst="line">
            <a:avLst/>
          </a:prstGeom>
          <a:ln w="12700">
            <a:solidFill>
              <a:srgbClr val="FF2600"/>
            </a:solidFill>
            <a:miter/>
            <a:tailEnd type="triangle"/>
          </a:ln>
        </p:spPr>
        <p:txBody>
          <a:bodyPr lIns="45719" rIns="45719"/>
          <a:lstStyle/>
          <a:p>
            <a:pPr/>
          </a:p>
        </p:txBody>
      </p:sp>
      <p:sp>
        <p:nvSpPr>
          <p:cNvPr id="326" name="RHIC…"/>
          <p:cNvSpPr txBox="1"/>
          <p:nvPr/>
        </p:nvSpPr>
        <p:spPr>
          <a:xfrm>
            <a:off x="3215229" y="1121716"/>
            <a:ext cx="375969" cy="24176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500">
                <a:solidFill>
                  <a:srgbClr val="FF2600"/>
                </a:solidFill>
              </a:defRPr>
            </a:pPr>
            <a:r>
              <a:t>RHIC</a:t>
            </a:r>
          </a:p>
          <a:p>
            <a:pPr>
              <a:defRPr sz="500">
                <a:solidFill>
                  <a:srgbClr val="FF2600"/>
                </a:solidFill>
              </a:defRPr>
            </a:pPr>
            <a:r>
              <a:t>shutdown</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Slide Number Placeholder 1"/>
          <p:cNvSpPr txBox="1"/>
          <p:nvPr>
            <p:ph type="sldNum" sz="quarter" idx="2"/>
          </p:nvPr>
        </p:nvSpPr>
        <p:spPr>
          <a:xfrm>
            <a:off x="11851683" y="6499669"/>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9" name="3D view"/>
          <p:cNvSpPr txBox="1"/>
          <p:nvPr>
            <p:ph type="title"/>
          </p:nvPr>
        </p:nvSpPr>
        <p:spPr>
          <a:prstGeom prst="rect">
            <a:avLst/>
          </a:prstGeom>
        </p:spPr>
        <p:txBody>
          <a:bodyPr/>
          <a:lstStyle>
            <a:lvl1pPr defTabSz="566927">
              <a:defRPr sz="2232"/>
            </a:lvl1pPr>
          </a:lstStyle>
          <a:p>
            <a:pPr/>
            <a:r>
              <a:t>3D view</a:t>
            </a:r>
          </a:p>
        </p:txBody>
      </p:sp>
      <p:grpSp>
        <p:nvGrpSpPr>
          <p:cNvPr id="338" name="Group"/>
          <p:cNvGrpSpPr/>
          <p:nvPr/>
        </p:nvGrpSpPr>
        <p:grpSpPr>
          <a:xfrm>
            <a:off x="1786359" y="942254"/>
            <a:ext cx="10160798" cy="5384755"/>
            <a:chOff x="0" y="0"/>
            <a:chExt cx="10160797" cy="5384754"/>
          </a:xfrm>
        </p:grpSpPr>
        <p:pic>
          <p:nvPicPr>
            <p:cNvPr id="330" name="image12.jpeg" descr="image12.jpeg"/>
            <p:cNvPicPr>
              <a:picLocks noChangeAspect="1"/>
            </p:cNvPicPr>
            <p:nvPr/>
          </p:nvPicPr>
          <p:blipFill>
            <a:blip r:embed="rId2">
              <a:extLst/>
            </a:blip>
            <a:stretch>
              <a:fillRect/>
            </a:stretch>
          </p:blipFill>
          <p:spPr>
            <a:xfrm>
              <a:off x="0" y="0"/>
              <a:ext cx="10160798" cy="5384755"/>
            </a:xfrm>
            <a:prstGeom prst="rect">
              <a:avLst/>
            </a:prstGeom>
            <a:ln w="12700" cap="flat">
              <a:noFill/>
              <a:miter lim="400000"/>
            </a:ln>
            <a:effectLst/>
          </p:spPr>
        </p:pic>
        <p:grpSp>
          <p:nvGrpSpPr>
            <p:cNvPr id="337" name="Group"/>
            <p:cNvGrpSpPr/>
            <p:nvPr/>
          </p:nvGrpSpPr>
          <p:grpSpPr>
            <a:xfrm>
              <a:off x="651227" y="622886"/>
              <a:ext cx="7650680" cy="3612391"/>
              <a:chOff x="0" y="0"/>
              <a:chExt cx="7650679" cy="3612390"/>
            </a:xfrm>
          </p:grpSpPr>
          <p:sp>
            <p:nvSpPr>
              <p:cNvPr id="331" name="Far-forward area"/>
              <p:cNvSpPr txBox="1"/>
              <p:nvPr/>
            </p:nvSpPr>
            <p:spPr>
              <a:xfrm>
                <a:off x="6033356" y="1246276"/>
                <a:ext cx="1617324" cy="646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lnSpc>
                    <a:spcPct val="90000"/>
                  </a:lnSpc>
                  <a:spcBef>
                    <a:spcPts val="1000"/>
                  </a:spcBef>
                  <a:defRPr sz="1600">
                    <a:solidFill>
                      <a:srgbClr val="4F8F00"/>
                    </a:solidFill>
                  </a:defRPr>
                </a:lvl1pPr>
              </a:lstStyle>
              <a:p>
                <a:pPr/>
                <a:r>
                  <a:t>Far-forward area</a:t>
                </a:r>
              </a:p>
            </p:txBody>
          </p:sp>
          <p:sp>
            <p:nvSpPr>
              <p:cNvPr id="332" name="Far-backward area"/>
              <p:cNvSpPr txBox="1"/>
              <p:nvPr/>
            </p:nvSpPr>
            <p:spPr>
              <a:xfrm>
                <a:off x="2811931" y="2965594"/>
                <a:ext cx="1809411" cy="6467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lnSpc>
                    <a:spcPct val="90000"/>
                  </a:lnSpc>
                  <a:spcBef>
                    <a:spcPts val="1000"/>
                  </a:spcBef>
                  <a:defRPr sz="1600">
                    <a:solidFill>
                      <a:srgbClr val="4F8F00"/>
                    </a:solidFill>
                  </a:defRPr>
                </a:lvl1pPr>
              </a:lstStyle>
              <a:p>
                <a:pPr/>
                <a:r>
                  <a:t>Far-backward area</a:t>
                </a:r>
              </a:p>
            </p:txBody>
          </p:sp>
          <p:sp>
            <p:nvSpPr>
              <p:cNvPr id="333" name="Line"/>
              <p:cNvSpPr/>
              <p:nvPr/>
            </p:nvSpPr>
            <p:spPr>
              <a:xfrm flipV="1">
                <a:off x="22933" y="2965575"/>
                <a:ext cx="1167488" cy="635681"/>
              </a:xfrm>
              <a:prstGeom prst="line">
                <a:avLst/>
              </a:prstGeom>
              <a:noFill/>
              <a:ln w="25400" cap="flat">
                <a:solidFill>
                  <a:srgbClr val="BF6765"/>
                </a:solidFill>
                <a:prstDash val="solid"/>
                <a:round/>
                <a:tailEnd type="triangle" w="med" len="med"/>
              </a:ln>
              <a:effectLst/>
            </p:spPr>
            <p:txBody>
              <a:bodyPr wrap="square" lIns="45718" tIns="45718" rIns="45718" bIns="45718" numCol="1" anchor="t">
                <a:noAutofit/>
              </a:bodyPr>
              <a:lstStyle/>
              <a:p>
                <a:pPr>
                  <a:defRPr>
                    <a:latin typeface="+mn-lt"/>
                    <a:ea typeface="+mn-ea"/>
                    <a:cs typeface="+mn-cs"/>
                    <a:sym typeface="Helvetica"/>
                  </a:defRPr>
                </a:pPr>
              </a:p>
            </p:txBody>
          </p:sp>
          <p:sp>
            <p:nvSpPr>
              <p:cNvPr id="334" name="p/A"/>
              <p:cNvSpPr txBox="1"/>
              <p:nvPr/>
            </p:nvSpPr>
            <p:spPr>
              <a:xfrm>
                <a:off x="0" y="3022600"/>
                <a:ext cx="447262" cy="370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BF6765"/>
                    </a:solidFill>
                    <a:latin typeface="+mn-lt"/>
                    <a:ea typeface="+mn-ea"/>
                    <a:cs typeface="+mn-cs"/>
                    <a:sym typeface="Helvetica"/>
                  </a:defRPr>
                </a:lvl1pPr>
              </a:lstStyle>
              <a:p>
                <a:pPr/>
                <a:r>
                  <a:t>p/A</a:t>
                </a:r>
              </a:p>
            </p:txBody>
          </p:sp>
          <p:sp>
            <p:nvSpPr>
              <p:cNvPr id="335" name="Line"/>
              <p:cNvSpPr/>
              <p:nvPr/>
            </p:nvSpPr>
            <p:spPr>
              <a:xfrm flipH="1">
                <a:off x="5383087" y="86193"/>
                <a:ext cx="1027233" cy="635926"/>
              </a:xfrm>
              <a:prstGeom prst="line">
                <a:avLst/>
              </a:prstGeom>
              <a:noFill/>
              <a:ln w="25400" cap="flat">
                <a:solidFill>
                  <a:srgbClr val="4472C4"/>
                </a:solidFill>
                <a:prstDash val="solid"/>
                <a:round/>
                <a:tailEnd type="triangle" w="med" len="med"/>
              </a:ln>
              <a:effectLst/>
            </p:spPr>
            <p:txBody>
              <a:bodyPr wrap="square" lIns="45718" tIns="45718" rIns="45718" bIns="45718" numCol="1" anchor="t">
                <a:noAutofit/>
              </a:bodyPr>
              <a:lstStyle/>
              <a:p>
                <a:pPr>
                  <a:defRPr>
                    <a:latin typeface="+mn-lt"/>
                    <a:ea typeface="+mn-ea"/>
                    <a:cs typeface="+mn-cs"/>
                    <a:sym typeface="Helvetica"/>
                  </a:defRPr>
                </a:pPr>
              </a:p>
            </p:txBody>
          </p:sp>
          <p:sp>
            <p:nvSpPr>
              <p:cNvPr id="336" name="e"/>
              <p:cNvSpPr txBox="1"/>
              <p:nvPr/>
            </p:nvSpPr>
            <p:spPr>
              <a:xfrm>
                <a:off x="5784408" y="0"/>
                <a:ext cx="231275" cy="3708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8" tIns="45718" rIns="45718" bIns="45718" numCol="1" anchor="t">
                <a:spAutoFit/>
              </a:bodyPr>
              <a:lstStyle>
                <a:lvl1pPr>
                  <a:defRPr>
                    <a:solidFill>
                      <a:srgbClr val="3C87DC"/>
                    </a:solidFill>
                    <a:latin typeface="+mn-lt"/>
                    <a:ea typeface="+mn-ea"/>
                    <a:cs typeface="+mn-cs"/>
                    <a:sym typeface="Helvetica"/>
                  </a:defRPr>
                </a:lvl1pPr>
              </a:lstStyle>
              <a:p>
                <a:pPr/>
                <a:r>
                  <a:t>e</a:t>
                </a:r>
              </a:p>
            </p:txBody>
          </p:sp>
        </p:grpSp>
      </p:grpSp>
      <p:sp>
        <p:nvSpPr>
          <p:cNvPr id="339" name="TextBox 6"/>
          <p:cNvSpPr txBox="1"/>
          <p:nvPr/>
        </p:nvSpPr>
        <p:spPr>
          <a:xfrm>
            <a:off x="392997" y="770972"/>
            <a:ext cx="7383204" cy="16841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marL="285750" indent="-285750">
              <a:buSzPct val="100000"/>
              <a:buFont typeface="Arial"/>
              <a:buChar char="❑"/>
            </a:pPr>
          </a:p>
          <a:p>
            <a:pPr marL="285750" indent="-285750">
              <a:buSzPct val="100000"/>
              <a:buFont typeface="Arial"/>
              <a:buChar char="❑"/>
            </a:pPr>
            <a:r>
              <a:t>F</a:t>
            </a:r>
            <a:r>
              <a:rPr i="1"/>
              <a:t>ar forward </a:t>
            </a:r>
            <a:r>
              <a:t>and </a:t>
            </a:r>
            <a:r>
              <a:rPr i="1"/>
              <a:t>far backward </a:t>
            </a:r>
            <a:r>
              <a:t>detector components are distributed along the beam line within +/- 50 m </a:t>
            </a:r>
          </a:p>
          <a:p>
            <a:pPr marL="285750" indent="-285750">
              <a:buSzPct val="100000"/>
              <a:buFont typeface="Arial"/>
              <a:buChar char="❑"/>
            </a:pPr>
            <a:r>
              <a:t>We are  keeping a  full detector integration in sync with the accelerator design from the early stages on ( accelerator design is evolving and we are adjusting our FF/FB design accordingly)</a:t>
            </a:r>
          </a:p>
        </p:txBody>
      </p:sp>
      <p:sp>
        <p:nvSpPr>
          <p:cNvPr id="340" name="TextBox 12"/>
          <p:cNvSpPr txBox="1"/>
          <p:nvPr/>
        </p:nvSpPr>
        <p:spPr>
          <a:xfrm>
            <a:off x="6891630" y="4982129"/>
            <a:ext cx="5527785" cy="134488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p>
            <a:pPr defTabSz="457200">
              <a:lnSpc>
                <a:spcPct val="93000"/>
              </a:lnSpc>
              <a:defRPr>
                <a:solidFill>
                  <a:srgbClr val="404040"/>
                </a:solidFill>
              </a:defRPr>
            </a:pPr>
            <a:r>
              <a:t>Large center of mass range  √s ~ </a:t>
            </a:r>
            <a:r>
              <a:rPr b="1"/>
              <a:t>30- 140 GeV</a:t>
            </a:r>
          </a:p>
          <a:p>
            <a:pPr defTabSz="457200">
              <a:lnSpc>
                <a:spcPct val="93000"/>
              </a:lnSpc>
              <a:defRPr>
                <a:solidFill>
                  <a:srgbClr val="404040"/>
                </a:solidFill>
              </a:defRPr>
            </a:pPr>
            <a:r>
              <a:t>e-:            5- 18 GeV</a:t>
            </a:r>
            <a:endParaRPr>
              <a:solidFill>
                <a:srgbClr val="FFFFFF"/>
              </a:solidFill>
            </a:endParaRPr>
          </a:p>
          <a:p>
            <a:pPr defTabSz="457200">
              <a:lnSpc>
                <a:spcPct val="93000"/>
              </a:lnSpc>
              <a:defRPr>
                <a:solidFill>
                  <a:srgbClr val="404040"/>
                </a:solidFill>
              </a:defRPr>
            </a:pPr>
            <a:r>
              <a:t>p :      41-275 GeV</a:t>
            </a:r>
            <a:endParaRPr>
              <a:solidFill>
                <a:srgbClr val="FFFFFF"/>
              </a:solidFill>
            </a:endParaRPr>
          </a:p>
          <a:p>
            <a:pPr defTabSz="457200">
              <a:lnSpc>
                <a:spcPct val="93000"/>
              </a:lnSpc>
            </a:pPr>
            <a:r>
              <a:t>Ion species: d to U</a:t>
            </a:r>
            <a:endParaRPr>
              <a:solidFill>
                <a:srgbClr val="FFFFFF"/>
              </a:solidFill>
            </a:endParaRPr>
          </a:p>
          <a:p>
            <a:pPr defTabSz="457200">
              <a:lnSpc>
                <a:spcPct val="93000"/>
              </a:lnSpc>
              <a:defRPr>
                <a:solidFill>
                  <a:srgbClr val="404040"/>
                </a:solidFill>
              </a:defRPr>
            </a:pPr>
            <a:r>
              <a:rPr>
                <a:solidFill>
                  <a:srgbClr val="000000"/>
                </a:solidFill>
              </a:rPr>
              <a:t>High </a:t>
            </a:r>
            <a:r>
              <a:t>Luminosity upto 10</a:t>
            </a:r>
            <a:r>
              <a:rPr baseline="30000"/>
              <a:t>34</a:t>
            </a:r>
            <a:r>
              <a:t> cm</a:t>
            </a:r>
            <a:r>
              <a:rPr baseline="30000"/>
              <a:t>-2</a:t>
            </a:r>
            <a:r>
              <a:t>s</a:t>
            </a:r>
            <a:r>
              <a:rPr baseline="30000"/>
              <a:t>-1</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Slide Number"/>
          <p:cNvSpPr txBox="1"/>
          <p:nvPr>
            <p:ph type="sldNum" sz="quarter" idx="2"/>
          </p:nvPr>
        </p:nvSpPr>
        <p:spPr>
          <a:xfrm>
            <a:off x="11851683" y="6499669"/>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3" name="FF/FB overview"/>
          <p:cNvSpPr txBox="1"/>
          <p:nvPr>
            <p:ph type="title"/>
          </p:nvPr>
        </p:nvSpPr>
        <p:spPr>
          <a:xfrm>
            <a:off x="461962" y="-16779"/>
            <a:ext cx="11499235" cy="881031"/>
          </a:xfrm>
          <a:prstGeom prst="rect">
            <a:avLst/>
          </a:prstGeom>
        </p:spPr>
        <p:txBody>
          <a:bodyPr/>
          <a:lstStyle/>
          <a:p>
            <a:pPr/>
            <a:r>
              <a:t>FF/FB overview </a:t>
            </a:r>
          </a:p>
        </p:txBody>
      </p:sp>
      <p:sp>
        <p:nvSpPr>
          <p:cNvPr id="344" name="In total 7 sub-detectors (12 sub-components) =&gt; maximizing synergies between different sub-detectors as much as possible, but keeping performance…"/>
          <p:cNvSpPr txBox="1"/>
          <p:nvPr/>
        </p:nvSpPr>
        <p:spPr>
          <a:xfrm>
            <a:off x="499265" y="1242589"/>
            <a:ext cx="10502174" cy="318234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571500" indent="-571500">
              <a:spcBef>
                <a:spcPts val="400"/>
              </a:spcBef>
              <a:buSzPct val="100000"/>
              <a:buFont typeface="Arial"/>
              <a:buChar char="❑"/>
              <a:defRPr sz="1900"/>
            </a:pPr>
            <a:r>
              <a:t>In total 7 sub-detectors (12 sub-components) =&gt; maximizing </a:t>
            </a:r>
            <a:r>
              <a:rPr b="1"/>
              <a:t>synergies</a:t>
            </a:r>
            <a:r>
              <a:t> between different sub-detectors as much as possible, but keeping performance</a:t>
            </a:r>
          </a:p>
          <a:p>
            <a:pPr marL="571500" indent="-571500" algn="ctr">
              <a:spcBef>
                <a:spcPts val="400"/>
              </a:spcBef>
              <a:buSzPct val="100000"/>
              <a:buFont typeface="Arial"/>
              <a:buChar char="❑"/>
              <a:defRPr sz="1900"/>
            </a:pPr>
          </a:p>
          <a:p>
            <a:pPr marL="571500" indent="-571500">
              <a:spcBef>
                <a:spcPts val="400"/>
              </a:spcBef>
              <a:buSzPct val="100000"/>
              <a:buFont typeface="Arial"/>
              <a:buChar char="❑"/>
              <a:defRPr sz="1900"/>
            </a:pPr>
            <a:r>
              <a:rPr b="1"/>
              <a:t>Many  international  groups and institutions</a:t>
            </a:r>
            <a:r>
              <a:t> are participating in FF/FB instrumentation </a:t>
            </a:r>
          </a:p>
          <a:p>
            <a:pPr algn="ctr">
              <a:spcBef>
                <a:spcPts val="400"/>
              </a:spcBef>
              <a:defRPr sz="1900"/>
            </a:pPr>
          </a:p>
          <a:p>
            <a:pPr algn="ctr">
              <a:spcBef>
                <a:spcPts val="400"/>
              </a:spcBef>
              <a:buClr>
                <a:srgbClr val="000000"/>
              </a:buClr>
              <a:defRPr sz="1900"/>
            </a:pPr>
            <a:r>
              <a:t>Previous recommendations ( see backup slides): Make sure that all collaborating institutes are familiar and on-board with the integration strategy and systems. </a:t>
            </a:r>
          </a:p>
          <a:p>
            <a:pPr lvl="1" marL="1200150" indent="-514350" algn="ctr">
              <a:spcBef>
                <a:spcPts val="400"/>
              </a:spcBef>
              <a:buClr>
                <a:srgbClr val="000000"/>
              </a:buClr>
              <a:buSzPct val="100000"/>
              <a:buChar char="✓"/>
              <a:defRPr sz="1900"/>
            </a:pPr>
            <a:r>
              <a:t>Weekly meetings to discuss engineering and integration aspects with JLAB/BNL designers, collaborating institutions. </a:t>
            </a:r>
          </a:p>
          <a:p>
            <a:pPr marL="571500" indent="-571500">
              <a:spcBef>
                <a:spcPts val="400"/>
              </a:spcBef>
              <a:buSzPct val="100000"/>
              <a:buFont typeface="Arial"/>
              <a:buChar char="❑"/>
              <a:defRPr sz="1900"/>
            </a:pPr>
            <a:r>
              <a:t>Next slides: </a:t>
            </a:r>
            <a:r>
              <a:rPr b="1"/>
              <a:t>requirements for FF/FB detectors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lide Number"/>
          <p:cNvSpPr txBox="1"/>
          <p:nvPr>
            <p:ph type="sldNum" sz="quarter" idx="2"/>
          </p:nvPr>
        </p:nvSpPr>
        <p:spPr>
          <a:xfrm>
            <a:off x="11851683" y="6499669"/>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7" name="Forward physics overview"/>
          <p:cNvSpPr txBox="1"/>
          <p:nvPr>
            <p:ph type="title"/>
          </p:nvPr>
        </p:nvSpPr>
        <p:spPr>
          <a:xfrm>
            <a:off x="461962" y="-16779"/>
            <a:ext cx="11499235" cy="694923"/>
          </a:xfrm>
          <a:prstGeom prst="rect">
            <a:avLst/>
          </a:prstGeom>
        </p:spPr>
        <p:txBody>
          <a:bodyPr/>
          <a:lstStyle/>
          <a:p>
            <a:pPr/>
            <a:r>
              <a:t>Forward physics overview </a:t>
            </a:r>
          </a:p>
        </p:txBody>
      </p:sp>
      <p:sp>
        <p:nvSpPr>
          <p:cNvPr id="348" name="Double-click to edit"/>
          <p:cNvSpPr txBox="1"/>
          <p:nvPr>
            <p:ph type="body" idx="1"/>
          </p:nvPr>
        </p:nvSpPr>
        <p:spPr>
          <a:prstGeom prst="rect">
            <a:avLst/>
          </a:prstGeom>
        </p:spPr>
        <p:txBody>
          <a:bodyPr/>
          <a:lstStyle/>
          <a:p>
            <a:pPr/>
          </a:p>
        </p:txBody>
      </p:sp>
      <p:pic>
        <p:nvPicPr>
          <p:cNvPr id="349" name="Picture 36" descr="Picture 36"/>
          <p:cNvPicPr>
            <a:picLocks noChangeAspect="1"/>
          </p:cNvPicPr>
          <p:nvPr/>
        </p:nvPicPr>
        <p:blipFill>
          <a:blip r:embed="rId2">
            <a:extLst/>
          </a:blip>
          <a:stretch>
            <a:fillRect/>
          </a:stretch>
        </p:blipFill>
        <p:spPr>
          <a:xfrm>
            <a:off x="3977841" y="1192783"/>
            <a:ext cx="2815060" cy="2148336"/>
          </a:xfrm>
          <a:prstGeom prst="rect">
            <a:avLst/>
          </a:prstGeom>
          <a:ln w="12700">
            <a:miter lim="400000"/>
          </a:ln>
        </p:spPr>
      </p:pic>
      <p:pic>
        <p:nvPicPr>
          <p:cNvPr id="350" name="Picture 46" descr="Picture 46"/>
          <p:cNvPicPr>
            <a:picLocks noChangeAspect="1"/>
          </p:cNvPicPr>
          <p:nvPr/>
        </p:nvPicPr>
        <p:blipFill>
          <a:blip r:embed="rId3">
            <a:extLst/>
          </a:blip>
          <a:stretch>
            <a:fillRect/>
          </a:stretch>
        </p:blipFill>
        <p:spPr>
          <a:xfrm>
            <a:off x="4668839" y="4485009"/>
            <a:ext cx="3075002" cy="2043390"/>
          </a:xfrm>
          <a:prstGeom prst="rect">
            <a:avLst/>
          </a:prstGeom>
          <a:ln w="12700">
            <a:miter lim="400000"/>
          </a:ln>
        </p:spPr>
      </p:pic>
      <p:pic>
        <p:nvPicPr>
          <p:cNvPr id="351" name="Picture 4" descr="Picture 4"/>
          <p:cNvPicPr>
            <a:picLocks noChangeAspect="1"/>
          </p:cNvPicPr>
          <p:nvPr/>
        </p:nvPicPr>
        <p:blipFill>
          <a:blip r:embed="rId4">
            <a:extLst/>
          </a:blip>
          <a:stretch>
            <a:fillRect/>
          </a:stretch>
        </p:blipFill>
        <p:spPr>
          <a:xfrm>
            <a:off x="1105805" y="1060951"/>
            <a:ext cx="2870465" cy="2040450"/>
          </a:xfrm>
          <a:prstGeom prst="rect">
            <a:avLst/>
          </a:prstGeom>
          <a:ln w="12700">
            <a:miter lim="400000"/>
          </a:ln>
        </p:spPr>
      </p:pic>
      <p:sp>
        <p:nvSpPr>
          <p:cNvPr id="352" name="Rectangle 6"/>
          <p:cNvSpPr txBox="1"/>
          <p:nvPr/>
        </p:nvSpPr>
        <p:spPr>
          <a:xfrm>
            <a:off x="4124967" y="3495442"/>
            <a:ext cx="4289618" cy="9062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latin typeface="+mj-lt"/>
                <a:ea typeface="+mj-ea"/>
                <a:cs typeface="+mj-cs"/>
                <a:sym typeface="Calibri"/>
              </a:defRPr>
            </a:pPr>
            <a:r>
              <a:t>Sullivan process: </a:t>
            </a:r>
          </a:p>
          <a:p>
            <a:pPr marL="285750" indent="-285750">
              <a:buSzPct val="100000"/>
              <a:buChar char="➢"/>
              <a:defRPr sz="1600">
                <a:latin typeface="+mj-lt"/>
                <a:ea typeface="+mj-ea"/>
                <a:cs typeface="+mj-cs"/>
                <a:sym typeface="Calibri"/>
              </a:defRPr>
            </a:pPr>
            <a:r>
              <a:t>with neutron tagging (ep</a:t>
            </a:r>
            <a14:m>
              <m:oMath>
                <m:r>
                  <a:rPr xmlns:a="http://schemas.openxmlformats.org/drawingml/2006/main" sz="1700" i="1">
                    <a:solidFill>
                      <a:srgbClr val="000000"/>
                    </a:solidFill>
                    <a:latin typeface="Cambria Math" panose="02040503050406030204" pitchFamily="18" charset="0"/>
                  </a:rPr>
                  <m:t>→</m:t>
                </m:r>
                <m:d>
                  <m:dPr>
                    <m:ctrlPr>
                      <a:rPr xmlns:a="http://schemas.openxmlformats.org/drawingml/2006/main" sz="1700" i="1">
                        <a:solidFill>
                          <a:srgbClr val="000000"/>
                        </a:solidFill>
                        <a:latin typeface="Cambria Math" panose="02040503050406030204" pitchFamily="18" charset="0"/>
                      </a:rPr>
                    </m:ctrlPr>
                  </m:dPr>
                  <m:e>
                    <m:r>
                      <a:rPr xmlns:a="http://schemas.openxmlformats.org/drawingml/2006/main" sz="1700" i="1">
                        <a:solidFill>
                          <a:srgbClr val="000000"/>
                        </a:solidFill>
                        <a:latin typeface="Cambria Math" panose="02040503050406030204" pitchFamily="18" charset="0"/>
                      </a:rPr>
                      <m:t>𝜋</m:t>
                    </m:r>
                  </m:e>
                </m:d>
                <m:r>
                  <a:rPr xmlns:a="http://schemas.openxmlformats.org/drawingml/2006/main" sz="1700" i="1">
                    <a:solidFill>
                      <a:srgbClr val="000000"/>
                    </a:solidFill>
                    <a:latin typeface="Cambria Math" panose="02040503050406030204" pitchFamily="18" charset="0"/>
                  </a:rPr>
                  <m:t>→</m:t>
                </m:r>
              </m:oMath>
            </a14:m>
            <a:r>
              <a:t>e’ n X) and Lambda decays (</a:t>
            </a:r>
            <a14:m>
              <m:oMath>
                <m:r>
                  <m:rPr>
                    <m:sty m:val="p"/>
                  </m:rPr>
                  <a:rPr xmlns:a="http://schemas.openxmlformats.org/drawingml/2006/main" sz="1700" i="1">
                    <a:solidFill>
                      <a:srgbClr val="000000"/>
                    </a:solidFill>
                    <a:latin typeface="Cambria Math" panose="02040503050406030204" pitchFamily="18" charset="0"/>
                  </a:rPr>
                  <m:t>Λ</m:t>
                </m:r>
                <m:r>
                  <a:rPr xmlns:a="http://schemas.openxmlformats.org/drawingml/2006/main" sz="1700" i="1">
                    <a:solidFill>
                      <a:srgbClr val="000000"/>
                    </a:solidFill>
                    <a:latin typeface="Cambria Math" panose="02040503050406030204" pitchFamily="18" charset="0"/>
                  </a:rPr>
                  <m:t>→</m:t>
                </m:r>
              </m:oMath>
            </a14:m>
            <a:r>
              <a:t>p</a:t>
            </a:r>
            <a14:m>
              <m:oMath>
                <m:r>
                  <a:rPr xmlns:a="http://schemas.openxmlformats.org/drawingml/2006/main" sz="1700" i="1">
                    <a:solidFill>
                      <a:srgbClr val="000000"/>
                    </a:solidFill>
                    <a:latin typeface="Cambria Math" panose="02040503050406030204" pitchFamily="18" charset="0"/>
                  </a:rPr>
                  <m:t>𝜋</m:t>
                </m:r>
                <m:r>
                  <a:rPr xmlns:a="http://schemas.openxmlformats.org/drawingml/2006/main" sz="1700" i="1">
                    <a:solidFill>
                      <a:srgbClr val="000000"/>
                    </a:solidFill>
                    <a:latin typeface="Cambria Math" panose="02040503050406030204" pitchFamily="18" charset="0"/>
                  </a:rPr>
                  <m:t>−</m:t>
                </m:r>
              </m:oMath>
            </a14:m>
            <a:r>
              <a:t> and </a:t>
            </a:r>
            <a14:m>
              <m:oMath>
                <m:r>
                  <m:rPr>
                    <m:sty m:val="p"/>
                  </m:rPr>
                  <a:rPr xmlns:a="http://schemas.openxmlformats.org/drawingml/2006/main" sz="1700" i="1">
                    <a:solidFill>
                      <a:srgbClr val="000000"/>
                    </a:solidFill>
                    <a:latin typeface="Cambria Math" panose="02040503050406030204" pitchFamily="18" charset="0"/>
                  </a:rPr>
                  <m:t>Λ</m:t>
                </m:r>
                <m:r>
                  <a:rPr xmlns:a="http://schemas.openxmlformats.org/drawingml/2006/main" sz="1700" i="1">
                    <a:solidFill>
                      <a:srgbClr val="000000"/>
                    </a:solidFill>
                    <a:latin typeface="Cambria Math" panose="02040503050406030204" pitchFamily="18" charset="0"/>
                  </a:rPr>
                  <m:t>→</m:t>
                </m:r>
                <m:r>
                  <m:rPr>
                    <m:sty m:val="p"/>
                  </m:rPr>
                  <a:rPr xmlns:a="http://schemas.openxmlformats.org/drawingml/2006/main" sz="1700" i="1">
                    <a:solidFill>
                      <a:srgbClr val="000000"/>
                    </a:solidFill>
                    <a:latin typeface="Cambria Math" panose="02040503050406030204" pitchFamily="18" charset="0"/>
                  </a:rPr>
                  <m:t>n</m:t>
                </m:r>
                <m:r>
                  <a:rPr xmlns:a="http://schemas.openxmlformats.org/drawingml/2006/main" sz="1700" i="1">
                    <a:solidFill>
                      <a:srgbClr val="000000"/>
                    </a:solidFill>
                    <a:latin typeface="Cambria Math" panose="02040503050406030204" pitchFamily="18" charset="0"/>
                  </a:rPr>
                  <m:t>𝜋</m:t>
                </m:r>
                <m:r>
                  <a:rPr xmlns:a="http://schemas.openxmlformats.org/drawingml/2006/main" sz="1700" i="1">
                    <a:solidFill>
                      <a:srgbClr val="000000"/>
                    </a:solidFill>
                    <a:latin typeface="Cambria Math" panose="02040503050406030204" pitchFamily="18" charset="0"/>
                  </a:rPr>
                  <m:t>0</m:t>
                </m:r>
              </m:oMath>
            </a14:m>
            <a:r>
              <a:t>)</a:t>
            </a:r>
          </a:p>
        </p:txBody>
      </p:sp>
      <p:sp>
        <p:nvSpPr>
          <p:cNvPr id="353" name="Rectangle 7"/>
          <p:cNvSpPr txBox="1"/>
          <p:nvPr/>
        </p:nvSpPr>
        <p:spPr>
          <a:xfrm>
            <a:off x="386910" y="798135"/>
            <a:ext cx="2893411" cy="7607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2400">
                <a:latin typeface="+mj-lt"/>
                <a:ea typeface="+mj-ea"/>
                <a:cs typeface="+mj-cs"/>
                <a:sym typeface="Calibri"/>
              </a:defRPr>
            </a:lvl1pPr>
          </a:lstStyle>
          <a:p>
            <a:pPr/>
            <a:r>
              <a:t>e+p DVCS events with proton tagging.</a:t>
            </a:r>
          </a:p>
        </p:txBody>
      </p:sp>
      <p:grpSp>
        <p:nvGrpSpPr>
          <p:cNvPr id="357" name="Group 72"/>
          <p:cNvGrpSpPr/>
          <p:nvPr/>
        </p:nvGrpSpPr>
        <p:grpSpPr>
          <a:xfrm>
            <a:off x="403658" y="4085990"/>
            <a:ext cx="3081999" cy="2426073"/>
            <a:chOff x="0" y="0"/>
            <a:chExt cx="3081998" cy="2426072"/>
          </a:xfrm>
        </p:grpSpPr>
        <p:pic>
          <p:nvPicPr>
            <p:cNvPr id="354" name="Picture 32" descr="Picture 32"/>
            <p:cNvPicPr>
              <a:picLocks noChangeAspect="1"/>
            </p:cNvPicPr>
            <p:nvPr/>
          </p:nvPicPr>
          <p:blipFill>
            <a:blip r:embed="rId5">
              <a:extLst/>
            </a:blip>
            <a:srcRect l="54979" t="19098" r="0" b="18323"/>
            <a:stretch>
              <a:fillRect/>
            </a:stretch>
          </p:blipFill>
          <p:spPr>
            <a:xfrm>
              <a:off x="0" y="94522"/>
              <a:ext cx="2944447" cy="2331551"/>
            </a:xfrm>
            <a:prstGeom prst="rect">
              <a:avLst/>
            </a:prstGeom>
            <a:ln w="12700" cap="flat">
              <a:noFill/>
              <a:miter lim="400000"/>
            </a:ln>
            <a:effectLst/>
          </p:spPr>
        </p:pic>
        <p:sp>
          <p:nvSpPr>
            <p:cNvPr id="355" name="Rectangle 74"/>
            <p:cNvSpPr/>
            <p:nvPr/>
          </p:nvSpPr>
          <p:spPr>
            <a:xfrm>
              <a:off x="2604931" y="252059"/>
              <a:ext cx="339516" cy="378090"/>
            </a:xfrm>
            <a:prstGeom prst="rect">
              <a:avLst/>
            </a:prstGeom>
            <a:solidFill>
              <a:srgbClr val="FFFFFF"/>
            </a:solidFill>
            <a:ln w="12700" cap="flat">
              <a:noFill/>
              <a:miter lim="400000"/>
            </a:ln>
            <a:effectLst/>
          </p:spPr>
          <p:txBody>
            <a:bodyPr wrap="square" lIns="45719" tIns="45719" rIns="45719" bIns="45719" numCol="1" anchor="t">
              <a:noAutofit/>
            </a:bodyPr>
            <a:lstStyle/>
            <a:p>
              <a:pPr>
                <a:spcBef>
                  <a:spcPts val="700"/>
                </a:spcBef>
                <a:defRPr>
                  <a:latin typeface="+mj-lt"/>
                  <a:ea typeface="+mj-ea"/>
                  <a:cs typeface="+mj-cs"/>
                  <a:sym typeface="Calibri"/>
                </a:defRPr>
              </a:pPr>
            </a:p>
          </p:txBody>
        </p:sp>
        <p:sp>
          <p:nvSpPr>
            <p:cNvPr id="356" name="TextBox 21"/>
            <p:cNvSpPr txBox="1"/>
            <p:nvPr/>
          </p:nvSpPr>
          <p:spPr>
            <a:xfrm>
              <a:off x="2220415" y="0"/>
              <a:ext cx="861584" cy="2300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defRPr sz="1000">
                  <a:latin typeface="+mj-lt"/>
                  <a:ea typeface="+mj-ea"/>
                  <a:cs typeface="+mj-cs"/>
                  <a:sym typeface="Calibri"/>
                </a:defRPr>
              </a:pPr>
              <a:r>
                <a:t>J/</a:t>
              </a:r>
              <a:r>
                <a:rPr>
                  <a:latin typeface="Times New Roman"/>
                  <a:ea typeface="Times New Roman"/>
                  <a:cs typeface="Times New Roman"/>
                  <a:sym typeface="Times New Roman"/>
                </a:rPr>
                <a:t>Ψ</a:t>
              </a:r>
              <a:r>
                <a:t>, </a:t>
              </a:r>
              <a:r>
                <a:rPr>
                  <a:latin typeface="Times New Roman"/>
                  <a:ea typeface="Times New Roman"/>
                  <a:cs typeface="Times New Roman"/>
                  <a:sym typeface="Times New Roman"/>
                </a:rPr>
                <a:t>φ</a:t>
              </a:r>
            </a:p>
          </p:txBody>
        </p:sp>
      </p:grpSp>
      <p:sp>
        <p:nvSpPr>
          <p:cNvPr id="358" name="Rectangle 35"/>
          <p:cNvSpPr txBox="1"/>
          <p:nvPr/>
        </p:nvSpPr>
        <p:spPr>
          <a:xfrm>
            <a:off x="263260" y="3531870"/>
            <a:ext cx="3513254" cy="6423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mj-lt"/>
                <a:ea typeface="+mj-ea"/>
                <a:cs typeface="+mj-cs"/>
                <a:sym typeface="Calibri"/>
              </a:defRPr>
            </a:pPr>
            <a:r>
              <a:t>coherent/incoherent J/</a:t>
            </a:r>
            <a14:m>
              <m:oMath>
                <m:r>
                  <a:rPr xmlns:a="http://schemas.openxmlformats.org/drawingml/2006/main" sz="1950" i="1">
                    <a:solidFill>
                      <a:srgbClr val="000000"/>
                    </a:solidFill>
                    <a:latin typeface="Cambria Math" panose="02040503050406030204" pitchFamily="18" charset="0"/>
                  </a:rPr>
                  <m:t>𝜓</m:t>
                </m:r>
                <m:r>
                  <a:rPr xmlns:a="http://schemas.openxmlformats.org/drawingml/2006/main" sz="1950" i="1">
                    <a:solidFill>
                      <a:srgbClr val="000000"/>
                    </a:solidFill>
                    <a:latin typeface="Cambria Math" panose="02040503050406030204" pitchFamily="18" charset="0"/>
                  </a:rPr>
                  <m:t/>
                </m:r>
              </m:oMath>
            </a14:m>
            <a:r>
              <a:t>production in eA  </a:t>
            </a:r>
          </a:p>
        </p:txBody>
      </p:sp>
      <p:sp>
        <p:nvSpPr>
          <p:cNvPr id="359" name="Rounded Rectangle 37"/>
          <p:cNvSpPr/>
          <p:nvPr/>
        </p:nvSpPr>
        <p:spPr>
          <a:xfrm>
            <a:off x="295653" y="817519"/>
            <a:ext cx="3633679" cy="2451293"/>
          </a:xfrm>
          <a:prstGeom prst="roundRect">
            <a:avLst>
              <a:gd name="adj" fmla="val 7636"/>
            </a:avLst>
          </a:prstGeom>
          <a:ln w="38100">
            <a:solidFill>
              <a:srgbClr val="30519D"/>
            </a:solidFill>
            <a:miter/>
          </a:ln>
        </p:spPr>
        <p:txBody>
          <a:bodyPr lIns="45719" rIns="45719" anchor="ctr"/>
          <a:lstStyle/>
          <a:p>
            <a:pPr algn="ctr">
              <a:defRPr>
                <a:solidFill>
                  <a:srgbClr val="FFFFFF"/>
                </a:solidFill>
                <a:latin typeface="+mj-lt"/>
                <a:ea typeface="+mj-ea"/>
                <a:cs typeface="+mj-cs"/>
                <a:sym typeface="Calibri"/>
              </a:defRPr>
            </a:pPr>
          </a:p>
        </p:txBody>
      </p:sp>
      <p:sp>
        <p:nvSpPr>
          <p:cNvPr id="360" name="Rounded Rectangle 38"/>
          <p:cNvSpPr/>
          <p:nvPr/>
        </p:nvSpPr>
        <p:spPr>
          <a:xfrm>
            <a:off x="4065531" y="3488699"/>
            <a:ext cx="4294021" cy="3034224"/>
          </a:xfrm>
          <a:prstGeom prst="roundRect">
            <a:avLst>
              <a:gd name="adj" fmla="val 7737"/>
            </a:avLst>
          </a:prstGeom>
          <a:ln w="38100">
            <a:solidFill>
              <a:srgbClr val="0070C0"/>
            </a:solidFill>
            <a:miter/>
          </a:ln>
        </p:spPr>
        <p:txBody>
          <a:bodyPr lIns="45719" rIns="45719" anchor="ctr"/>
          <a:lstStyle/>
          <a:p>
            <a:pPr algn="ctr">
              <a:defRPr>
                <a:solidFill>
                  <a:srgbClr val="FFFFFF"/>
                </a:solidFill>
                <a:latin typeface="+mj-lt"/>
                <a:ea typeface="+mj-ea"/>
                <a:cs typeface="+mj-cs"/>
                <a:sym typeface="Calibri"/>
              </a:defRPr>
            </a:pPr>
          </a:p>
        </p:txBody>
      </p:sp>
      <p:sp>
        <p:nvSpPr>
          <p:cNvPr id="361" name="Rounded Rectangle 39"/>
          <p:cNvSpPr/>
          <p:nvPr/>
        </p:nvSpPr>
        <p:spPr>
          <a:xfrm>
            <a:off x="261267" y="3343523"/>
            <a:ext cx="3702451" cy="3141519"/>
          </a:xfrm>
          <a:prstGeom prst="roundRect">
            <a:avLst>
              <a:gd name="adj" fmla="val 7271"/>
            </a:avLst>
          </a:prstGeom>
          <a:ln w="38100">
            <a:solidFill>
              <a:srgbClr val="0070C0"/>
            </a:solidFill>
            <a:miter/>
          </a:ln>
        </p:spPr>
        <p:txBody>
          <a:bodyPr lIns="45719" rIns="45719" anchor="ctr"/>
          <a:lstStyle/>
          <a:p>
            <a:pPr algn="ctr">
              <a:defRPr>
                <a:solidFill>
                  <a:srgbClr val="FFFFFF"/>
                </a:solidFill>
                <a:latin typeface="+mj-lt"/>
                <a:ea typeface="+mj-ea"/>
                <a:cs typeface="+mj-cs"/>
                <a:sym typeface="Calibri"/>
              </a:defRPr>
            </a:pPr>
          </a:p>
        </p:txBody>
      </p:sp>
      <p:sp>
        <p:nvSpPr>
          <p:cNvPr id="362" name="Rectangle 44"/>
          <p:cNvSpPr txBox="1"/>
          <p:nvPr/>
        </p:nvSpPr>
        <p:spPr>
          <a:xfrm>
            <a:off x="4238252" y="878061"/>
            <a:ext cx="2714624" cy="41850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latin typeface="Comic Sans MS"/>
                <a:ea typeface="Comic Sans MS"/>
                <a:cs typeface="Comic Sans MS"/>
                <a:sym typeface="Comic Sans MS"/>
              </a:defRPr>
            </a:pPr>
            <a:r>
              <a:t> </a:t>
            </a:r>
            <a:r>
              <a:rPr sz="2400">
                <a:latin typeface="+mj-lt"/>
                <a:ea typeface="+mj-ea"/>
                <a:cs typeface="+mj-cs"/>
                <a:sym typeface="Calibri"/>
              </a:rPr>
              <a:t>DIS on the deuteron</a:t>
            </a:r>
            <a:r>
              <a:rPr>
                <a:latin typeface="+mj-lt"/>
                <a:ea typeface="+mj-ea"/>
                <a:cs typeface="+mj-cs"/>
                <a:sym typeface="Calibri"/>
              </a:rPr>
              <a:t> </a:t>
            </a:r>
          </a:p>
        </p:txBody>
      </p:sp>
      <p:sp>
        <p:nvSpPr>
          <p:cNvPr id="363" name="Rounded Rectangle 45"/>
          <p:cNvSpPr/>
          <p:nvPr/>
        </p:nvSpPr>
        <p:spPr>
          <a:xfrm>
            <a:off x="3996891" y="880839"/>
            <a:ext cx="3464634" cy="2387973"/>
          </a:xfrm>
          <a:prstGeom prst="roundRect">
            <a:avLst>
              <a:gd name="adj" fmla="val 7891"/>
            </a:avLst>
          </a:prstGeom>
          <a:ln w="38100">
            <a:solidFill>
              <a:srgbClr val="0070C0"/>
            </a:solidFill>
            <a:miter/>
          </a:ln>
        </p:spPr>
        <p:txBody>
          <a:bodyPr lIns="45719" rIns="45719" anchor="ctr"/>
          <a:lstStyle/>
          <a:p>
            <a:pPr algn="ctr">
              <a:defRPr>
                <a:solidFill>
                  <a:srgbClr val="FFFFFF"/>
                </a:solidFill>
                <a:latin typeface="+mj-lt"/>
                <a:ea typeface="+mj-ea"/>
                <a:cs typeface="+mj-cs"/>
                <a:sym typeface="Calibri"/>
              </a:defRPr>
            </a:pPr>
          </a:p>
        </p:txBody>
      </p:sp>
      <p:pic>
        <p:nvPicPr>
          <p:cNvPr id="364" name="Picture 47" descr="Picture 47"/>
          <p:cNvPicPr>
            <a:picLocks noChangeAspect="1"/>
          </p:cNvPicPr>
          <p:nvPr/>
        </p:nvPicPr>
        <p:blipFill>
          <a:blip r:embed="rId6">
            <a:extLst/>
          </a:blip>
          <a:stretch>
            <a:fillRect/>
          </a:stretch>
        </p:blipFill>
        <p:spPr>
          <a:xfrm>
            <a:off x="8178095" y="1537858"/>
            <a:ext cx="2344149" cy="1728515"/>
          </a:xfrm>
          <a:prstGeom prst="rect">
            <a:avLst/>
          </a:prstGeom>
          <a:ln w="12700">
            <a:miter lim="400000"/>
          </a:ln>
        </p:spPr>
      </p:pic>
      <p:sp>
        <p:nvSpPr>
          <p:cNvPr id="365" name="Rectangle 48"/>
          <p:cNvSpPr txBox="1"/>
          <p:nvPr/>
        </p:nvSpPr>
        <p:spPr>
          <a:xfrm>
            <a:off x="8661817" y="878061"/>
            <a:ext cx="3197574" cy="6223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900">
                <a:latin typeface="+mj-lt"/>
                <a:ea typeface="+mj-ea"/>
                <a:cs typeface="+mj-cs"/>
                <a:sym typeface="Calibri"/>
              </a:defRPr>
            </a:lvl1pPr>
          </a:lstStyle>
          <a:p>
            <a:pPr/>
            <a:r>
              <a:t>e+d exclusive J/Psi events with proton or neutron tagging</a:t>
            </a:r>
          </a:p>
        </p:txBody>
      </p:sp>
      <p:sp>
        <p:nvSpPr>
          <p:cNvPr id="366" name="Rounded Rectangle 49"/>
          <p:cNvSpPr/>
          <p:nvPr/>
        </p:nvSpPr>
        <p:spPr>
          <a:xfrm>
            <a:off x="7587774" y="877019"/>
            <a:ext cx="4454220" cy="2507415"/>
          </a:xfrm>
          <a:prstGeom prst="roundRect">
            <a:avLst>
              <a:gd name="adj" fmla="val 8545"/>
            </a:avLst>
          </a:prstGeom>
          <a:ln w="38100">
            <a:solidFill>
              <a:srgbClr val="30519D"/>
            </a:solidFill>
            <a:miter/>
          </a:ln>
        </p:spPr>
        <p:txBody>
          <a:bodyPr lIns="45719" rIns="45719" anchor="ctr"/>
          <a:lstStyle/>
          <a:p>
            <a:pPr algn="ctr">
              <a:defRPr>
                <a:solidFill>
                  <a:srgbClr val="FFFFFF"/>
                </a:solidFill>
                <a:latin typeface="+mj-lt"/>
                <a:ea typeface="+mj-ea"/>
                <a:cs typeface="+mj-cs"/>
                <a:sym typeface="Calibri"/>
              </a:defRPr>
            </a:pPr>
          </a:p>
        </p:txBody>
      </p:sp>
      <p:sp>
        <p:nvSpPr>
          <p:cNvPr id="367" name="TextBox 3"/>
          <p:cNvSpPr txBox="1"/>
          <p:nvPr/>
        </p:nvSpPr>
        <p:spPr>
          <a:xfrm rot="19704578">
            <a:off x="2187765" y="4591705"/>
            <a:ext cx="2284434" cy="3924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solidFill>
                  <a:srgbClr val="FF0000"/>
                </a:solidFill>
                <a:latin typeface="+mj-lt"/>
                <a:ea typeface="+mj-ea"/>
                <a:cs typeface="+mj-cs"/>
                <a:sym typeface="Calibri"/>
              </a:defRPr>
            </a:lvl1pPr>
          </a:lstStyle>
          <a:p>
            <a:pPr/>
            <a:r>
              <a:t>Saturation</a:t>
            </a:r>
          </a:p>
        </p:txBody>
      </p:sp>
      <p:sp>
        <p:nvSpPr>
          <p:cNvPr id="368" name="TextBox 5"/>
          <p:cNvSpPr txBox="1"/>
          <p:nvPr/>
        </p:nvSpPr>
        <p:spPr>
          <a:xfrm rot="19918303">
            <a:off x="445003" y="1857240"/>
            <a:ext cx="1565029" cy="12093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FF0000"/>
                </a:solidFill>
                <a:latin typeface="+mj-lt"/>
                <a:ea typeface="+mj-ea"/>
                <a:cs typeface="+mj-cs"/>
                <a:sym typeface="Calibri"/>
              </a:defRPr>
            </a:pPr>
            <a:r>
              <a:t>Proton spin: orbital angular momentum; </a:t>
            </a:r>
          </a:p>
          <a:p>
            <a:pPr>
              <a:defRPr b="1">
                <a:solidFill>
                  <a:srgbClr val="FF0000"/>
                </a:solidFill>
                <a:latin typeface="+mj-lt"/>
                <a:ea typeface="+mj-ea"/>
                <a:cs typeface="+mj-cs"/>
                <a:sym typeface="Calibri"/>
              </a:defRPr>
            </a:pPr>
            <a:r>
              <a:t>imaging </a:t>
            </a:r>
          </a:p>
        </p:txBody>
      </p:sp>
      <p:sp>
        <p:nvSpPr>
          <p:cNvPr id="369" name="TextBox 28"/>
          <p:cNvSpPr txBox="1"/>
          <p:nvPr/>
        </p:nvSpPr>
        <p:spPr>
          <a:xfrm rot="19772607">
            <a:off x="7569019" y="1516305"/>
            <a:ext cx="1192723"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0000"/>
                </a:solidFill>
                <a:latin typeface="+mj-lt"/>
                <a:ea typeface="+mj-ea"/>
                <a:cs typeface="+mj-cs"/>
                <a:sym typeface="Calibri"/>
              </a:defRPr>
            </a:lvl1pPr>
          </a:lstStyle>
          <a:p>
            <a:pPr/>
            <a:r>
              <a:t>Gluons</a:t>
            </a:r>
          </a:p>
        </p:txBody>
      </p:sp>
      <p:sp>
        <p:nvSpPr>
          <p:cNvPr id="370" name="TextBox 9"/>
          <p:cNvSpPr txBox="1"/>
          <p:nvPr/>
        </p:nvSpPr>
        <p:spPr>
          <a:xfrm rot="19468348">
            <a:off x="7666822" y="2454753"/>
            <a:ext cx="841949" cy="6251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solidFill>
                  <a:srgbClr val="FF0000"/>
                </a:solidFill>
                <a:latin typeface="+mj-lt"/>
                <a:ea typeface="+mj-ea"/>
                <a:cs typeface="+mj-cs"/>
                <a:sym typeface="Calibri"/>
              </a:defRPr>
            </a:lvl1pPr>
          </a:lstStyle>
          <a:p>
            <a:pPr/>
            <a:r>
              <a:t>Proton mass</a:t>
            </a:r>
          </a:p>
        </p:txBody>
      </p:sp>
      <p:sp>
        <p:nvSpPr>
          <p:cNvPr id="371" name="TextBox 30"/>
          <p:cNvSpPr txBox="1"/>
          <p:nvPr/>
        </p:nvSpPr>
        <p:spPr>
          <a:xfrm rot="19772607">
            <a:off x="6265147" y="1267881"/>
            <a:ext cx="1192723" cy="15014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rgbClr val="FF0000"/>
                </a:solidFill>
                <a:latin typeface="+mj-lt"/>
                <a:ea typeface="+mj-ea"/>
                <a:cs typeface="+mj-cs"/>
                <a:sym typeface="Calibri"/>
              </a:defRPr>
            </a:pPr>
            <a:r>
              <a:t>Neutron structure; </a:t>
            </a:r>
          </a:p>
          <a:p>
            <a:pPr>
              <a:defRPr b="1">
                <a:solidFill>
                  <a:srgbClr val="FF0000"/>
                </a:solidFill>
                <a:latin typeface="+mj-lt"/>
                <a:ea typeface="+mj-ea"/>
                <a:cs typeface="+mj-cs"/>
                <a:sym typeface="Calibri"/>
              </a:defRPr>
            </a:pPr>
            <a:r>
              <a:t>EMC effects </a:t>
            </a:r>
          </a:p>
        </p:txBody>
      </p:sp>
      <p:sp>
        <p:nvSpPr>
          <p:cNvPr id="372" name="Slide Number Placeholder 2"/>
          <p:cNvSpPr txBox="1"/>
          <p:nvPr/>
        </p:nvSpPr>
        <p:spPr>
          <a:xfrm>
            <a:off x="12003102" y="6564594"/>
            <a:ext cx="188898" cy="264255"/>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r">
              <a:defRPr sz="1200">
                <a:solidFill>
                  <a:srgbClr val="FFFFFF"/>
                </a:solidFill>
              </a:defRPr>
            </a:lvl1pPr>
          </a:lstStyle>
          <a:p>
            <a:pPr/>
            <a:fld id="{86CB4B4D-7CA3-9044-876B-883B54F8677D}" type="slidenum"/>
          </a:p>
        </p:txBody>
      </p:sp>
      <p:sp>
        <p:nvSpPr>
          <p:cNvPr id="373" name="Meson structure"/>
          <p:cNvSpPr txBox="1"/>
          <p:nvPr/>
        </p:nvSpPr>
        <p:spPr>
          <a:xfrm rot="19180148">
            <a:off x="7255616" y="5190563"/>
            <a:ext cx="997955" cy="63228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000">
                <a:latin typeface="+mj-lt"/>
                <a:ea typeface="+mj-ea"/>
                <a:cs typeface="+mj-cs"/>
                <a:sym typeface="Calibri"/>
              </a:defRPr>
            </a:pPr>
            <a:r>
              <a:rPr b="1" sz="1800">
                <a:solidFill>
                  <a:srgbClr val="FF2600"/>
                </a:solidFill>
              </a:rPr>
              <a:t>Meson structure</a:t>
            </a:r>
            <a:r>
              <a:t> </a:t>
            </a:r>
          </a:p>
        </p:txBody>
      </p:sp>
      <p:sp>
        <p:nvSpPr>
          <p:cNvPr id="374" name="u-channel backward exclusive electroproduction"/>
          <p:cNvSpPr txBox="1"/>
          <p:nvPr/>
        </p:nvSpPr>
        <p:spPr>
          <a:xfrm>
            <a:off x="8763037" y="3440896"/>
            <a:ext cx="2927225"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u-channel backward exclusive electroproduction</a:t>
            </a:r>
          </a:p>
        </p:txBody>
      </p:sp>
      <p:sp>
        <p:nvSpPr>
          <p:cNvPr id="375" name="Rounded Rectangle 45"/>
          <p:cNvSpPr/>
          <p:nvPr/>
        </p:nvSpPr>
        <p:spPr>
          <a:xfrm>
            <a:off x="8494332" y="3488699"/>
            <a:ext cx="3464634" cy="2866131"/>
          </a:xfrm>
          <a:prstGeom prst="roundRect">
            <a:avLst>
              <a:gd name="adj" fmla="val 6574"/>
            </a:avLst>
          </a:prstGeom>
          <a:ln w="38100">
            <a:solidFill>
              <a:srgbClr val="0070C0"/>
            </a:solidFill>
            <a:miter/>
          </a:ln>
        </p:spPr>
        <p:txBody>
          <a:bodyPr lIns="45719" rIns="45719" anchor="ctr"/>
          <a:lstStyle/>
          <a:p>
            <a:pPr algn="ctr">
              <a:defRPr>
                <a:solidFill>
                  <a:srgbClr val="FFFFFF"/>
                </a:solidFill>
                <a:latin typeface="+mj-lt"/>
                <a:ea typeface="+mj-ea"/>
                <a:cs typeface="+mj-cs"/>
                <a:sym typeface="Calibri"/>
              </a:defRPr>
            </a:pPr>
          </a:p>
        </p:txBody>
      </p:sp>
      <p:pic>
        <p:nvPicPr>
          <p:cNvPr id="376" name="Screenshot 2024-01-18 at 11.53.04 AM.png" descr="Screenshot 2024-01-18 at 11.53.04 AM.png"/>
          <p:cNvPicPr>
            <a:picLocks noChangeAspect="1"/>
          </p:cNvPicPr>
          <p:nvPr/>
        </p:nvPicPr>
        <p:blipFill>
          <a:blip r:embed="rId7">
            <a:extLst/>
          </a:blip>
          <a:stretch>
            <a:fillRect/>
          </a:stretch>
        </p:blipFill>
        <p:spPr>
          <a:xfrm>
            <a:off x="8763037" y="4022443"/>
            <a:ext cx="2419089" cy="2279190"/>
          </a:xfrm>
          <a:prstGeom prst="rect">
            <a:avLst/>
          </a:prstGeom>
          <a:ln w="12700">
            <a:miter lim="400000"/>
          </a:ln>
        </p:spPr>
      </p:pic>
      <p:sp>
        <p:nvSpPr>
          <p:cNvPr id="377" name="Rectangle 50"/>
          <p:cNvSpPr/>
          <p:nvPr/>
        </p:nvSpPr>
        <p:spPr>
          <a:xfrm>
            <a:off x="7335207" y="82714"/>
            <a:ext cx="4959354" cy="7427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400"/>
              </a:spcBef>
              <a:defRPr b="1" sz="2200"/>
            </a:lvl1pPr>
          </a:lstStyle>
          <a:p>
            <a:pPr/>
            <a:r>
              <a:t>Lots of important final-states which require  Far-Forward detectors!!</a:t>
            </a:r>
          </a:p>
        </p:txBody>
      </p:sp>
      <p:sp>
        <p:nvSpPr>
          <p:cNvPr id="378" name="Backward-angle colinear factorization"/>
          <p:cNvSpPr txBox="1"/>
          <p:nvPr/>
        </p:nvSpPr>
        <p:spPr>
          <a:xfrm rot="19660889">
            <a:off x="10490511" y="4814426"/>
            <a:ext cx="1506822" cy="6952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400">
                <a:solidFill>
                  <a:srgbClr val="FF2600"/>
                </a:solidFill>
              </a:defRPr>
            </a:lvl1pPr>
          </a:lstStyle>
          <a:p>
            <a:pPr/>
            <a:r>
              <a:t>Backward-angle colinear factorization</a:t>
            </a:r>
          </a:p>
        </p:txBody>
      </p:sp>
      <p:sp>
        <p:nvSpPr>
          <p:cNvPr id="379" name="Short-Range Correlations"/>
          <p:cNvSpPr txBox="1"/>
          <p:nvPr/>
        </p:nvSpPr>
        <p:spPr>
          <a:xfrm rot="20350692">
            <a:off x="10682538" y="1823410"/>
            <a:ext cx="1687031"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spcBef>
                <a:spcPts val="1200"/>
              </a:spcBef>
              <a:defRPr b="1" baseline="69230" sz="1733">
                <a:solidFill>
                  <a:srgbClr val="FF0000"/>
                </a:solidFill>
                <a:latin typeface="Times Roman"/>
                <a:ea typeface="Times Roman"/>
                <a:cs typeface="Times Roman"/>
                <a:sym typeface="Times Roman"/>
              </a:defRPr>
            </a:pPr>
            <a:r>
              <a:t>Short</a:t>
            </a:r>
            <a:r>
              <a:rPr baseline="61538"/>
              <a:t>-Range </a:t>
            </a:r>
            <a:r>
              <a:t>Correlations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7"/>
                                        </p:tgtEl>
                                        <p:attrNameLst>
                                          <p:attrName>style.visibility</p:attrName>
                                        </p:attrNameLst>
                                      </p:cBhvr>
                                      <p:to>
                                        <p:strVal val="visible"/>
                                      </p:to>
                                    </p:set>
                                    <p:animEffect filter="fade" transition="in">
                                      <p:cBhvr>
                                        <p:cTn id="7"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7"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Slide Number"/>
          <p:cNvSpPr txBox="1"/>
          <p:nvPr>
            <p:ph type="sldNum" sz="quarter" idx="2"/>
          </p:nvPr>
        </p:nvSpPr>
        <p:spPr>
          <a:xfrm>
            <a:off x="11851683" y="6499669"/>
            <a:ext cx="203025"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82" name="Far-Forward detectors (hadron outgoing)"/>
          <p:cNvSpPr txBox="1"/>
          <p:nvPr>
            <p:ph type="title"/>
          </p:nvPr>
        </p:nvSpPr>
        <p:spPr>
          <a:xfrm>
            <a:off x="461962" y="-16779"/>
            <a:ext cx="11499235" cy="782769"/>
          </a:xfrm>
          <a:prstGeom prst="rect">
            <a:avLst/>
          </a:prstGeom>
        </p:spPr>
        <p:txBody>
          <a:bodyPr/>
          <a:lstStyle/>
          <a:p>
            <a:pPr/>
            <a:r>
              <a:t>Far-Forward detectors (hadron outgoing)  </a:t>
            </a:r>
          </a:p>
        </p:txBody>
      </p:sp>
      <p:graphicFrame>
        <p:nvGraphicFramePr>
          <p:cNvPr id="383" name="Table"/>
          <p:cNvGraphicFramePr/>
          <p:nvPr/>
        </p:nvGraphicFramePr>
        <p:xfrm>
          <a:off x="4726228" y="4358247"/>
          <a:ext cx="7324330" cy="216326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462325"/>
                <a:gridCol w="1462325"/>
                <a:gridCol w="1462325"/>
                <a:gridCol w="1233626"/>
                <a:gridCol w="1691024"/>
              </a:tblGrid>
              <a:tr h="312142">
                <a:tc>
                  <a:txBody>
                    <a:bodyPr/>
                    <a:lstStyle/>
                    <a:p>
                      <a:pPr algn="l">
                        <a:defRPr sz="1800">
                          <a:latin typeface="+mj-lt"/>
                          <a:ea typeface="+mj-ea"/>
                          <a:cs typeface="+mj-cs"/>
                          <a:sym typeface="Calibri"/>
                        </a:defRPr>
                      </a:pPr>
                    </a:p>
                  </a:txBody>
                  <a:tcPr marL="0" marR="0" marT="0" marB="0" anchor="t" anchorCtr="0" horzOverflow="overflow">
                    <a:solidFill>
                      <a:srgbClr val="E0E0E0"/>
                    </a:solidFill>
                  </a:tcPr>
                </a:tc>
                <a:tc>
                  <a:txBody>
                    <a:bodyPr/>
                    <a:lstStyle/>
                    <a:p>
                      <a:pPr algn="l">
                        <a:defRPr sz="1800"/>
                      </a:pPr>
                      <a:r>
                        <a:rPr sz="1700">
                          <a:latin typeface="+mj-lt"/>
                          <a:ea typeface="+mj-ea"/>
                          <a:cs typeface="+mj-cs"/>
                          <a:sym typeface="Calibri"/>
                        </a:rPr>
                        <a:t>Particles </a:t>
                      </a:r>
                    </a:p>
                  </a:txBody>
                  <a:tcPr marL="0" marR="0" marT="0" marB="0" anchor="t" anchorCtr="0" horzOverflow="overflow">
                    <a:solidFill>
                      <a:srgbClr val="E0E0E0"/>
                    </a:solidFill>
                  </a:tcPr>
                </a:tc>
                <a:tc>
                  <a:txBody>
                    <a:bodyPr/>
                    <a:lstStyle/>
                    <a:p>
                      <a:pPr algn="l">
                        <a:defRPr sz="1800"/>
                      </a:pPr>
                      <a:r>
                        <a:rPr sz="1700">
                          <a:latin typeface="+mj-lt"/>
                          <a:ea typeface="+mj-ea"/>
                          <a:cs typeface="+mj-cs"/>
                          <a:sym typeface="Calibri"/>
                        </a:rPr>
                        <a:t> Angle [mrad]</a:t>
                      </a:r>
                    </a:p>
                  </a:txBody>
                  <a:tcPr marL="0" marR="0" marT="0" marB="0" anchor="t" anchorCtr="0" horzOverflow="overflow">
                    <a:solidFill>
                      <a:srgbClr val="E0E0E0"/>
                    </a:solidFill>
                  </a:tcPr>
                </a:tc>
                <a:tc>
                  <a:txBody>
                    <a:bodyPr/>
                    <a:lstStyle/>
                    <a:p>
                      <a:pPr algn="l">
                        <a:defRPr sz="1800">
                          <a:latin typeface="+mj-lt"/>
                          <a:ea typeface="+mj-ea"/>
                          <a:cs typeface="+mj-cs"/>
                          <a:sym typeface="Calibri"/>
                        </a:defRPr>
                      </a:pPr>
                    </a:p>
                  </a:txBody>
                  <a:tcPr marL="0" marR="0" marT="0" marB="0" anchor="t" anchorCtr="0" horzOverflow="overflow">
                    <a:solidFill>
                      <a:srgbClr val="E0E0E0"/>
                    </a:solidFill>
                  </a:tcPr>
                </a:tc>
                <a:tc>
                  <a:txBody>
                    <a:bodyPr/>
                    <a:lstStyle/>
                    <a:p>
                      <a:pPr algn="l">
                        <a:defRPr sz="1800"/>
                      </a:pPr>
                      <a:r>
                        <a:rPr>
                          <a:latin typeface="+mj-lt"/>
                          <a:ea typeface="+mj-ea"/>
                          <a:cs typeface="+mj-cs"/>
                          <a:sym typeface="Calibri"/>
                        </a:rPr>
                        <a:t>Distance from IP</a:t>
                      </a:r>
                    </a:p>
                  </a:txBody>
                  <a:tcPr marL="0" marR="0" marT="0" marB="0" anchor="t" anchorCtr="0" horzOverflow="overflow">
                    <a:solidFill>
                      <a:srgbClr val="E0E0E0"/>
                    </a:solidFill>
                  </a:tcPr>
                </a:tc>
              </a:tr>
              <a:tr h="312142">
                <a:tc>
                  <a:txBody>
                    <a:bodyPr/>
                    <a:lstStyle/>
                    <a:p>
                      <a:pPr algn="l">
                        <a:defRPr sz="1800"/>
                      </a:pPr>
                      <a:r>
                        <a:rPr sz="1400">
                          <a:latin typeface="+mj-lt"/>
                          <a:ea typeface="+mj-ea"/>
                          <a:cs typeface="+mj-cs"/>
                          <a:sym typeface="Calibri"/>
                        </a:rPr>
                        <a:t>B0-tracker</a:t>
                      </a:r>
                    </a:p>
                  </a:txBody>
                  <a:tcPr marL="0" marR="0" marT="0" marB="0" anchor="t" anchorCtr="0" horzOverflow="overflow">
                    <a:solidFill>
                      <a:srgbClr val="F0F0F0"/>
                    </a:solidFill>
                  </a:tcPr>
                </a:tc>
                <a:tc>
                  <a:txBody>
                    <a:bodyPr/>
                    <a:lstStyle/>
                    <a:p>
                      <a:pPr algn="l">
                        <a:defRPr>
                          <a:latin typeface="+mj-lt"/>
                          <a:ea typeface="+mj-ea"/>
                          <a:cs typeface="+mj-cs"/>
                          <a:sym typeface="Calibri"/>
                        </a:defRPr>
                      </a:pPr>
                      <a:r>
                        <a:t>Charged  particles</a:t>
                      </a:r>
                    </a:p>
                    <a:p>
                      <a:pPr algn="l">
                        <a:defRPr>
                          <a:latin typeface="+mj-lt"/>
                          <a:ea typeface="+mj-ea"/>
                          <a:cs typeface="+mj-cs"/>
                          <a:sym typeface="Calibri"/>
                        </a:defRPr>
                      </a:pPr>
                      <a:r>
                        <a:t>Photons ( tagged)  </a:t>
                      </a:r>
                    </a:p>
                  </a:txBody>
                  <a:tcPr marL="0" marR="0" marT="0" marB="0" anchor="t" anchorCtr="0" horzOverflow="overflow">
                    <a:solidFill>
                      <a:srgbClr val="F0F0F0"/>
                    </a:solidFill>
                  </a:tcPr>
                </a:tc>
                <a:tc>
                  <a:txBody>
                    <a:bodyPr/>
                    <a:lstStyle/>
                    <a:p>
                      <a:pPr algn="l">
                        <a:defRPr sz="1800"/>
                      </a:pPr>
                      <a:r>
                        <a:rPr sz="1400">
                          <a:latin typeface="+mj-lt"/>
                          <a:ea typeface="+mj-ea"/>
                          <a:cs typeface="+mj-cs"/>
                          <a:sym typeface="Calibri"/>
                        </a:rPr>
                        <a:t>5.5 - 20 </a:t>
                      </a:r>
                    </a:p>
                  </a:txBody>
                  <a:tcPr marL="0" marR="0" marT="0" marB="0" anchor="t" anchorCtr="0" horzOverflow="overflow">
                    <a:solidFill>
                      <a:srgbClr val="F0F0F0"/>
                    </a:solidFill>
                  </a:tcPr>
                </a:tc>
                <a:tc>
                  <a:txBody>
                    <a:bodyPr/>
                    <a:lstStyle/>
                    <a:p>
                      <a:pPr algn="l">
                        <a:defRPr>
                          <a:latin typeface="+mj-lt"/>
                          <a:ea typeface="+mj-ea"/>
                          <a:cs typeface="+mj-cs"/>
                          <a:sym typeface="Calibri"/>
                        </a:defRPr>
                      </a:pPr>
                    </a:p>
                  </a:txBody>
                  <a:tcPr marL="0" marR="0" marT="0" marB="0" anchor="t" anchorCtr="0" horzOverflow="overflow">
                    <a:solidFill>
                      <a:srgbClr val="F0F0F0"/>
                    </a:solidFill>
                  </a:tcPr>
                </a:tc>
                <a:tc>
                  <a:txBody>
                    <a:bodyPr/>
                    <a:lstStyle/>
                    <a:p>
                      <a:pPr algn="l">
                        <a:defRPr sz="1800"/>
                      </a:pPr>
                      <a:r>
                        <a:rPr sz="1400">
                          <a:latin typeface="+mj-lt"/>
                          <a:ea typeface="+mj-ea"/>
                          <a:cs typeface="+mj-cs"/>
                          <a:sym typeface="Calibri"/>
                        </a:rPr>
                        <a:t>ca 6-7 m </a:t>
                      </a:r>
                    </a:p>
                  </a:txBody>
                  <a:tcPr marL="0" marR="0" marT="0" marB="0" anchor="t" anchorCtr="0" horzOverflow="overflow">
                    <a:solidFill>
                      <a:srgbClr val="F0F0F0"/>
                    </a:solidFill>
                  </a:tcPr>
                </a:tc>
              </a:tr>
              <a:tr h="312142">
                <a:tc>
                  <a:txBody>
                    <a:bodyPr/>
                    <a:lstStyle/>
                    <a:p>
                      <a:pPr algn="l">
                        <a:defRPr sz="1800"/>
                      </a:pPr>
                      <a:r>
                        <a:rPr sz="1400">
                          <a:latin typeface="+mj-lt"/>
                          <a:ea typeface="+mj-ea"/>
                          <a:cs typeface="+mj-cs"/>
                          <a:sym typeface="Calibri"/>
                        </a:rPr>
                        <a:t>Off-momentum </a:t>
                      </a:r>
                    </a:p>
                  </a:txBody>
                  <a:tcPr marL="0" marR="0" marT="0" marB="0" anchor="t" anchorCtr="0" horzOverflow="overflow">
                    <a:solidFill>
                      <a:srgbClr val="E0E0E0"/>
                    </a:solidFill>
                  </a:tcPr>
                </a:tc>
                <a:tc>
                  <a:txBody>
                    <a:bodyPr/>
                    <a:lstStyle/>
                    <a:p>
                      <a:pPr algn="l">
                        <a:defRPr sz="1800"/>
                      </a:pPr>
                      <a:r>
                        <a:rPr sz="1400">
                          <a:latin typeface="+mj-lt"/>
                          <a:ea typeface="+mj-ea"/>
                          <a:cs typeface="+mj-cs"/>
                          <a:sym typeface="Calibri"/>
                        </a:rPr>
                        <a:t>Charged particles </a:t>
                      </a:r>
                    </a:p>
                  </a:txBody>
                  <a:tcPr marL="0" marR="0" marT="0" marB="0" anchor="t" anchorCtr="0" horzOverflow="overflow">
                    <a:solidFill>
                      <a:srgbClr val="E0E0E0"/>
                    </a:solidFill>
                  </a:tcPr>
                </a:tc>
                <a:tc>
                  <a:txBody>
                    <a:bodyPr/>
                    <a:lstStyle/>
                    <a:p>
                      <a:pPr algn="l">
                        <a:defRPr sz="1800"/>
                      </a:pPr>
                      <a:r>
                        <a:rPr sz="1400">
                          <a:latin typeface="+mj-lt"/>
                          <a:ea typeface="+mj-ea"/>
                          <a:cs typeface="+mj-cs"/>
                          <a:sym typeface="Calibri"/>
                        </a:rPr>
                        <a:t>0-5.0</a:t>
                      </a:r>
                    </a:p>
                  </a:txBody>
                  <a:tcPr marL="0" marR="0" marT="0" marB="0" anchor="t" anchorCtr="0" horzOverflow="overflow">
                    <a:solidFill>
                      <a:srgbClr val="E0E0E0"/>
                    </a:solidFill>
                  </a:tcPr>
                </a:tc>
                <a:tc>
                  <a:txBody>
                    <a:bodyPr/>
                    <a:lstStyle/>
                    <a:p>
                      <a:pPr algn="l">
                        <a:defRPr sz="1800"/>
                      </a:pPr>
                      <a:r>
                        <a:rPr sz="1400">
                          <a:latin typeface="+mj-lt"/>
                          <a:ea typeface="+mj-ea"/>
                          <a:cs typeface="+mj-cs"/>
                          <a:sym typeface="Calibri"/>
                        </a:rPr>
                        <a:t>0.4&lt; xL&lt; 0.65 </a:t>
                      </a:r>
                    </a:p>
                  </a:txBody>
                  <a:tcPr marL="0" marR="0" marT="0" marB="0" anchor="t" anchorCtr="0" horzOverflow="overflow">
                    <a:solidFill>
                      <a:srgbClr val="E0E0E0"/>
                    </a:solidFill>
                  </a:tcPr>
                </a:tc>
                <a:tc>
                  <a:txBody>
                    <a:bodyPr/>
                    <a:lstStyle/>
                    <a:p>
                      <a:pPr algn="l">
                        <a:defRPr sz="1800"/>
                      </a:pPr>
                      <a:r>
                        <a:rPr sz="1400">
                          <a:latin typeface="+mj-lt"/>
                          <a:ea typeface="+mj-ea"/>
                          <a:cs typeface="+mj-cs"/>
                          <a:sym typeface="Calibri"/>
                        </a:rPr>
                        <a:t>ca 23-25 m </a:t>
                      </a:r>
                    </a:p>
                  </a:txBody>
                  <a:tcPr marL="0" marR="0" marT="0" marB="0" anchor="t" anchorCtr="0" horzOverflow="overflow">
                    <a:solidFill>
                      <a:srgbClr val="E0E0E0"/>
                    </a:solidFill>
                  </a:tcPr>
                </a:tc>
              </a:tr>
              <a:tr h="312142">
                <a:tc>
                  <a:txBody>
                    <a:bodyPr/>
                    <a:lstStyle/>
                    <a:p>
                      <a:pPr algn="l">
                        <a:defRPr sz="1800"/>
                      </a:pPr>
                      <a:r>
                        <a:rPr sz="1400">
                          <a:latin typeface="+mj-lt"/>
                          <a:ea typeface="+mj-ea"/>
                          <a:cs typeface="+mj-cs"/>
                          <a:sym typeface="Calibri"/>
                        </a:rPr>
                        <a:t>Roman Pots </a:t>
                      </a:r>
                    </a:p>
                  </a:txBody>
                  <a:tcPr marL="0" marR="0" marT="0" marB="0" anchor="t" anchorCtr="0" horzOverflow="overflow">
                    <a:solidFill>
                      <a:srgbClr val="F0F0F0"/>
                    </a:solidFill>
                  </a:tcPr>
                </a:tc>
                <a:tc>
                  <a:txBody>
                    <a:bodyPr/>
                    <a:lstStyle/>
                    <a:p>
                      <a:pPr algn="l">
                        <a:defRPr>
                          <a:latin typeface="+mj-lt"/>
                          <a:ea typeface="+mj-ea"/>
                          <a:cs typeface="+mj-cs"/>
                          <a:sym typeface="Calibri"/>
                        </a:defRPr>
                      </a:pPr>
                      <a:r>
                        <a:t>Protons </a:t>
                      </a:r>
                    </a:p>
                    <a:p>
                      <a:pPr algn="l">
                        <a:defRPr>
                          <a:latin typeface="+mj-lt"/>
                          <a:ea typeface="+mj-ea"/>
                          <a:cs typeface="+mj-cs"/>
                          <a:sym typeface="Calibri"/>
                        </a:defRPr>
                      </a:pPr>
                      <a:r>
                        <a:t>Light nuclei </a:t>
                      </a:r>
                    </a:p>
                  </a:txBody>
                  <a:tcPr marL="0" marR="0" marT="0" marB="0" anchor="t" anchorCtr="0" horzOverflow="overflow">
                    <a:solidFill>
                      <a:srgbClr val="F0F0F0"/>
                    </a:solidFill>
                  </a:tcPr>
                </a:tc>
                <a:tc>
                  <a:txBody>
                    <a:bodyPr/>
                    <a:lstStyle/>
                    <a:p>
                      <a:pPr algn="l">
                        <a:defRPr sz="1800">
                          <a:latin typeface="+mj-lt"/>
                          <a:ea typeface="+mj-ea"/>
                          <a:cs typeface="+mj-cs"/>
                          <a:sym typeface="Calibri"/>
                        </a:defRPr>
                      </a:pPr>
                    </a:p>
                    <a:p>
                      <a:pPr algn="l">
                        <a:defRPr>
                          <a:latin typeface="+mj-lt"/>
                          <a:ea typeface="+mj-ea"/>
                          <a:cs typeface="+mj-cs"/>
                          <a:sym typeface="Calibri"/>
                        </a:defRPr>
                      </a:pPr>
                      <a:r>
                        <a:t>0*-5.0</a:t>
                      </a:r>
                    </a:p>
                  </a:txBody>
                  <a:tcPr marL="0" marR="0" marT="0" marB="0" anchor="t" anchorCtr="0" horzOverflow="overflow">
                    <a:solidFill>
                      <a:srgbClr val="F0F0F0"/>
                    </a:solidFill>
                  </a:tcPr>
                </a:tc>
                <a:tc>
                  <a:txBody>
                    <a:bodyPr/>
                    <a:lstStyle/>
                    <a:p>
                      <a:pPr algn="l">
                        <a:defRPr sz="1800"/>
                      </a:pPr>
                      <a:r>
                        <a:rPr sz="1400">
                          <a:latin typeface="+mj-lt"/>
                          <a:ea typeface="+mj-ea"/>
                          <a:cs typeface="+mj-cs"/>
                          <a:sym typeface="Calibri"/>
                        </a:rPr>
                        <a:t>0.6 &lt; xL&lt; 0.95</a:t>
                      </a:r>
                    </a:p>
                  </a:txBody>
                  <a:tcPr marL="0" marR="0" marT="0" marB="0" anchor="t" anchorCtr="0" horzOverflow="overflow">
                    <a:solidFill>
                      <a:srgbClr val="F0F0F0"/>
                    </a:solidFill>
                  </a:tcPr>
                </a:tc>
                <a:tc>
                  <a:txBody>
                    <a:bodyPr/>
                    <a:lstStyle/>
                    <a:p>
                      <a:pPr algn="l">
                        <a:defRPr sz="1800"/>
                      </a:pPr>
                      <a:r>
                        <a:rPr sz="1400">
                          <a:latin typeface="+mj-lt"/>
                          <a:ea typeface="+mj-ea"/>
                          <a:cs typeface="+mj-cs"/>
                          <a:sym typeface="Calibri"/>
                        </a:rPr>
                        <a:t>ca 27-30 m </a:t>
                      </a:r>
                    </a:p>
                  </a:txBody>
                  <a:tcPr marL="0" marR="0" marT="0" marB="0" anchor="t" anchorCtr="0" horzOverflow="overflow">
                    <a:solidFill>
                      <a:srgbClr val="F0F0F0"/>
                    </a:solidFill>
                  </a:tcPr>
                </a:tc>
              </a:tr>
              <a:tr h="312142">
                <a:tc>
                  <a:txBody>
                    <a:bodyPr/>
                    <a:lstStyle/>
                    <a:p>
                      <a:pPr algn="l">
                        <a:defRPr sz="1800"/>
                      </a:pPr>
                      <a:r>
                        <a:rPr sz="1400">
                          <a:latin typeface="+mj-lt"/>
                          <a:ea typeface="+mj-ea"/>
                          <a:cs typeface="+mj-cs"/>
                          <a:sym typeface="Calibri"/>
                        </a:rPr>
                        <a:t>ZDC</a:t>
                      </a:r>
                    </a:p>
                  </a:txBody>
                  <a:tcPr marL="0" marR="0" marT="0" marB="0" anchor="t" anchorCtr="0" horzOverflow="overflow">
                    <a:solidFill>
                      <a:srgbClr val="E0E0E0"/>
                    </a:solidFill>
                  </a:tcPr>
                </a:tc>
                <a:tc>
                  <a:txBody>
                    <a:bodyPr/>
                    <a:lstStyle/>
                    <a:p>
                      <a:pPr algn="l">
                        <a:defRPr>
                          <a:latin typeface="+mj-lt"/>
                          <a:ea typeface="+mj-ea"/>
                          <a:cs typeface="+mj-cs"/>
                          <a:sym typeface="Calibri"/>
                        </a:defRPr>
                      </a:pPr>
                      <a:r>
                        <a:t>Neutrons </a:t>
                      </a:r>
                    </a:p>
                    <a:p>
                      <a:pPr algn="l">
                        <a:defRPr>
                          <a:latin typeface="+mj-lt"/>
                          <a:ea typeface="+mj-ea"/>
                          <a:cs typeface="+mj-cs"/>
                          <a:sym typeface="Calibri"/>
                        </a:defRPr>
                      </a:pPr>
                      <a:r>
                        <a:t>Photons </a:t>
                      </a:r>
                    </a:p>
                  </a:txBody>
                  <a:tcPr marL="0" marR="0" marT="0" marB="0" anchor="t" anchorCtr="0" horzOverflow="overflow">
                    <a:solidFill>
                      <a:srgbClr val="E0E0E0"/>
                    </a:solidFill>
                  </a:tcPr>
                </a:tc>
                <a:tc>
                  <a:txBody>
                    <a:bodyPr/>
                    <a:lstStyle/>
                    <a:p>
                      <a:pPr algn="l">
                        <a:defRPr sz="1800"/>
                      </a:pPr>
                      <a:r>
                        <a:rPr sz="1400">
                          <a:latin typeface="+mj-lt"/>
                          <a:ea typeface="+mj-ea"/>
                          <a:cs typeface="+mj-cs"/>
                          <a:sym typeface="Calibri"/>
                        </a:rPr>
                        <a:t>0-4.0 (5.5) </a:t>
                      </a:r>
                    </a:p>
                  </a:txBody>
                  <a:tcPr marL="0" marR="0" marT="0" marB="0" anchor="t" anchorCtr="0" horzOverflow="overflow">
                    <a:solidFill>
                      <a:srgbClr val="E0E0E0"/>
                    </a:solidFill>
                  </a:tcPr>
                </a:tc>
                <a:tc>
                  <a:txBody>
                    <a:bodyPr/>
                    <a:lstStyle/>
                    <a:p>
                      <a:pPr algn="l">
                        <a:defRPr>
                          <a:latin typeface="+mj-lt"/>
                          <a:ea typeface="+mj-ea"/>
                          <a:cs typeface="+mj-cs"/>
                          <a:sym typeface="Calibri"/>
                        </a:defRPr>
                      </a:pPr>
                    </a:p>
                  </a:txBody>
                  <a:tcPr marL="0" marR="0" marT="0" marB="0" anchor="t" anchorCtr="0" horzOverflow="overflow">
                    <a:solidFill>
                      <a:srgbClr val="E0E0E0"/>
                    </a:solidFill>
                  </a:tcPr>
                </a:tc>
                <a:tc>
                  <a:txBody>
                    <a:bodyPr/>
                    <a:lstStyle/>
                    <a:p>
                      <a:pPr algn="l">
                        <a:defRPr sz="1800"/>
                      </a:pPr>
                      <a:r>
                        <a:rPr sz="1400">
                          <a:latin typeface="+mj-lt"/>
                          <a:ea typeface="+mj-ea"/>
                          <a:cs typeface="+mj-cs"/>
                          <a:sym typeface="Calibri"/>
                        </a:rPr>
                        <a:t>ca 35 m </a:t>
                      </a:r>
                    </a:p>
                  </a:txBody>
                  <a:tcPr marL="0" marR="0" marT="0" marB="0" anchor="t" anchorCtr="0" horzOverflow="overflow">
                    <a:solidFill>
                      <a:srgbClr val="E0E0E0"/>
                    </a:solidFill>
                  </a:tcPr>
                </a:tc>
              </a:tr>
            </a:tbl>
          </a:graphicData>
        </a:graphic>
      </p:graphicFrame>
      <p:grpSp>
        <p:nvGrpSpPr>
          <p:cNvPr id="389" name="Group"/>
          <p:cNvGrpSpPr/>
          <p:nvPr/>
        </p:nvGrpSpPr>
        <p:grpSpPr>
          <a:xfrm>
            <a:off x="9179754" y="1621465"/>
            <a:ext cx="2789131" cy="2643408"/>
            <a:chOff x="0" y="-1"/>
            <a:chExt cx="2789129" cy="2643406"/>
          </a:xfrm>
        </p:grpSpPr>
        <p:grpSp>
          <p:nvGrpSpPr>
            <p:cNvPr id="387" name="Group 9"/>
            <p:cNvGrpSpPr/>
            <p:nvPr/>
          </p:nvGrpSpPr>
          <p:grpSpPr>
            <a:xfrm>
              <a:off x="-1" y="-2"/>
              <a:ext cx="2789131" cy="2643408"/>
              <a:chOff x="0" y="0"/>
              <a:chExt cx="2789129" cy="2643406"/>
            </a:xfrm>
          </p:grpSpPr>
          <p:pic>
            <p:nvPicPr>
              <p:cNvPr id="384" name="Picture 7" descr="Picture 7"/>
              <p:cNvPicPr>
                <a:picLocks noChangeAspect="1"/>
              </p:cNvPicPr>
              <p:nvPr/>
            </p:nvPicPr>
            <p:blipFill>
              <a:blip r:embed="rId2">
                <a:extLst/>
              </a:blip>
              <a:stretch>
                <a:fillRect/>
              </a:stretch>
            </p:blipFill>
            <p:spPr>
              <a:xfrm>
                <a:off x="0" y="-1"/>
                <a:ext cx="2789130" cy="2398736"/>
              </a:xfrm>
              <a:prstGeom prst="rect">
                <a:avLst/>
              </a:prstGeom>
              <a:ln w="12700" cap="flat">
                <a:noFill/>
                <a:miter lim="400000"/>
              </a:ln>
              <a:effectLst/>
            </p:spPr>
          </p:pic>
          <p:sp>
            <p:nvSpPr>
              <p:cNvPr id="385" name="Freeform 174"/>
              <p:cNvSpPr/>
              <p:nvPr/>
            </p:nvSpPr>
            <p:spPr>
              <a:xfrm flipH="1" rot="10980000">
                <a:off x="764426" y="2144053"/>
                <a:ext cx="1239615" cy="206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3816" y="10800"/>
                      <a:pt x="7632" y="0"/>
                      <a:pt x="11232" y="0"/>
                    </a:cubicBezTo>
                    <a:cubicBezTo>
                      <a:pt x="14832" y="0"/>
                      <a:pt x="18216" y="10800"/>
                      <a:pt x="21600" y="21600"/>
                    </a:cubicBezTo>
                  </a:path>
                </a:pathLst>
              </a:custGeom>
              <a:noFill/>
              <a:ln w="9525" cap="flat">
                <a:solidFill>
                  <a:srgbClr val="FF0000"/>
                </a:solidFill>
                <a:prstDash val="dash"/>
                <a:round/>
                <a:tailEnd type="triangle" w="med" len="med"/>
              </a:ln>
              <a:effectLst/>
            </p:spPr>
            <p:txBody>
              <a:bodyPr wrap="square" lIns="45718" tIns="45718" rIns="45718" bIns="45718" numCol="1" anchor="t">
                <a:noAutofit/>
              </a:bodyPr>
              <a:lstStyle/>
              <a:p>
                <a:pPr>
                  <a:defRPr>
                    <a:latin typeface="Times New Roman"/>
                    <a:ea typeface="Times New Roman"/>
                    <a:cs typeface="Times New Roman"/>
                    <a:sym typeface="Times New Roman"/>
                  </a:defRPr>
                </a:pPr>
              </a:p>
            </p:txBody>
          </p:sp>
          <p:sp>
            <p:nvSpPr>
              <p:cNvPr id="386" name="Text Box 175"/>
              <p:cNvSpPr txBox="1"/>
              <p:nvPr/>
            </p:nvSpPr>
            <p:spPr>
              <a:xfrm>
                <a:off x="1233467" y="2226376"/>
                <a:ext cx="729853" cy="417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p>
                <a:pPr>
                  <a:spcBef>
                    <a:spcPts val="1200"/>
                  </a:spcBef>
                  <a:defRPr b="1" sz="2000">
                    <a:solidFill>
                      <a:srgbClr val="FF0000"/>
                    </a:solidFill>
                    <a:latin typeface="Times New Roman"/>
                    <a:ea typeface="Times New Roman"/>
                    <a:cs typeface="Times New Roman"/>
                    <a:sym typeface="Times New Roman"/>
                  </a:defRPr>
                </a:pPr>
                <a:r>
                  <a:t>t=p</a:t>
                </a:r>
                <a:r>
                  <a:rPr baseline="-25000"/>
                  <a:t>t</a:t>
                </a:r>
                <a:r>
                  <a:rPr baseline="30000"/>
                  <a:t>2</a:t>
                </a:r>
              </a:p>
            </p:txBody>
          </p:sp>
        </p:grpSp>
        <p:sp>
          <p:nvSpPr>
            <p:cNvPr id="388" name=", n’"/>
            <p:cNvSpPr txBox="1"/>
            <p:nvPr/>
          </p:nvSpPr>
          <p:spPr>
            <a:xfrm>
              <a:off x="2385215" y="2049111"/>
              <a:ext cx="386316" cy="3299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noAutofit/>
            </a:bodyPr>
            <a:lstStyle>
              <a:lvl1pPr>
                <a:defRPr>
                  <a:latin typeface="+mj-lt"/>
                  <a:ea typeface="+mj-ea"/>
                  <a:cs typeface="+mj-cs"/>
                  <a:sym typeface="Calibri"/>
                </a:defRPr>
              </a:lvl1pPr>
            </a:lstStyle>
            <a:p>
              <a:pPr/>
              <a:r>
                <a:t>, n’</a:t>
              </a:r>
            </a:p>
          </p:txBody>
        </p:sp>
      </p:grpSp>
      <p:sp>
        <p:nvSpPr>
          <p:cNvPr id="390" name="Exclusive /diffractive reactions driving the design of FF area -&gt;  reconstruction of particles outside of the central detector acceptance"/>
          <p:cNvSpPr txBox="1"/>
          <p:nvPr/>
        </p:nvSpPr>
        <p:spPr>
          <a:xfrm>
            <a:off x="8875526" y="803105"/>
            <a:ext cx="3221427" cy="9991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lvl1pPr>
          </a:lstStyle>
          <a:p>
            <a:pPr/>
            <a:r>
              <a:t>Exclusive /diffractive reactions driving the design of FF area -&gt;  reconstruction of particles outside of the central detector acceptance</a:t>
            </a:r>
          </a:p>
        </p:txBody>
      </p:sp>
      <p:sp>
        <p:nvSpPr>
          <p:cNvPr id="391" name="protons  at wide range of…"/>
          <p:cNvSpPr txBox="1"/>
          <p:nvPr/>
        </p:nvSpPr>
        <p:spPr>
          <a:xfrm>
            <a:off x="304664" y="5124116"/>
            <a:ext cx="3724946" cy="9652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lvl="1" marL="541421" indent="-160420">
              <a:buSzPct val="100000"/>
              <a:buFont typeface="Arial"/>
              <a:buChar char="✓"/>
            </a:pPr>
            <a:r>
              <a:t>protons  at wide range of   </a:t>
            </a:r>
            <a14:m>
              <m:oMath>
                <m:sSubSup>
                  <m:e>
                    <m:r>
                      <a:rPr xmlns:a="http://schemas.openxmlformats.org/drawingml/2006/main" sz="2000" i="1">
                        <a:solidFill>
                          <a:srgbClr val="000000"/>
                        </a:solidFill>
                        <a:latin typeface="Cambria Math" panose="02040503050406030204" pitchFamily="18" charset="0"/>
                      </a:rPr>
                      <m:t>p</m:t>
                    </m:r>
                  </m:e>
                  <m:sub>
                    <m:r>
                      <a:rPr xmlns:a="http://schemas.openxmlformats.org/drawingml/2006/main" sz="2000" i="1">
                        <a:solidFill>
                          <a:srgbClr val="000000"/>
                        </a:solidFill>
                        <a:latin typeface="Cambria Math" panose="02040503050406030204" pitchFamily="18" charset="0"/>
                      </a:rPr>
                      <m:t>T</m:t>
                    </m:r>
                  </m:sub>
                  <m:sup>
                    <m:r>
                      <a:rPr xmlns:a="http://schemas.openxmlformats.org/drawingml/2006/main" sz="2000" i="1">
                        <a:solidFill>
                          <a:srgbClr val="000000"/>
                        </a:solidFill>
                        <a:latin typeface="Cambria Math" panose="02040503050406030204" pitchFamily="18" charset="0"/>
                      </a:rPr>
                      <m:t>2</m:t>
                    </m:r>
                  </m:sup>
                </m:sSubSup>
              </m:oMath>
            </a14:m>
            <a:r>
              <a:t>  </a:t>
            </a:r>
          </a:p>
          <a:p>
            <a:pPr lvl="1" marL="541421" indent="-160420">
              <a:buSzPct val="100000"/>
              <a:buFont typeface="Arial"/>
              <a:buChar char="✓"/>
            </a:pPr>
            <a:r>
              <a:t>protons with </a:t>
            </a:r>
            <a:r>
              <a:rPr b="1">
                <a:latin typeface="+mj-lt"/>
                <a:ea typeface="+mj-ea"/>
                <a:cs typeface="+mj-cs"/>
                <a:sym typeface="Calibri"/>
              </a:rPr>
              <a:t>different rigidity</a:t>
            </a:r>
            <a:endParaRPr b="1">
              <a:latin typeface="+mj-lt"/>
              <a:ea typeface="+mj-ea"/>
              <a:cs typeface="+mj-cs"/>
              <a:sym typeface="Calibri"/>
            </a:endParaRPr>
          </a:p>
          <a:p>
            <a:pPr lvl="1" marL="541421" indent="-160420">
              <a:buSzPct val="100000"/>
              <a:buFont typeface="Arial"/>
              <a:buChar char="✓"/>
            </a:pPr>
            <a:r>
              <a:rPr b="1">
                <a:latin typeface="+mj-lt"/>
                <a:ea typeface="+mj-ea"/>
                <a:cs typeface="+mj-cs"/>
                <a:sym typeface="Calibri"/>
              </a:rPr>
              <a:t>neutrons and photons </a:t>
            </a:r>
          </a:p>
        </p:txBody>
      </p:sp>
      <p:pic>
        <p:nvPicPr>
          <p:cNvPr id="392" name="Image" descr="Image"/>
          <p:cNvPicPr>
            <a:picLocks noChangeAspect="1"/>
          </p:cNvPicPr>
          <p:nvPr/>
        </p:nvPicPr>
        <p:blipFill>
          <a:blip r:embed="rId3">
            <a:extLst/>
          </a:blip>
          <a:stretch>
            <a:fillRect/>
          </a:stretch>
        </p:blipFill>
        <p:spPr>
          <a:xfrm>
            <a:off x="1025054" y="882901"/>
            <a:ext cx="6618134" cy="3352085"/>
          </a:xfrm>
          <a:prstGeom prst="rect">
            <a:avLst/>
          </a:prstGeom>
          <a:ln w="12700">
            <a:miter lim="400000"/>
          </a:ln>
        </p:spPr>
      </p:pic>
      <p:sp>
        <p:nvSpPr>
          <p:cNvPr id="393" name="Star"/>
          <p:cNvSpPr/>
          <p:nvPr/>
        </p:nvSpPr>
        <p:spPr>
          <a:xfrm>
            <a:off x="255444" y="3973441"/>
            <a:ext cx="717882" cy="732497"/>
          </a:xfrm>
          <a:prstGeom prst="star5">
            <a:avLst>
              <a:gd name="adj" fmla="val 19100"/>
              <a:gd name="hf" fmla="val 105146"/>
              <a:gd name="vf" fmla="val 110557"/>
            </a:avLst>
          </a:prstGeom>
          <a:solidFill>
            <a:srgbClr val="FFFFFF"/>
          </a:solidFill>
          <a:ln w="12700">
            <a:solidFill>
              <a:srgbClr val="0096FF"/>
            </a:solidFill>
            <a:miter/>
          </a:ln>
        </p:spPr>
        <p:txBody>
          <a:bodyPr lIns="45719" rIns="45719" anchor="ctr"/>
          <a:lstStyle/>
          <a:p>
            <a:pPr/>
          </a:p>
        </p:txBody>
      </p:sp>
      <p:sp>
        <p:nvSpPr>
          <p:cNvPr id="394" name="IP"/>
          <p:cNvSpPr txBox="1"/>
          <p:nvPr/>
        </p:nvSpPr>
        <p:spPr>
          <a:xfrm>
            <a:off x="454321" y="4236715"/>
            <a:ext cx="320128"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IP</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NL">
  <a:themeElements>
    <a:clrScheme name="BNL">
      <a:dk1>
        <a:srgbClr val="000000"/>
      </a:dk1>
      <a:lt1>
        <a:srgbClr val="FFFFFF"/>
      </a:lt1>
      <a:dk2>
        <a:srgbClr val="A7A7A7"/>
      </a:dk2>
      <a:lt2>
        <a:srgbClr val="535353"/>
      </a:lt2>
      <a:accent1>
        <a:srgbClr val="B2D33A"/>
      </a:accent1>
      <a:accent2>
        <a:srgbClr val="F68A1F"/>
      </a:accent2>
      <a:accent3>
        <a:srgbClr val="B62466"/>
      </a:accent3>
      <a:accent4>
        <a:srgbClr val="FFCC33"/>
      </a:accent4>
      <a:accent5>
        <a:srgbClr val="DA3525"/>
      </a:accent5>
      <a:accent6>
        <a:srgbClr val="50489D"/>
      </a:accent6>
      <a:hlink>
        <a:srgbClr val="0000FF"/>
      </a:hlink>
      <a:folHlink>
        <a:srgbClr val="FF00FF"/>
      </a:folHlink>
    </a:clrScheme>
    <a:fontScheme name="BNL">
      <a:majorFont>
        <a:latin typeface="Calibri"/>
        <a:ea typeface="Calibri"/>
        <a:cs typeface="Calibri"/>
      </a:majorFont>
      <a:minorFont>
        <a:latin typeface="Helvetica"/>
        <a:ea typeface="Helvetica"/>
        <a:cs typeface="Helvetica"/>
      </a:minorFont>
    </a:fontScheme>
    <a:fmtScheme name="BN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NL">
  <a:themeElements>
    <a:clrScheme name="BNL">
      <a:dk1>
        <a:srgbClr val="000000"/>
      </a:dk1>
      <a:lt1>
        <a:srgbClr val="FFFFFF"/>
      </a:lt1>
      <a:dk2>
        <a:srgbClr val="A7A7A7"/>
      </a:dk2>
      <a:lt2>
        <a:srgbClr val="535353"/>
      </a:lt2>
      <a:accent1>
        <a:srgbClr val="B2D33A"/>
      </a:accent1>
      <a:accent2>
        <a:srgbClr val="F68A1F"/>
      </a:accent2>
      <a:accent3>
        <a:srgbClr val="B62466"/>
      </a:accent3>
      <a:accent4>
        <a:srgbClr val="FFCC33"/>
      </a:accent4>
      <a:accent5>
        <a:srgbClr val="DA3525"/>
      </a:accent5>
      <a:accent6>
        <a:srgbClr val="50489D"/>
      </a:accent6>
      <a:hlink>
        <a:srgbClr val="0000FF"/>
      </a:hlink>
      <a:folHlink>
        <a:srgbClr val="FF00FF"/>
      </a:folHlink>
    </a:clrScheme>
    <a:fontScheme name="BNL">
      <a:majorFont>
        <a:latin typeface="Calibri"/>
        <a:ea typeface="Calibri"/>
        <a:cs typeface="Calibri"/>
      </a:majorFont>
      <a:minorFont>
        <a:latin typeface="Helvetica"/>
        <a:ea typeface="Helvetica"/>
        <a:cs typeface="Helvetica"/>
      </a:minorFont>
    </a:fontScheme>
    <a:fmtScheme name="BN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