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 b="def" i="def"/>
      <a:tcStyle>
        <a:tcBdr/>
        <a:fill>
          <a:solidFill>
            <a:srgbClr val="F2F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 b="def" i="def"/>
      <a:tcStyle>
        <a:tcBdr/>
        <a:fill>
          <a:solidFill>
            <a:srgbClr val="F2F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D2"/>
          </a:solidFill>
        </a:fill>
      </a:tcStyle>
    </a:wholeTbl>
    <a:band2H>
      <a:tcTxStyle b="def" i="def"/>
      <a:tcStyle>
        <a:tcBdr/>
        <a:fill>
          <a:solidFill>
            <a:srgbClr val="F2E7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EDE"/>
          </a:solidFill>
        </a:fill>
      </a:tcStyle>
    </a:wholeTbl>
    <a:band2H>
      <a:tcTxStyle b="def" i="def"/>
      <a:tcStyle>
        <a:tcBdr/>
        <a:fill>
          <a:solidFill>
            <a:srgbClr val="E8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from AgendaContinuation of Title"/>
          <p:cNvSpPr txBox="1"/>
          <p:nvPr>
            <p:ph type="title" hasCustomPrompt="1"/>
          </p:nvPr>
        </p:nvSpPr>
        <p:spPr>
          <a:xfrm>
            <a:off x="502919" y="1174478"/>
            <a:ext cx="10962107" cy="124041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from AgendaContinuation of Title</a:t>
            </a:r>
          </a:p>
        </p:txBody>
      </p:sp>
      <p:sp>
        <p:nvSpPr>
          <p:cNvPr id="16" name="Body Level One…"/>
          <p:cNvSpPr txBox="1"/>
          <p:nvPr>
            <p:ph type="body" sz="quarter" idx="1" hasCustomPrompt="1"/>
          </p:nvPr>
        </p:nvSpPr>
        <p:spPr>
          <a:xfrm>
            <a:off x="502919" y="5074920"/>
            <a:ext cx="4363738" cy="10196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SC-x Identifier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Text Placeholder 4"/>
          <p:cNvSpPr/>
          <p:nvPr>
            <p:ph type="body" sz="quarter" idx="21" hasCustomPrompt="1"/>
          </p:nvPr>
        </p:nvSpPr>
        <p:spPr>
          <a:xfrm>
            <a:off x="502919" y="3288712"/>
            <a:ext cx="10962107" cy="448981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300"/>
              </a:spcBef>
              <a:buSzTx/>
              <a:buFontTx/>
              <a:buNone/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Presenter Name</a:t>
            </a:r>
          </a:p>
        </p:txBody>
      </p:sp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5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8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6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6"/>
          <p:cNvSpPr/>
          <p:nvPr>
            <p:ph type="body" sz="quarter" idx="22" hasCustomPrompt="1"/>
          </p:nvPr>
        </p:nvSpPr>
        <p:spPr>
          <a:xfrm>
            <a:off x="502919" y="2423580"/>
            <a:ext cx="10962107" cy="5016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Secondary title if needed</a:t>
            </a:r>
          </a:p>
        </p:txBody>
      </p:sp>
      <p:sp>
        <p:nvSpPr>
          <p:cNvPr id="22" name="Text Placeholder 11"/>
          <p:cNvSpPr/>
          <p:nvPr>
            <p:ph type="body" sz="quarter" idx="23" hasCustomPrompt="1"/>
          </p:nvPr>
        </p:nvSpPr>
        <p:spPr>
          <a:xfrm>
            <a:off x="502919" y="4233686"/>
            <a:ext cx="10962107" cy="3795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WBS 6.0x.xxx WBS Name (Exact from WBS)</a:t>
            </a:r>
          </a:p>
        </p:txBody>
      </p:sp>
      <p:sp>
        <p:nvSpPr>
          <p:cNvPr id="23" name="Text Placeholder 13"/>
          <p:cNvSpPr/>
          <p:nvPr>
            <p:ph type="body" sz="quarter" idx="24" hasCustomPrompt="1"/>
          </p:nvPr>
        </p:nvSpPr>
        <p:spPr>
          <a:xfrm>
            <a:off x="502919" y="3738424"/>
            <a:ext cx="10962107" cy="4778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Project Role or Organizational Role if not Project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6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37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8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39" name="L2 Scope"/>
          <p:cNvSpPr txBox="1"/>
          <p:nvPr>
            <p:ph type="title" hasCustomPrompt="1"/>
          </p:nvPr>
        </p:nvSpPr>
        <p:spPr>
          <a:xfrm>
            <a:off x="461959" y="0"/>
            <a:ext cx="8229602" cy="814866"/>
          </a:xfrm>
          <a:prstGeom prst="rect">
            <a:avLst/>
          </a:prstGeom>
        </p:spPr>
        <p:txBody>
          <a:bodyPr/>
          <a:lstStyle/>
          <a:p>
            <a:pPr/>
            <a:r>
              <a:t>L2 Scope</a:t>
            </a:r>
          </a:p>
        </p:txBody>
      </p:sp>
      <p:sp>
        <p:nvSpPr>
          <p:cNvPr id="140" name="Body Level One…"/>
          <p:cNvSpPr txBox="1"/>
          <p:nvPr>
            <p:ph type="body" sz="quarter" idx="1" hasCustomPrompt="1"/>
          </p:nvPr>
        </p:nvSpPr>
        <p:spPr>
          <a:xfrm>
            <a:off x="4663035" y="5576839"/>
            <a:ext cx="7315201" cy="685802"/>
          </a:xfrm>
          <a:prstGeom prst="rect">
            <a:avLst/>
          </a:prstGeom>
        </p:spPr>
        <p:txBody>
          <a:bodyPr anchor="b"/>
          <a:lstStyle>
            <a:lvl2pPr marL="460375" indent="-233363"/>
            <a:lvl3pPr marL="712611" indent="-252236"/>
          </a:lstStyle>
          <a:p>
            <a:pPr/>
            <a:r>
              <a:t>Breakout Session Reference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1" name="Text Placeholder 6"/>
          <p:cNvSpPr/>
          <p:nvPr>
            <p:ph type="body" sz="quarter" idx="21" hasCustomPrompt="1"/>
          </p:nvPr>
        </p:nvSpPr>
        <p:spPr>
          <a:xfrm>
            <a:off x="3535383" y="0"/>
            <a:ext cx="8412482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b="1" sz="1800"/>
            </a:lvl1pPr>
          </a:lstStyle>
          <a:p>
            <a:pPr/>
            <a:r>
              <a:t>CD-3A WBS
CD-3A Scope Name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D-3A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0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51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2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53" name="CD-3A Scope"/>
          <p:cNvSpPr txBox="1"/>
          <p:nvPr>
            <p:ph type="title" hasCustomPrompt="1"/>
          </p:nvPr>
        </p:nvSpPr>
        <p:spPr>
          <a:xfrm>
            <a:off x="461962" y="0"/>
            <a:ext cx="8229601" cy="814866"/>
          </a:xfrm>
          <a:prstGeom prst="rect">
            <a:avLst/>
          </a:prstGeom>
        </p:spPr>
        <p:txBody>
          <a:bodyPr/>
          <a:lstStyle/>
          <a:p>
            <a:pPr/>
            <a:r>
              <a:t>CD-3A Scope</a:t>
            </a:r>
          </a:p>
        </p:txBody>
      </p:sp>
      <p:sp>
        <p:nvSpPr>
          <p:cNvPr id="154" name="Body Level One…"/>
          <p:cNvSpPr txBox="1"/>
          <p:nvPr>
            <p:ph type="body" sz="quarter" idx="1" hasCustomPrompt="1"/>
          </p:nvPr>
        </p:nvSpPr>
        <p:spPr>
          <a:xfrm>
            <a:off x="3535383" y="0"/>
            <a:ext cx="8412482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b="1" sz="1800"/>
            </a:lvl1pPr>
            <a:lvl2pPr marL="437038" indent="-210025" algn="r">
              <a:buFontTx/>
              <a:defRPr b="1" sz="1800"/>
            </a:lvl2pPr>
            <a:lvl3pPr marL="687387" indent="-227012" algn="r">
              <a:buFontTx/>
              <a:defRPr b="1" sz="1800"/>
            </a:lvl3pPr>
            <a:lvl4pPr marL="942775" indent="-255388" algn="r">
              <a:buFontTx/>
              <a:defRPr b="1" sz="1800"/>
            </a:lvl4pPr>
            <a:lvl5pPr marL="1169788" indent="-255388" algn="r">
              <a:buFontTx/>
              <a:defRPr b="1" sz="1800"/>
            </a:lvl5pPr>
          </a:lstStyle>
          <a:p>
            <a:pPr/>
            <a:r>
              <a:t>CD-3A WBS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5" name="Text Placeholder 4"/>
          <p:cNvSpPr/>
          <p:nvPr>
            <p:ph type="body" sz="half" idx="21" hasCustomPrompt="1"/>
          </p:nvPr>
        </p:nvSpPr>
        <p:spPr>
          <a:xfrm>
            <a:off x="461961" y="3606000"/>
            <a:ext cx="11521444" cy="2560323"/>
          </a:xfrm>
          <a:prstGeom prst="rect">
            <a:avLst/>
          </a:prstGeom>
        </p:spPr>
        <p:txBody>
          <a:bodyPr/>
          <a:lstStyle/>
          <a:p>
            <a:pPr/>
            <a:r>
              <a:t>Level 1 – Arial 20
Level 2 – Arial 18
Level 3 – Arial 16
Level 4 – Arial 16
Level 5 – Arial 16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65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6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67" name="Title Only"/>
          <p:cNvSpPr txBox="1"/>
          <p:nvPr>
            <p:ph type="title" hasCustomPrompt="1"/>
          </p:nvPr>
        </p:nvSpPr>
        <p:spPr>
          <a:xfrm>
            <a:off x="461962" y="0"/>
            <a:ext cx="11499236" cy="788565"/>
          </a:xfrm>
          <a:prstGeom prst="rect">
            <a:avLst/>
          </a:prstGeom>
        </p:spPr>
        <p:txBody>
          <a:bodyPr/>
          <a:lstStyle/>
          <a:p>
            <a:pPr/>
            <a:r>
              <a:t>Title Only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6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77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8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7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/>
            </a:lvl1pPr>
            <a:lvl2pPr marL="647065" indent="-420052" algn="ctr">
              <a:buFontTx/>
              <a:defRPr sz="3600"/>
            </a:lvl2pPr>
            <a:lvl3pPr marL="914400" indent="-454025" algn="ctr">
              <a:buFontTx/>
              <a:defRPr sz="3600"/>
            </a:lvl3pPr>
            <a:lvl4pPr marL="1198166" indent="-510778" algn="ctr">
              <a:buFontTx/>
              <a:defRPr sz="3600"/>
            </a:lvl4pPr>
            <a:lvl5pPr marL="1425178" indent="-510778" algn="ctr">
              <a:buFontTx/>
              <a:defRPr sz="3600"/>
            </a:lvl5pPr>
          </a:lstStyle>
          <a:p>
            <a:pPr/>
            <a:r>
              <a:t>Section Separator – Title Line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traight Connector 1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8" name="Title Text"/>
          <p:cNvSpPr txBox="1"/>
          <p:nvPr>
            <p:ph type="title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408832" y="1600200"/>
            <a:ext cx="11498621" cy="5257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4">
              <a:defRPr sz="2400"/>
            </a:lvl2pPr>
            <a:lvl3pPr marL="763057" indent="-302682">
              <a:defRPr sz="2400"/>
            </a:lvl3pPr>
            <a:lvl4pPr marL="1027905" indent="-340518">
              <a:defRPr sz="2400"/>
            </a:lvl4pPr>
            <a:lvl5pPr marL="1254919" indent="-3405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TextBox 4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91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2" name="TextBox 8"/>
          <p:cNvSpPr txBox="1"/>
          <p:nvPr/>
        </p:nvSpPr>
        <p:spPr>
          <a:xfrm>
            <a:off x="4594947" y="6492645"/>
            <a:ext cx="3664707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B. Zihlmann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lick To Edit Master Title Style"/>
          <p:cNvSpPr txBox="1"/>
          <p:nvPr>
            <p:ph type="title" hasCustomPrompt="1"/>
          </p:nvPr>
        </p:nvSpPr>
        <p:spPr>
          <a:xfrm>
            <a:off x="813174" y="1481539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201" name="Body Level One…"/>
          <p:cNvSpPr txBox="1"/>
          <p:nvPr>
            <p:ph type="body" sz="quarter" idx="1"/>
          </p:nvPr>
        </p:nvSpPr>
        <p:spPr>
          <a:xfrm>
            <a:off x="813174" y="4712963"/>
            <a:ext cx="10334626" cy="746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Text Placeholder 4"/>
          <p:cNvSpPr/>
          <p:nvPr>
            <p:ph type="body" sz="quarter" idx="21"/>
          </p:nvPr>
        </p:nvSpPr>
        <p:spPr>
          <a:xfrm>
            <a:off x="813174" y="3441177"/>
            <a:ext cx="10334626" cy="125961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6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9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7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7315200" y="6172200"/>
            <a:ext cx="259527" cy="239268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solidFill>
                  <a:srgbClr val="00ACD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" name="TextBox 3"/>
          <p:cNvSpPr txBox="1"/>
          <p:nvPr/>
        </p:nvSpPr>
        <p:spPr>
          <a:xfrm>
            <a:off x="372896" y="6511954"/>
            <a:ext cx="8216429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Preliminary Design &amp; Safety Review of the EIC Auxiliary Far-Forward/Far-Backward Detectors (Feb 12, 2024)</a:t>
            </a:r>
          </a:p>
        </p:txBody>
      </p:sp>
      <p:sp>
        <p:nvSpPr>
          <p:cNvPr id="215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TextBox 1"/>
          <p:cNvSpPr txBox="1"/>
          <p:nvPr/>
        </p:nvSpPr>
        <p:spPr>
          <a:xfrm>
            <a:off x="7788288" y="651591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217" name="Title Text"/>
          <p:cNvSpPr txBox="1"/>
          <p:nvPr>
            <p:ph type="title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8" name="Body Level One…"/>
          <p:cNvSpPr txBox="1"/>
          <p:nvPr>
            <p:ph type="body" idx="1"/>
          </p:nvPr>
        </p:nvSpPr>
        <p:spPr>
          <a:xfrm>
            <a:off x="463230" y="917182"/>
            <a:ext cx="11498622" cy="52578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4">
              <a:defRPr sz="2400"/>
            </a:lvl2pPr>
            <a:lvl3pPr marL="763057" indent="-302682">
              <a:defRPr sz="2400"/>
            </a:lvl3pPr>
            <a:lvl4pPr marL="1027905" indent="-340518">
              <a:defRPr sz="2400"/>
            </a:lvl4pPr>
            <a:lvl5pPr marL="1254919" indent="-3405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Only"/>
          <p:cNvSpPr txBox="1"/>
          <p:nvPr>
            <p:ph type="title" hasCustomPrompt="1"/>
          </p:nvPr>
        </p:nvSpPr>
        <p:spPr>
          <a:xfrm>
            <a:off x="461962" y="0"/>
            <a:ext cx="11499236" cy="788565"/>
          </a:xfrm>
          <a:prstGeom prst="rect">
            <a:avLst/>
          </a:prstGeom>
        </p:spPr>
        <p:txBody>
          <a:bodyPr/>
          <a:lstStyle/>
          <a:p>
            <a:pPr/>
            <a:r>
              <a:t>Title Only</a:t>
            </a:r>
          </a:p>
        </p:txBody>
      </p:sp>
      <p:sp>
        <p:nvSpPr>
          <p:cNvPr id="227" name="Straight Connector 3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6" name="Title Text"/>
          <p:cNvSpPr txBox="1"/>
          <p:nvPr>
            <p:ph type="title"/>
          </p:nvPr>
        </p:nvSpPr>
        <p:spPr>
          <a:xfrm>
            <a:off x="462578" y="0"/>
            <a:ext cx="11499927" cy="82517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37" name="Body Level One…"/>
          <p:cNvSpPr txBox="1"/>
          <p:nvPr>
            <p:ph type="body" idx="1"/>
          </p:nvPr>
        </p:nvSpPr>
        <p:spPr>
          <a:xfrm>
            <a:off x="461962" y="981075"/>
            <a:ext cx="11499851" cy="50657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 sz="2400"/>
            </a:lvl1pPr>
            <a:lvl2pPr marL="731519" indent="-274319">
              <a:lnSpc>
                <a:spcPct val="90000"/>
              </a:lnSpc>
              <a:spcBef>
                <a:spcPts val="1000"/>
              </a:spcBef>
              <a:defRPr sz="2400"/>
            </a:lvl2pPr>
            <a:lvl3pPr marL="1219200" indent="-304800">
              <a:lnSpc>
                <a:spcPct val="90000"/>
              </a:lnSpc>
              <a:spcBef>
                <a:spcPts val="1000"/>
              </a:spcBef>
              <a:defRPr sz="2400"/>
            </a:lvl3pPr>
            <a:lvl4pPr marL="1714500" indent="-342900">
              <a:lnSpc>
                <a:spcPct val="90000"/>
              </a:lnSpc>
              <a:spcBef>
                <a:spcPts val="1000"/>
              </a:spcBef>
              <a:defRPr sz="2400"/>
            </a:lvl4pPr>
            <a:lvl5pPr marL="2220684" indent="-391884">
              <a:lnSpc>
                <a:spcPct val="90000"/>
              </a:lnSpc>
              <a:spcBef>
                <a:spcPts val="1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/>
          <p:nvPr>
            <p:ph type="sldNum" sz="quarter" idx="2"/>
          </p:nvPr>
        </p:nvSpPr>
        <p:spPr>
          <a:xfrm>
            <a:off x="11655152" y="6412750"/>
            <a:ext cx="182217" cy="17281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xfrm>
            <a:off x="11669279" y="6431384"/>
            <a:ext cx="153964" cy="13554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000">
                <a:solidFill>
                  <a:srgbClr val="00ACD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bout Me – Presenter Nam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Presenter Name</a:t>
            </a:r>
          </a:p>
        </p:txBody>
      </p:sp>
      <p:sp>
        <p:nvSpPr>
          <p:cNvPr id="3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Level 1 – Arial 20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1 - Bullete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traight Connector 5"/>
          <p:cNvSpPr/>
          <p:nvPr/>
        </p:nvSpPr>
        <p:spPr>
          <a:xfrm>
            <a:off x="571500" y="577670"/>
            <a:ext cx="11620503" cy="1"/>
          </a:xfrm>
          <a:prstGeom prst="line">
            <a:avLst/>
          </a:prstGeom>
          <a:ln w="53975">
            <a:solidFill>
              <a:srgbClr val="9C5A72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4" name="TextBox 8"/>
          <p:cNvSpPr txBox="1"/>
          <p:nvPr/>
        </p:nvSpPr>
        <p:spPr>
          <a:xfrm>
            <a:off x="533401" y="6577286"/>
            <a:ext cx="4123511" cy="22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ePIC Collaboration Meeting, January 9-13, 2024</a:t>
            </a:r>
          </a:p>
        </p:txBody>
      </p:sp>
      <p:sp>
        <p:nvSpPr>
          <p:cNvPr id="255" name="TextBox 7"/>
          <p:cNvSpPr txBox="1"/>
          <p:nvPr/>
        </p:nvSpPr>
        <p:spPr>
          <a:xfrm>
            <a:off x="476087" y="6286208"/>
            <a:ext cx="2648775" cy="313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Electron-Ion Collider</a:t>
            </a:r>
          </a:p>
        </p:txBody>
      </p:sp>
      <p:sp>
        <p:nvSpPr>
          <p:cNvPr id="256" name="Straight Connector 4"/>
          <p:cNvSpPr/>
          <p:nvPr/>
        </p:nvSpPr>
        <p:spPr>
          <a:xfrm>
            <a:off x="559887" y="6326092"/>
            <a:ext cx="11620503" cy="1"/>
          </a:xfrm>
          <a:prstGeom prst="line">
            <a:avLst/>
          </a:prstGeom>
          <a:ln w="127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7" name="TextBox 9"/>
          <p:cNvSpPr txBox="1"/>
          <p:nvPr/>
        </p:nvSpPr>
        <p:spPr>
          <a:xfrm>
            <a:off x="4263645" y="6569102"/>
            <a:ext cx="3664709" cy="22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E.C. Aschenauer &amp; R. Ent</a:t>
            </a:r>
          </a:p>
        </p:txBody>
      </p:sp>
      <p:sp>
        <p:nvSpPr>
          <p:cNvPr id="258" name="Slide Title [Layout: Content 1 – Bulleted]"/>
          <p:cNvSpPr txBox="1"/>
          <p:nvPr>
            <p:ph type="title" hasCustomPrompt="1"/>
          </p:nvPr>
        </p:nvSpPr>
        <p:spPr>
          <a:xfrm>
            <a:off x="615090" y="0"/>
            <a:ext cx="11347415" cy="561018"/>
          </a:xfrm>
          <a:prstGeom prst="rect">
            <a:avLst/>
          </a:prstGeom>
        </p:spPr>
        <p:txBody>
          <a:bodyPr/>
          <a:lstStyle>
            <a:lvl1pPr defTabSz="685800">
              <a:defRPr i="1" sz="3000"/>
            </a:lvl1pPr>
          </a:lstStyle>
          <a:p>
            <a:pPr/>
            <a:r>
              <a:t>Slide Title [Layout: Content 1 – Bulleted]</a:t>
            </a:r>
          </a:p>
        </p:txBody>
      </p:sp>
      <p:sp>
        <p:nvSpPr>
          <p:cNvPr id="259" name="Body Level One…"/>
          <p:cNvSpPr txBox="1"/>
          <p:nvPr>
            <p:ph type="body" idx="1" hasCustomPrompt="1"/>
          </p:nvPr>
        </p:nvSpPr>
        <p:spPr>
          <a:xfrm>
            <a:off x="571500" y="736986"/>
            <a:ext cx="11049000" cy="5212080"/>
          </a:xfrm>
          <a:prstGeom prst="rect">
            <a:avLst/>
          </a:prstGeom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buClr>
                <a:srgbClr val="0096FF"/>
              </a:buClr>
              <a:buFontTx/>
              <a:buChar char="▪"/>
              <a:defRPr sz="1800"/>
            </a:lvl1pPr>
            <a:lvl2pPr marL="561656" indent="-274319" defTabSz="685800">
              <a:lnSpc>
                <a:spcPct val="90000"/>
              </a:lnSpc>
              <a:spcBef>
                <a:spcPts val="700"/>
              </a:spcBef>
              <a:buClr>
                <a:srgbClr val="0096FF"/>
              </a:buClr>
              <a:buFontTx/>
              <a:buChar char="▪"/>
              <a:defRPr sz="1800"/>
            </a:lvl2pPr>
            <a:lvl3pPr marL="809868" indent="-235193" defTabSz="685800">
              <a:lnSpc>
                <a:spcPct val="90000"/>
              </a:lnSpc>
              <a:spcBef>
                <a:spcPts val="700"/>
              </a:spcBef>
              <a:buClr>
                <a:srgbClr val="0096FF"/>
              </a:buClr>
              <a:buFontTx/>
              <a:buChar char="▪"/>
              <a:defRPr sz="1800"/>
            </a:lvl3pPr>
            <a:lvl4pPr marL="1058069" indent="-254793" defTabSz="685800">
              <a:lnSpc>
                <a:spcPct val="90000"/>
              </a:lnSpc>
              <a:spcBef>
                <a:spcPts val="700"/>
              </a:spcBef>
              <a:buClr>
                <a:srgbClr val="0096FF"/>
              </a:buClr>
              <a:buFontTx/>
              <a:buChar char="▪"/>
              <a:defRPr sz="1800"/>
            </a:lvl4pPr>
            <a:lvl5pPr marL="1337628" indent="-305753" defTabSz="685800">
              <a:lnSpc>
                <a:spcPct val="90000"/>
              </a:lnSpc>
              <a:spcBef>
                <a:spcPts val="700"/>
              </a:spcBef>
              <a:buClr>
                <a:srgbClr val="0096FF"/>
              </a:buClr>
              <a:buFontTx/>
              <a:buChar char="▪"/>
              <a:defRPr sz="18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11777119" y="6608126"/>
            <a:ext cx="168090" cy="14783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100">
                <a:solidFill>
                  <a:srgbClr val="00ACD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8" name="TextBox 3"/>
          <p:cNvSpPr txBox="1"/>
          <p:nvPr/>
        </p:nvSpPr>
        <p:spPr>
          <a:xfrm>
            <a:off x="372896" y="6511954"/>
            <a:ext cx="8216429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Preliminary Design &amp; Safety Review of the EIC Auxiliary Far-Forward/Far-Backward Detectors (Feb 12, 2024)</a:t>
            </a:r>
          </a:p>
        </p:txBody>
      </p:sp>
      <p:sp>
        <p:nvSpPr>
          <p:cNvPr id="269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0" name="TextBox 1"/>
          <p:cNvSpPr txBox="1"/>
          <p:nvPr/>
        </p:nvSpPr>
        <p:spPr>
          <a:xfrm>
            <a:off x="7788288" y="651591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271" name="Title Text"/>
          <p:cNvSpPr txBox="1"/>
          <p:nvPr>
            <p:ph type="title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idx="1"/>
          </p:nvPr>
        </p:nvSpPr>
        <p:spPr>
          <a:xfrm>
            <a:off x="463230" y="917182"/>
            <a:ext cx="11498622" cy="52578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4">
              <a:defRPr sz="2400"/>
            </a:lvl2pPr>
            <a:lvl3pPr marL="763057" indent="-302682">
              <a:defRPr sz="2400"/>
            </a:lvl3pPr>
            <a:lvl4pPr marL="1027905" indent="-340518">
              <a:defRPr sz="2400"/>
            </a:lvl4pPr>
            <a:lvl5pPr marL="1254919" indent="-3405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traight Connector 4"/>
          <p:cNvSpPr/>
          <p:nvPr/>
        </p:nvSpPr>
        <p:spPr>
          <a:xfrm>
            <a:off x="1985318" y="825178"/>
            <a:ext cx="8510562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9975070" y="6315155"/>
            <a:ext cx="168090" cy="14783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100">
                <a:solidFill>
                  <a:srgbClr val="00206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2" name="Title Text"/>
          <p:cNvSpPr txBox="1"/>
          <p:nvPr>
            <p:ph type="title"/>
          </p:nvPr>
        </p:nvSpPr>
        <p:spPr>
          <a:xfrm>
            <a:off x="1985317" y="0"/>
            <a:ext cx="8510562" cy="825179"/>
          </a:xfrm>
          <a:prstGeom prst="rect">
            <a:avLst/>
          </a:prstGeom>
        </p:spPr>
        <p:txBody>
          <a:bodyPr lIns="45719" tIns="45719" rIns="45719" bIns="45719"/>
          <a:lstStyle>
            <a:lvl1pPr defTabSz="685800"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283" name="Body Level One…"/>
          <p:cNvSpPr txBox="1"/>
          <p:nvPr>
            <p:ph type="body" idx="1"/>
          </p:nvPr>
        </p:nvSpPr>
        <p:spPr>
          <a:xfrm>
            <a:off x="1985318" y="975364"/>
            <a:ext cx="8510562" cy="4988822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defRPr sz="1800"/>
            </a:lvl1pPr>
            <a:lvl2pPr marL="548639" indent="-205739" defTabSz="685800">
              <a:lnSpc>
                <a:spcPct val="90000"/>
              </a:lnSpc>
              <a:spcBef>
                <a:spcPts val="700"/>
              </a:spcBef>
              <a:defRPr sz="1800"/>
            </a:lvl2pPr>
            <a:lvl3pPr marL="923192" indent="-237392" defTabSz="685800">
              <a:lnSpc>
                <a:spcPct val="90000"/>
              </a:lnSpc>
              <a:spcBef>
                <a:spcPts val="700"/>
              </a:spcBef>
              <a:defRPr sz="1800"/>
            </a:lvl3pPr>
            <a:lvl4pPr marL="1285875" indent="-257175" defTabSz="685800">
              <a:lnSpc>
                <a:spcPct val="90000"/>
              </a:lnSpc>
              <a:spcBef>
                <a:spcPts val="700"/>
              </a:spcBef>
              <a:defRPr sz="1800"/>
            </a:lvl4pPr>
            <a:lvl5pPr marL="1680210" indent="-308610" defTabSz="685800">
              <a:lnSpc>
                <a:spcPct val="90000"/>
              </a:lnSpc>
              <a:spcBef>
                <a:spcPts val="7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About Me – Presenter Nam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Presenter Name</a:t>
            </a:r>
          </a:p>
        </p:txBody>
      </p:sp>
      <p:sp>
        <p:nvSpPr>
          <p:cNvPr id="291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Level 1 – Arial 20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42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</a:lvl1pPr>
            <a:lvl2pPr marL="684212" indent="-457200">
              <a:buFontTx/>
              <a:buAutoNum type="alphaUcPeriod" startAt="1"/>
            </a:lvl2pPr>
            <a:lvl3pPr marL="841375" indent="-381000">
              <a:buFontTx/>
              <a:buAutoNum type="romanLcPeriod" startAt="1"/>
            </a:lvl3pPr>
            <a:lvl4pPr marL="1116012" indent="-428625">
              <a:buFontTx/>
              <a:buAutoNum type="alphaLcPeriod" startAt="1"/>
            </a:lvl4pPr>
            <a:lvl5pPr marL="1343025" indent="-428625">
              <a:buFontTx/>
              <a:buAutoNum type="arabicPeriod" startAt="1"/>
            </a:lvl5pPr>
          </a:lstStyle>
          <a:p>
            <a:pPr/>
            <a:r>
              <a:t>Charges – Arial 20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Charge Questions Addressed"/>
          <p:cNvSpPr txBox="1"/>
          <p:nvPr>
            <p:ph type="title" hasCustomPrompt="1"/>
          </p:nvPr>
        </p:nvSpPr>
        <p:spPr>
          <a:xfrm>
            <a:off x="461962" y="0"/>
            <a:ext cx="11499236" cy="814866"/>
          </a:xfrm>
          <a:prstGeom prst="rect">
            <a:avLst/>
          </a:prstGeom>
        </p:spPr>
        <p:txBody>
          <a:bodyPr/>
          <a:lstStyle/>
          <a:p>
            <a:pPr/>
            <a:r>
              <a:t>Charge Questions Addressed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55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57" name="Slide Title [Layout: Content 1 – Bullet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1 – Bulleted]</a:t>
            </a:r>
          </a:p>
        </p:txBody>
      </p:sp>
      <p:sp>
        <p:nvSpPr>
          <p:cNvPr id="58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6" indent="-274319">
              <a:defRPr sz="2400"/>
            </a:lvl2pPr>
            <a:lvl3pPr marL="801157" indent="-226482">
              <a:defRPr sz="2400"/>
            </a:lvl3pPr>
            <a:lvl4pPr marL="1058069" indent="-254793">
              <a:defRPr sz="2400"/>
            </a:lvl4pPr>
            <a:lvl5pPr marL="1286669" indent="-254794"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68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9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70" name="Slide Title [Layout: Content 2 – Bullet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2 – Bulleted]</a:t>
            </a:r>
          </a:p>
        </p:txBody>
      </p:sp>
      <p:sp>
        <p:nvSpPr>
          <p:cNvPr id="71" name="Body Level One…"/>
          <p:cNvSpPr txBox="1"/>
          <p:nvPr>
            <p:ph type="body" sz="half" idx="1" hasCustomPrompt="1"/>
          </p:nvPr>
        </p:nvSpPr>
        <p:spPr>
          <a:xfrm>
            <a:off x="461962" y="930274"/>
            <a:ext cx="11521442" cy="25603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6" indent="-274319">
              <a:defRPr sz="2400"/>
            </a:lvl2pPr>
            <a:lvl3pPr marL="801157" indent="-226482">
              <a:defRPr sz="2400"/>
            </a:lvl3pPr>
            <a:lvl4pPr marL="1058069" indent="-254793">
              <a:defRPr sz="2400"/>
            </a:lvl4pPr>
            <a:lvl5pPr marL="1286669" indent="-254794"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Text Placeholder 4"/>
          <p:cNvSpPr/>
          <p:nvPr>
            <p:ph type="body" sz="half" idx="21" hasCustomPrompt="1"/>
          </p:nvPr>
        </p:nvSpPr>
        <p:spPr>
          <a:xfrm>
            <a:off x="461961" y="3606000"/>
            <a:ext cx="11521444" cy="25603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Level 1 – Arial 24
Level 2 – Arial 20
Level 3 – Arial 18
Level 4 – Arial 16
Level 5 – Arial 16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82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3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84" name="Slide Title [Layout: Content 3 – Bullet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3 – Bulleted] </a:t>
            </a:r>
          </a:p>
        </p:txBody>
      </p:sp>
      <p:sp>
        <p:nvSpPr>
          <p:cNvPr id="85" name="Body Level One…"/>
          <p:cNvSpPr txBox="1"/>
          <p:nvPr>
            <p:ph type="body" sz="half" idx="1" hasCustomPrompt="1"/>
          </p:nvPr>
        </p:nvSpPr>
        <p:spPr>
          <a:xfrm>
            <a:off x="461962" y="930274"/>
            <a:ext cx="5669282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6" indent="-274319">
              <a:defRPr sz="2400"/>
            </a:lvl2pPr>
            <a:lvl3pPr marL="801157" indent="-226482">
              <a:defRPr sz="2400"/>
            </a:lvl3pPr>
            <a:lvl4pPr marL="1058069" indent="-254793">
              <a:defRPr sz="2400"/>
            </a:lvl4pPr>
            <a:lvl5pPr marL="1286669" indent="-254794"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Text Placeholder 4"/>
          <p:cNvSpPr/>
          <p:nvPr>
            <p:ph type="body" sz="half" idx="21" hasCustomPrompt="1"/>
          </p:nvPr>
        </p:nvSpPr>
        <p:spPr>
          <a:xfrm>
            <a:off x="6291917" y="930199"/>
            <a:ext cx="5669282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Level 1 – Arial 24
Level 2 – Arial 20
Level 3 – Arial 18
Level 4 – Arial 16
Level 5 – Arial 16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5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96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98" name="Slide Title [Layout: Content 1 – Number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1 – Numbered]</a:t>
            </a:r>
          </a:p>
        </p:txBody>
      </p:sp>
      <p:sp>
        <p:nvSpPr>
          <p:cNvPr id="9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  <a:defRPr sz="2400"/>
            </a:lvl1pPr>
            <a:lvl2pPr marL="644525" indent="-419100">
              <a:buFontTx/>
              <a:buAutoNum type="alphaLcPeriod" startAt="1"/>
              <a:defRPr sz="2400"/>
            </a:lvl2pPr>
            <a:lvl3pPr marL="760941" indent="-300566">
              <a:buFontTx/>
              <a:buAutoNum type="romanLcPeriod" startAt="1"/>
              <a:defRPr sz="2400"/>
            </a:lvl3pPr>
            <a:lvl4pPr marL="996157" indent="-421481">
              <a:buFontTx/>
              <a:buAutoNum type="alphaLcPeriod" startAt="1"/>
              <a:defRPr sz="2400"/>
            </a:lvl4pPr>
            <a:lvl5pPr marL="1428750" indent="-514350">
              <a:buFontTx/>
              <a:buAutoNum type="arabicPeriod" startAt="1"/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09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0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11" name="Slide Title [Layout: Content 2 – Number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2 – Numbered]</a:t>
            </a:r>
          </a:p>
        </p:txBody>
      </p:sp>
      <p:sp>
        <p:nvSpPr>
          <p:cNvPr id="112" name="Body Level One…"/>
          <p:cNvSpPr txBox="1"/>
          <p:nvPr>
            <p:ph type="body" sz="half" idx="1" hasCustomPrompt="1"/>
          </p:nvPr>
        </p:nvSpPr>
        <p:spPr>
          <a:xfrm>
            <a:off x="461962" y="930274"/>
            <a:ext cx="11521442" cy="2560322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  <a:defRPr sz="2400"/>
            </a:lvl1pPr>
            <a:lvl2pPr marL="644525" indent="-419100">
              <a:buFontTx/>
              <a:buAutoNum type="alphaLcPeriod" startAt="1"/>
              <a:defRPr sz="2400"/>
            </a:lvl2pPr>
            <a:lvl3pPr marL="760941" indent="-300566">
              <a:buFontTx/>
              <a:buAutoNum type="romanLcPeriod" startAt="1"/>
              <a:defRPr sz="2400"/>
            </a:lvl3pPr>
            <a:lvl4pPr marL="996157" indent="-421481">
              <a:buFontTx/>
              <a:buAutoNum type="alphaLcPeriod" startAt="1"/>
              <a:defRPr sz="2400"/>
            </a:lvl4pPr>
            <a:lvl5pPr marL="1428750" indent="-514350">
              <a:buFontTx/>
              <a:buAutoNum type="arabicPeriod" startAt="1"/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3" name="Text Placeholder 4"/>
          <p:cNvSpPr/>
          <p:nvPr>
            <p:ph type="body" sz="half" idx="21" hasCustomPrompt="1"/>
          </p:nvPr>
        </p:nvSpPr>
        <p:spPr>
          <a:xfrm>
            <a:off x="461961" y="3600610"/>
            <a:ext cx="11521444" cy="2560322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  <a:defRPr sz="2400"/>
            </a:lvl1pPr>
          </a:lstStyle>
          <a:p>
            <a:pPr/>
            <a:r>
              <a:t>Level 1 – Arial 24
Level 2 – Arial 20
Level 3 – Arial 18
Level 4 – Arial 16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2" name="TextBox 3"/>
          <p:cNvSpPr txBox="1"/>
          <p:nvPr/>
        </p:nvSpPr>
        <p:spPr>
          <a:xfrm>
            <a:off x="411478" y="6490195"/>
            <a:ext cx="10951702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CD-3A Review, November 14-16, 2023</a:t>
            </a:r>
          </a:p>
        </p:txBody>
      </p:sp>
      <p:sp>
        <p:nvSpPr>
          <p:cNvPr id="123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" name="TextBox 1"/>
          <p:cNvSpPr txBox="1"/>
          <p:nvPr/>
        </p:nvSpPr>
        <p:spPr>
          <a:xfrm>
            <a:off x="4379226" y="6490195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Y. Furletova</a:t>
            </a:r>
          </a:p>
        </p:txBody>
      </p:sp>
      <p:sp>
        <p:nvSpPr>
          <p:cNvPr id="125" name="Slide Title [Layout: Content 3 – Numbered]"/>
          <p:cNvSpPr txBox="1"/>
          <p:nvPr>
            <p:ph type="title" hasCustomPrompt="1"/>
          </p:nvPr>
        </p:nvSpPr>
        <p:spPr>
          <a:xfrm>
            <a:off x="461962" y="-16779"/>
            <a:ext cx="11499236" cy="402671"/>
          </a:xfrm>
          <a:prstGeom prst="rect">
            <a:avLst/>
          </a:prstGeom>
        </p:spPr>
        <p:txBody>
          <a:bodyPr/>
          <a:lstStyle/>
          <a:p>
            <a:pPr/>
            <a:r>
              <a:t>Slide Title [Layout: Content 3 – Numbered]</a:t>
            </a:r>
          </a:p>
        </p:txBody>
      </p:sp>
      <p:sp>
        <p:nvSpPr>
          <p:cNvPr id="126" name="Body Level One…"/>
          <p:cNvSpPr txBox="1"/>
          <p:nvPr>
            <p:ph type="body" sz="half" idx="1" hasCustomPrompt="1"/>
          </p:nvPr>
        </p:nvSpPr>
        <p:spPr>
          <a:xfrm>
            <a:off x="461962" y="930274"/>
            <a:ext cx="5669282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  <a:defRPr sz="2400"/>
            </a:lvl1pPr>
            <a:lvl2pPr marL="644525" indent="-419100">
              <a:buFontTx/>
              <a:buAutoNum type="alphaLcPeriod" startAt="1"/>
              <a:defRPr sz="2400"/>
            </a:lvl2pPr>
            <a:lvl3pPr marL="760941" indent="-300566">
              <a:buFontTx/>
              <a:buAutoNum type="romanLcPeriod" startAt="1"/>
              <a:defRPr sz="2400"/>
            </a:lvl3pPr>
            <a:lvl4pPr marL="996157" indent="-421481">
              <a:buFontTx/>
              <a:buAutoNum type="alphaLcPeriod" startAt="1"/>
              <a:defRPr sz="2400"/>
            </a:lvl4pPr>
            <a:lvl5pPr marL="1428750" indent="-514350">
              <a:buFontTx/>
              <a:buAutoNum type="arabicPeriod" startAt="1"/>
              <a:defRPr sz="2400"/>
            </a:lvl5pPr>
          </a:lstStyle>
          <a:p>
            <a:pPr/>
            <a:r>
              <a:t>Level 1 – Arial 24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Text Placeholder 4"/>
          <p:cNvSpPr/>
          <p:nvPr>
            <p:ph type="body" sz="half" idx="21" hasCustomPrompt="1"/>
          </p:nvPr>
        </p:nvSpPr>
        <p:spPr>
          <a:xfrm>
            <a:off x="6291917" y="930274"/>
            <a:ext cx="5669282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 startAt="1"/>
              <a:defRPr sz="2400"/>
            </a:lvl1pPr>
          </a:lstStyle>
          <a:p>
            <a:pPr/>
            <a:r>
              <a:t>Level 1 – Arial 24
Level 2 – Arial 20
Level 3 – Arial 18
Level 4 – Arial 16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/>
          <p:cNvSpPr/>
          <p:nvPr/>
        </p:nvSpPr>
        <p:spPr>
          <a:xfrm>
            <a:off x="462577" y="825178"/>
            <a:ext cx="11499929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TextBox 3"/>
          <p:cNvSpPr txBox="1"/>
          <p:nvPr/>
        </p:nvSpPr>
        <p:spPr>
          <a:xfrm>
            <a:off x="360036" y="6511954"/>
            <a:ext cx="8150867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EIC Preliminary Design &amp; Safety Review of the EIC Auxiliary Far-Forward/Far-Backward Detectors (Feb 12, 2024)</a:t>
            </a:r>
          </a:p>
        </p:txBody>
      </p:sp>
      <p:sp>
        <p:nvSpPr>
          <p:cNvPr id="4" name="Straight Connector 6"/>
          <p:cNvSpPr/>
          <p:nvPr/>
        </p:nvSpPr>
        <p:spPr>
          <a:xfrm>
            <a:off x="461961" y="6260638"/>
            <a:ext cx="1149923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" name="TextBox 1"/>
          <p:cNvSpPr txBox="1"/>
          <p:nvPr/>
        </p:nvSpPr>
        <p:spPr>
          <a:xfrm>
            <a:off x="7774465" y="6499670"/>
            <a:ext cx="366470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pc="-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6" name="About Me – Presenter Name"/>
          <p:cNvSpPr txBox="1"/>
          <p:nvPr>
            <p:ph type="title" hasCustomPrompt="1"/>
          </p:nvPr>
        </p:nvSpPr>
        <p:spPr>
          <a:xfrm>
            <a:off x="461962" y="-16779"/>
            <a:ext cx="11499236" cy="73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About Me – Presenter Name</a:t>
            </a:r>
          </a:p>
        </p:txBody>
      </p:sp>
      <p:sp>
        <p:nvSpPr>
          <p:cNvPr id="7" name="Body Level One…"/>
          <p:cNvSpPr txBox="1"/>
          <p:nvPr>
            <p:ph type="body" idx="1" hasCustomPrompt="1"/>
          </p:nvPr>
        </p:nvSpPr>
        <p:spPr>
          <a:xfrm>
            <a:off x="461962" y="930274"/>
            <a:ext cx="11521442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Level 1 – Arial 20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11752801" y="6499670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18714" marR="0" indent="-291703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44141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71153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98166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s://indico.bnl.gov/event/21709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1"/>
          <p:cNvSpPr txBox="1"/>
          <p:nvPr/>
        </p:nvSpPr>
        <p:spPr>
          <a:xfrm>
            <a:off x="742425" y="2035017"/>
            <a:ext cx="10828954" cy="131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>
              <a:lnSpc>
                <a:spcPct val="90000"/>
              </a:lnSpc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Far-forward/far-backward review summary </a:t>
            </a:r>
          </a:p>
        </p:txBody>
      </p:sp>
      <p:sp>
        <p:nvSpPr>
          <p:cNvPr id="302" name="Subtitle 2"/>
          <p:cNvSpPr txBox="1"/>
          <p:nvPr/>
        </p:nvSpPr>
        <p:spPr>
          <a:xfrm>
            <a:off x="539429" y="4458063"/>
            <a:ext cx="7464205" cy="1602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Yulia Furletova </a:t>
            </a:r>
          </a:p>
          <a:p>
            <a:pPr defTabSz="237742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37742"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37742"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Feb. 12, 2024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Recommendations</a:t>
            </a:r>
          </a:p>
        </p:txBody>
      </p:sp>
      <p:sp>
        <p:nvSpPr>
          <p:cNvPr id="352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Develop plans for </a:t>
            </a:r>
            <a:r>
              <a:rPr b="1"/>
              <a:t>insertion </a:t>
            </a:r>
            <a:r>
              <a:t>of tracker and calorimeter readout into B0 magnet, including decision whether the device should be </a:t>
            </a:r>
            <a:r>
              <a:rPr b="1"/>
              <a:t>serviceable </a:t>
            </a:r>
            <a:r>
              <a:t>as soon as possible but  not later than the next 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B0-installation </a:t>
            </a:r>
          </a:p>
        </p:txBody>
      </p:sp>
      <p:pic>
        <p:nvPicPr>
          <p:cNvPr id="355" name="All 4 Detectors Install Demo 1_31_24 FULL" descr="All 4 Detectors Install Demo 1_31_24 FULL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83485" y="874780"/>
            <a:ext cx="8128924" cy="534260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Jonathan Smith"/>
          <p:cNvSpPr txBox="1"/>
          <p:nvPr/>
        </p:nvSpPr>
        <p:spPr>
          <a:xfrm>
            <a:off x="9971578" y="373541"/>
            <a:ext cx="1297245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300">
                <a:solidFill>
                  <a:srgbClr val="777777"/>
                </a:solidFill>
              </a:defRPr>
            </a:lvl1pPr>
          </a:lstStyle>
          <a:p>
            <a:pPr/>
            <a:r>
              <a:t>Jonathan Smith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5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Response to Charge Questions</a:t>
            </a:r>
          </a:p>
        </p:txBody>
      </p:sp>
      <p:sp>
        <p:nvSpPr>
          <p:cNvPr id="359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FontTx/>
              <a:buAutoNum type="arabicPeriod" startAt="3"/>
            </a:pPr>
            <a:r>
              <a:t>Are the </a:t>
            </a:r>
            <a:r>
              <a:rPr b="1"/>
              <a:t>current designs </a:t>
            </a:r>
            <a:r>
              <a:t>and plans for detectors and electronics readout </a:t>
            </a:r>
            <a:r>
              <a:rPr b="1"/>
              <a:t>likely to achieve the performance requirements</a:t>
            </a:r>
            <a:r>
              <a:t> with a low risk of cost increases, schedule delays, and technical problems? ? </a:t>
            </a:r>
            <a:r>
              <a:rPr>
                <a:solidFill>
                  <a:srgbClr val="00B050"/>
                </a:solidFill>
              </a:rPr>
              <a:t>YES for performance, for risks we need to see the risk matrix</a:t>
            </a: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  <a:defRPr>
                <a:solidFill>
                  <a:srgbClr val="00B0F0"/>
                </a:solidFill>
              </a:defRPr>
            </a:pPr>
          </a:p>
          <a:p>
            <a:pPr/>
            <a:r>
              <a:t>The current designs are sound and likely to achieve the stated goals</a:t>
            </a:r>
          </a:p>
          <a:p>
            <a:pPr/>
            <a:r>
              <a:t>We </a:t>
            </a:r>
            <a:r>
              <a:rPr b="1"/>
              <a:t>need more information</a:t>
            </a:r>
            <a:r>
              <a:t>, in particular a comprehensive discussion </a:t>
            </a:r>
            <a:r>
              <a:rPr b="1"/>
              <a:t>of risk management </a:t>
            </a:r>
            <a:r>
              <a:t>and risk matrix, to answer this question</a:t>
            </a:r>
          </a:p>
          <a:p>
            <a:pPr/>
            <a:r>
              <a:t>We suggest to </a:t>
            </a:r>
            <a:r>
              <a:rPr b="1"/>
              <a:t>provide</a:t>
            </a:r>
            <a:r>
              <a:t> an assessment of competence, readiness and resources (</a:t>
            </a:r>
            <a:r>
              <a:rPr b="1"/>
              <a:t>number of FTEs </a:t>
            </a:r>
            <a:r>
              <a:t>etc) </a:t>
            </a:r>
            <a:r>
              <a:rPr b="1"/>
              <a:t>for all collaborating groups</a:t>
            </a:r>
            <a:endParaRPr b="1"/>
          </a:p>
          <a:p>
            <a:pPr/>
            <a:r>
              <a:t>The Committee </a:t>
            </a:r>
            <a:r>
              <a:rPr b="1"/>
              <a:t>support the hiring of an expert in cooling and temperature stabilization</a:t>
            </a:r>
            <a:r>
              <a:t> and encourage the project to pursue this as soon as possible</a:t>
            </a:r>
          </a:p>
          <a:p>
            <a:pPr/>
            <a:r>
              <a:t>We advise to follow up with </a:t>
            </a:r>
            <a:r>
              <a:rPr b="1"/>
              <a:t>an analysis of humidity control</a:t>
            </a:r>
            <a:r>
              <a:t> in the tunnel enclosures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Recommendations</a:t>
            </a:r>
          </a:p>
        </p:txBody>
      </p:sp>
      <p:sp>
        <p:nvSpPr>
          <p:cNvPr id="362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Prepare  and present a comprehensive risk analysis for the next FF-FB system 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Response to Charge Questions</a:t>
            </a:r>
          </a:p>
        </p:txBody>
      </p:sp>
      <p:sp>
        <p:nvSpPr>
          <p:cNvPr id="365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FontTx/>
              <a:buAutoNum type="arabicPeriod" startAt="4"/>
            </a:pPr>
            <a:r>
              <a:t>Are the fabrication and assembly plans for the various detector systems appropriately developed for the present phase of the project? </a:t>
            </a:r>
            <a:r>
              <a:rPr>
                <a:solidFill>
                  <a:srgbClr val="00B050"/>
                </a:solidFill>
              </a:rPr>
              <a:t>NO</a:t>
            </a:r>
            <a:endParaRPr>
              <a:solidFill>
                <a:srgbClr val="00B050"/>
              </a:solidFill>
            </a:endParaRPr>
          </a:p>
          <a:p>
            <a:pPr marL="571500" indent="-571500">
              <a:buFontTx/>
              <a:buAutoNum type="arabicPeriod" startAt="4"/>
            </a:pP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</a:pPr>
            <a:r>
              <a:t>Fabrication and assembly plans were not presented and we look forward to hearing at the next review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rPr b="1"/>
              <a:t>Recommendation:</a:t>
            </a:r>
            <a:r>
              <a:t> present fabrication and assembly plans at the next 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Response to Charge Questions</a:t>
            </a:r>
          </a:p>
        </p:txBody>
      </p:sp>
      <p:sp>
        <p:nvSpPr>
          <p:cNvPr id="368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FontTx/>
              <a:buAutoNum type="arabicPeriod" startAt="5"/>
            </a:pPr>
            <a:r>
              <a:t>Are the plans for detector integration in the interaction region appropriately developed for the present phase of the project?</a:t>
            </a:r>
            <a:r>
              <a:rPr>
                <a:solidFill>
                  <a:srgbClr val="00B050"/>
                </a:solidFill>
              </a:rPr>
              <a:t> YES, for this phase of the project, but plans will have to be developed in more details when the IR accelerator design is finalized</a:t>
            </a:r>
          </a:p>
        </p:txBody>
      </p:sp>
      <p:sp>
        <p:nvSpPr>
          <p:cNvPr id="369" name="Content Placeholder 2"/>
          <p:cNvSpPr txBox="1"/>
          <p:nvPr/>
        </p:nvSpPr>
        <p:spPr>
          <a:xfrm>
            <a:off x="461962" y="2139185"/>
            <a:ext cx="11521442" cy="521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Design and installation of far-forward and far-backward systems are quite challenging 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The Committee commends the systematic approach adopted and the good progress in planning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We commend in particular the </a:t>
            </a:r>
            <a:r>
              <a:rPr b="1"/>
              <a:t>good work done in developing a 3D CAD model of the FF and FB </a:t>
            </a:r>
            <a:r>
              <a:t>regions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We suggest to add </a:t>
            </a:r>
            <a:r>
              <a:rPr b="1"/>
              <a:t>specific details about site services</a:t>
            </a:r>
            <a:r>
              <a:t> and ancillary systems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Installation</a:t>
            </a:r>
            <a:r>
              <a:t> during construction and </a:t>
            </a:r>
            <a:r>
              <a:rPr b="1"/>
              <a:t>maintenance/repair</a:t>
            </a:r>
            <a:r>
              <a:t> of systems during operations will be critical and challenging because of the limited access space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It could be beneficial </a:t>
            </a:r>
            <a:r>
              <a:rPr b="1"/>
              <a:t>to extend the use of 3D CAD model </a:t>
            </a:r>
            <a:r>
              <a:t>to include assessment of space needed </a:t>
            </a:r>
            <a:r>
              <a:rPr b="1"/>
              <a:t>for installation, maintenance and repair, </a:t>
            </a:r>
            <a:r>
              <a:t>possibly including realistic dynamic process modeling</a:t>
            </a:r>
            <a:endParaRPr sz="1400"/>
          </a:p>
          <a:p>
            <a:pPr lvl="1" marL="250825" indent="-190500">
              <a:spcBef>
                <a:spcPts val="3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It will be important to create the culture and expectation that </a:t>
            </a:r>
            <a:r>
              <a:rPr b="1"/>
              <a:t>the collaborating institutions </a:t>
            </a:r>
            <a:r>
              <a:t>be active not only in delivering systems but </a:t>
            </a:r>
            <a:r>
              <a:rPr b="1"/>
              <a:t>partnering in the installation and commissioning of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Response to Charge Questions</a:t>
            </a:r>
          </a:p>
        </p:txBody>
      </p:sp>
      <p:sp>
        <p:nvSpPr>
          <p:cNvPr id="372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FontTx/>
              <a:buAutoNum type="arabicPeriod" startAt="6"/>
            </a:pPr>
            <a:r>
              <a:t>Have ES&amp;H and QA considerations been adequately incorporated into the designs at their present stage?</a:t>
            </a:r>
            <a:r>
              <a:rPr>
                <a:solidFill>
                  <a:srgbClr val="00B050"/>
                </a:solidFill>
              </a:rPr>
              <a:t> YES, but plans will need to be refined as the design is finalized</a:t>
            </a:r>
          </a:p>
        </p:txBody>
      </p:sp>
      <p:sp>
        <p:nvSpPr>
          <p:cNvPr id="373" name="Content Placeholder 2"/>
          <p:cNvSpPr txBox="1"/>
          <p:nvPr/>
        </p:nvSpPr>
        <p:spPr>
          <a:xfrm>
            <a:off x="548920" y="1926408"/>
            <a:ext cx="11347526" cy="362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129539" indent="-129539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</a:p>
          <a:p>
            <a:pPr marL="215900" indent="-215900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  <a:r>
              <a:t>The ESH&amp;Q plans will need to evolve and focus as the system designs will progress and finalize</a:t>
            </a:r>
          </a:p>
          <a:p>
            <a:pPr marL="215900" indent="-215900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</a:p>
          <a:p>
            <a:pPr marL="215900" indent="-215900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  <a:r>
              <a:t>The next Review could benefit from </a:t>
            </a:r>
            <a:r>
              <a:rPr b="1"/>
              <a:t>an overall presentation focused on ESH </a:t>
            </a:r>
            <a:r>
              <a:t>for the FF/FB regions as a complete an integrated system, and that shows as the ESH&amp;Q plans are integrated with the overall ESH&amp;Q project plans.</a:t>
            </a:r>
          </a:p>
          <a:p>
            <a:pPr marL="215900" indent="-215900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</a:p>
          <a:p>
            <a:pPr marL="215900" indent="-215900" defTabSz="621791">
              <a:spcBef>
                <a:spcPts val="200"/>
              </a:spcBef>
              <a:buSzPct val="100000"/>
              <a:buFont typeface="Arial"/>
              <a:buChar char="•"/>
              <a:defRPr sz="2040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b="1"/>
              <a:t>QA plans</a:t>
            </a:r>
            <a:r>
              <a:t> should be developed and </a:t>
            </a:r>
            <a:r>
              <a:rPr b="1"/>
              <a:t>presented system by system,</a:t>
            </a:r>
            <a:r>
              <a:t> and once the production plans are better developed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Comments/Recommendations</a:t>
            </a:r>
          </a:p>
        </p:txBody>
      </p:sp>
      <p:sp>
        <p:nvSpPr>
          <p:cNvPr id="376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5739" indent="-205739" defTabSz="685800">
              <a:lnSpc>
                <a:spcPct val="90000"/>
              </a:lnSpc>
              <a:spcBef>
                <a:spcPts val="700"/>
              </a:spcBef>
              <a:defRPr sz="1800"/>
            </a:pPr>
          </a:p>
          <a:p>
            <a:pPr lvl="1" marL="0" indent="457200" defTabSz="685800">
              <a:lnSpc>
                <a:spcPct val="90000"/>
              </a:lnSpc>
              <a:spcBef>
                <a:spcPts val="300"/>
              </a:spcBef>
              <a:buSzTx/>
              <a:buNone/>
              <a:defRPr sz="1800"/>
            </a:pPr>
            <a:r>
              <a:t>The ESH&amp;Q plans will need to evolve and focus as the system designs will progress and finalize</a:t>
            </a:r>
            <a:endParaRPr sz="1400"/>
          </a:p>
          <a:p>
            <a:pPr lvl="1" marL="0" indent="457200" defTabSz="685800">
              <a:lnSpc>
                <a:spcPct val="90000"/>
              </a:lnSpc>
              <a:spcBef>
                <a:spcPts val="300"/>
              </a:spcBef>
              <a:buSzTx/>
              <a:buNone/>
              <a:defRPr sz="1800"/>
            </a:pPr>
            <a:endParaRPr sz="1400"/>
          </a:p>
          <a:p>
            <a:pPr lvl="1" marL="0" indent="457200" defTabSz="685800">
              <a:lnSpc>
                <a:spcPct val="90000"/>
              </a:lnSpc>
              <a:spcBef>
                <a:spcPts val="300"/>
              </a:spcBef>
              <a:buSzTx/>
              <a:buNone/>
              <a:defRPr sz="1800"/>
            </a:pPr>
            <a:r>
              <a:t>The next Review could benefit from an overall presentation focused on ESH&amp;Q for the FF/FB regions as a complete an integrated system, and that shows as the ESH&amp;Q plans are integrated with the overall ESH&amp;Q project plans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Other topics discussed  during presen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topics discussed  during presentations </a:t>
            </a:r>
          </a:p>
        </p:txBody>
      </p:sp>
      <p:sp>
        <p:nvSpPr>
          <p:cNvPr id="379" name="Maintenance sequence , radiation Hot-spot areas,  placement near vacuum “stay clear zone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Maintenance sequence , radiation Hot-spot areas,  placement near vacuum “stay clear zone” </a:t>
            </a:r>
          </a:p>
          <a:p>
            <a:pPr/>
            <a:r>
              <a:t>In-kind contributions and international agreements </a:t>
            </a:r>
          </a:p>
          <a:p>
            <a:pPr/>
            <a:r>
              <a:t>Background,  NEG-coating, beam-pipe “Bake-Out” , thermal neutrons ( electronics and readout,   in particular SiPMs)</a:t>
            </a:r>
          </a:p>
          <a:p>
            <a:pPr/>
            <a:r>
              <a:t> RPs/OMD: cooling in the vacuum , Dew-point. Production timeline of AC-LGADs and EICROC</a:t>
            </a:r>
          </a:p>
          <a:p>
            <a:pPr/>
            <a:r>
              <a:t>B0: Material budget of B0-tracker, temperature stabilization, alignment procedure/survey, cooling,  installation sequence, installation near the vacuum,  shielding for the readout , decision making on PbWO4 vs LYSO ( when?).  </a:t>
            </a:r>
          </a:p>
          <a:p>
            <a:pPr/>
            <a:r>
              <a:t>ZDC:  testbeams,  cooling, decision making on PbWO4 vs LYSO ( when?), rigidity</a:t>
            </a:r>
          </a:p>
          <a:p>
            <a:pPr/>
            <a:r>
              <a:t>Luminosity: spot-size ( 1mrad cone-  need to add to requirements), how to do calibration (with multiple photons) , data-rate , ASICS development and production plan (direct-photon lumi)</a:t>
            </a:r>
          </a:p>
          <a:p>
            <a:pPr/>
            <a:r>
              <a:t>CAD: exchange of information / how stable is floor -&gt; ground-motion / alignment/ humidity and cooling/ space for maintenance/ </a:t>
            </a:r>
          </a:p>
          <a:p>
            <a:pPr/>
            <a:r>
              <a:t>DAQ: placement of electronics and FPGA/DAQ components/ shielding for the readout. data-reduction 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Backup"/>
          <p:cNvSpPr txBox="1"/>
          <p:nvPr>
            <p:ph type="title"/>
          </p:nvPr>
        </p:nvSpPr>
        <p:spPr>
          <a:xfrm>
            <a:off x="3586975" y="2362461"/>
            <a:ext cx="3664709" cy="736863"/>
          </a:xfrm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oup"/>
          <p:cNvGrpSpPr/>
          <p:nvPr/>
        </p:nvGrpSpPr>
        <p:grpSpPr>
          <a:xfrm>
            <a:off x="757497" y="853705"/>
            <a:ext cx="10160801" cy="5384757"/>
            <a:chOff x="0" y="0"/>
            <a:chExt cx="10160799" cy="5384756"/>
          </a:xfrm>
        </p:grpSpPr>
        <p:pic>
          <p:nvPicPr>
            <p:cNvPr id="304" name="image12.jpeg" descr="image1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0160800" cy="5384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1" name="Group"/>
            <p:cNvGrpSpPr/>
            <p:nvPr/>
          </p:nvGrpSpPr>
          <p:grpSpPr>
            <a:xfrm>
              <a:off x="651226" y="622886"/>
              <a:ext cx="7650680" cy="3601258"/>
              <a:chOff x="0" y="0"/>
              <a:chExt cx="7650678" cy="3601257"/>
            </a:xfrm>
          </p:grpSpPr>
          <p:sp>
            <p:nvSpPr>
              <p:cNvPr id="305" name="Far-forward area"/>
              <p:cNvSpPr txBox="1"/>
              <p:nvPr/>
            </p:nvSpPr>
            <p:spPr>
              <a:xfrm>
                <a:off x="6033357" y="1246276"/>
                <a:ext cx="1617322" cy="313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600">
                    <a:solidFill>
                      <a:srgbClr val="4F8F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Far-forward area</a:t>
                </a:r>
              </a:p>
            </p:txBody>
          </p:sp>
          <p:sp>
            <p:nvSpPr>
              <p:cNvPr id="306" name="Far-backward area"/>
              <p:cNvSpPr txBox="1"/>
              <p:nvPr/>
            </p:nvSpPr>
            <p:spPr>
              <a:xfrm>
                <a:off x="2811931" y="2965595"/>
                <a:ext cx="1809410" cy="313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600">
                    <a:solidFill>
                      <a:srgbClr val="4F8F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Far-backward area</a:t>
                </a:r>
              </a:p>
            </p:txBody>
          </p:sp>
          <p:sp>
            <p:nvSpPr>
              <p:cNvPr id="307" name="Line"/>
              <p:cNvSpPr/>
              <p:nvPr/>
            </p:nvSpPr>
            <p:spPr>
              <a:xfrm flipV="1">
                <a:off x="22933" y="2965576"/>
                <a:ext cx="1167488" cy="635682"/>
              </a:xfrm>
              <a:prstGeom prst="line">
                <a:avLst/>
              </a:prstGeom>
              <a:noFill/>
              <a:ln w="25400" cap="flat">
                <a:solidFill>
                  <a:srgbClr val="BF676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8" name="p/A"/>
              <p:cNvSpPr txBox="1"/>
              <p:nvPr/>
            </p:nvSpPr>
            <p:spPr>
              <a:xfrm>
                <a:off x="0" y="3022601"/>
                <a:ext cx="447260" cy="370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BF6765"/>
                    </a:solidFill>
                  </a:defRPr>
                </a:lvl1pPr>
              </a:lstStyle>
              <a:p>
                <a:pPr/>
                <a:r>
                  <a:t>p/A</a:t>
                </a:r>
              </a:p>
            </p:txBody>
          </p:sp>
          <p:sp>
            <p:nvSpPr>
              <p:cNvPr id="309" name="Line"/>
              <p:cNvSpPr/>
              <p:nvPr/>
            </p:nvSpPr>
            <p:spPr>
              <a:xfrm flipH="1">
                <a:off x="5383088" y="86193"/>
                <a:ext cx="1027234" cy="635927"/>
              </a:xfrm>
              <a:prstGeom prst="line">
                <a:avLst/>
              </a:prstGeom>
              <a:noFill/>
              <a:ln w="25400" cap="flat">
                <a:solidFill>
                  <a:srgbClr val="4472C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0" name="e"/>
              <p:cNvSpPr txBox="1"/>
              <p:nvPr/>
            </p:nvSpPr>
            <p:spPr>
              <a:xfrm>
                <a:off x="5784409" y="0"/>
                <a:ext cx="231274" cy="370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3C87DC"/>
                    </a:solidFill>
                  </a:defRPr>
                </a:lvl1pPr>
              </a:lstStyle>
              <a:p>
                <a:pPr/>
                <a:r>
                  <a:t>e</a:t>
                </a:r>
              </a:p>
            </p:txBody>
          </p:sp>
        </p:grpSp>
      </p:grpSp>
      <p:sp>
        <p:nvSpPr>
          <p:cNvPr id="313" name="One day review on Feb 12 2024…"/>
          <p:cNvSpPr txBox="1"/>
          <p:nvPr/>
        </p:nvSpPr>
        <p:spPr>
          <a:xfrm>
            <a:off x="402898" y="773714"/>
            <a:ext cx="5988484" cy="171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One day review on Feb 12 2024 </a:t>
            </a:r>
          </a:p>
          <a:p>
            <a:pPr defTabSz="457200">
              <a:spcBef>
                <a:spcPts val="800"/>
              </a:spcBef>
              <a:defRPr sz="16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85800" indent="-228600">
              <a:buSzPct val="100000"/>
              <a:buChar char="•"/>
              <a:defRPr sz="1700"/>
            </a:pPr>
            <a:r>
              <a:t>Baseline technology</a:t>
            </a:r>
          </a:p>
          <a:p>
            <a:pPr lvl="1" marL="685800" indent="-228600">
              <a:buSzPct val="100000"/>
              <a:buChar char="•"/>
              <a:defRPr sz="1700"/>
            </a:pPr>
            <a:r>
              <a:t>Progress since last review </a:t>
            </a:r>
          </a:p>
          <a:p>
            <a:pPr lvl="1" marL="685800" indent="-228600">
              <a:buSzPct val="100000"/>
              <a:buChar char="•"/>
              <a:defRPr sz="1700"/>
            </a:pPr>
            <a:r>
              <a:t>plans and roadmap for CD2 ( 60-80% design readiness, pre-TDR) </a:t>
            </a:r>
          </a:p>
        </p:txBody>
      </p:sp>
      <p:sp>
        <p:nvSpPr>
          <p:cNvPr id="314" name="https://indico.bnl.gov/event/21709/"/>
          <p:cNvSpPr txBox="1"/>
          <p:nvPr/>
        </p:nvSpPr>
        <p:spPr>
          <a:xfrm>
            <a:off x="6500236" y="483261"/>
            <a:ext cx="3357521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spcBef>
                <a:spcPts val="800"/>
              </a:spcBef>
              <a:defRPr sz="16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u="none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https://indico.bnl.gov/event/21709/</a:t>
            </a:r>
            <a:r>
              <a:rPr u="none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15" name="FF/FB review"/>
          <p:cNvSpPr txBox="1"/>
          <p:nvPr/>
        </p:nvSpPr>
        <p:spPr>
          <a:xfrm>
            <a:off x="542753" y="128490"/>
            <a:ext cx="2828903" cy="56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b="1"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FF/FB review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Box 5"/>
          <p:cNvSpPr txBox="1"/>
          <p:nvPr>
            <p:ph type="sldNum" sz="quarter" idx="4294967295"/>
          </p:nvPr>
        </p:nvSpPr>
        <p:spPr>
          <a:xfrm>
            <a:off x="11851682" y="6499669"/>
            <a:ext cx="203023" cy="288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8" name="Charge Questions to be Addressed"/>
          <p:cNvSpPr txBox="1"/>
          <p:nvPr>
            <p:ph type="title"/>
          </p:nvPr>
        </p:nvSpPr>
        <p:spPr>
          <a:xfrm>
            <a:off x="408217" y="114064"/>
            <a:ext cx="11499238" cy="567664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877822">
              <a:defRPr sz="3400"/>
            </a:pPr>
            <a:r>
              <a:t>Charge Questions to be Addressed</a:t>
            </a:r>
            <a:r>
              <a:rPr b="0" sz="3000"/>
              <a:t> </a:t>
            </a:r>
          </a:p>
        </p:txBody>
      </p:sp>
      <p:sp>
        <p:nvSpPr>
          <p:cNvPr id="319" name="Are the technical performance requirements appropriately defined and complete for this stage of the project?…"/>
          <p:cNvSpPr txBox="1"/>
          <p:nvPr/>
        </p:nvSpPr>
        <p:spPr>
          <a:xfrm>
            <a:off x="485349" y="934658"/>
            <a:ext cx="11097849" cy="405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lnSpc>
                <a:spcPct val="107916"/>
              </a:lnSpc>
              <a:spcBef>
                <a:spcPts val="800"/>
              </a:spcBef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Are the technical performance requirements appropriately defined and complete for this stage of the project? </a:t>
            </a: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Are the plans for achieving detector performance and construction sufficiently developed and documented for the present phase of the project?</a:t>
            </a: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Are the current designs and plans for detectors and electronics readout likely to achieve the performance requirements with a low risk of cost increases, schedule delays, and technical problems?</a:t>
            </a: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Are the fabrication and assembly plans for the various detector systems appropriately developed for the present phase of the project?</a:t>
            </a: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Are the plans for detector integration in the interaction region appropriately developed for the present phase of the project?</a:t>
            </a:r>
          </a:p>
          <a:p>
            <a:pPr marL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buAutoNum type="arabicPeriod" startAt="1"/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Have ES&amp;H and QA considerations been adequately incorporated into the designs at their present stage?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Agenda and Review Pan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Agenda and Review Panel</a:t>
            </a:r>
          </a:p>
        </p:txBody>
      </p:sp>
      <p:pic>
        <p:nvPicPr>
          <p:cNvPr id="322" name="Screenshot 2024-02-14 at 10.49.14 AM.png" descr="Screenshot 2024-02-14 at 10.49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7929" y="27359"/>
            <a:ext cx="5648624" cy="5043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Screenshot 2024-02-14 at 10.49.29 AM.png" descr="Screenshot 2024-02-14 at 10.49.2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8710" y="5013595"/>
            <a:ext cx="5527062" cy="124613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view Panel:…"/>
          <p:cNvSpPr txBox="1"/>
          <p:nvPr/>
        </p:nvSpPr>
        <p:spPr>
          <a:xfrm>
            <a:off x="557227" y="1276133"/>
            <a:ext cx="4873567" cy="369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lnSpc>
                <a:spcPts val="3900"/>
              </a:lnSpc>
              <a:defRPr sz="2400" u="sng">
                <a:latin typeface="Arial"/>
                <a:ea typeface="Arial"/>
                <a:cs typeface="Arial"/>
                <a:sym typeface="Arial"/>
              </a:defRPr>
            </a:pPr>
            <a:r>
              <a:t>Review Panel: </a:t>
            </a: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•Eugene Chudakov - JLab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•Wolfram Zeuner – CERN  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•Gerrit van Nieuwenhuizen – BNL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lnSpc>
                <a:spcPts val="39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•Fulvia Pilat – ORNL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Box 5"/>
          <p:cNvSpPr txBox="1"/>
          <p:nvPr>
            <p:ph type="sldNum" sz="quarter" idx="4294967295"/>
          </p:nvPr>
        </p:nvSpPr>
        <p:spPr>
          <a:xfrm>
            <a:off x="11851682" y="6499669"/>
            <a:ext cx="203023" cy="288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7" name="Charge Questions to be Addressed"/>
          <p:cNvSpPr txBox="1"/>
          <p:nvPr>
            <p:ph type="title"/>
          </p:nvPr>
        </p:nvSpPr>
        <p:spPr>
          <a:xfrm>
            <a:off x="408217" y="114064"/>
            <a:ext cx="11499238" cy="567664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877822">
              <a:defRPr sz="3400"/>
            </a:pPr>
            <a:r>
              <a:t>Charge Questions to be Addressed</a:t>
            </a:r>
            <a:r>
              <a:rPr b="0" sz="3000"/>
              <a:t> </a:t>
            </a:r>
          </a:p>
        </p:txBody>
      </p:sp>
      <p:sp>
        <p:nvSpPr>
          <p:cNvPr id="328" name="Are the technical performance requirements appropriately defined and complete for this stage of the project? YES, for most components.…"/>
          <p:cNvSpPr txBox="1"/>
          <p:nvPr>
            <p:ph type="body" idx="1"/>
          </p:nvPr>
        </p:nvSpPr>
        <p:spPr>
          <a:xfrm>
            <a:off x="532397" y="1003125"/>
            <a:ext cx="10513736" cy="516392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Are the technical performance requirements appropriately defined and complete for this stage of the project? </a:t>
            </a:r>
            <a:r>
              <a:rPr>
                <a:solidFill>
                  <a:srgbClr val="00B050"/>
                </a:solidFill>
              </a:rPr>
              <a:t>YES, for most components. </a:t>
            </a:r>
            <a:endParaRPr>
              <a:solidFill>
                <a:srgbClr val="00B050"/>
              </a:solidFill>
            </a:endParaRPr>
          </a:p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Are the plans for achieving detector performance and construction sufficiently developed and documented for the present phase of the project? </a:t>
            </a:r>
            <a:r>
              <a:rPr>
                <a:solidFill>
                  <a:srgbClr val="00B050"/>
                </a:solidFill>
              </a:rPr>
              <a:t>YES for performance, not yet for construction</a:t>
            </a:r>
            <a:endParaRPr>
              <a:solidFill>
                <a:srgbClr val="00B050"/>
              </a:solidFill>
            </a:endParaRPr>
          </a:p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Are the current designs and plans for detectors and electronics readout likely to achieve the performance requirements with a low risk of cost increases, schedule delays, and technical problems? </a:t>
            </a:r>
            <a:r>
              <a:rPr>
                <a:solidFill>
                  <a:srgbClr val="00B050"/>
                </a:solidFill>
              </a:rPr>
              <a:t>YES for performance, for risks we need to see the risk matrix</a:t>
            </a:r>
            <a:endParaRPr>
              <a:solidFill>
                <a:srgbClr val="00B050"/>
              </a:solidFill>
            </a:endParaRPr>
          </a:p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Are the fabrication and assembly plans for the various detector systems appropriately developed for the present phase of the project? </a:t>
            </a:r>
            <a:r>
              <a:rPr>
                <a:solidFill>
                  <a:srgbClr val="00B050"/>
                </a:solidFill>
              </a:rPr>
              <a:t>NO, neither fabrication nor assembly plans were presented</a:t>
            </a:r>
            <a:endParaRPr>
              <a:solidFill>
                <a:srgbClr val="00B050"/>
              </a:solidFill>
            </a:endParaRPr>
          </a:p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Are the plans for detector integration in the interaction region appropriately developed for the present phase of the project? </a:t>
            </a:r>
            <a:r>
              <a:rPr>
                <a:solidFill>
                  <a:srgbClr val="00B050"/>
                </a:solidFill>
              </a:rPr>
              <a:t>YES, for this part of the project, but plans will have to be developed promptly when the IR accelerator design is finalized</a:t>
            </a:r>
            <a:endParaRPr>
              <a:solidFill>
                <a:srgbClr val="00B050"/>
              </a:solidFill>
            </a:endParaRPr>
          </a:p>
          <a:p>
            <a:pPr marL="461962" indent="-461962" defTabSz="685800">
              <a:lnSpc>
                <a:spcPct val="81000"/>
              </a:lnSpc>
              <a:spcBef>
                <a:spcPts val="700"/>
              </a:spcBef>
              <a:buFontTx/>
              <a:buAutoNum type="arabicPeriod" startAt="1"/>
              <a:defRPr sz="1900"/>
            </a:pPr>
            <a:r>
              <a:t>Have ES&amp;H and QA considerations been adequately incorporated into the designs at their present stage? </a:t>
            </a:r>
            <a:r>
              <a:rPr>
                <a:solidFill>
                  <a:srgbClr val="00B050"/>
                </a:solidFill>
              </a:rPr>
              <a:t> YES, but plans will need to be refined as the design is finalized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hanks for the detailed and well-prepared presentations, and for the frank and open discussions…"/>
          <p:cNvSpPr txBox="1"/>
          <p:nvPr>
            <p:ph type="body" idx="1"/>
          </p:nvPr>
        </p:nvSpPr>
        <p:spPr>
          <a:xfrm>
            <a:off x="446702" y="1021432"/>
            <a:ext cx="10765113" cy="4988822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Thanks for the detailed and </a:t>
            </a:r>
            <a:r>
              <a:rPr b="1"/>
              <a:t>well-prepared presentations</a:t>
            </a:r>
            <a:r>
              <a:t>, and for the frank and open discussions</a:t>
            </a: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The Committee is impressed with the </a:t>
            </a:r>
            <a:r>
              <a:rPr b="1">
                <a:solidFill>
                  <a:srgbClr val="0433FF"/>
                </a:solidFill>
              </a:rPr>
              <a:t>high quality of physics simulations</a:t>
            </a:r>
            <a:r>
              <a:t> in general and in particular with the </a:t>
            </a:r>
            <a:r>
              <a:rPr b="1">
                <a:solidFill>
                  <a:srgbClr val="0433FF"/>
                </a:solidFill>
              </a:rPr>
              <a:t>high quality of  background analysis</a:t>
            </a:r>
            <a:endParaRPr b="1">
              <a:solidFill>
                <a:srgbClr val="0433FF"/>
              </a:solidFill>
            </a:endParaR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We recognize the </a:t>
            </a:r>
            <a:r>
              <a:rPr b="1"/>
              <a:t>complexity</a:t>
            </a:r>
            <a:r>
              <a:t> of the task and the challenge in designing and finalizing multiple systems </a:t>
            </a:r>
            <a:r>
              <a:rPr b="1"/>
              <a:t>while the accelerator design is not completed</a:t>
            </a:r>
            <a:endParaRPr b="1"/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We appreciate that the team recognizes and leverages </a:t>
            </a:r>
            <a:r>
              <a:rPr b="1"/>
              <a:t>synergies</a:t>
            </a:r>
            <a:r>
              <a:t> among different systems within ePIC</a:t>
            </a: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A</a:t>
            </a:r>
            <a:r>
              <a:rPr>
                <a:solidFill>
                  <a:srgbClr val="0433FF"/>
                </a:solidFill>
              </a:rPr>
              <a:t> </a:t>
            </a:r>
            <a:r>
              <a:rPr b="1">
                <a:solidFill>
                  <a:srgbClr val="0433FF"/>
                </a:solidFill>
              </a:rPr>
              <a:t>very good team is in place</a:t>
            </a:r>
            <a:r>
              <a:rPr>
                <a:solidFill>
                  <a:srgbClr val="4F8F00"/>
                </a:solidFill>
              </a:rPr>
              <a:t>,</a:t>
            </a:r>
            <a:r>
              <a:t>  and we will comment on that later</a:t>
            </a: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</a:p>
          <a:p>
            <a:pPr marL="171450" indent="-171450" defTabSz="685800">
              <a:lnSpc>
                <a:spcPct val="81000"/>
              </a:lnSpc>
              <a:spcBef>
                <a:spcPts val="700"/>
              </a:spcBef>
              <a:defRPr sz="1800"/>
            </a:pPr>
            <a:r>
              <a:t>We were excited to see the </a:t>
            </a:r>
            <a:r>
              <a:rPr b="1">
                <a:solidFill>
                  <a:srgbClr val="0433FF"/>
                </a:solidFill>
              </a:rPr>
              <a:t>extent and good quality of CAD modeling</a:t>
            </a:r>
            <a:r>
              <a:t> beyond the institution borders that is being used on the project</a:t>
            </a:r>
          </a:p>
        </p:txBody>
      </p:sp>
      <p:sp>
        <p:nvSpPr>
          <p:cNvPr id="331" name="Closeout slides: Introduction"/>
          <p:cNvSpPr txBox="1"/>
          <p:nvPr>
            <p:ph type="title"/>
          </p:nvPr>
        </p:nvSpPr>
        <p:spPr>
          <a:xfrm>
            <a:off x="461317" y="-1"/>
            <a:ext cx="8510562" cy="825180"/>
          </a:xfrm>
          <a:prstGeom prst="rect">
            <a:avLst/>
          </a:prstGeom>
        </p:spPr>
        <p:txBody>
          <a:bodyPr lIns="45719" tIns="45719" rIns="45719" bIns="45719"/>
          <a:lstStyle>
            <a:lvl1pPr defTabSz="685800">
              <a:defRPr sz="3000"/>
            </a:lvl1pPr>
          </a:lstStyle>
          <a:p>
            <a:pPr/>
            <a:r>
              <a:t>Closeout slides: 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Are the technical performance requirements appropriately defined and complete for this stage of the project? YES, for most components.…"/>
          <p:cNvSpPr txBox="1"/>
          <p:nvPr>
            <p:ph type="body" idx="1"/>
          </p:nvPr>
        </p:nvSpPr>
        <p:spPr>
          <a:xfrm>
            <a:off x="537760" y="986572"/>
            <a:ext cx="10559679" cy="435133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514350" indent="-514350" defTabSz="685800">
              <a:lnSpc>
                <a:spcPct val="90000"/>
              </a:lnSpc>
              <a:spcBef>
                <a:spcPts val="700"/>
              </a:spcBef>
              <a:buFontTx/>
              <a:buAutoNum type="arabicPeriod" startAt="1"/>
              <a:defRPr sz="1800"/>
            </a:pPr>
            <a:r>
              <a:t>Are the technical performance requirements appropriately defined and complete for this stage of the project? </a:t>
            </a:r>
            <a:r>
              <a:rPr>
                <a:solidFill>
                  <a:srgbClr val="00B050"/>
                </a:solidFill>
              </a:rPr>
              <a:t>YES, for most components.</a:t>
            </a:r>
            <a:endParaRPr>
              <a:solidFill>
                <a:srgbClr val="00B050"/>
              </a:solidFill>
            </a:endParaRPr>
          </a:p>
          <a:p>
            <a:pPr marL="514350" indent="-514350" defTabSz="685800">
              <a:lnSpc>
                <a:spcPct val="90000"/>
              </a:lnSpc>
              <a:spcBef>
                <a:spcPts val="700"/>
              </a:spcBef>
              <a:buFontTx/>
              <a:buAutoNum type="arabicPeriod" startAt="1"/>
              <a:defRPr sz="1800"/>
            </a:pPr>
            <a:endParaRPr>
              <a:solidFill>
                <a:srgbClr val="00B050"/>
              </a:solidFill>
            </a:endParaRPr>
          </a:p>
          <a:p>
            <a:pPr marL="171450" indent="-171450" defTabSz="685800">
              <a:lnSpc>
                <a:spcPct val="90000"/>
              </a:lnSpc>
              <a:spcBef>
                <a:spcPts val="700"/>
              </a:spcBef>
              <a:defRPr sz="1800"/>
            </a:pPr>
            <a:r>
              <a:t>The requirements are generally well done and credible for all systems </a:t>
            </a:r>
          </a:p>
          <a:p>
            <a:pPr marL="171450" indent="-171450" defTabSz="685800">
              <a:lnSpc>
                <a:spcPct val="90000"/>
              </a:lnSpc>
              <a:spcBef>
                <a:spcPts val="700"/>
              </a:spcBef>
              <a:defRPr sz="1800"/>
            </a:pPr>
            <a:r>
              <a:t> Concerning the hadron calorimeter good decisions have been taken. </a:t>
            </a:r>
            <a:r>
              <a:rPr b="1"/>
              <a:t>The decision on the crystal type should be taken as soon as possible</a:t>
            </a:r>
            <a:r>
              <a:t> as it affects the readout.</a:t>
            </a:r>
          </a:p>
          <a:p>
            <a:pPr marL="171450" indent="-171450" defTabSz="685800">
              <a:lnSpc>
                <a:spcPct val="90000"/>
              </a:lnSpc>
              <a:spcBef>
                <a:spcPts val="700"/>
              </a:spcBef>
              <a:defRPr sz="1800"/>
            </a:pPr>
            <a:r>
              <a:t>The DAQ is very challenging in general</a:t>
            </a:r>
          </a:p>
        </p:txBody>
      </p:sp>
      <p:sp>
        <p:nvSpPr>
          <p:cNvPr id="334" name="Title 1"/>
          <p:cNvSpPr txBox="1"/>
          <p:nvPr/>
        </p:nvSpPr>
        <p:spPr>
          <a:xfrm>
            <a:off x="316719" y="38582"/>
            <a:ext cx="8510562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685800">
              <a:lnSpc>
                <a:spcPct val="90000"/>
              </a:lnSpc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Response to Charge Questions</a:t>
            </a:r>
          </a:p>
        </p:txBody>
      </p:sp>
      <p:pic>
        <p:nvPicPr>
          <p:cNvPr id="335" name="Screenshot 2024-02-14 at 12.05.10 PM.png" descr="Screenshot 2024-02-14 at 12.0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989" y="3373605"/>
            <a:ext cx="4071876" cy="277122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ZDC"/>
          <p:cNvSpPr txBox="1"/>
          <p:nvPr/>
        </p:nvSpPr>
        <p:spPr>
          <a:xfrm>
            <a:off x="7274711" y="3373605"/>
            <a:ext cx="57395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pPr/>
            <a:r>
              <a:t>ZDC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0131" y="3536899"/>
            <a:ext cx="3664709" cy="247242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B0"/>
          <p:cNvSpPr txBox="1"/>
          <p:nvPr/>
        </p:nvSpPr>
        <p:spPr>
          <a:xfrm>
            <a:off x="465518" y="3360664"/>
            <a:ext cx="39636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pPr/>
            <a:r>
              <a:t>B0</a:t>
            </a:r>
          </a:p>
        </p:txBody>
      </p:sp>
      <p:sp>
        <p:nvSpPr>
          <p:cNvPr id="339" name="For EMCAL:…"/>
          <p:cNvSpPr txBox="1"/>
          <p:nvPr/>
        </p:nvSpPr>
        <p:spPr>
          <a:xfrm>
            <a:off x="5263090" y="4553770"/>
            <a:ext cx="185313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For EMCAL: </a:t>
            </a:r>
          </a:p>
          <a:p>
            <a:pPr/>
            <a:r>
              <a:t>PbWO4 vs LYSO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Response to Charge Questions</a:t>
            </a:r>
          </a:p>
        </p:txBody>
      </p:sp>
      <p:sp>
        <p:nvSpPr>
          <p:cNvPr id="342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FontTx/>
              <a:buAutoNum type="arabicPeriod" startAt="2"/>
            </a:pPr>
            <a:r>
              <a:t>Are the plans for achieving detector performance and construction sufficiently developed and documented for the present phase of the project? </a:t>
            </a:r>
            <a:r>
              <a:rPr>
                <a:solidFill>
                  <a:srgbClr val="00B050"/>
                </a:solidFill>
              </a:rPr>
              <a:t>YES for plans, but not yet for construction</a:t>
            </a:r>
            <a:endParaRPr>
              <a:solidFill>
                <a:srgbClr val="00B050"/>
              </a:solidFill>
            </a:endParaRPr>
          </a:p>
          <a:p>
            <a:pPr marL="571500" indent="-571500">
              <a:buFontTx/>
              <a:buAutoNum type="arabicPeriod" startAt="2"/>
              <a:defRPr>
                <a:solidFill>
                  <a:srgbClr val="00B050"/>
                </a:solidFill>
              </a:defRPr>
            </a:pPr>
          </a:p>
          <a:p>
            <a:pPr marL="0" indent="0">
              <a:buSzTx/>
              <a:buNone/>
            </a:pPr>
            <a:r>
              <a:t>The plans for achieving detector performance are appropriately developed </a:t>
            </a:r>
            <a:r>
              <a:rPr b="1"/>
              <a:t>but the construction plan are not sufficiently developed.</a:t>
            </a:r>
            <a:endParaRPr b="1"/>
          </a:p>
          <a:p>
            <a:pPr marL="0" indent="0">
              <a:buSzTx/>
              <a:buNone/>
            </a:pPr>
            <a:r>
              <a:t>More elaboration and explanation on </a:t>
            </a:r>
            <a:r>
              <a:rPr b="1"/>
              <a:t>how to achieve 1% luminosity</a:t>
            </a:r>
            <a:r>
              <a:t> precision with the calorimeter is needed</a:t>
            </a:r>
          </a:p>
          <a:p>
            <a:pPr marL="0" indent="0">
              <a:buSzTx/>
              <a:buNone/>
            </a:pPr>
            <a:r>
              <a:t>The justification for requirements of the </a:t>
            </a:r>
            <a:r>
              <a:rPr b="1"/>
              <a:t>direct photon calorimeter at high luminosity</a:t>
            </a:r>
            <a:r>
              <a:t> is not convincing</a:t>
            </a:r>
          </a:p>
          <a:p>
            <a:pPr marL="0" indent="0">
              <a:buSzTx/>
              <a:buNone/>
            </a:pPr>
            <a:r>
              <a:t>The </a:t>
            </a:r>
            <a:r>
              <a:rPr b="1"/>
              <a:t>insertion mechanism of the tracker into the B0</a:t>
            </a:r>
            <a:r>
              <a:t> appear extremely challenging and need major development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Luminosity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Luminosity system </a:t>
            </a:r>
          </a:p>
        </p:txBody>
      </p:sp>
      <p:pic>
        <p:nvPicPr>
          <p:cNvPr id="345" name="Screenshot 2024-02-14 at 12.09.18 PM.png" descr="Screenshot 2024-02-14 at 12.09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140" y="1497573"/>
            <a:ext cx="5030881" cy="4354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creenshot 2024-02-14 at 12.10.51 PM.png" descr="Screenshot 2024-02-14 at 12.10.5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252" y="2341260"/>
            <a:ext cx="5668911" cy="266731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ectangle"/>
          <p:cNvSpPr/>
          <p:nvPr/>
        </p:nvSpPr>
        <p:spPr>
          <a:xfrm>
            <a:off x="5934920" y="3546404"/>
            <a:ext cx="555243" cy="515989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8" name="CAL"/>
          <p:cNvSpPr txBox="1"/>
          <p:nvPr/>
        </p:nvSpPr>
        <p:spPr>
          <a:xfrm>
            <a:off x="6036945" y="3307081"/>
            <a:ext cx="351193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/>
            </a:lvl1pPr>
          </a:lstStyle>
          <a:p>
            <a:pPr/>
            <a:r>
              <a:t>CAL</a:t>
            </a:r>
          </a:p>
        </p:txBody>
      </p:sp>
      <p:sp>
        <p:nvSpPr>
          <p:cNvPr id="349" name="To measure integrated luminosity with precision δL/L&lt; 1%…"/>
          <p:cNvSpPr txBox="1"/>
          <p:nvPr/>
        </p:nvSpPr>
        <p:spPr>
          <a:xfrm>
            <a:off x="437273" y="930274"/>
            <a:ext cx="5668911" cy="85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✓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To measure integrated luminosity with precision δL/L&lt; 1%</a:t>
            </a:r>
          </a:p>
          <a:p>
            <a:pPr marL="180472" indent="-180472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✓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Done using two complementary measurements: Pair-spectrometer and Direct-Photon Calorimeter.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