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9" autoAdjust="0"/>
    <p:restoredTop sz="94660"/>
  </p:normalViewPr>
  <p:slideViewPr>
    <p:cSldViewPr snapToGrid="0">
      <p:cViewPr varScale="1">
        <p:scale>
          <a:sx n="77" d="100"/>
          <a:sy n="77" d="100"/>
        </p:scale>
        <p:origin x="132" y="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ff Landgraf" userId="367c8676d18b2324" providerId="LiveId" clId="{F18E0066-8E0E-45D2-806B-ACB4767AADD8}"/>
    <pc:docChg chg="custSel modSld">
      <pc:chgData name="Jeff Landgraf" userId="367c8676d18b2324" providerId="LiveId" clId="{F18E0066-8E0E-45D2-806B-ACB4767AADD8}" dt="2024-01-25T18:05:09.724" v="369" actId="20577"/>
      <pc:docMkLst>
        <pc:docMk/>
      </pc:docMkLst>
      <pc:sldChg chg="addSp modSp mod">
        <pc:chgData name="Jeff Landgraf" userId="367c8676d18b2324" providerId="LiveId" clId="{F18E0066-8E0E-45D2-806B-ACB4767AADD8}" dt="2024-01-25T17:42:33.070" v="176" actId="20577"/>
        <pc:sldMkLst>
          <pc:docMk/>
          <pc:sldMk cId="740590345" sldId="256"/>
        </pc:sldMkLst>
        <pc:spChg chg="add mod">
          <ac:chgData name="Jeff Landgraf" userId="367c8676d18b2324" providerId="LiveId" clId="{F18E0066-8E0E-45D2-806B-ACB4767AADD8}" dt="2024-01-25T17:40:33.475" v="11" actId="1076"/>
          <ac:spMkLst>
            <pc:docMk/>
            <pc:sldMk cId="740590345" sldId="256"/>
            <ac:spMk id="4" creationId="{AE04BA04-FB48-DEE7-4FB4-FCC04FCDD298}"/>
          </ac:spMkLst>
        </pc:spChg>
        <pc:spChg chg="add mod">
          <ac:chgData name="Jeff Landgraf" userId="367c8676d18b2324" providerId="LiveId" clId="{F18E0066-8E0E-45D2-806B-ACB4767AADD8}" dt="2024-01-25T17:40:52.437" v="34" actId="20577"/>
          <ac:spMkLst>
            <pc:docMk/>
            <pc:sldMk cId="740590345" sldId="256"/>
            <ac:spMk id="6" creationId="{201163D8-C13F-E324-0217-5D321222049D}"/>
          </ac:spMkLst>
        </pc:spChg>
        <pc:spChg chg="add mod">
          <ac:chgData name="Jeff Landgraf" userId="367c8676d18b2324" providerId="LiveId" clId="{F18E0066-8E0E-45D2-806B-ACB4767AADD8}" dt="2024-01-25T17:41:10.151" v="58" actId="20577"/>
          <ac:spMkLst>
            <pc:docMk/>
            <pc:sldMk cId="740590345" sldId="256"/>
            <ac:spMk id="8" creationId="{2A5B0AE7-4C63-F052-D5AA-293CC9C3C43C}"/>
          </ac:spMkLst>
        </pc:spChg>
        <pc:spChg chg="add mod">
          <ac:chgData name="Jeff Landgraf" userId="367c8676d18b2324" providerId="LiveId" clId="{F18E0066-8E0E-45D2-806B-ACB4767AADD8}" dt="2024-01-25T17:41:47.464" v="115" actId="1076"/>
          <ac:spMkLst>
            <pc:docMk/>
            <pc:sldMk cId="740590345" sldId="256"/>
            <ac:spMk id="10" creationId="{8C8E7A8A-DD70-67B2-5EA3-8667C4C5C918}"/>
          </ac:spMkLst>
        </pc:spChg>
        <pc:spChg chg="add mod">
          <ac:chgData name="Jeff Landgraf" userId="367c8676d18b2324" providerId="LiveId" clId="{F18E0066-8E0E-45D2-806B-ACB4767AADD8}" dt="2024-01-25T17:42:33.070" v="176" actId="20577"/>
          <ac:spMkLst>
            <pc:docMk/>
            <pc:sldMk cId="740590345" sldId="256"/>
            <ac:spMk id="11" creationId="{24080968-3BBC-5B58-DC8B-063374723C48}"/>
          </ac:spMkLst>
        </pc:spChg>
      </pc:sldChg>
      <pc:sldChg chg="modSp mod">
        <pc:chgData name="Jeff Landgraf" userId="367c8676d18b2324" providerId="LiveId" clId="{F18E0066-8E0E-45D2-806B-ACB4767AADD8}" dt="2024-01-25T18:05:09.724" v="369" actId="20577"/>
        <pc:sldMkLst>
          <pc:docMk/>
          <pc:sldMk cId="576193567" sldId="258"/>
        </pc:sldMkLst>
        <pc:graphicFrameChg chg="mod modGraphic">
          <ac:chgData name="Jeff Landgraf" userId="367c8676d18b2324" providerId="LiveId" clId="{F18E0066-8E0E-45D2-806B-ACB4767AADD8}" dt="2024-01-25T18:05:09.724" v="369" actId="20577"/>
          <ac:graphicFrameMkLst>
            <pc:docMk/>
            <pc:sldMk cId="576193567" sldId="258"/>
            <ac:graphicFrameMk id="3" creationId="{EB480FC3-FCA4-A26E-6DB0-732DEA5A0330}"/>
          </ac:graphicFrameMkLst>
        </pc:graphicFrameChg>
      </pc:sldChg>
      <pc:sldChg chg="modSp mod">
        <pc:chgData name="Jeff Landgraf" userId="367c8676d18b2324" providerId="LiveId" clId="{F18E0066-8E0E-45D2-806B-ACB4767AADD8}" dt="2024-01-25T18:04:42.102" v="352" actId="20577"/>
        <pc:sldMkLst>
          <pc:docMk/>
          <pc:sldMk cId="1259250770" sldId="259"/>
        </pc:sldMkLst>
        <pc:spChg chg="mod">
          <ac:chgData name="Jeff Landgraf" userId="367c8676d18b2324" providerId="LiveId" clId="{F18E0066-8E0E-45D2-806B-ACB4767AADD8}" dt="2024-01-25T17:47:15.468" v="185" actId="20577"/>
          <ac:spMkLst>
            <pc:docMk/>
            <pc:sldMk cId="1259250770" sldId="259"/>
            <ac:spMk id="2" creationId="{6163BB44-07D0-F8F3-1C29-1DDE645D5BAD}"/>
          </ac:spMkLst>
        </pc:spChg>
        <pc:spChg chg="mod">
          <ac:chgData name="Jeff Landgraf" userId="367c8676d18b2324" providerId="LiveId" clId="{F18E0066-8E0E-45D2-806B-ACB4767AADD8}" dt="2024-01-25T18:04:42.102" v="352" actId="20577"/>
          <ac:spMkLst>
            <pc:docMk/>
            <pc:sldMk cId="1259250770" sldId="259"/>
            <ac:spMk id="3" creationId="{D3443297-6663-FB22-F027-27DAB37BC56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E0AE1-121B-7659-FACB-4BCECFCF81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E7AF13-88B5-7073-EA59-9552B790C6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E896F0-48C1-15B7-2C15-CB4CDADD6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45D73-FB96-4CDA-963D-0B8BDAD97CBA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D28E0B-AAB1-5F60-B20B-526EEA354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612596-84F2-3327-88F6-2A912F5C8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09491-F729-46DB-881F-6DF559BB1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676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809FA-8DA3-8B4E-0EF3-6573B5069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7F5851-F66E-5B24-C48E-8928B413CE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B75CEB-5AC4-D877-AF1A-E8540EC21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45D73-FB96-4CDA-963D-0B8BDAD97CBA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9792E7-65A2-7CE3-7B26-311179E6B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3B7D76-4351-8D94-0424-96EBAF561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09491-F729-46DB-881F-6DF559BB1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846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F81D8CD-D464-AC53-C4B1-A4C5583CB6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711897-2F78-E7FB-BEA0-5DB63717A6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C82A3A-E444-48B6-B065-01779D317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45D73-FB96-4CDA-963D-0B8BDAD97CBA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951F1C-46F6-4254-9269-E06FEB6B9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04E11E-E9F6-43F8-32F5-4BC924256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09491-F729-46DB-881F-6DF559BB1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019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A553A-72E0-8388-5511-E624C4988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36CDEE-DCE0-2E98-E1C5-000B37553F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8B6459-5255-BD9C-EA59-95937A646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45D73-FB96-4CDA-963D-0B8BDAD97CBA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197150-4C9F-29DA-205A-4853A616A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69468B-0B13-A688-0CB2-50038736C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09491-F729-46DB-881F-6DF559BB1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662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BBA6B-1FC9-3954-8351-B63A0780D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F012B8-0244-58BB-FC8A-A989D474C6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07D96E-5286-9240-C8D8-BE8A0DD5A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45D73-FB96-4CDA-963D-0B8BDAD97CBA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2BD955-1228-D138-8941-C8C466E70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9019D-0098-520E-5630-016759810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09491-F729-46DB-881F-6DF559BB1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981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B1432-1EA4-1244-804B-E0584BC79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A944D-4C00-F97D-7C84-DB4E9FB95D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9B743D-EBE1-ED7B-3EFF-3BE3E3F91F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F3A7AF-BFB0-484A-7241-84FA39AC0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45D73-FB96-4CDA-963D-0B8BDAD97CBA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FEF354-8AF0-64F9-C5E0-E5B76C88A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236266-47CC-883F-09F9-0D5A3A870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09491-F729-46DB-881F-6DF559BB1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991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3433D-80EE-F093-FE49-F7F17DBD7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D4F908-A71B-1382-6259-5A084F53A4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584C5D-606D-4B69-35D2-EE68B661C0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B116E3-7AEA-FA6D-3AE1-127E983CE5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E89EEC-80A0-7C1B-EF51-6247AD2F6B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B02174-B1E6-4A5D-4395-AE09500BE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45D73-FB96-4CDA-963D-0B8BDAD97CBA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AB203F-105D-A424-D323-F0C99AE98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2FD80FD-B928-D1C2-FA49-6906B3864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09491-F729-46DB-881F-6DF559BB1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557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23F12-6B5F-0C24-A035-2FD79A538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C6603E-C094-67C0-DAA9-B74DF418F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45D73-FB96-4CDA-963D-0B8BDAD97CBA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12C1CC-5013-FDA8-3080-8C831A328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F52000-801C-C494-DB93-AA305E5C9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09491-F729-46DB-881F-6DF559BB1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092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D073BA-C4F0-445E-F6F7-01E575715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45D73-FB96-4CDA-963D-0B8BDAD97CBA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01ED4C-354A-8011-8423-24404BD16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85B7A0-AB02-9A43-9AFF-579D4977C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09491-F729-46DB-881F-6DF559BB1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859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D8317-86DC-6AD6-E451-0F69BB86A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1B365B-96BC-9041-1D6F-96888A824E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EDA058-206D-7CFF-6766-6E7C87457E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C808DB-9903-041C-F308-D3D9216B7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45D73-FB96-4CDA-963D-0B8BDAD97CBA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71ACCD-22AF-5906-91C9-6736321DF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1C796D-639E-FEB6-B13E-60E75F795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09491-F729-46DB-881F-6DF559BB1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607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1AEC2-1787-9166-0487-0D7B3D565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8C6831-D34D-661E-43DB-B5B1689A40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E3F025-8D5C-94B9-2C4E-D7751C95B1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7C1F16-8766-8142-6502-8FA3FFE37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45D73-FB96-4CDA-963D-0B8BDAD97CBA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ABBAC3-59C1-D992-3141-858AE463A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BCD76B-406D-1E45-DDDA-01CD627D3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09491-F729-46DB-881F-6DF559BB1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78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E4B201-8261-0394-0B8E-904A05B90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0309BF-2402-1397-8019-362F22B586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C72EAA-1CB6-8E71-86AB-0C42B91576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645D73-FB96-4CDA-963D-0B8BDAD97CBA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A96C57-F922-2B5D-E507-FA42607602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0D0418-8747-47B9-1FCF-1C67DC3E17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C09491-F729-46DB-881F-6DF559BB1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202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3BB44-07D0-F8F3-1C29-1DDE645D5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BNL DAQ efforts for </a:t>
            </a:r>
            <a:r>
              <a:rPr lang="en-US" dirty="0" err="1"/>
              <a:t>ePIC</a:t>
            </a:r>
            <a:r>
              <a:rPr lang="en-US" dirty="0"/>
              <a:t>   (Tasks &amp; People)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443297-6663-FB22-F027-27DAB37BC5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Electronics</a:t>
            </a:r>
          </a:p>
          <a:p>
            <a:pPr lvl="1"/>
            <a:r>
              <a:rPr lang="en-US" dirty="0"/>
              <a:t>GTU, (Felix (production/test)), (fiber aggregator*), (RDO*),  (FEB*)</a:t>
            </a:r>
          </a:p>
          <a:p>
            <a:pPr lvl="1"/>
            <a:r>
              <a:rPr lang="en-US" dirty="0"/>
              <a:t>Slow controls, (COTS but specification, organization, </a:t>
            </a:r>
            <a:r>
              <a:rPr lang="en-US" dirty="0" err="1"/>
              <a:t>etc</a:t>
            </a:r>
            <a:r>
              <a:rPr lang="en-US" dirty="0"/>
              <a:t>…*)</a:t>
            </a:r>
          </a:p>
          <a:p>
            <a:pPr lvl="1"/>
            <a:r>
              <a:rPr lang="en-US" dirty="0"/>
              <a:t>DAQ, Slow controls networks and COTS computing</a:t>
            </a:r>
          </a:p>
          <a:p>
            <a:pPr lvl="1"/>
            <a:r>
              <a:rPr lang="en-US" dirty="0"/>
              <a:t>(Generic online computing, user networks*)</a:t>
            </a:r>
          </a:p>
          <a:p>
            <a:pPr lvl="1"/>
            <a:r>
              <a:rPr lang="en-US" dirty="0"/>
              <a:t>(Interlocks*, Rack power PLC*)</a:t>
            </a:r>
          </a:p>
          <a:p>
            <a:r>
              <a:rPr lang="en-US" dirty="0"/>
              <a:t>Firmware</a:t>
            </a:r>
          </a:p>
          <a:p>
            <a:pPr lvl="1"/>
            <a:r>
              <a:rPr lang="en-US" dirty="0"/>
              <a:t>GTU, Felix (general), Felix (det specific), Felix (“software trigger, infrastructure &amp; software trigger algorithm”)</a:t>
            </a:r>
          </a:p>
          <a:p>
            <a:r>
              <a:rPr lang="en-US" dirty="0"/>
              <a:t>Installation</a:t>
            </a:r>
          </a:p>
          <a:p>
            <a:pPr lvl="1"/>
            <a:r>
              <a:rPr lang="en-US" dirty="0"/>
              <a:t>Fiber</a:t>
            </a:r>
          </a:p>
          <a:p>
            <a:pPr lvl="1"/>
            <a:r>
              <a:rPr lang="en-US" dirty="0"/>
              <a:t>Computing, racks, (facility upgrades*)</a:t>
            </a:r>
          </a:p>
          <a:p>
            <a:r>
              <a:rPr lang="en-US" dirty="0"/>
              <a:t>Software</a:t>
            </a:r>
          </a:p>
          <a:p>
            <a:pPr lvl="1"/>
            <a:r>
              <a:rPr lang="en-US" dirty="0"/>
              <a:t>Felix, GTU, Time Frame Handling, QA, HLT, Integration, Data Buffering/Storage, (SRO/Computing interface/liaison*)</a:t>
            </a:r>
          </a:p>
          <a:p>
            <a:pPr lvl="1"/>
            <a:r>
              <a:rPr lang="en-US" dirty="0"/>
              <a:t>Slow controls (System Admin, infrastructure, detector GUIs*)</a:t>
            </a:r>
          </a:p>
          <a:p>
            <a:pPr lvl="1"/>
            <a:r>
              <a:rPr lang="en-US" dirty="0"/>
              <a:t>Online computing (DB, user computing, detector computer management, shift logs, run logs, cyber security, </a:t>
            </a:r>
            <a:r>
              <a:rPr lang="en-US" dirty="0" err="1"/>
              <a:t>etc</a:t>
            </a:r>
            <a:r>
              <a:rPr lang="en-US" dirty="0"/>
              <a:t>*)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250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46E2AE8-925F-4A8A-2792-7AE3E64CC2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8168" y="448786"/>
            <a:ext cx="10427368" cy="199952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109FFD6-94EA-E08A-FD61-3C377D3123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8168" y="2448310"/>
            <a:ext cx="10603832" cy="20662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22B6760-9F90-7765-D3CA-36E0A65FCA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88168" y="4514542"/>
            <a:ext cx="10603832" cy="208798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F0F731E-9E68-630B-7EAA-0475CE3E7C53}"/>
              </a:ext>
            </a:extLst>
          </p:cNvPr>
          <p:cNvSpPr txBox="1"/>
          <p:nvPr/>
        </p:nvSpPr>
        <p:spPr>
          <a:xfrm>
            <a:off x="176464" y="94843"/>
            <a:ext cx="7088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P6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E04BA04-FB48-DEE7-4FB4-FCC04FCDD298}"/>
              </a:ext>
            </a:extLst>
          </p:cNvPr>
          <p:cNvSpPr txBox="1"/>
          <p:nvPr/>
        </p:nvSpPr>
        <p:spPr>
          <a:xfrm>
            <a:off x="3369502" y="894550"/>
            <a:ext cx="1242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Green JLAB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1163D8-C13F-E324-0217-5D321222049D}"/>
              </a:ext>
            </a:extLst>
          </p:cNvPr>
          <p:cNvSpPr txBox="1"/>
          <p:nvPr/>
        </p:nvSpPr>
        <p:spPr>
          <a:xfrm>
            <a:off x="3369501" y="3263406"/>
            <a:ext cx="2093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Green Slow Controls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A5B0AE7-4C63-F052-D5AA-293CC9C3C43C}"/>
              </a:ext>
            </a:extLst>
          </p:cNvPr>
          <p:cNvSpPr txBox="1"/>
          <p:nvPr/>
        </p:nvSpPr>
        <p:spPr>
          <a:xfrm>
            <a:off x="3369501" y="2855858"/>
            <a:ext cx="1077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Blue DAQ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C8E7A8A-DD70-67B2-5EA3-8667C4C5C918}"/>
              </a:ext>
            </a:extLst>
          </p:cNvPr>
          <p:cNvSpPr txBox="1"/>
          <p:nvPr/>
        </p:nvSpPr>
        <p:spPr>
          <a:xfrm>
            <a:off x="3369501" y="4800053"/>
            <a:ext cx="26318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Blue Engineer</a:t>
            </a:r>
          </a:p>
          <a:p>
            <a:r>
              <a:rPr lang="en-US" dirty="0"/>
              <a:t>Green Scientist/Computer</a:t>
            </a:r>
          </a:p>
          <a:p>
            <a:r>
              <a:rPr lang="en-US" dirty="0"/>
              <a:t>Purple Tech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4080968-3BBC-5B58-DC8B-063374723C48}"/>
              </a:ext>
            </a:extLst>
          </p:cNvPr>
          <p:cNvSpPr txBox="1"/>
          <p:nvPr/>
        </p:nvSpPr>
        <p:spPr>
          <a:xfrm>
            <a:off x="1588168" y="41238"/>
            <a:ext cx="5165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Management not included – part of higher level WBS</a:t>
            </a:r>
          </a:p>
        </p:txBody>
      </p:sp>
    </p:spTree>
    <p:extLst>
      <p:ext uri="{BB962C8B-B14F-4D97-AF65-F5344CB8AC3E}">
        <p14:creationId xmlns:p14="http://schemas.microsoft.com/office/powerpoint/2010/main" val="740590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B480FC3-FCA4-A26E-6DB0-732DEA5A03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6681016"/>
              </p:ext>
            </p:extLst>
          </p:nvPr>
        </p:nvGraphicFramePr>
        <p:xfrm>
          <a:off x="377868" y="1533858"/>
          <a:ext cx="11308916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2033">
                  <a:extLst>
                    <a:ext uri="{9D8B030D-6E8A-4147-A177-3AD203B41FA5}">
                      <a16:colId xmlns:a16="http://schemas.microsoft.com/office/drawing/2014/main" val="2049842876"/>
                    </a:ext>
                  </a:extLst>
                </a:gridCol>
                <a:gridCol w="4489283">
                  <a:extLst>
                    <a:ext uri="{9D8B030D-6E8A-4147-A177-3AD203B41FA5}">
                      <a16:colId xmlns:a16="http://schemas.microsoft.com/office/drawing/2014/main" val="136444962"/>
                    </a:ext>
                  </a:extLst>
                </a:gridCol>
                <a:gridCol w="1528175">
                  <a:extLst>
                    <a:ext uri="{9D8B030D-6E8A-4147-A177-3AD203B41FA5}">
                      <a16:colId xmlns:a16="http://schemas.microsoft.com/office/drawing/2014/main" val="3038661202"/>
                    </a:ext>
                  </a:extLst>
                </a:gridCol>
                <a:gridCol w="2129425">
                  <a:extLst>
                    <a:ext uri="{9D8B030D-6E8A-4147-A177-3AD203B41FA5}">
                      <a16:colId xmlns:a16="http://schemas.microsoft.com/office/drawing/2014/main" val="362024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Who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What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Construction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Operations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9427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Lee </a:t>
                      </a:r>
                      <a:r>
                        <a:rPr lang="en-US" dirty="0" err="1"/>
                        <a:t>Flader</a:t>
                      </a:r>
                      <a:r>
                        <a:rPr lang="en-US" dirty="0"/>
                        <a:t> (instrumentation)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Slow Controls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11579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Tim </a:t>
                      </a:r>
                      <a:r>
                        <a:rPr lang="en-US" dirty="0" err="1"/>
                        <a:t>Camarda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Electronics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0434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Martin </a:t>
                      </a:r>
                      <a:r>
                        <a:rPr lang="en-US" dirty="0" err="1"/>
                        <a:t>Purschke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Software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03417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Jin Huang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Convener / FELIX Production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97604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Jeff Landgraf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CAM / convener / Software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2035ish…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69751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Wayne Betts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Network / Computing Facility Design Spec / System Admin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7408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Instrumentation DAQ 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Firmware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?1-2?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78507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2-3 new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?1-2?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2-3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6416596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CBD689B6-5DA3-C089-7551-40178304F0B4}"/>
              </a:ext>
            </a:extLst>
          </p:cNvPr>
          <p:cNvSpPr txBox="1"/>
          <p:nvPr/>
        </p:nvSpPr>
        <p:spPr>
          <a:xfrm>
            <a:off x="377868" y="200416"/>
            <a:ext cx="189237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People</a:t>
            </a:r>
          </a:p>
        </p:txBody>
      </p:sp>
    </p:spTree>
    <p:extLst>
      <p:ext uri="{BB962C8B-B14F-4D97-AF65-F5344CB8AC3E}">
        <p14:creationId xmlns:p14="http://schemas.microsoft.com/office/powerpoint/2010/main" val="576193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251</Words>
  <Application>Microsoft Office PowerPoint</Application>
  <PresentationFormat>Widescreen</PresentationFormat>
  <Paragraphs>56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BNL DAQ efforts for ePIC   (Tasks &amp; People)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Landgraf</dc:creator>
  <cp:lastModifiedBy>Jeff Landgraf</cp:lastModifiedBy>
  <cp:revision>3</cp:revision>
  <dcterms:created xsi:type="dcterms:W3CDTF">2024-01-24T20:53:01Z</dcterms:created>
  <dcterms:modified xsi:type="dcterms:W3CDTF">2024-01-25T18:05:25Z</dcterms:modified>
</cp:coreProperties>
</file>