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762" r:id="rId3"/>
    <p:sldId id="803" r:id="rId4"/>
    <p:sldId id="764" r:id="rId5"/>
    <p:sldId id="791" r:id="rId6"/>
    <p:sldId id="804" r:id="rId7"/>
    <p:sldId id="805" r:id="rId8"/>
    <p:sldId id="808" r:id="rId9"/>
    <p:sldId id="806" r:id="rId10"/>
    <p:sldId id="813" r:id="rId11"/>
    <p:sldId id="802" r:id="rId12"/>
    <p:sldId id="774" r:id="rId13"/>
    <p:sldId id="780" r:id="rId14"/>
    <p:sldId id="782" r:id="rId15"/>
    <p:sldId id="783" r:id="rId16"/>
    <p:sldId id="785" r:id="rId17"/>
    <p:sldId id="786" r:id="rId18"/>
    <p:sldId id="787" r:id="rId19"/>
    <p:sldId id="788" r:id="rId20"/>
    <p:sldId id="794" r:id="rId21"/>
    <p:sldId id="796" r:id="rId22"/>
    <p:sldId id="798" r:id="rId23"/>
    <p:sldId id="814" r:id="rId24"/>
    <p:sldId id="815" r:id="rId25"/>
    <p:sldId id="816" r:id="rId26"/>
    <p:sldId id="817" r:id="rId27"/>
    <p:sldId id="818" r:id="rId28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07"/>
    <p:restoredTop sz="94609"/>
  </p:normalViewPr>
  <p:slideViewPr>
    <p:cSldViewPr snapToGrid="0">
      <p:cViewPr varScale="1">
        <p:scale>
          <a:sx n="151" d="100"/>
          <a:sy n="151" d="100"/>
        </p:scale>
        <p:origin x="1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E6E0-2E4A-EB4A-AF85-EA508EBA0DC2}" type="datetimeFigureOut">
              <a:rPr lang="en-IL" smtClean="0"/>
              <a:t>09/07/2024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C9F-CF02-4E49-A4B3-C80960F025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604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1182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19842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32702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5394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0033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60030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8660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0404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116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3413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1979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740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828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9434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984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3690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EDD6-FA03-2E7A-31D3-E7075BBD3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EC234-C6E2-6F66-8901-4071A4801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7CB5-F921-9C51-4F28-3F71D645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2856-ADA1-9C4F-BF38-C23F8A2F0F32}" type="datetime1">
              <a:rPr lang="en-US" smtClean="0"/>
              <a:t>7/9/24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2DB3C-2218-DB11-9B8A-D46D373D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5EEB5-32A6-EE46-7614-44E7A205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835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542-9442-B674-5EA9-B9C845DC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AF024-C50D-84F6-82D4-8A19195DD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28F0D-6616-DCE7-2CBD-14FA8386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7995-5399-CE4F-97B1-81EE85E9503E}" type="datetime1">
              <a:rPr lang="en-US" smtClean="0"/>
              <a:t>7/9/24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FFBD1-E594-17E9-9FCD-7542DAC4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97444-DEA1-6BA2-3786-DABE77A1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629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DA9AAB-6D12-6AD5-5740-A84522CDA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73723-C1DF-673D-429A-9FA77A809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32B3-AF85-06D5-86E3-588D127F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0ED3-B135-2F4A-BA8C-A99A5063EDD5}" type="datetime1">
              <a:rPr lang="en-US" smtClean="0"/>
              <a:t>7/9/24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C646-ECDF-9965-9481-5550D934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35B5F-8BD8-38F4-379A-CE3CA2D0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812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BDEE-7F0B-2551-9A97-BB50B6C8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77F31-7A9B-1B14-DA1E-9AA6D3818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A309A-17D6-669C-6079-B7FDC61E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6C23-AECF-3640-A000-AF50C7173564}" type="datetime1">
              <a:rPr lang="en-US" smtClean="0"/>
              <a:t>7/9/24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54E81-DDAD-5676-7857-A1532330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BC45-3E66-BAEA-F8A3-5A12F77E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8230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1E18-57A9-9456-6AF5-D20F416D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FBC9-926C-D763-8B8F-F0CEFD781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AD92F-07CC-5DEF-2442-82D2DCFE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8EE4-7EBA-524C-9A64-AA9A9EDCB37C}" type="datetime1">
              <a:rPr lang="en-US" smtClean="0"/>
              <a:t>7/9/24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3863-8202-DADC-994C-A00EE307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912A-D173-BC21-7D06-87B01D1C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030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5056-9F97-9A67-B1AC-B8D06BF1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16E7-5E35-2B6B-1E4E-9CC69C096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D430C-76AA-FC06-6EFF-9265B75FB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649F5-E16D-0887-4DAA-6EE364EE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609-456A-FF45-86C1-33847C181E77}" type="datetime1">
              <a:rPr lang="en-US" smtClean="0"/>
              <a:t>7/9/24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83917-A80C-05EE-CA3D-4250386E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DF7DA-13D5-77AD-4D76-33947EAD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188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4D09-5C42-010C-9C93-1F4FB515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0BEB-7EF4-3BD4-7E06-C9A08A3C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3290D-CF48-9D13-834B-17ED4116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A0FE9-1AB6-90B4-684A-715355819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1C838-8D4A-C2E0-0875-56E55E0BF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91A50-EA1C-B38A-811F-E3F6FC9C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97EE-E908-734B-ACF5-8DCA5611AE2A}" type="datetime1">
              <a:rPr lang="en-US" smtClean="0"/>
              <a:t>7/9/24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50506-B96F-DD96-E9DB-DF856EBF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64DF8-818A-8153-BC62-3877EE11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498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1208-B06F-41D1-22A2-4A3C0B3A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E9EB5-964D-A04B-24F2-D4384050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4F-82D3-C24B-B139-28BEA16F9400}" type="datetime1">
              <a:rPr lang="en-US" smtClean="0"/>
              <a:t>7/9/24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7D21D-FE0E-97D5-DFBD-C6EE2D84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7E921-EE9B-1F04-9151-68DC6041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975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B2822-2C8F-D588-F335-0CCACB8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DB97-7ADD-FC43-8A4D-86A1F0F280AD}" type="datetime1">
              <a:rPr lang="en-US" smtClean="0"/>
              <a:t>7/9/24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6DF42-D83B-99DF-FED2-8637F3C1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DF97-9BCE-320C-A679-77E59EC3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008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7F4C-4984-D806-78B6-2E8FAF94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DC76-D987-345D-4F57-858A343C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68CFF-01AC-8F2B-4511-32DF519C6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DF1A5-F94E-47F4-94A0-0D75A151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5A1-DBCA-1E4B-8981-FEF15C8E13D5}" type="datetime1">
              <a:rPr lang="en-US" smtClean="0"/>
              <a:t>7/9/24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16433-D393-74E6-FAE2-EED11272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E0483-82C3-B2F9-B03E-D259DCA5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40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7E8-1AE1-4474-4C43-3557075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A8555-54C3-2E9B-9EC6-FAFF1FCAF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1FC91-6114-BF7D-74F3-F0B689896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CA89C-BAE0-823C-2410-0551329E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28CA-52EF-A746-8748-EDECF2C40526}" type="datetime1">
              <a:rPr lang="en-US" smtClean="0"/>
              <a:t>7/9/24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27453-FCE8-A82E-716E-CD7B8358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F9F15-511C-DB7A-A0E9-4B5EBCC9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82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A5C54-7D04-3D31-77C7-D3969B23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87A0-24CE-39CD-BF4A-F7B3CB484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AEEA8-145A-2944-2F7A-18BC2819C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CCD0-758F-2249-A9EF-F16362CF0ED7}" type="datetime1">
              <a:rPr lang="en-US" smtClean="0"/>
              <a:t>7/9/24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13789-544E-401A-A712-F988F188D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E1E7-2474-E108-1377-31C6CF00B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1326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5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hyperlink" Target="https://www.nndc.bnl.gov/nudat3/levelscheme/?nucleus=208Pb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hyperlink" Target="https://www.nndc.bnl.gov/nudat3/levelscheme/?nucleus=208Pb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57"/>
            <a:ext cx="9144000" cy="1108364"/>
          </a:xfrm>
        </p:spPr>
        <p:txBody>
          <a:bodyPr>
            <a:normAutofit/>
          </a:bodyPr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400" dirty="0"/>
              <a:t>Soft Photons Update</a:t>
            </a:r>
            <a:endParaRPr lang="en-IL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0693"/>
            <a:ext cx="9144000" cy="2567853"/>
          </a:xfrm>
        </p:spPr>
        <p:txBody>
          <a:bodyPr>
            <a:normAutofit lnSpcReduction="10000"/>
          </a:bodyPr>
          <a:lstStyle/>
          <a:p>
            <a:r>
              <a:rPr lang="en-IL" sz="2800" dirty="0"/>
              <a:t>eA Group Meeting</a:t>
            </a:r>
          </a:p>
          <a:p>
            <a:endParaRPr lang="en-IL" dirty="0"/>
          </a:p>
          <a:p>
            <a:r>
              <a:rPr lang="en-IL" sz="2000" dirty="0"/>
              <a:t>Zvi Citron, Michael Pitt, </a:t>
            </a:r>
            <a:r>
              <a:rPr lang="en-IL" sz="2000" u="sng" dirty="0"/>
              <a:t>Eden Mautner</a:t>
            </a:r>
            <a:endParaRPr lang="en-IL" dirty="0"/>
          </a:p>
          <a:p>
            <a:r>
              <a:rPr lang="en-IL" sz="2000" dirty="0"/>
              <a:t>BGU RHI Group</a:t>
            </a:r>
          </a:p>
          <a:p>
            <a:endParaRPr lang="en-IL" dirty="0"/>
          </a:p>
          <a:p>
            <a:r>
              <a:rPr lang="en-IL" sz="2000" dirty="0"/>
              <a:t>9.7.2023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E752604-B021-DFCE-6AB1-867ECE9E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38" y="4627418"/>
            <a:ext cx="2197100" cy="16764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7A250CF-46C0-8278-CA95-B53102FDA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981" y="4627418"/>
            <a:ext cx="6400800" cy="1676400"/>
          </a:xfrm>
          <a:prstGeom prst="rect">
            <a:avLst/>
          </a:prstGeom>
        </p:spPr>
      </p:pic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32465841-CBF8-C608-D3C3-8EA28867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46791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149" y="-67197"/>
            <a:ext cx="9144000" cy="518390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sz="3200" dirty="0"/>
              <a:t>1 Photon plot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4CA2C6-31DA-AA1E-B8AF-BE4DEA62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10</a:t>
            </a:fld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BD87E7-8AFB-5372-572A-F63C71975659}"/>
                  </a:ext>
                </a:extLst>
              </p:cNvPr>
              <p:cNvSpPr txBox="1"/>
              <p:nvPr/>
            </p:nvSpPr>
            <p:spPr>
              <a:xfrm>
                <a:off x="213571" y="629602"/>
                <a:ext cx="470556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u="sng" dirty="0"/>
                  <a:t>What would we expect</a:t>
                </a:r>
                <a:r>
                  <a:rPr lang="en-US" dirty="0"/>
                  <a:t>? </a:t>
                </a:r>
                <a:endParaRPr lang="en-IL" dirty="0"/>
              </a:p>
              <a:p>
                <a:pPr algn="just"/>
                <a:endParaRPr lang="en-IL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Events with only 1 emitted photon are events where the Pb208 ion was excited to a higher energy level than the ground state and then de-excited straight back to the ground level (no intermediate decays).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several energy levels that allow this decay mechanism. The minimal energy gap for this process is when the Pb208 ion is excited to the first excited state.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/>
                  <a:t>The energy gap between the first excited state and ground level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=2614.514</m:t>
                    </m:r>
                  </m:oMath>
                </a14:m>
                <a:r>
                  <a:rPr lang="en-US" dirty="0"/>
                  <a:t> [KeV].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algn="just"/>
                <a:r>
                  <a:rPr lang="en-US" b="1" dirty="0"/>
                  <a:t>Taking this into account we would expect that the energy spectrum of the emitted photons would start at around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𝟐𝟔𝟏𝟒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𝟓𝟏𝟒</m:t>
                    </m:r>
                  </m:oMath>
                </a14:m>
                <a:r>
                  <a:rPr lang="en-US" b="1" dirty="0"/>
                  <a:t> [KeV]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BD87E7-8AFB-5372-572A-F63C71975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1" y="629602"/>
                <a:ext cx="4705562" cy="5632311"/>
              </a:xfrm>
              <a:prstGeom prst="rect">
                <a:avLst/>
              </a:prstGeom>
              <a:blipFill>
                <a:blip r:embed="rId4"/>
                <a:stretch>
                  <a:fillRect l="-1075" t="-450" r="-1075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A75EE7-9718-0B12-C700-BD62F6FE85FF}"/>
              </a:ext>
            </a:extLst>
          </p:cNvPr>
          <p:cNvSpPr txBox="1"/>
          <p:nvPr/>
        </p:nvSpPr>
        <p:spPr>
          <a:xfrm>
            <a:off x="213571" y="6412111"/>
            <a:ext cx="371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b="1" u="sng" dirty="0"/>
              <a:t>We can see that this is not the case...</a:t>
            </a:r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B7E85670-72B2-440D-674F-B07E56A369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95"/>
          <a:stretch/>
        </p:blipFill>
        <p:spPr>
          <a:xfrm>
            <a:off x="5173133" y="442507"/>
            <a:ext cx="6360584" cy="59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92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270" y="668934"/>
            <a:ext cx="8498795" cy="839259"/>
          </a:xfrm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sz="5400" dirty="0"/>
              <a:t>Reconstructed Level Analysis – with Cluster Matching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4CA2C6-31DA-AA1E-B8AF-BE4DEA62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11</a:t>
            </a:fld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85C91-0726-4B34-183D-255EC6043331}"/>
                  </a:ext>
                </a:extLst>
              </p:cNvPr>
              <p:cNvSpPr txBox="1"/>
              <p:nvPr/>
            </p:nvSpPr>
            <p:spPr>
              <a:xfrm>
                <a:off x="271701" y="2158999"/>
                <a:ext cx="11648597" cy="4288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 defTabSz="914400" eaLnBrk="1" latinLnBrk="0" hangingPunct="1">
                  <a:buFont typeface="Arial" panose="020B0604020202020204" pitchFamily="34" charset="0"/>
                  <a:buChar char="•"/>
                </a:pPr>
                <a:r>
                  <a:rPr lang="en-US" dirty="0"/>
                  <a:t>Only looked at photons that reach the B0 and leave a cluster in the Ecal. </a:t>
                </a:r>
              </a:p>
              <a:p>
                <a:pPr marL="285750" indent="-285750" algn="l" defTabSz="914400" eaLnBrk="1" latinLnBrk="0" hangingPunct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l" defTabSz="914400" eaLnBrk="1" latinLnBrk="0" hangingPunct="1">
                  <a:buFont typeface="Arial" panose="020B0604020202020204" pitchFamily="34" charset="0"/>
                  <a:buChar char="•"/>
                </a:pPr>
                <a:r>
                  <a:rPr lang="en-US" dirty="0"/>
                  <a:t>Had to do some “truth - cluster matching” and make sure that the cluster I am looking at is indeed the cluster from the truth photon I am looking at.</a:t>
                </a:r>
              </a:p>
              <a:p>
                <a:pPr marL="285750" indent="-285750" algn="l" defTabSz="914400" eaLnBrk="1" latinLnBrk="0" hangingPunct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Many photons don’t reach the B0 Ecal (Mcparticle.endpoint.z &lt; 7 m) but still leave a cluster in the B0 </a:t>
                </a:r>
                <a:r>
                  <a:rPr lang="en-US" dirty="0">
                    <a:sym typeface="Wingdings" pitchFamily="2" charset="2"/>
                  </a:rPr>
                  <a:t> Photons that interact with the B0 tracker (no B0 tracker recon yet) and decay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pairs and leave a signal in the Ecal </a:t>
                </a:r>
                <a:r>
                  <a:rPr lang="en-US" dirty="0">
                    <a:sym typeface="Wingdings" pitchFamily="2" charset="2"/>
                  </a:rPr>
                  <a:t> I made a toy model to check if the trajectory (assumed straight line kinematics in this distance) of the photon reaches the B0’s XY geometry boundaries  Accepted only clusters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𝑡𝑟𝑎𝑗𝑒𝑐𝑡𝑜𝑟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𝑟𝑒𝑐𝑜𝑛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𝑐𝑙𝑢𝑠𝑡𝑒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𝑥𝑦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&lt;2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𝑐𝑚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(used 1 photon events to get estimation).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ym typeface="Wingdings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itchFamily="2" charset="2"/>
                  </a:rPr>
                  <a:t>For now, I identified ”1</a:t>
                </a:r>
                <a:r>
                  <a:rPr lang="en-US" baseline="30000" dirty="0">
                    <a:sym typeface="Wingdings" pitchFamily="2" charset="2"/>
                  </a:rPr>
                  <a:t>st</a:t>
                </a:r>
                <a:r>
                  <a:rPr lang="en-US" dirty="0">
                    <a:sym typeface="Wingdings" pitchFamily="2" charset="2"/>
                  </a:rPr>
                  <a:t>”, “2</a:t>
                </a:r>
                <a:r>
                  <a:rPr lang="en-US" baseline="30000" dirty="0">
                    <a:sym typeface="Wingdings" pitchFamily="2" charset="2"/>
                  </a:rPr>
                  <a:t>nd</a:t>
                </a:r>
                <a:r>
                  <a:rPr lang="en-US" dirty="0">
                    <a:sym typeface="Wingdings" pitchFamily="2" charset="2"/>
                  </a:rPr>
                  <a:t>”,etc.. Photons just by the order they appear in the simulation, which is order of de-excitation.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ym typeface="Wingdings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itchFamily="2" charset="2"/>
                  </a:rPr>
                  <a:t>In the future we will include event selection into this study.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85C91-0726-4B34-183D-255EC6043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01" y="2158999"/>
                <a:ext cx="11648597" cy="4288995"/>
              </a:xfrm>
              <a:prstGeom prst="rect">
                <a:avLst/>
              </a:prstGeom>
              <a:blipFill>
                <a:blip r:embed="rId3"/>
                <a:stretch>
                  <a:fillRect l="-327" t="-295" r="-218" b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893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12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1072093" y="225661"/>
            <a:ext cx="10002982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 Photon Events – 1</a:t>
            </a:r>
            <a:r>
              <a:rPr lang="en-US" sz="4000" baseline="30000" dirty="0"/>
              <a:t>st</a:t>
            </a:r>
            <a:r>
              <a:rPr lang="en-US" sz="4000" dirty="0"/>
              <a:t> Photon Truth Energy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840455-C216-2EA2-D453-7DC0C5F56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59"/>
          <a:stretch/>
        </p:blipFill>
        <p:spPr>
          <a:xfrm>
            <a:off x="2988397" y="860244"/>
            <a:ext cx="6215205" cy="56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1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13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1072093" y="225661"/>
            <a:ext cx="10002982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 Photon Events – 1</a:t>
            </a:r>
            <a:r>
              <a:rPr lang="en-US" sz="4000" baseline="30000" dirty="0"/>
              <a:t>st</a:t>
            </a:r>
            <a:r>
              <a:rPr lang="en-US" sz="4000" dirty="0"/>
              <a:t> Photon Acceptance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840455-C216-2EA2-D453-7DC0C5F56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17"/>
          <a:stretch/>
        </p:blipFill>
        <p:spPr>
          <a:xfrm>
            <a:off x="651450" y="1053666"/>
            <a:ext cx="3361479" cy="3022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778D5D-5F1E-31A5-3E81-4387C66EC5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10"/>
          <a:stretch/>
        </p:blipFill>
        <p:spPr>
          <a:xfrm>
            <a:off x="4782523" y="732384"/>
            <a:ext cx="6677349" cy="6041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E47B66-B816-14D7-666F-8C82D225DC8B}"/>
                  </a:ext>
                </a:extLst>
              </p:cNvPr>
              <p:cNvSpPr txBox="1"/>
              <p:nvPr/>
            </p:nvSpPr>
            <p:spPr>
              <a:xfrm>
                <a:off x="70937" y="4444221"/>
                <a:ext cx="4541564" cy="768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Acceptance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𝒄𝒍𝒖𝒔𝒕𝒆𝒓</m:t>
                            </m:r>
                          </m:sup>
                        </m:sSub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(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&gt; 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𝒕𝒉𝒓𝒆𝒔𝒉𝒐𝒍𝒅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𝑻𝒐𝒕𝒂𝒍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𝑮𝒆𝒏𝒆𝒓𝒂𝒕𝒆𝒅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E47B66-B816-14D7-666F-8C82D225D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" y="4444221"/>
                <a:ext cx="4541564" cy="768993"/>
              </a:xfrm>
              <a:prstGeom prst="rect">
                <a:avLst/>
              </a:prstGeom>
              <a:blipFill>
                <a:blip r:embed="rId6"/>
                <a:stretch>
                  <a:fillRect l="-1114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932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14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512939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 Photon Events – 1</a:t>
            </a:r>
            <a:r>
              <a:rPr lang="en-US" sz="4000" baseline="30000" dirty="0"/>
              <a:t>st</a:t>
            </a:r>
            <a:r>
              <a:rPr lang="en-US" sz="4000" dirty="0"/>
              <a:t> Photon Recon Rest Frame Energy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99DAF-B4DD-BC98-52EE-4D3CC4FAFFF8}"/>
              </a:ext>
            </a:extLst>
          </p:cNvPr>
          <p:cNvSpPr txBox="1"/>
          <p:nvPr/>
        </p:nvSpPr>
        <p:spPr>
          <a:xfrm>
            <a:off x="231025" y="694117"/>
            <a:ext cx="795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boost the truth 4-vector and reconstructed 4-vector to the Pb ions rest frame.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0C60F-742F-3029-2AD7-8ECC0FCA6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19"/>
          <a:stretch/>
        </p:blipFill>
        <p:spPr>
          <a:xfrm>
            <a:off x="2932742" y="1084382"/>
            <a:ext cx="6326516" cy="57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67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15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1072093" y="225661"/>
            <a:ext cx="10002982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 Photon Events – 2</a:t>
            </a:r>
            <a:r>
              <a:rPr lang="en-US" sz="4000" baseline="30000" dirty="0"/>
              <a:t>nd</a:t>
            </a:r>
            <a:r>
              <a:rPr lang="en-US" sz="4000" dirty="0"/>
              <a:t>  Photon Truth Energy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BAF61-58E8-0EB3-2272-81189361A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10"/>
          <a:stretch/>
        </p:blipFill>
        <p:spPr>
          <a:xfrm>
            <a:off x="93950" y="768901"/>
            <a:ext cx="6696317" cy="6058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C0ACAB-BB60-575E-44C9-62AADEB591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71"/>
          <a:stretch/>
        </p:blipFill>
        <p:spPr>
          <a:xfrm>
            <a:off x="6962557" y="768901"/>
            <a:ext cx="4616168" cy="41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16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743964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 Photon Events – 2</a:t>
            </a:r>
            <a:r>
              <a:rPr lang="en-US" sz="4000" baseline="30000" dirty="0"/>
              <a:t>nd</a:t>
            </a:r>
            <a:r>
              <a:rPr lang="en-US" sz="4000" dirty="0"/>
              <a:t>  Photon Recon Rest Frame Energy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6398E5D6-22F6-647A-91DA-5B0E828DE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02"/>
          <a:stretch/>
        </p:blipFill>
        <p:spPr>
          <a:xfrm>
            <a:off x="347331" y="1095545"/>
            <a:ext cx="6096645" cy="5539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9CDE4B-0417-0C6D-EBD5-8A5AF615439B}"/>
              </a:ext>
            </a:extLst>
          </p:cNvPr>
          <p:cNvSpPr txBox="1"/>
          <p:nvPr/>
        </p:nvSpPr>
        <p:spPr>
          <a:xfrm>
            <a:off x="231025" y="694117"/>
            <a:ext cx="795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boost the truth 4-vector and reconstructed 4-vector to the Pb ions rest frame.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0CB0DF-F8FB-C796-ED45-473D572DAA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10"/>
          <a:stretch/>
        </p:blipFill>
        <p:spPr>
          <a:xfrm>
            <a:off x="7095798" y="1095545"/>
            <a:ext cx="4097049" cy="370710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FA2C67-1B3D-1003-A1F1-EC549A19A473}"/>
              </a:ext>
            </a:extLst>
          </p:cNvPr>
          <p:cNvCxnSpPr/>
          <p:nvPr/>
        </p:nvCxnSpPr>
        <p:spPr>
          <a:xfrm flipH="1">
            <a:off x="3589867" y="1869279"/>
            <a:ext cx="4292600" cy="128032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C27CBF-6BFA-FA1E-F66A-A9EA7A29F3F6}"/>
              </a:ext>
            </a:extLst>
          </p:cNvPr>
          <p:cNvCxnSpPr>
            <a:cxnSpLocks/>
          </p:cNvCxnSpPr>
          <p:nvPr/>
        </p:nvCxnSpPr>
        <p:spPr>
          <a:xfrm flipH="1">
            <a:off x="3589867" y="1869279"/>
            <a:ext cx="6807200" cy="128032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E41DE3-0BDC-3B36-67B2-D758DA4A894F}"/>
                  </a:ext>
                </a:extLst>
              </p:cNvPr>
              <p:cNvSpPr txBox="1"/>
              <p:nvPr/>
            </p:nvSpPr>
            <p:spPr>
              <a:xfrm>
                <a:off x="3699799" y="3210680"/>
                <a:ext cx="2503913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rgbClr val="C00000"/>
                    </a:solidFill>
                  </a:rPr>
                  <a:t>Although the broad energy range in the lab frame, when looking at the rest frame energy they all correspond to the narrow 2.6 MeV energy of the 1</a:t>
                </a:r>
                <a:r>
                  <a:rPr lang="en-US" sz="1400" baseline="30000" dirty="0">
                    <a:solidFill>
                      <a:srgbClr val="C00000"/>
                    </a:solidFill>
                  </a:rPr>
                  <a:t>st</a:t>
                </a:r>
                <a:r>
                  <a:rPr lang="en-US" sz="1400" dirty="0">
                    <a:solidFill>
                      <a:srgbClr val="C00000"/>
                    </a:solidFill>
                  </a:rPr>
                  <a:t> excited state. This is due to the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 when emitted.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E41DE3-0BDC-3B36-67B2-D758DA4A8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799" y="3210680"/>
                <a:ext cx="2503913" cy="1600438"/>
              </a:xfrm>
              <a:prstGeom prst="rect">
                <a:avLst/>
              </a:prstGeom>
              <a:blipFill>
                <a:blip r:embed="rId6"/>
                <a:stretch>
                  <a:fillRect l="-1010" r="-1010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894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17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743964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 Photon Events – Both Photons Recon RF Energy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1F5E4E09-9AA7-D516-7F08-0F2768468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11"/>
          <a:stretch/>
        </p:blipFill>
        <p:spPr>
          <a:xfrm>
            <a:off x="5004259" y="928356"/>
            <a:ext cx="6500870" cy="5850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469A76-C8C0-B470-5F16-0BB7B7010804}"/>
              </a:ext>
            </a:extLst>
          </p:cNvPr>
          <p:cNvSpPr txBox="1"/>
          <p:nvPr/>
        </p:nvSpPr>
        <p:spPr>
          <a:xfrm>
            <a:off x="204035" y="928356"/>
            <a:ext cx="456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Only looking at the truth photons that are within the B0’s acceptance. (integrals of truth and recon are the same)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Both photons here are matched and plotted on the same histogram.</a:t>
            </a:r>
          </a:p>
        </p:txBody>
      </p:sp>
    </p:spTree>
    <p:extLst>
      <p:ext uri="{BB962C8B-B14F-4D97-AF65-F5344CB8AC3E}">
        <p14:creationId xmlns:p14="http://schemas.microsoft.com/office/powerpoint/2010/main" val="97580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18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743964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 Photon Events – Both Photons Resolution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pic>
        <p:nvPicPr>
          <p:cNvPr id="3" name="Picture 2" descr="A graph of a graph of events&#10;&#10;Description automatically generated with medium confidence">
            <a:extLst>
              <a:ext uri="{FF2B5EF4-FFF2-40B4-BE49-F238E27FC236}">
                <a16:creationId xmlns:a16="http://schemas.microsoft.com/office/drawing/2014/main" id="{03C8FE49-FA62-CCB8-43E2-ACFDABA7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4" y="824483"/>
            <a:ext cx="7081199" cy="59581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D0DA89-61B2-95F1-1798-3F6C49F8BE99}"/>
              </a:ext>
            </a:extLst>
          </p:cNvPr>
          <p:cNvCxnSpPr/>
          <p:nvPr/>
        </p:nvCxnSpPr>
        <p:spPr>
          <a:xfrm>
            <a:off x="1788695" y="1564105"/>
            <a:ext cx="60157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37FE29-76E1-0B11-0867-8DD48389DE5C}"/>
              </a:ext>
            </a:extLst>
          </p:cNvPr>
          <p:cNvGrpSpPr/>
          <p:nvPr/>
        </p:nvGrpSpPr>
        <p:grpSpPr>
          <a:xfrm>
            <a:off x="7241387" y="1268093"/>
            <a:ext cx="4870519" cy="3696939"/>
            <a:chOff x="1663700" y="412750"/>
            <a:chExt cx="7544468" cy="52892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3ECAAD-33B1-314E-012F-AB4FCF904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933"/>
            <a:stretch/>
          </p:blipFill>
          <p:spPr>
            <a:xfrm>
              <a:off x="1663700" y="412750"/>
              <a:ext cx="7544468" cy="528924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5EF916-A6CD-80F3-276A-43E6BBB22007}"/>
                </a:ext>
              </a:extLst>
            </p:cNvPr>
            <p:cNvSpPr/>
            <p:nvPr/>
          </p:nvSpPr>
          <p:spPr>
            <a:xfrm>
              <a:off x="8092210" y="5446295"/>
              <a:ext cx="802106" cy="255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249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19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1007925" y="196675"/>
            <a:ext cx="10002982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3 Photon Events – Photons Truth/RF Energies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24FB2-9FA1-F6A6-AE9C-8AC7F49AE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40"/>
          <a:stretch/>
        </p:blipFill>
        <p:spPr>
          <a:xfrm>
            <a:off x="81993" y="1117601"/>
            <a:ext cx="2685897" cy="2423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32407-CA84-3E6D-87EB-C7C00ADBAA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138"/>
          <a:stretch/>
        </p:blipFill>
        <p:spPr>
          <a:xfrm>
            <a:off x="2839258" y="1117600"/>
            <a:ext cx="2674430" cy="2423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75E82D-E51E-7B58-7D35-C14830C059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740"/>
          <a:stretch/>
        </p:blipFill>
        <p:spPr>
          <a:xfrm>
            <a:off x="5616616" y="1117600"/>
            <a:ext cx="2685897" cy="2423246"/>
          </a:xfrm>
          <a:prstGeom prst="rect">
            <a:avLst/>
          </a:prstGeom>
        </p:spPr>
      </p:pic>
      <p:pic>
        <p:nvPicPr>
          <p:cNvPr id="2" name="Picture 1" descr="A graph of a graph&#10;&#10;Description automatically generated">
            <a:extLst>
              <a:ext uri="{FF2B5EF4-FFF2-40B4-BE49-F238E27FC236}">
                <a16:creationId xmlns:a16="http://schemas.microsoft.com/office/drawing/2014/main" id="{211512E0-2CAB-B076-8710-A3126232D3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246"/>
          <a:stretch/>
        </p:blipFill>
        <p:spPr>
          <a:xfrm>
            <a:off x="81994" y="4132604"/>
            <a:ext cx="2695364" cy="2445060"/>
          </a:xfrm>
          <a:prstGeom prst="rect">
            <a:avLst/>
          </a:prstGeom>
        </p:spPr>
      </p:pic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685A8047-A135-1A9A-EB01-34B167F59B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720"/>
          <a:stretch/>
        </p:blipFill>
        <p:spPr>
          <a:xfrm>
            <a:off x="2838708" y="4132604"/>
            <a:ext cx="2710653" cy="2445059"/>
          </a:xfrm>
          <a:prstGeom prst="rect">
            <a:avLst/>
          </a:prstGeom>
        </p:spPr>
      </p:pic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FAED1071-EAC5-A699-9A6E-158D65C4CB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966"/>
          <a:stretch/>
        </p:blipFill>
        <p:spPr>
          <a:xfrm>
            <a:off x="5630075" y="4132604"/>
            <a:ext cx="2674429" cy="2445059"/>
          </a:xfrm>
          <a:prstGeom prst="rect">
            <a:avLst/>
          </a:prstGeom>
        </p:spPr>
      </p:pic>
      <p:pic>
        <p:nvPicPr>
          <p:cNvPr id="9" name="Picture 8" descr="A graph of a graph&#10;&#10;Description automatically generated">
            <a:extLst>
              <a:ext uri="{FF2B5EF4-FFF2-40B4-BE49-F238E27FC236}">
                <a16:creationId xmlns:a16="http://schemas.microsoft.com/office/drawing/2014/main" id="{F97B308B-7EE7-4A6A-22D3-C69087938E9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556"/>
          <a:stretch/>
        </p:blipFill>
        <p:spPr>
          <a:xfrm>
            <a:off x="8423056" y="2138517"/>
            <a:ext cx="3686950" cy="33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9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337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The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89614" y="1083186"/>
                <a:ext cx="12002386" cy="2127846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/>
                  <a:t>We are examining  events in the form </a:t>
                </a:r>
                <a:r>
                  <a:rPr lang="en-US" sz="1800" dirty="0"/>
                  <a:t>of</a:t>
                </a:r>
                <a:r>
                  <a:rPr lang="en-IL" sz="1800" dirty="0"/>
                  <a:t>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𝑷𝒃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IL" sz="1800" b="1" dirty="0"/>
                  <a:t>      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L" sz="1800" b="1" dirty="0"/>
                  <a:t> Whole Number.  </a:t>
                </a:r>
                <a:r>
                  <a:rPr lang="en-IL" sz="1800" dirty="0"/>
                  <a:t>For convenience ,  we call these events “</a:t>
                </a:r>
                <a:r>
                  <a:rPr lang="en-IL" sz="1800" b="1" dirty="0"/>
                  <a:t>Quasi-Coherent” </a:t>
                </a:r>
                <a:r>
                  <a:rPr lang="en-IL" sz="1800" dirty="0"/>
                  <a:t>events.  </a:t>
                </a:r>
                <a:endParaRPr lang="en-IL" sz="1800" b="1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9614" y="1083186"/>
                <a:ext cx="12002386" cy="2127846"/>
              </a:xfrm>
              <a:blipFill>
                <a:blip r:embed="rId3"/>
                <a:stretch>
                  <a:fillRect l="-211" t="-2381" r="-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A298A1-1DEE-7CC8-C210-2054A004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2</a:t>
            </a:fld>
            <a:endParaRPr lang="en-I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57C48A-8652-BF0D-5078-0BC446D65624}"/>
              </a:ext>
            </a:extLst>
          </p:cNvPr>
          <p:cNvGrpSpPr/>
          <p:nvPr/>
        </p:nvGrpSpPr>
        <p:grpSpPr>
          <a:xfrm>
            <a:off x="2824838" y="1782376"/>
            <a:ext cx="6542323" cy="4756536"/>
            <a:chOff x="2824838" y="1782376"/>
            <a:chExt cx="6542323" cy="47565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8D3E7C-E6C4-8C03-1C89-991943606AEA}"/>
                </a:ext>
              </a:extLst>
            </p:cNvPr>
            <p:cNvGrpSpPr/>
            <p:nvPr/>
          </p:nvGrpSpPr>
          <p:grpSpPr>
            <a:xfrm>
              <a:off x="2824838" y="1782376"/>
              <a:ext cx="6542323" cy="4756536"/>
              <a:chOff x="2824838" y="1762283"/>
              <a:chExt cx="6542323" cy="475653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742A554-A1CC-B71E-CFBE-E354AA916BD6}"/>
                  </a:ext>
                </a:extLst>
              </p:cNvPr>
              <p:cNvGrpSpPr/>
              <p:nvPr/>
            </p:nvGrpSpPr>
            <p:grpSpPr>
              <a:xfrm>
                <a:off x="2824838" y="1762283"/>
                <a:ext cx="6542323" cy="4756536"/>
                <a:chOff x="2824838" y="2012705"/>
                <a:chExt cx="6542323" cy="4756536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86CA5B12-D3D2-842D-CA7A-12EB3FAE538A}"/>
                    </a:ext>
                  </a:extLst>
                </p:cNvPr>
                <p:cNvGrpSpPr/>
                <p:nvPr/>
              </p:nvGrpSpPr>
              <p:grpSpPr>
                <a:xfrm>
                  <a:off x="2824838" y="2012705"/>
                  <a:ext cx="6542323" cy="4756536"/>
                  <a:chOff x="2824838" y="2056127"/>
                  <a:chExt cx="6542323" cy="4756536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4DAD3F52-B153-B959-8300-4BEFDC65CC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824838" y="2056127"/>
                    <a:ext cx="6542323" cy="4756536"/>
                  </a:xfrm>
                  <a:prstGeom prst="rect">
                    <a:avLst/>
                  </a:prstGeom>
                </p:spPr>
              </p:pic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C6597682-AEA8-AE3B-ED9D-29DF6C7B92C3}"/>
                      </a:ext>
                    </a:extLst>
                  </p:cNvPr>
                  <p:cNvSpPr/>
                  <p:nvPr/>
                </p:nvSpPr>
                <p:spPr>
                  <a:xfrm>
                    <a:off x="5658678" y="2147109"/>
                    <a:ext cx="1881809" cy="2515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63B8347-CD0C-6803-9741-F79C1C7B221C}"/>
                    </a:ext>
                  </a:extLst>
                </p:cNvPr>
                <p:cNvSpPr txBox="1"/>
                <p:nvPr/>
              </p:nvSpPr>
              <p:spPr>
                <a:xfrm>
                  <a:off x="5154384" y="2103687"/>
                  <a:ext cx="20728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L" sz="2000" b="1" dirty="0"/>
                    <a:t>“Quasi-Coherent”</a:t>
                  </a: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701DC4A-4D52-F242-13B5-846FBE61A0A4}"/>
                      </a:ext>
                    </a:extLst>
                  </p:cNvPr>
                  <p:cNvSpPr txBox="1"/>
                  <p:nvPr/>
                </p:nvSpPr>
                <p:spPr>
                  <a:xfrm>
                    <a:off x="7746632" y="3705463"/>
                    <a:ext cx="108410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𝝍</m:t>
                          </m:r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701DC4A-4D52-F242-13B5-846FBE61A0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6632" y="3705463"/>
                    <a:ext cx="108410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3EAE90A-6EE4-B807-17A2-B0EC40F3710E}"/>
                    </a:ext>
                  </a:extLst>
                </p:cNvPr>
                <p:cNvSpPr txBox="1"/>
                <p:nvPr/>
              </p:nvSpPr>
              <p:spPr>
                <a:xfrm>
                  <a:off x="8377765" y="5128563"/>
                  <a:ext cx="61383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IL" dirty="0"/>
                    <a:t>+</a:t>
                  </a:r>
                  <a14:m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3EAE90A-6EE4-B807-17A2-B0EC40F37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7765" y="5128563"/>
                  <a:ext cx="61383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163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3842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20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743964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Let’s talk about the ZDC – 2 Photon Events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pic>
        <p:nvPicPr>
          <p:cNvPr id="3" name="Picture 2" descr="A graph of a graph&#10;&#10;Description automatically generated">
            <a:extLst>
              <a:ext uri="{FF2B5EF4-FFF2-40B4-BE49-F238E27FC236}">
                <a16:creationId xmlns:a16="http://schemas.microsoft.com/office/drawing/2014/main" id="{0CAAD24F-D292-690E-A457-7FB661E957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02"/>
          <a:stretch/>
        </p:blipFill>
        <p:spPr>
          <a:xfrm>
            <a:off x="254304" y="842383"/>
            <a:ext cx="5785719" cy="5223403"/>
          </a:xfrm>
          <a:prstGeom prst="rect">
            <a:avLst/>
          </a:prstGeom>
        </p:spPr>
      </p:pic>
      <p:pic>
        <p:nvPicPr>
          <p:cNvPr id="4" name="Picture 3" descr="A graph of a graph showing the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260BC2C0-C354-A8D0-98A7-189F04CAB6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96"/>
          <a:stretch/>
        </p:blipFill>
        <p:spPr>
          <a:xfrm>
            <a:off x="6147120" y="842383"/>
            <a:ext cx="5829996" cy="52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21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743964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Let’s talk about the ZDC – 2 Photon Events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BF949C-30E1-81AE-7996-E75EEA6CBED0}"/>
              </a:ext>
            </a:extLst>
          </p:cNvPr>
          <p:cNvGrpSpPr/>
          <p:nvPr/>
        </p:nvGrpSpPr>
        <p:grpSpPr>
          <a:xfrm>
            <a:off x="207998" y="1100715"/>
            <a:ext cx="5809282" cy="5173566"/>
            <a:chOff x="207998" y="1100715"/>
            <a:chExt cx="5809282" cy="5173566"/>
          </a:xfrm>
        </p:grpSpPr>
        <p:pic>
          <p:nvPicPr>
            <p:cNvPr id="8" name="Picture 7" descr="A graph of a graph&#10;&#10;Description automatically generated">
              <a:extLst>
                <a:ext uri="{FF2B5EF4-FFF2-40B4-BE49-F238E27FC236}">
                  <a16:creationId xmlns:a16="http://schemas.microsoft.com/office/drawing/2014/main" id="{2F64138A-35F1-69FE-347F-66462AF89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521"/>
            <a:stretch/>
          </p:blipFill>
          <p:spPr>
            <a:xfrm>
              <a:off x="207998" y="1100716"/>
              <a:ext cx="5809282" cy="517356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FA554A-10E2-2920-2B38-8C4F9094000F}"/>
                </a:ext>
              </a:extLst>
            </p:cNvPr>
            <p:cNvSpPr/>
            <p:nvPr/>
          </p:nvSpPr>
          <p:spPr>
            <a:xfrm>
              <a:off x="4155541" y="1100715"/>
              <a:ext cx="1674891" cy="23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6CE9B5-5442-0DFC-DC99-51F609DF9A30}"/>
              </a:ext>
            </a:extLst>
          </p:cNvPr>
          <p:cNvGrpSpPr/>
          <p:nvPr/>
        </p:nvGrpSpPr>
        <p:grpSpPr>
          <a:xfrm>
            <a:off x="6196828" y="1100715"/>
            <a:ext cx="5809282" cy="5173565"/>
            <a:chOff x="6196828" y="1100715"/>
            <a:chExt cx="5809282" cy="5173565"/>
          </a:xfrm>
        </p:grpSpPr>
        <p:pic>
          <p:nvPicPr>
            <p:cNvPr id="4" name="Picture 3" descr="A graph of a graph&#10;&#10;Description automatically generated">
              <a:extLst>
                <a:ext uri="{FF2B5EF4-FFF2-40B4-BE49-F238E27FC236}">
                  <a16:creationId xmlns:a16="http://schemas.microsoft.com/office/drawing/2014/main" id="{74BA48A8-68EE-531A-9F82-900207F73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521"/>
            <a:stretch/>
          </p:blipFill>
          <p:spPr>
            <a:xfrm>
              <a:off x="6196828" y="1100715"/>
              <a:ext cx="5809282" cy="517356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BCCDBE-E21B-86BD-461F-D69C649179DC}"/>
                </a:ext>
              </a:extLst>
            </p:cNvPr>
            <p:cNvSpPr/>
            <p:nvPr/>
          </p:nvSpPr>
          <p:spPr>
            <a:xfrm>
              <a:off x="10250498" y="1123135"/>
              <a:ext cx="1674891" cy="239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032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22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743964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Let’s talk about the ZDC – 2 Photon Events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F466D-7DA6-3628-566A-73618896BB3C}"/>
              </a:ext>
            </a:extLst>
          </p:cNvPr>
          <p:cNvSpPr txBox="1"/>
          <p:nvPr/>
        </p:nvSpPr>
        <p:spPr>
          <a:xfrm>
            <a:off x="3463737" y="595638"/>
            <a:ext cx="547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can see that the reconstruction is not so good when using only ZDC ECal cluster energy…</a:t>
            </a:r>
          </a:p>
        </p:txBody>
      </p:sp>
      <p:pic>
        <p:nvPicPr>
          <p:cNvPr id="9" name="Picture 8" descr="A graph of a graph showing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605BAC5-0161-B2B9-A7D1-07D2F0DF2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342" y="1147946"/>
            <a:ext cx="4876557" cy="4107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FDBDCF-AD43-F3AA-D328-D486F0730549}"/>
              </a:ext>
            </a:extLst>
          </p:cNvPr>
          <p:cNvSpPr txBox="1"/>
          <p:nvPr/>
        </p:nvSpPr>
        <p:spPr>
          <a:xfrm>
            <a:off x="3554342" y="5411913"/>
            <a:ext cx="487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We can see bad energy correlation for photons with energy above 400 MeV.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7018D3-6245-3347-49F0-DB9AF0435FE8}"/>
              </a:ext>
            </a:extLst>
          </p:cNvPr>
          <p:cNvSpPr txBox="1"/>
          <p:nvPr/>
        </p:nvSpPr>
        <p:spPr>
          <a:xfrm>
            <a:off x="3554342" y="5860685"/>
            <a:ext cx="8662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600" dirty="0"/>
            </a:br>
            <a:r>
              <a:rPr lang="en-US" sz="1600" b="1" u="sng" dirty="0"/>
              <a:t>TODO</a:t>
            </a:r>
            <a:r>
              <a:rPr lang="en-US" sz="1600" dirty="0"/>
              <a:t>: More investigation needed here. Maybe add also </a:t>
            </a:r>
            <a:r>
              <a:rPr lang="en-US" sz="1600" b="1" u="sng" dirty="0"/>
              <a:t>HCal</a:t>
            </a:r>
            <a:r>
              <a:rPr lang="en-US" sz="1600" dirty="0"/>
              <a:t> cluster energy in the ZDC cluster matching.</a:t>
            </a:r>
            <a:endParaRPr lang="en-US" sz="1600" b="1" u="sng" dirty="0"/>
          </a:p>
        </p:txBody>
      </p:sp>
      <p:pic>
        <p:nvPicPr>
          <p:cNvPr id="14" name="Picture 13" descr="A graph of a graph showing a number of electrons&#10;&#10;Description automatically generated">
            <a:extLst>
              <a:ext uri="{FF2B5EF4-FFF2-40B4-BE49-F238E27FC236}">
                <a16:creationId xmlns:a16="http://schemas.microsoft.com/office/drawing/2014/main" id="{483DFA61-15ED-F272-C72E-0692A44601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11"/>
          <a:stretch/>
        </p:blipFill>
        <p:spPr>
          <a:xfrm>
            <a:off x="156508" y="595580"/>
            <a:ext cx="3333294" cy="3032415"/>
          </a:xfrm>
          <a:prstGeom prst="rect">
            <a:avLst/>
          </a:prstGeom>
        </p:spPr>
      </p:pic>
      <p:pic>
        <p:nvPicPr>
          <p:cNvPr id="16" name="Picture 15" descr="A graph of a graph&#10;&#10;Description automatically generated">
            <a:extLst>
              <a:ext uri="{FF2B5EF4-FFF2-40B4-BE49-F238E27FC236}">
                <a16:creationId xmlns:a16="http://schemas.microsoft.com/office/drawing/2014/main" id="{97938956-A2C8-D3DC-C93B-C27FC8DF28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402"/>
          <a:stretch/>
        </p:blipFill>
        <p:spPr>
          <a:xfrm>
            <a:off x="156508" y="3768716"/>
            <a:ext cx="3337246" cy="303241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6377E29-499D-9A6E-C836-949DE41E221C}"/>
              </a:ext>
            </a:extLst>
          </p:cNvPr>
          <p:cNvGrpSpPr/>
          <p:nvPr/>
        </p:nvGrpSpPr>
        <p:grpSpPr>
          <a:xfrm>
            <a:off x="4030133" y="1975574"/>
            <a:ext cx="8103742" cy="3279589"/>
            <a:chOff x="4030133" y="1975574"/>
            <a:chExt cx="8103742" cy="3279589"/>
          </a:xfrm>
        </p:grpSpPr>
        <p:pic>
          <p:nvPicPr>
            <p:cNvPr id="18" name="Picture 17" descr="A graph of a graph&#10;&#10;Description automatically generated">
              <a:extLst>
                <a:ext uri="{FF2B5EF4-FFF2-40B4-BE49-F238E27FC236}">
                  <a16:creationId xmlns:a16="http://schemas.microsoft.com/office/drawing/2014/main" id="{044B803B-5FB8-032D-7657-F3359FBB1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552"/>
            <a:stretch/>
          </p:blipFill>
          <p:spPr>
            <a:xfrm>
              <a:off x="8491487" y="1975574"/>
              <a:ext cx="3642388" cy="327958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E422E-86CD-A332-D77D-68027DC38C1B}"/>
                </a:ext>
              </a:extLst>
            </p:cNvPr>
            <p:cNvSpPr/>
            <p:nvPr/>
          </p:nvSpPr>
          <p:spPr>
            <a:xfrm>
              <a:off x="4030133" y="4258733"/>
              <a:ext cx="948267" cy="575734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4410193-BD8A-DE9C-5110-3DD071C84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8400" y="3420263"/>
              <a:ext cx="3723800" cy="838470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016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23</a:t>
            </a:fld>
            <a:endParaRPr lang="en-I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C794-8100-F016-091A-050326FC26EB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743964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 Cluster Events – Without Cluster Matching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7ABFBF-0876-4455-86C0-852FFA125679}"/>
              </a:ext>
            </a:extLst>
          </p:cNvPr>
          <p:cNvSpPr txBox="1"/>
          <p:nvPr/>
        </p:nvSpPr>
        <p:spPr>
          <a:xfrm>
            <a:off x="116306" y="919902"/>
            <a:ext cx="118446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also looked at events with 2 and 3 clusters with no “cluster matching” (only using detector data like in real life) 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define an event as a </a:t>
            </a:r>
            <a:r>
              <a:rPr lang="en-US" b="1" u="sng" dirty="0"/>
              <a:t>2-cluster</a:t>
            </a:r>
            <a:r>
              <a:rPr lang="en-US" dirty="0"/>
              <a:t> event if:</a:t>
            </a:r>
          </a:p>
          <a:p>
            <a:endParaRPr lang="en-US" dirty="0"/>
          </a:p>
          <a:p>
            <a:r>
              <a:rPr lang="en-US" dirty="0"/>
              <a:t>--- 2 clusters in B0 + no clusters in ZDC ECal (50 MeV signal threshold) </a:t>
            </a:r>
            <a:r>
              <a:rPr lang="en-US" dirty="0">
                <a:sym typeface="Wingdings" pitchFamily="2" charset="2"/>
              </a:rPr>
              <a:t> Use the B0 cluster E (for now).</a:t>
            </a:r>
          </a:p>
          <a:p>
            <a:r>
              <a:rPr lang="en-US" dirty="0">
                <a:sym typeface="Wingdings" pitchFamily="2" charset="2"/>
              </a:rPr>
              <a:t>--- 1 B0 cluster in B0 + 1 cluster in ZDC </a:t>
            </a:r>
            <a:r>
              <a:rPr lang="en-US" dirty="0"/>
              <a:t>ECal </a:t>
            </a:r>
            <a:r>
              <a:rPr lang="en-US" dirty="0">
                <a:sym typeface="Wingdings" pitchFamily="2" charset="2"/>
              </a:rPr>
              <a:t>(5</a:t>
            </a:r>
            <a:r>
              <a:rPr lang="en-US" dirty="0"/>
              <a:t>0 MeV signal threshold</a:t>
            </a:r>
            <a:r>
              <a:rPr lang="en-US" dirty="0">
                <a:sym typeface="Wingdings" pitchFamily="2" charset="2"/>
              </a:rPr>
              <a:t>)  Use the B0 cluster E (for now).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*** Looked only on</a:t>
            </a:r>
            <a:r>
              <a:rPr lang="en-US" b="1" u="sng" dirty="0">
                <a:solidFill>
                  <a:srgbClr val="C00000"/>
                </a:solidFill>
                <a:sym typeface="Wingdings" pitchFamily="2" charset="2"/>
              </a:rPr>
              <a:t> ZDC ECal cluster hits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. Need to include the HCal recon data soon.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We define an event as a </a:t>
            </a:r>
            <a:r>
              <a:rPr lang="en-US" b="1" u="sng" dirty="0"/>
              <a:t>3-cluster</a:t>
            </a:r>
            <a:r>
              <a:rPr lang="en-US" dirty="0"/>
              <a:t> event if:</a:t>
            </a:r>
          </a:p>
          <a:p>
            <a:endParaRPr lang="en-US" dirty="0"/>
          </a:p>
          <a:p>
            <a:r>
              <a:rPr lang="en-US" dirty="0"/>
              <a:t>--- Exact same logic as for the 2-cluster events.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We don’t use for now the ZDC cluster E since we have a reconstruction problem. </a:t>
            </a:r>
          </a:p>
          <a:p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9968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24</a:t>
            </a:fld>
            <a:endParaRPr lang="en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C963F3-5FA4-AC82-C49E-48F6378126CE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743964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 Cluster Events – Rest frame Energy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107C1E-72CF-9C37-90B9-F8BA875B2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4270"/>
              </p:ext>
            </p:extLst>
          </p:nvPr>
        </p:nvGraphicFramePr>
        <p:xfrm>
          <a:off x="131907" y="4956785"/>
          <a:ext cx="4863426" cy="189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426">
                  <a:extLst>
                    <a:ext uri="{9D8B030D-6E8A-4147-A177-3AD203B41FA5}">
                      <a16:colId xmlns:a16="http://schemas.microsoft.com/office/drawing/2014/main" val="9927687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074044222"/>
                    </a:ext>
                  </a:extLst>
                </a:gridCol>
                <a:gridCol w="1185334">
                  <a:extLst>
                    <a:ext uri="{9D8B030D-6E8A-4147-A177-3AD203B41FA5}">
                      <a16:colId xmlns:a16="http://schemas.microsoft.com/office/drawing/2014/main" val="2976366396"/>
                    </a:ext>
                  </a:extLst>
                </a:gridCol>
                <a:gridCol w="973666">
                  <a:extLst>
                    <a:ext uri="{9D8B030D-6E8A-4147-A177-3AD203B41FA5}">
                      <a16:colId xmlns:a16="http://schemas.microsoft.com/office/drawing/2014/main" val="30496463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Number of events with no 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Number of events with 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Percentage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428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All Events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459948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459948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689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 cluster events (2 in B0 or 1 B0 + 1 ZDC)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66331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54771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14.4% / 11.9%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938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Events with 2 B0 clusters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18906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15583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4.1% /  3.4%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40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Events with 1 B0 + 1 ZDC clusters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47425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39188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10.3% / 8.5%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5322092"/>
                  </a:ext>
                </a:extLst>
              </a:tr>
            </a:tbl>
          </a:graphicData>
        </a:graphic>
      </p:graphicFrame>
      <p:pic>
        <p:nvPicPr>
          <p:cNvPr id="18" name="Picture 17" descr="A graph of a graph&#10;&#10;Description automatically generated">
            <a:extLst>
              <a:ext uri="{FF2B5EF4-FFF2-40B4-BE49-F238E27FC236}">
                <a16:creationId xmlns:a16="http://schemas.microsoft.com/office/drawing/2014/main" id="{3F36AF6E-A267-FCEF-0676-57F5BD650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54"/>
          <a:stretch/>
        </p:blipFill>
        <p:spPr>
          <a:xfrm>
            <a:off x="131907" y="490418"/>
            <a:ext cx="4863426" cy="4426059"/>
          </a:xfrm>
          <a:prstGeom prst="rect">
            <a:avLst/>
          </a:prstGeom>
        </p:spPr>
      </p:pic>
      <p:pic>
        <p:nvPicPr>
          <p:cNvPr id="20" name="Picture 19" descr="A graph of a graph&#10;&#10;Description automatically generated">
            <a:extLst>
              <a:ext uri="{FF2B5EF4-FFF2-40B4-BE49-F238E27FC236}">
                <a16:creationId xmlns:a16="http://schemas.microsoft.com/office/drawing/2014/main" id="{42F49AF5-D1EA-D556-E6BD-A76E58332F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53"/>
          <a:stretch/>
        </p:blipFill>
        <p:spPr>
          <a:xfrm>
            <a:off x="5327063" y="892463"/>
            <a:ext cx="6297670" cy="57189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BBBFBA-3231-9CB3-4B67-C6D6A79CFDD0}"/>
              </a:ext>
            </a:extLst>
          </p:cNvPr>
          <p:cNvSpPr txBox="1"/>
          <p:nvPr/>
        </p:nvSpPr>
        <p:spPr>
          <a:xfrm>
            <a:off x="116306" y="51341"/>
            <a:ext cx="1912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***No cluster matching</a:t>
            </a:r>
          </a:p>
        </p:txBody>
      </p:sp>
    </p:spTree>
    <p:extLst>
      <p:ext uri="{BB962C8B-B14F-4D97-AF65-F5344CB8AC3E}">
        <p14:creationId xmlns:p14="http://schemas.microsoft.com/office/powerpoint/2010/main" val="306830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25</a:t>
            </a:fld>
            <a:endParaRPr lang="en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C963F3-5FA4-AC82-C49E-48F6378126CE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743964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3 Cluster Events – Rest frame Energy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107C1E-72CF-9C37-90B9-F8BA875B2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86417"/>
              </p:ext>
            </p:extLst>
          </p:nvPr>
        </p:nvGraphicFramePr>
        <p:xfrm>
          <a:off x="6973342" y="1309868"/>
          <a:ext cx="4871327" cy="189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593">
                  <a:extLst>
                    <a:ext uri="{9D8B030D-6E8A-4147-A177-3AD203B41FA5}">
                      <a16:colId xmlns:a16="http://schemas.microsoft.com/office/drawing/2014/main" val="992768777"/>
                    </a:ext>
                  </a:extLst>
                </a:gridCol>
                <a:gridCol w="1264573">
                  <a:extLst>
                    <a:ext uri="{9D8B030D-6E8A-4147-A177-3AD203B41FA5}">
                      <a16:colId xmlns:a16="http://schemas.microsoft.com/office/drawing/2014/main" val="4074044222"/>
                    </a:ext>
                  </a:extLst>
                </a:gridCol>
                <a:gridCol w="1198882">
                  <a:extLst>
                    <a:ext uri="{9D8B030D-6E8A-4147-A177-3AD203B41FA5}">
                      <a16:colId xmlns:a16="http://schemas.microsoft.com/office/drawing/2014/main" val="2976366396"/>
                    </a:ext>
                  </a:extLst>
                </a:gridCol>
                <a:gridCol w="1058279">
                  <a:extLst>
                    <a:ext uri="{9D8B030D-6E8A-4147-A177-3AD203B41FA5}">
                      <a16:colId xmlns:a16="http://schemas.microsoft.com/office/drawing/2014/main" val="30496463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Number of events with no 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Number of events with 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Percentage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428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All Events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459948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459948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689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3 cluster events, at least one in B0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12774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1943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2.77% / 6.77%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938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Events with 2 B0 clusters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18906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8034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4.1% /  1.75%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40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Events with 1 B0 + 1 ZDC clusters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47425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23112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10.31% / 5.02%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5322092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00A03B6E-CC67-943D-6B2B-9C59723CA0C6}"/>
              </a:ext>
            </a:extLst>
          </p:cNvPr>
          <p:cNvGrpSpPr/>
          <p:nvPr/>
        </p:nvGrpSpPr>
        <p:grpSpPr>
          <a:xfrm>
            <a:off x="116306" y="732384"/>
            <a:ext cx="6572361" cy="5757333"/>
            <a:chOff x="116306" y="732384"/>
            <a:chExt cx="6572361" cy="57573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B9854EC-8571-A183-890B-BD480C125559}"/>
                </a:ext>
              </a:extLst>
            </p:cNvPr>
            <p:cNvGrpSpPr/>
            <p:nvPr/>
          </p:nvGrpSpPr>
          <p:grpSpPr>
            <a:xfrm>
              <a:off x="116306" y="732384"/>
              <a:ext cx="6572361" cy="5757333"/>
              <a:chOff x="0" y="1040303"/>
              <a:chExt cx="4895625" cy="4448448"/>
            </a:xfrm>
          </p:grpSpPr>
          <p:pic>
            <p:nvPicPr>
              <p:cNvPr id="26" name="Picture 25" descr="A graph of a red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89433526-B899-334F-F152-A516FE3E09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7402"/>
              <a:stretch/>
            </p:blipFill>
            <p:spPr>
              <a:xfrm>
                <a:off x="0" y="1040303"/>
                <a:ext cx="4895625" cy="4448448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E921067-A717-DF1D-9640-5DC1D9AF71BF}"/>
                  </a:ext>
                </a:extLst>
              </p:cNvPr>
              <p:cNvSpPr/>
              <p:nvPr/>
            </p:nvSpPr>
            <p:spPr>
              <a:xfrm>
                <a:off x="3264261" y="1636067"/>
                <a:ext cx="821266" cy="3112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6DB66AC-3023-BFDF-4451-18CEC692B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946" y="1215674"/>
              <a:ext cx="262769" cy="1839383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D8DE27E-F37F-046A-E4C5-7514B475FD15}"/>
              </a:ext>
            </a:extLst>
          </p:cNvPr>
          <p:cNvSpPr txBox="1"/>
          <p:nvPr/>
        </p:nvSpPr>
        <p:spPr>
          <a:xfrm>
            <a:off x="116306" y="51341"/>
            <a:ext cx="1912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***No cluster matching</a:t>
            </a:r>
          </a:p>
        </p:txBody>
      </p:sp>
    </p:spTree>
    <p:extLst>
      <p:ext uri="{BB962C8B-B14F-4D97-AF65-F5344CB8AC3E}">
        <p14:creationId xmlns:p14="http://schemas.microsoft.com/office/powerpoint/2010/main" val="1466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E839D05-77E0-D935-FA75-7404007A07D6}"/>
              </a:ext>
            </a:extLst>
          </p:cNvPr>
          <p:cNvSpPr txBox="1">
            <a:spLocks/>
          </p:cNvSpPr>
          <p:nvPr/>
        </p:nvSpPr>
        <p:spPr>
          <a:xfrm>
            <a:off x="0" y="196675"/>
            <a:ext cx="11844669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000" dirty="0"/>
          </a:p>
        </p:txBody>
      </p:sp>
      <p:sp>
        <p:nvSpPr>
          <p:cNvPr id="27" name="Slide Number Placeholder 12">
            <a:extLst>
              <a:ext uri="{FF2B5EF4-FFF2-40B4-BE49-F238E27FC236}">
                <a16:creationId xmlns:a16="http://schemas.microsoft.com/office/drawing/2014/main" id="{BDB70B78-AC61-5318-DB32-E41DE4E7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276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26</a:t>
            </a:fld>
            <a:endParaRPr lang="en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C963F3-5FA4-AC82-C49E-48F6378126CE}"/>
              </a:ext>
            </a:extLst>
          </p:cNvPr>
          <p:cNvSpPr txBox="1">
            <a:spLocks/>
          </p:cNvSpPr>
          <p:nvPr/>
        </p:nvSpPr>
        <p:spPr>
          <a:xfrm>
            <a:off x="331730" y="154900"/>
            <a:ext cx="11743964" cy="828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3 Cluster Events – Rest frame Energy</a:t>
            </a:r>
            <a:endParaRPr lang="en-IL" sz="4000" dirty="0"/>
          </a:p>
          <a:p>
            <a:pPr algn="ctr" rtl="1"/>
            <a:r>
              <a:rPr lang="en-US" dirty="0"/>
              <a:t> 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1003C2-860A-2FD4-D612-D4277BDD78C8}"/>
              </a:ext>
            </a:extLst>
          </p:cNvPr>
          <p:cNvSpPr txBox="1"/>
          <p:nvPr/>
        </p:nvSpPr>
        <p:spPr>
          <a:xfrm>
            <a:off x="130172" y="602279"/>
            <a:ext cx="8018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Wondering if the lower energy peaks are real peaks or just ”noise”. </a:t>
            </a:r>
          </a:p>
          <a:p>
            <a:r>
              <a:rPr lang="en-US" sz="1400" dirty="0"/>
              <a:t>We plot the truth data with (generated) with no cluster matching (for 50 and 100 MeV cluster threshold). </a:t>
            </a:r>
          </a:p>
        </p:txBody>
      </p:sp>
      <p:pic>
        <p:nvPicPr>
          <p:cNvPr id="22" name="Picture 21" descr="A graph of a cluster of clusters&#10;&#10;Description automatically generated with medium confidence">
            <a:extLst>
              <a:ext uri="{FF2B5EF4-FFF2-40B4-BE49-F238E27FC236}">
                <a16:creationId xmlns:a16="http://schemas.microsoft.com/office/drawing/2014/main" id="{B0BF0CA0-39D9-A26C-A956-63DC127C7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54"/>
          <a:stretch/>
        </p:blipFill>
        <p:spPr>
          <a:xfrm>
            <a:off x="447028" y="1208835"/>
            <a:ext cx="5545602" cy="5046886"/>
          </a:xfrm>
          <a:prstGeom prst="rect">
            <a:avLst/>
          </a:prstGeom>
        </p:spPr>
      </p:pic>
      <p:pic>
        <p:nvPicPr>
          <p:cNvPr id="24" name="Picture 23" descr="A graph of a graph&#10;&#10;Description automatically generated">
            <a:extLst>
              <a:ext uri="{FF2B5EF4-FFF2-40B4-BE49-F238E27FC236}">
                <a16:creationId xmlns:a16="http://schemas.microsoft.com/office/drawing/2014/main" id="{2C175B18-63DA-ECB0-2E01-9842D24BC8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54"/>
          <a:stretch/>
        </p:blipFill>
        <p:spPr>
          <a:xfrm>
            <a:off x="6096000" y="1208834"/>
            <a:ext cx="5545602" cy="5046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288A3-B1C3-BC21-E194-81AE9A0CFC5C}"/>
              </a:ext>
            </a:extLst>
          </p:cNvPr>
          <p:cNvSpPr txBox="1"/>
          <p:nvPr/>
        </p:nvSpPr>
        <p:spPr>
          <a:xfrm>
            <a:off x="253999" y="6416812"/>
            <a:ext cx="1124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Hard to know if the 0.6 MeV and 1.5 MeV peaks are indeed real peaks… More investigation needed here.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0FE8F-2210-B38C-46E1-13D9557B81C6}"/>
              </a:ext>
            </a:extLst>
          </p:cNvPr>
          <p:cNvSpPr txBox="1"/>
          <p:nvPr/>
        </p:nvSpPr>
        <p:spPr>
          <a:xfrm>
            <a:off x="116306" y="51341"/>
            <a:ext cx="1912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***No cluster matching</a:t>
            </a:r>
          </a:p>
        </p:txBody>
      </p:sp>
    </p:spTree>
    <p:extLst>
      <p:ext uri="{BB962C8B-B14F-4D97-AF65-F5344CB8AC3E}">
        <p14:creationId xmlns:p14="http://schemas.microsoft.com/office/powerpoint/2010/main" val="2906065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337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Conclusions &amp; Future Work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4CA2C6-31DA-AA1E-B8AF-BE4DEA62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27</a:t>
            </a:fld>
            <a:endParaRPr lang="en-I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D68CC3-8511-4B64-FAAE-48B38525AEBD}"/>
              </a:ext>
            </a:extLst>
          </p:cNvPr>
          <p:cNvSpPr txBox="1"/>
          <p:nvPr/>
        </p:nvSpPr>
        <p:spPr>
          <a:xfrm>
            <a:off x="118534" y="1413631"/>
            <a:ext cx="120734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L" sz="1600" dirty="0"/>
              <a:t>The B0 E</a:t>
            </a:r>
            <a:r>
              <a:rPr lang="en-US" sz="1600" dirty="0"/>
              <a:t>Cal is sensitive to soft photons with energy under 350 MeV in the lab frame. </a:t>
            </a:r>
            <a:endParaRPr lang="en-IL" sz="1600" dirty="0"/>
          </a:p>
          <a:p>
            <a:pPr marL="342900" indent="-342900">
              <a:buFont typeface="+mj-lt"/>
              <a:buAutoNum type="arabicPeriod"/>
            </a:pPr>
            <a:endParaRPr lang="en-IL" sz="1600" dirty="0"/>
          </a:p>
          <a:p>
            <a:pPr marL="342900" indent="-342900">
              <a:buFont typeface="+mj-lt"/>
              <a:buAutoNum type="arabicPeriod"/>
            </a:pPr>
            <a:r>
              <a:rPr lang="en-IL" sz="1600" dirty="0"/>
              <a:t>The ZDC’s sensitivity needs more investigation. We need to add the H</a:t>
            </a:r>
            <a:r>
              <a:rPr lang="en-US" sz="1600" dirty="0"/>
              <a:t>Cal clusters into the analysis.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IL" sz="1600" dirty="0"/>
              <a:t>We are currently working on the event selection for quasi-coherent events.  </a:t>
            </a:r>
          </a:p>
          <a:p>
            <a:pPr marL="342900" indent="-342900">
              <a:buFont typeface="+mj-lt"/>
              <a:buAutoNum type="arabicPeriod"/>
            </a:pPr>
            <a:endParaRPr lang="en-IL" sz="1600" dirty="0"/>
          </a:p>
          <a:p>
            <a:pPr marL="342900" indent="-342900">
              <a:buFont typeface="+mj-lt"/>
              <a:buAutoNum type="arabicPeriod"/>
            </a:pPr>
            <a:r>
              <a:rPr lang="en-IL" sz="1600" dirty="0"/>
              <a:t>We need to include backgrounds to this study - Beam halo + coherent events might be identified as quasi-coherent </a:t>
            </a:r>
            <a:r>
              <a:rPr lang="en-IL" sz="1600" dirty="0">
                <a:sym typeface="Wingdings" pitchFamily="2" charset="2"/>
              </a:rPr>
              <a:t> </a:t>
            </a:r>
            <a:r>
              <a:rPr lang="en-IL" sz="1600" dirty="0"/>
              <a:t> Background. </a:t>
            </a:r>
            <a:endParaRPr lang="he-IL" sz="1600" dirty="0"/>
          </a:p>
          <a:p>
            <a:pPr marL="342900" indent="-342900">
              <a:buFont typeface="+mj-lt"/>
              <a:buAutoNum type="arabicPeriod"/>
            </a:pPr>
            <a:endParaRPr lang="en-IL" sz="1600" dirty="0"/>
          </a:p>
          <a:p>
            <a:pPr marL="342900" indent="-342900">
              <a:buFont typeface="+mj-lt"/>
              <a:buAutoNum type="arabicPeriod"/>
            </a:pPr>
            <a:r>
              <a:rPr lang="en-IL" sz="1600" dirty="0"/>
              <a:t>Following this study we aim to make a benchmark for the TDR.</a:t>
            </a:r>
          </a:p>
          <a:p>
            <a:endParaRPr lang="en-IL" sz="1600" dirty="0"/>
          </a:p>
        </p:txBody>
      </p:sp>
    </p:spTree>
    <p:extLst>
      <p:ext uri="{BB962C8B-B14F-4D97-AF65-F5344CB8AC3E}">
        <p14:creationId xmlns:p14="http://schemas.microsoft.com/office/powerpoint/2010/main" val="4199302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961" y="136525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Introduction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4CA2C6-31DA-AA1E-B8AF-BE4DEA62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3</a:t>
            </a:fld>
            <a:endParaRPr lang="en-I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550A5D-D886-3DC6-ADB1-AB74262C47AF}"/>
              </a:ext>
            </a:extLst>
          </p:cNvPr>
          <p:cNvGrpSpPr/>
          <p:nvPr/>
        </p:nvGrpSpPr>
        <p:grpSpPr>
          <a:xfrm>
            <a:off x="58414" y="221314"/>
            <a:ext cx="2865668" cy="2203938"/>
            <a:chOff x="2824838" y="1762283"/>
            <a:chExt cx="6542323" cy="47565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F0C064-9BC7-CBA6-9AC7-07F3D85FD5F1}"/>
                </a:ext>
              </a:extLst>
            </p:cNvPr>
            <p:cNvGrpSpPr/>
            <p:nvPr/>
          </p:nvGrpSpPr>
          <p:grpSpPr>
            <a:xfrm>
              <a:off x="2824838" y="1762283"/>
              <a:ext cx="6542323" cy="4756536"/>
              <a:chOff x="2824838" y="2012705"/>
              <a:chExt cx="6542323" cy="475653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BA2DA79-6D61-CAD8-BCA8-483C557415EB}"/>
                  </a:ext>
                </a:extLst>
              </p:cNvPr>
              <p:cNvGrpSpPr/>
              <p:nvPr/>
            </p:nvGrpSpPr>
            <p:grpSpPr>
              <a:xfrm>
                <a:off x="2824838" y="2012705"/>
                <a:ext cx="6542323" cy="4756536"/>
                <a:chOff x="2824838" y="2056127"/>
                <a:chExt cx="6542323" cy="4756536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D29C2B44-58E5-A466-7C93-0C6EA54C1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24838" y="2056127"/>
                  <a:ext cx="6542323" cy="4756536"/>
                </a:xfrm>
                <a:prstGeom prst="rect">
                  <a:avLst/>
                </a:prstGeom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83D977C-AF83-413E-E5AA-9DFFCE340E31}"/>
                    </a:ext>
                  </a:extLst>
                </p:cNvPr>
                <p:cNvSpPr/>
                <p:nvPr/>
              </p:nvSpPr>
              <p:spPr>
                <a:xfrm>
                  <a:off x="5658678" y="2147109"/>
                  <a:ext cx="1881809" cy="2515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 sz="1050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210B2A-1A6B-0C9D-97A8-A004138AFAA1}"/>
                  </a:ext>
                </a:extLst>
              </p:cNvPr>
              <p:cNvSpPr txBox="1"/>
              <p:nvPr/>
            </p:nvSpPr>
            <p:spPr>
              <a:xfrm>
                <a:off x="5169596" y="2103686"/>
                <a:ext cx="2370887" cy="431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700" b="1" dirty="0"/>
                  <a:t>“Quasi-Coherent”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46C6558-9DF9-92A4-2A52-20FFDAD2A481}"/>
                    </a:ext>
                  </a:extLst>
                </p:cNvPr>
                <p:cNvSpPr txBox="1"/>
                <p:nvPr/>
              </p:nvSpPr>
              <p:spPr>
                <a:xfrm>
                  <a:off x="7992164" y="3705462"/>
                  <a:ext cx="1084101" cy="3985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600" b="1" i="1" smtClean="0">
                          <a:latin typeface="Cambria Math" panose="02040503050406030204" pitchFamily="18" charset="0"/>
                        </a:rPr>
                        <m:t>𝝍</m:t>
                      </m:r>
                    </m:oMath>
                  </a14:m>
                  <a:r>
                    <a:rPr lang="en-IL" sz="600" dirty="0"/>
                    <a:t>+</a:t>
                  </a:r>
                  <a14:m>
                    <m:oMath xmlns:m="http://schemas.openxmlformats.org/officeDocument/2006/math">
                      <m:r>
                        <a:rPr lang="en-US" sz="6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600" b="1" i="1">
                          <a:latin typeface="Cambria Math" panose="02040503050406030204" pitchFamily="18" charset="0"/>
                        </a:rPr>
                        <m:t>𝜸</m:t>
                      </m:r>
                    </m:oMath>
                  </a14:m>
                  <a:endParaRPr lang="en-IL" sz="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46C6558-9DF9-92A4-2A52-20FFDAD2A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164" y="3705462"/>
                  <a:ext cx="1084101" cy="398546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D54176C-E581-EA89-B4D6-5902C0A9C42D}"/>
              </a:ext>
            </a:extLst>
          </p:cNvPr>
          <p:cNvSpPr txBox="1"/>
          <p:nvPr/>
        </p:nvSpPr>
        <p:spPr>
          <a:xfrm>
            <a:off x="375557" y="1094014"/>
            <a:ext cx="195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DC0918-BA35-D828-0CCF-1C08425EEC2C}"/>
              </a:ext>
            </a:extLst>
          </p:cNvPr>
          <p:cNvSpPr txBox="1"/>
          <p:nvPr/>
        </p:nvSpPr>
        <p:spPr>
          <a:xfrm>
            <a:off x="5615765" y="1643162"/>
            <a:ext cx="62877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Pb208 has a wide variety of excited states.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Lowest excited energy level: 2614.522 [KeV].</a:t>
            </a:r>
          </a:p>
          <a:p>
            <a:pPr algn="just"/>
            <a:endParaRPr lang="en-US" dirty="0"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During each de-excitation process, at least one photon is emitted. The photons energy is equal to the energy gap between the different levels. </a:t>
            </a:r>
          </a:p>
          <a:p>
            <a:pPr algn="just"/>
            <a:endParaRPr lang="en-US" dirty="0"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Usually, more than </a:t>
            </a:r>
            <a:r>
              <a:rPr lang="en-US" b="1" u="sng" dirty="0">
                <a:sym typeface="Wingdings" pitchFamily="2" charset="2"/>
              </a:rPr>
              <a:t>one</a:t>
            </a:r>
            <a:r>
              <a:rPr lang="en-US" dirty="0">
                <a:sym typeface="Wingdings" pitchFamily="2" charset="2"/>
              </a:rPr>
              <a:t> photon is emitted in the de-excitation process due to a decay sequence through intermediate energy levels until the Pb208 ion reaches the ground level.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Since the energy difference between the lowest excited state to the ground is 2614.522 KeV, we expect this peak to appear in all type of quasi-coherent events.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For more info we can look at the </a:t>
            </a:r>
            <a:r>
              <a:rPr lang="en-US" dirty="0">
                <a:sym typeface="Wingdings" pitchFamily="2" charset="2"/>
                <a:hlinkClick r:id="rId5"/>
              </a:rPr>
              <a:t>NDCC</a:t>
            </a:r>
            <a:r>
              <a:rPr lang="en-US" dirty="0">
                <a:sym typeface="Wingdings" pitchFamily="2" charset="2"/>
              </a:rPr>
              <a:t> website.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algn="just"/>
            <a:r>
              <a:rPr lang="en-US" dirty="0">
                <a:sym typeface="Wingdings" pitchFamily="2" charset="2"/>
              </a:rPr>
              <a:t>  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endParaRPr lang="en-IL" dirty="0"/>
          </a:p>
        </p:txBody>
      </p:sp>
      <p:pic>
        <p:nvPicPr>
          <p:cNvPr id="14" name="Picture 1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5A2F35FF-4167-D1C7-B079-67A4D88C9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4" y="2435073"/>
            <a:ext cx="5444315" cy="4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666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Our Simulation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15478" y="1254564"/>
                <a:ext cx="11485551" cy="5249374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en-IL" sz="1800" dirty="0"/>
                  <a:t>We look at quasi-coherent events, simulated using BeAGLE event generator.</a:t>
                </a:r>
              </a:p>
              <a:p>
                <a:pPr algn="just"/>
                <a:endParaRPr lang="en-IL" sz="1800" dirty="0"/>
              </a:p>
              <a:p>
                <a:pPr algn="just"/>
                <a:r>
                  <a:rPr lang="en-IL" sz="1800" dirty="0">
                    <a:solidFill>
                      <a:srgbClr val="C00000"/>
                    </a:solidFill>
                  </a:rPr>
                  <a:t>**</a:t>
                </a:r>
                <a:r>
                  <a:rPr lang="en-US" sz="1800" dirty="0">
                    <a:solidFill>
                      <a:srgbClr val="C00000"/>
                    </a:solidFill>
                  </a:rPr>
                  <a:t> We look at both decay channels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IL" sz="1800" dirty="0">
                    <a:solidFill>
                      <a:srgbClr val="C00000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IL" sz="1800" dirty="0">
                    <a:solidFill>
                      <a:srgbClr val="C00000"/>
                    </a:solidFill>
                  </a:rPr>
                  <a:t> 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IL" sz="1800" dirty="0">
                    <a:solidFill>
                      <a:srgbClr val="C00000"/>
                    </a:solidFill>
                  </a:rPr>
                  <a:t>).</a:t>
                </a:r>
              </a:p>
              <a:p>
                <a:pPr algn="just"/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algn="just"/>
                <a:r>
                  <a:rPr lang="en-IL" sz="1800" b="1" u="sng" dirty="0"/>
                  <a:t>Simulation Configurations:</a:t>
                </a:r>
                <a:r>
                  <a:rPr lang="en-IL" sz="1800" dirty="0"/>
                  <a:t>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𝑒𝑛𝑒𝑟𝑔𝑦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sz="1800" dirty="0"/>
                  <a:t>= 275 GeV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sub>
                    </m:sSub>
                  </m:oMath>
                </a14:m>
                <a:r>
                  <a:rPr lang="en-IL" sz="1800" dirty="0"/>
                  <a:t> = 82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sz="1800" dirty="0"/>
                  <a:t>= 208  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15478" y="1254564"/>
                <a:ext cx="11485551" cy="5249374"/>
              </a:xfrm>
              <a:blipFill>
                <a:blip r:embed="rId3"/>
                <a:stretch>
                  <a:fillRect l="-442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647F3A2-7D62-76C6-AB1E-24F26D44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4</a:t>
            </a:fld>
            <a:endParaRPr lang="en-IL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1F8CE30-2E4C-688D-0EB9-29E8120D6CDA}"/>
              </a:ext>
            </a:extLst>
          </p:cNvPr>
          <p:cNvSpPr/>
          <p:nvPr/>
        </p:nvSpPr>
        <p:spPr>
          <a:xfrm>
            <a:off x="3333088" y="4759994"/>
            <a:ext cx="288000" cy="10160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A091034-9DF1-7982-DA22-A9AF9AB7B2C0}"/>
              </a:ext>
            </a:extLst>
          </p:cNvPr>
          <p:cNvSpPr/>
          <p:nvPr/>
        </p:nvSpPr>
        <p:spPr>
          <a:xfrm>
            <a:off x="3773221" y="5126313"/>
            <a:ext cx="592666" cy="266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710560-6CD3-1DD8-C913-3477918D2C28}"/>
                  </a:ext>
                </a:extLst>
              </p:cNvPr>
              <p:cNvSpPr txBox="1"/>
              <p:nvPr/>
            </p:nvSpPr>
            <p:spPr>
              <a:xfrm>
                <a:off x="4540134" y="5015722"/>
                <a:ext cx="5696066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Nucleon Energy (lab frame):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𝑃𝑏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=108.4</m:t>
                    </m:r>
                  </m:oMath>
                </a14:m>
                <a:r>
                  <a:rPr lang="en-IL" dirty="0"/>
                  <a:t> GeV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710560-6CD3-1DD8-C913-3477918D2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34" y="5015722"/>
                <a:ext cx="5696066" cy="520784"/>
              </a:xfrm>
              <a:prstGeom prst="rect">
                <a:avLst/>
              </a:prstGeom>
              <a:blipFill>
                <a:blip r:embed="rId4"/>
                <a:stretch>
                  <a:fillRect l="-891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58C2CEBD-5CE2-7733-7862-13D308A4A79E}"/>
              </a:ext>
            </a:extLst>
          </p:cNvPr>
          <p:cNvGrpSpPr/>
          <p:nvPr/>
        </p:nvGrpSpPr>
        <p:grpSpPr>
          <a:xfrm>
            <a:off x="1015621" y="1919838"/>
            <a:ext cx="10583362" cy="3018323"/>
            <a:chOff x="533021" y="1953802"/>
            <a:chExt cx="10583362" cy="301832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1AC0BA-298D-0782-A325-1C76CDA25AEB}"/>
                </a:ext>
              </a:extLst>
            </p:cNvPr>
            <p:cNvGrpSpPr/>
            <p:nvPr/>
          </p:nvGrpSpPr>
          <p:grpSpPr>
            <a:xfrm>
              <a:off x="533021" y="2727508"/>
              <a:ext cx="7579757" cy="1268896"/>
              <a:chOff x="541001" y="3798548"/>
              <a:chExt cx="7579757" cy="1268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ounded Rectangle 4">
                    <a:extLst>
                      <a:ext uri="{FF2B5EF4-FFF2-40B4-BE49-F238E27FC236}">
                        <a16:creationId xmlns:a16="http://schemas.microsoft.com/office/drawing/2014/main" id="{AD42F27D-DAD0-D44F-BFD6-EF4D7ACFBE33}"/>
                      </a:ext>
                    </a:extLst>
                  </p:cNvPr>
                  <p:cNvSpPr/>
                  <p:nvPr/>
                </p:nvSpPr>
                <p:spPr>
                  <a:xfrm>
                    <a:off x="541001" y="3798548"/>
                    <a:ext cx="1866089" cy="1268896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L" dirty="0"/>
                      <a:t>Data from BeAGLE (</a:t>
                    </a:r>
                    <a14:m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𝟒𝟔𝟎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oMath>
                    </a14:m>
                    <a:r>
                      <a:rPr lang="en-IL" dirty="0"/>
                      <a:t>) events</a:t>
                    </a:r>
                  </a:p>
                </p:txBody>
              </p:sp>
            </mc:Choice>
            <mc:Fallback xmlns="">
              <p:sp>
                <p:nvSpPr>
                  <p:cNvPr id="5" name="Rounded Rectangle 4">
                    <a:extLst>
                      <a:ext uri="{FF2B5EF4-FFF2-40B4-BE49-F238E27FC236}">
                        <a16:creationId xmlns:a16="http://schemas.microsoft.com/office/drawing/2014/main" id="{AD42F27D-DAD0-D44F-BFD6-EF4D7ACFBE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001" y="3798548"/>
                    <a:ext cx="1866089" cy="1268896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3D883C7-585C-DF4C-D480-E2DA10361D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0643" y="4432996"/>
                <a:ext cx="723373" cy="0"/>
              </a:xfrm>
              <a:prstGeom prst="straightConnector1">
                <a:avLst/>
              </a:prstGeom>
              <a:ln w="666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5F100C0-A79F-BCDC-3D14-2744A73E8BBA}"/>
                  </a:ext>
                </a:extLst>
              </p:cNvPr>
              <p:cNvSpPr/>
              <p:nvPr/>
            </p:nvSpPr>
            <p:spPr>
              <a:xfrm>
                <a:off x="3375168" y="3798548"/>
                <a:ext cx="1866089" cy="12688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dirty="0"/>
                  <a:t>Geomtry Simulation (DDSIM)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185A548-7DE9-17D5-A504-0B838E3DCD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8955" y="4433684"/>
                <a:ext cx="643969" cy="0"/>
              </a:xfrm>
              <a:prstGeom prst="straightConnector1">
                <a:avLst/>
              </a:prstGeom>
              <a:ln w="666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54E4F8DB-3199-1914-82F1-24CBF17257D1}"/>
                  </a:ext>
                </a:extLst>
              </p:cNvPr>
              <p:cNvSpPr/>
              <p:nvPr/>
            </p:nvSpPr>
            <p:spPr>
              <a:xfrm>
                <a:off x="6254668" y="3798548"/>
                <a:ext cx="1866090" cy="12688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Reconstruction using EICRECON</a:t>
                </a:r>
                <a:endParaRPr lang="en-IL" dirty="0"/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172E6D9-33FC-9C9C-AEBE-4B5E478B0AFE}"/>
                </a:ext>
              </a:extLst>
            </p:cNvPr>
            <p:cNvSpPr/>
            <p:nvPr/>
          </p:nvSpPr>
          <p:spPr>
            <a:xfrm>
              <a:off x="9250293" y="3703229"/>
              <a:ext cx="1866090" cy="12688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Detector + Reconstructed Level Analysis</a:t>
              </a:r>
              <a:endParaRPr lang="en-IL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17CE8B4-48AC-FC20-3274-0DAFE4B16A6D}"/>
                </a:ext>
              </a:extLst>
            </p:cNvPr>
            <p:cNvSpPr/>
            <p:nvPr/>
          </p:nvSpPr>
          <p:spPr>
            <a:xfrm>
              <a:off x="9250293" y="1953802"/>
              <a:ext cx="1866090" cy="12688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Truth Level Analysis</a:t>
              </a:r>
              <a:endParaRPr lang="en-IL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508537B-BD49-C237-E16C-966A5789B5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6753" y="2666032"/>
              <a:ext cx="854767" cy="754610"/>
            </a:xfrm>
            <a:prstGeom prst="straightConnector1">
              <a:avLst/>
            </a:prstGeom>
            <a:ln w="666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D831A3-E275-A8C7-644C-1154251C3D11}"/>
                </a:ext>
              </a:extLst>
            </p:cNvPr>
            <p:cNvCxnSpPr>
              <a:cxnSpLocks/>
            </p:cNvCxnSpPr>
            <p:nvPr/>
          </p:nvCxnSpPr>
          <p:spPr>
            <a:xfrm>
              <a:off x="8296753" y="3378041"/>
              <a:ext cx="802606" cy="836330"/>
            </a:xfrm>
            <a:prstGeom prst="straightConnector1">
              <a:avLst/>
            </a:prstGeom>
            <a:ln w="666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33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337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Photons Multiplicity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4CA2C6-31DA-AA1E-B8AF-BE4DEA62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5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D68CC3-8511-4B64-FAAE-48B38525AEBD}"/>
                  </a:ext>
                </a:extLst>
              </p:cNvPr>
              <p:cNvSpPr txBox="1"/>
              <p:nvPr/>
            </p:nvSpPr>
            <p:spPr>
              <a:xfrm>
                <a:off x="342898" y="1041098"/>
                <a:ext cx="10942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dirty="0"/>
                  <a:t>In total we analyzed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460</m:t>
                    </m:r>
                  </m:oMath>
                </a14:m>
                <a:r>
                  <a:rPr lang="en-IL" dirty="0"/>
                  <a:t>K Quasi-Coherent events. Number of photons per event distribution is shown below: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D68CC3-8511-4B64-FAAE-48B38525A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8" y="1041098"/>
                <a:ext cx="10942291" cy="369332"/>
              </a:xfrm>
              <a:prstGeom prst="rect">
                <a:avLst/>
              </a:prstGeom>
              <a:blipFill>
                <a:blip r:embed="rId3"/>
                <a:stretch>
                  <a:fillRect l="-232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57276150-DA37-4EB7-1E11-DC1ED28FE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4" r="6739" b="14"/>
          <a:stretch/>
        </p:blipFill>
        <p:spPr>
          <a:xfrm>
            <a:off x="3220326" y="1532553"/>
            <a:ext cx="5751348" cy="51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337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Boost to Pb restframe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4CA2C6-31DA-AA1E-B8AF-BE4DEA62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6</a:t>
            </a:fld>
            <a:endParaRPr lang="en-I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D68CC3-8511-4B64-FAAE-48B38525AEBD}"/>
              </a:ext>
            </a:extLst>
          </p:cNvPr>
          <p:cNvSpPr txBox="1"/>
          <p:nvPr/>
        </p:nvSpPr>
        <p:spPr>
          <a:xfrm>
            <a:off x="340782" y="1159631"/>
            <a:ext cx="11510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L" dirty="0"/>
              <a:t>The truth data is generated in the labframe. </a:t>
            </a:r>
          </a:p>
          <a:p>
            <a:pPr marL="342900" indent="-342900">
              <a:buFont typeface="+mj-lt"/>
              <a:buAutoNum type="arabicPeriod"/>
            </a:pPr>
            <a:endParaRPr lang="en-IL" dirty="0"/>
          </a:p>
          <a:p>
            <a:pPr marL="342900" indent="-342900">
              <a:buFont typeface="+mj-lt"/>
              <a:buAutoNum type="arabicPeriod"/>
            </a:pPr>
            <a:r>
              <a:rPr lang="en-IL" dirty="0"/>
              <a:t>We boost the generated photons to the Pb rest frame. </a:t>
            </a:r>
          </a:p>
          <a:p>
            <a:pPr marL="342900" indent="-342900">
              <a:buFont typeface="+mj-lt"/>
              <a:buAutoNum type="arabicPeriod"/>
            </a:pPr>
            <a:endParaRPr lang="en-IL" dirty="0"/>
          </a:p>
          <a:p>
            <a:pPr marL="342900" indent="-342900">
              <a:buFont typeface="+mj-lt"/>
              <a:buAutoNum type="arabicPeriod"/>
            </a:pPr>
            <a:r>
              <a:rPr lang="en-IL" dirty="0"/>
              <a:t>We look at the energy spectrum of the emitted photons. </a:t>
            </a:r>
          </a:p>
          <a:p>
            <a:pPr marL="342900" indent="-342900">
              <a:buFont typeface="+mj-lt"/>
              <a:buAutoNum type="arabicPeriod"/>
            </a:pPr>
            <a:endParaRPr lang="en-IL" dirty="0"/>
          </a:p>
          <a:p>
            <a:pPr marL="342900" indent="-342900">
              <a:buFont typeface="+mj-lt"/>
              <a:buAutoNum type="arabicPeriod"/>
            </a:pPr>
            <a:r>
              <a:rPr lang="en-IL" dirty="0"/>
              <a:t>When analyzing reconstructed events we boost the reconstructed 4-vector. </a:t>
            </a:r>
          </a:p>
        </p:txBody>
      </p:sp>
    </p:spTree>
    <p:extLst>
      <p:ext uri="{BB962C8B-B14F-4D97-AF65-F5344CB8AC3E}">
        <p14:creationId xmlns:p14="http://schemas.microsoft.com/office/powerpoint/2010/main" val="77998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666" y="9768"/>
            <a:ext cx="9736667" cy="878361"/>
          </a:xfrm>
        </p:spPr>
        <p:txBody>
          <a:bodyPr>
            <a:normAutofit fontScale="90000"/>
          </a:bodyPr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Definition – N Photon QC Event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4CA2C6-31DA-AA1E-B8AF-BE4DEA62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7</a:t>
            </a:fld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D68CC3-8511-4B64-FAAE-48B38525AEBD}"/>
                  </a:ext>
                </a:extLst>
              </p:cNvPr>
              <p:cNvSpPr txBox="1"/>
              <p:nvPr/>
            </p:nvSpPr>
            <p:spPr>
              <a:xfrm>
                <a:off x="359227" y="896854"/>
                <a:ext cx="11609616" cy="2103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general, we will refer to a N photon event as an event that N photons were emitted </a:t>
                </a:r>
                <a:r>
                  <a:rPr lang="en-US" dirty="0">
                    <a:sym typeface="Wingdings" pitchFamily="2" charset="2"/>
                  </a:rPr>
                  <a:t>in the deexcitation process. </a:t>
                </a:r>
                <a:br>
                  <a:rPr lang="en-US" dirty="0">
                    <a:sym typeface="Wingdings" pitchFamily="2" charset="2"/>
                  </a:rPr>
                </a:br>
                <a:endParaRPr lang="en-US" dirty="0"/>
              </a:p>
              <a:p>
                <a:r>
                  <a:rPr lang="en-US" dirty="0"/>
                  <a:t>As an </a:t>
                </a:r>
                <a:r>
                  <a:rPr lang="en-US" b="1" u="sng" dirty="0"/>
                  <a:t>example</a:t>
                </a:r>
                <a:r>
                  <a:rPr lang="en-US" dirty="0"/>
                  <a:t>, let’s look at data of a 3-photon event. The photons energies after the boost:</a:t>
                </a:r>
                <a:endParaRPr lang="en-IL" dirty="0"/>
              </a:p>
              <a:p>
                <a:endParaRPr lang="en-IL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dirty="0"/>
                  <a:t>1st Photon: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=~1271</m:t>
                    </m:r>
                  </m:oMath>
                </a14:m>
                <a:r>
                  <a:rPr lang="en-US" dirty="0"/>
                  <a:t> [KeV]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dirty="0"/>
                  <a:t>2nd Photon: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=~578</m:t>
                    </m:r>
                  </m:oMath>
                </a14:m>
                <a:r>
                  <a:rPr lang="en-US" dirty="0"/>
                  <a:t> [KeV]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dirty="0"/>
                  <a:t>3rd Photon: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=~2613</m:t>
                    </m:r>
                  </m:oMath>
                </a14:m>
                <a:r>
                  <a:rPr lang="en-US" dirty="0"/>
                  <a:t> [KeV]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D68CC3-8511-4B64-FAAE-48B38525A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7" y="896854"/>
                <a:ext cx="11609616" cy="2103974"/>
              </a:xfrm>
              <a:prstGeom prst="rect">
                <a:avLst/>
              </a:prstGeom>
              <a:blipFill>
                <a:blip r:embed="rId3"/>
                <a:stretch>
                  <a:fillRect l="-437" t="-1198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59216BF-030C-1033-9C82-F370337F5A0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4067" y="3425257"/>
              <a:ext cx="11323866" cy="94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2572">
                      <a:extLst>
                        <a:ext uri="{9D8B030D-6E8A-4147-A177-3AD203B41FA5}">
                          <a16:colId xmlns:a16="http://schemas.microsoft.com/office/drawing/2014/main" val="1566163016"/>
                        </a:ext>
                      </a:extLst>
                    </a:gridCol>
                    <a:gridCol w="2955471">
                      <a:extLst>
                        <a:ext uri="{9D8B030D-6E8A-4147-A177-3AD203B41FA5}">
                          <a16:colId xmlns:a16="http://schemas.microsoft.com/office/drawing/2014/main" val="466639816"/>
                        </a:ext>
                      </a:extLst>
                    </a:gridCol>
                    <a:gridCol w="2898322">
                      <a:extLst>
                        <a:ext uri="{9D8B030D-6E8A-4147-A177-3AD203B41FA5}">
                          <a16:colId xmlns:a16="http://schemas.microsoft.com/office/drawing/2014/main" val="1202105970"/>
                        </a:ext>
                      </a:extLst>
                    </a:gridCol>
                    <a:gridCol w="2857501">
                      <a:extLst>
                        <a:ext uri="{9D8B030D-6E8A-4147-A177-3AD203B41FA5}">
                          <a16:colId xmlns:a16="http://schemas.microsoft.com/office/drawing/2014/main" val="2095633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Energy level after excitation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Energy level after 1st emission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Energy level after 2nd emission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Energy level after 3rd emission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685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~4463</m:t>
                              </m:r>
                            </m:oMath>
                          </a14:m>
                          <a:r>
                            <a:rPr lang="en-US" sz="1600" dirty="0"/>
                            <a:t> [KeV]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~3192</m:t>
                              </m:r>
                            </m:oMath>
                          </a14:m>
                          <a:r>
                            <a:rPr lang="en-US" sz="1600" dirty="0"/>
                            <a:t> [KeV]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~2614</m:t>
                              </m:r>
                            </m:oMath>
                          </a14:m>
                          <a:r>
                            <a:rPr lang="en-US" sz="1600" dirty="0"/>
                            <a:t> [KeV]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 sz="1600" dirty="0"/>
                            <a:t>[KeV]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98144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59216BF-030C-1033-9C82-F370337F5A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962736"/>
                  </p:ext>
                </p:extLst>
              </p:nvPr>
            </p:nvGraphicFramePr>
            <p:xfrm>
              <a:off x="434067" y="3425257"/>
              <a:ext cx="11323866" cy="94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2572">
                      <a:extLst>
                        <a:ext uri="{9D8B030D-6E8A-4147-A177-3AD203B41FA5}">
                          <a16:colId xmlns:a16="http://schemas.microsoft.com/office/drawing/2014/main" val="1566163016"/>
                        </a:ext>
                      </a:extLst>
                    </a:gridCol>
                    <a:gridCol w="2955471">
                      <a:extLst>
                        <a:ext uri="{9D8B030D-6E8A-4147-A177-3AD203B41FA5}">
                          <a16:colId xmlns:a16="http://schemas.microsoft.com/office/drawing/2014/main" val="466639816"/>
                        </a:ext>
                      </a:extLst>
                    </a:gridCol>
                    <a:gridCol w="2898322">
                      <a:extLst>
                        <a:ext uri="{9D8B030D-6E8A-4147-A177-3AD203B41FA5}">
                          <a16:colId xmlns:a16="http://schemas.microsoft.com/office/drawing/2014/main" val="1202105970"/>
                        </a:ext>
                      </a:extLst>
                    </a:gridCol>
                    <a:gridCol w="2857501">
                      <a:extLst>
                        <a:ext uri="{9D8B030D-6E8A-4147-A177-3AD203B41FA5}">
                          <a16:colId xmlns:a16="http://schemas.microsoft.com/office/drawing/2014/main" val="209563332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Energy level after excitation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Energy level after 1st emission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Energy level after 2nd emission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Energy level after 3rd emission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685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485" t="-156667" r="-333981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88841" t="-156667" r="-19527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92982" t="-156667" r="-99561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296889" t="-156667" r="-889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981442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B0BCCF7-96BF-42EC-0AA3-7132ED4900FC}"/>
              </a:ext>
            </a:extLst>
          </p:cNvPr>
          <p:cNvGrpSpPr/>
          <p:nvPr/>
        </p:nvGrpSpPr>
        <p:grpSpPr>
          <a:xfrm>
            <a:off x="4438651" y="2013436"/>
            <a:ext cx="7260771" cy="830456"/>
            <a:chOff x="4708072" y="2046092"/>
            <a:chExt cx="7260771" cy="83045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D8B91D-222F-519F-94CF-ACA9687C3881}"/>
                </a:ext>
              </a:extLst>
            </p:cNvPr>
            <p:cNvGrpSpPr/>
            <p:nvPr/>
          </p:nvGrpSpPr>
          <p:grpSpPr>
            <a:xfrm>
              <a:off x="4708072" y="2046092"/>
              <a:ext cx="7260771" cy="830456"/>
              <a:chOff x="2209800" y="2689136"/>
              <a:chExt cx="7772400" cy="99166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037B009-DA37-7EB9-B68F-9255D0886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9800" y="3177194"/>
                <a:ext cx="7772400" cy="50361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B885BE6-8862-6357-B314-F7DA7E2426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9800" y="2689136"/>
                <a:ext cx="7772400" cy="503611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726624-EB89-A216-70F4-33E117B118E7}"/>
                </a:ext>
              </a:extLst>
            </p:cNvPr>
            <p:cNvSpPr/>
            <p:nvPr/>
          </p:nvSpPr>
          <p:spPr>
            <a:xfrm>
              <a:off x="6401094" y="2231043"/>
              <a:ext cx="1216185" cy="225977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4EA22E-D5D7-A07D-A85D-30F7AE1245D4}"/>
                </a:ext>
              </a:extLst>
            </p:cNvPr>
            <p:cNvSpPr/>
            <p:nvPr/>
          </p:nvSpPr>
          <p:spPr>
            <a:xfrm>
              <a:off x="6401094" y="2629162"/>
              <a:ext cx="3763442" cy="225977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52DCD0-255B-761C-25FE-CD8CE421A4B4}"/>
              </a:ext>
            </a:extLst>
          </p:cNvPr>
          <p:cNvGrpSpPr/>
          <p:nvPr/>
        </p:nvGrpSpPr>
        <p:grpSpPr>
          <a:xfrm>
            <a:off x="1532163" y="4506501"/>
            <a:ext cx="8876182" cy="693783"/>
            <a:chOff x="1532163" y="4253409"/>
            <a:chExt cx="8876182" cy="693783"/>
          </a:xfrm>
        </p:grpSpPr>
        <p:sp>
          <p:nvSpPr>
            <p:cNvPr id="16" name="Bent-Up Arrow 15">
              <a:extLst>
                <a:ext uri="{FF2B5EF4-FFF2-40B4-BE49-F238E27FC236}">
                  <a16:creationId xmlns:a16="http://schemas.microsoft.com/office/drawing/2014/main" id="{31808E18-F5AD-AD3E-B505-6EDB5829293E}"/>
                </a:ext>
              </a:extLst>
            </p:cNvPr>
            <p:cNvSpPr/>
            <p:nvPr/>
          </p:nvSpPr>
          <p:spPr>
            <a:xfrm>
              <a:off x="3600449" y="4253409"/>
              <a:ext cx="677636" cy="595993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Bent-Up Arrow 16">
              <a:extLst>
                <a:ext uri="{FF2B5EF4-FFF2-40B4-BE49-F238E27FC236}">
                  <a16:creationId xmlns:a16="http://schemas.microsoft.com/office/drawing/2014/main" id="{50361910-2796-69BB-7CDC-172217FD16D0}"/>
                </a:ext>
              </a:extLst>
            </p:cNvPr>
            <p:cNvSpPr/>
            <p:nvPr/>
          </p:nvSpPr>
          <p:spPr>
            <a:xfrm rot="5400000">
              <a:off x="1491342" y="4310376"/>
              <a:ext cx="677636" cy="595993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0DE7255-F165-9ED9-9025-66EA9FD3A7EF}"/>
                    </a:ext>
                  </a:extLst>
                </p:cNvPr>
                <p:cNvSpPr txBox="1"/>
                <p:nvPr/>
              </p:nvSpPr>
              <p:spPr>
                <a:xfrm rot="20038351">
                  <a:off x="1736079" y="4534562"/>
                  <a:ext cx="2485333" cy="339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→ 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𝟏𝟐𝟕𝟏</m:t>
                      </m:r>
                    </m:oMath>
                  </a14:m>
                  <a:r>
                    <a:rPr lang="en-US" sz="1600" b="1" dirty="0"/>
                    <a:t> [KeV]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0DE7255-F165-9ED9-9025-66EA9FD3A7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38351">
                  <a:off x="1736079" y="4534562"/>
                  <a:ext cx="2485333" cy="33964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Bent-Up Arrow 18">
              <a:extLst>
                <a:ext uri="{FF2B5EF4-FFF2-40B4-BE49-F238E27FC236}">
                  <a16:creationId xmlns:a16="http://schemas.microsoft.com/office/drawing/2014/main" id="{B5979655-9C3C-1C57-B115-CE7556C840B9}"/>
                </a:ext>
              </a:extLst>
            </p:cNvPr>
            <p:cNvSpPr/>
            <p:nvPr/>
          </p:nvSpPr>
          <p:spPr>
            <a:xfrm>
              <a:off x="6649251" y="4253409"/>
              <a:ext cx="677636" cy="595993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ent-Up Arrow 19">
              <a:extLst>
                <a:ext uri="{FF2B5EF4-FFF2-40B4-BE49-F238E27FC236}">
                  <a16:creationId xmlns:a16="http://schemas.microsoft.com/office/drawing/2014/main" id="{30209778-5D2A-4381-C00E-A2BB0108F0CA}"/>
                </a:ext>
              </a:extLst>
            </p:cNvPr>
            <p:cNvSpPr/>
            <p:nvPr/>
          </p:nvSpPr>
          <p:spPr>
            <a:xfrm rot="5400000">
              <a:off x="4572800" y="4310376"/>
              <a:ext cx="677636" cy="595993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EF1FAF0-724C-4357-B8FA-4D6541B5A770}"/>
                    </a:ext>
                  </a:extLst>
                </p:cNvPr>
                <p:cNvSpPr txBox="1"/>
                <p:nvPr/>
              </p:nvSpPr>
              <p:spPr>
                <a:xfrm rot="20038351">
                  <a:off x="4855493" y="4544325"/>
                  <a:ext cx="23716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𝟓𝟕𝟖</m:t>
                      </m:r>
                    </m:oMath>
                  </a14:m>
                  <a:r>
                    <a:rPr lang="en-US" sz="1600" b="1" dirty="0"/>
                    <a:t> [KeV]</a:t>
                  </a:r>
                  <a:endParaRPr lang="en-US" b="1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EF1FAF0-724C-4357-B8FA-4D6541B5A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38351">
                  <a:off x="4855493" y="4544325"/>
                  <a:ext cx="2371669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Bent-Up Arrow 24">
              <a:extLst>
                <a:ext uri="{FF2B5EF4-FFF2-40B4-BE49-F238E27FC236}">
                  <a16:creationId xmlns:a16="http://schemas.microsoft.com/office/drawing/2014/main" id="{AE20161F-18D8-2575-0900-7D75491A697E}"/>
                </a:ext>
              </a:extLst>
            </p:cNvPr>
            <p:cNvSpPr/>
            <p:nvPr/>
          </p:nvSpPr>
          <p:spPr>
            <a:xfrm>
              <a:off x="9730709" y="4253410"/>
              <a:ext cx="677636" cy="595993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ent-Up Arrow 26">
              <a:extLst>
                <a:ext uri="{FF2B5EF4-FFF2-40B4-BE49-F238E27FC236}">
                  <a16:creationId xmlns:a16="http://schemas.microsoft.com/office/drawing/2014/main" id="{BE07682D-D3C0-9019-6D14-8F52DEB5F5D1}"/>
                </a:ext>
              </a:extLst>
            </p:cNvPr>
            <p:cNvSpPr/>
            <p:nvPr/>
          </p:nvSpPr>
          <p:spPr>
            <a:xfrm rot="5400000">
              <a:off x="7654258" y="4310377"/>
              <a:ext cx="677636" cy="595993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5951DB-12CE-04B0-EFBF-6B2E3A0615A1}"/>
                    </a:ext>
                  </a:extLst>
                </p:cNvPr>
                <p:cNvSpPr txBox="1"/>
                <p:nvPr/>
              </p:nvSpPr>
              <p:spPr>
                <a:xfrm rot="20038351">
                  <a:off x="8017414" y="4524909"/>
                  <a:ext cx="22902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→ 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𝟐𝟔𝟏𝟑</m:t>
                      </m:r>
                    </m:oMath>
                  </a14:m>
                  <a:r>
                    <a:rPr lang="en-US" sz="1600" b="1" dirty="0"/>
                    <a:t> [KeV]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5951DB-12CE-04B0-EFBF-6B2E3A061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38351">
                  <a:off x="8017414" y="4524909"/>
                  <a:ext cx="2290272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2E824E5-159C-72F7-4312-B3F02CD49C05}"/>
              </a:ext>
            </a:extLst>
          </p:cNvPr>
          <p:cNvSpPr txBox="1"/>
          <p:nvPr/>
        </p:nvSpPr>
        <p:spPr>
          <a:xfrm>
            <a:off x="359227" y="6001835"/>
            <a:ext cx="708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All the possible energy levels of Pb208 can be found in the </a:t>
            </a:r>
            <a:r>
              <a:rPr lang="en-US" dirty="0">
                <a:sym typeface="Wingdings" pitchFamily="2" charset="2"/>
                <a:hlinkClick r:id="rId10"/>
              </a:rPr>
              <a:t>NDCC</a:t>
            </a:r>
            <a:r>
              <a:rPr lang="en-US" dirty="0">
                <a:sym typeface="Wingdings" pitchFamily="2" charset="2"/>
              </a:rPr>
              <a:t>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4CA2C6-31DA-AA1E-B8AF-BE4DEA62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8</a:t>
            </a:fld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46D071-57CD-662D-56DD-66377137405B}"/>
                  </a:ext>
                </a:extLst>
              </p:cNvPr>
              <p:cNvSpPr txBox="1"/>
              <p:nvPr/>
            </p:nvSpPr>
            <p:spPr>
              <a:xfrm>
                <a:off x="523449" y="812281"/>
                <a:ext cx="10412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1400" dirty="0"/>
                  <a:t> photon: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46D071-57CD-662D-56DD-6637713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49" y="812281"/>
                <a:ext cx="1041247" cy="307777"/>
              </a:xfrm>
              <a:prstGeom prst="rect">
                <a:avLst/>
              </a:prstGeom>
              <a:blipFill>
                <a:blip r:embed="rId3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1E0350-80A0-7C14-C7CC-C02EAC2B1E1B}"/>
                  </a:ext>
                </a:extLst>
              </p:cNvPr>
              <p:cNvSpPr txBox="1"/>
              <p:nvPr/>
            </p:nvSpPr>
            <p:spPr>
              <a:xfrm>
                <a:off x="6223004" y="812281"/>
                <a:ext cx="1084208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en-US" sz="1400" dirty="0"/>
                  <a:t> photon: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1E0350-80A0-7C14-C7CC-C02EAC2B1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4" y="812281"/>
                <a:ext cx="1084208" cy="311560"/>
              </a:xfrm>
              <a:prstGeom prst="rect">
                <a:avLst/>
              </a:prstGeom>
              <a:blipFill>
                <a:blip r:embed="rId4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E98F4AA8-2FAC-BD8C-194F-B11941477387}"/>
              </a:ext>
            </a:extLst>
          </p:cNvPr>
          <p:cNvSpPr txBox="1">
            <a:spLocks/>
          </p:cNvSpPr>
          <p:nvPr/>
        </p:nvSpPr>
        <p:spPr>
          <a:xfrm>
            <a:off x="1581149" y="-67197"/>
            <a:ext cx="9144000" cy="5183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L" sz="3200" dirty="0"/>
              <a:t>2 Photon Events</a:t>
            </a:r>
            <a:r>
              <a:rPr lang="he-IL" sz="3200" dirty="0"/>
              <a:t> – </a:t>
            </a:r>
            <a:r>
              <a:rPr lang="en-US" sz="3200" dirty="0"/>
              <a:t>Truth data no afterburner</a:t>
            </a:r>
            <a:endParaRPr lang="en-IL" sz="3200" dirty="0"/>
          </a:p>
        </p:txBody>
      </p:sp>
      <p:pic>
        <p:nvPicPr>
          <p:cNvPr id="3" name="Picture 2" descr="A graph of a graph&#10;&#10;Description automatically generated">
            <a:extLst>
              <a:ext uri="{FF2B5EF4-FFF2-40B4-BE49-F238E27FC236}">
                <a16:creationId xmlns:a16="http://schemas.microsoft.com/office/drawing/2014/main" id="{B894862C-CDB1-AC12-A7E8-87D0407824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53"/>
          <a:stretch/>
        </p:blipFill>
        <p:spPr>
          <a:xfrm>
            <a:off x="523451" y="1120059"/>
            <a:ext cx="5445547" cy="5076055"/>
          </a:xfrm>
          <a:prstGeom prst="rect">
            <a:avLst/>
          </a:prstGeom>
        </p:spPr>
      </p:pic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A18EA33D-A40C-96E0-838B-76494833BF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153"/>
          <a:stretch/>
        </p:blipFill>
        <p:spPr>
          <a:xfrm>
            <a:off x="6223004" y="1120058"/>
            <a:ext cx="5445547" cy="50760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920129-CD6C-4E4B-DD63-CFB62228EA91}"/>
              </a:ext>
            </a:extLst>
          </p:cNvPr>
          <p:cNvGrpSpPr/>
          <p:nvPr/>
        </p:nvGrpSpPr>
        <p:grpSpPr>
          <a:xfrm>
            <a:off x="8945777" y="2489200"/>
            <a:ext cx="3246223" cy="2804191"/>
            <a:chOff x="9182302" y="2057400"/>
            <a:chExt cx="2890007" cy="2560382"/>
          </a:xfrm>
        </p:grpSpPr>
        <p:pic>
          <p:nvPicPr>
            <p:cNvPr id="4" name="Picture 3" descr="A graph of a graph&#10;&#10;Description automatically generated">
              <a:extLst>
                <a:ext uri="{FF2B5EF4-FFF2-40B4-BE49-F238E27FC236}">
                  <a16:creationId xmlns:a16="http://schemas.microsoft.com/office/drawing/2014/main" id="{DA32BFD4-D57C-B46B-D0EF-60C9D4D3B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028"/>
            <a:stretch/>
          </p:blipFill>
          <p:spPr>
            <a:xfrm>
              <a:off x="9182302" y="2057400"/>
              <a:ext cx="2890007" cy="256038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FA4134E-2D23-F053-0368-8E5681E2DBD0}"/>
                    </a:ext>
                  </a:extLst>
                </p:cNvPr>
                <p:cNvSpPr txBox="1"/>
                <p:nvPr/>
              </p:nvSpPr>
              <p:spPr>
                <a:xfrm>
                  <a:off x="10709400" y="2571486"/>
                  <a:ext cx="1288800" cy="4372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𝒏𝒅</m:t>
                          </m:r>
                        </m:sup>
                      </m:sSup>
                    </m:oMath>
                  </a14:m>
                  <a:r>
                    <a:rPr lang="en-US" sz="1100" b="1" dirty="0"/>
                    <a:t> photon with afterburner:</a:t>
                  </a: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FA4134E-2D23-F053-0368-8E5681E2DB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400" y="2571486"/>
                  <a:ext cx="1288800" cy="4372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F65878-989A-B101-4006-269ABE2722A9}"/>
              </a:ext>
            </a:extLst>
          </p:cNvPr>
          <p:cNvSpPr txBox="1"/>
          <p:nvPr/>
        </p:nvSpPr>
        <p:spPr>
          <a:xfrm>
            <a:off x="523449" y="6392982"/>
            <a:ext cx="7108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We see that the afterburner does not have any unintentional effects.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5A9F0B-EC23-8948-6917-F043CE765A45}"/>
              </a:ext>
            </a:extLst>
          </p:cNvPr>
          <p:cNvSpPr txBox="1"/>
          <p:nvPr/>
        </p:nvSpPr>
        <p:spPr>
          <a:xfrm>
            <a:off x="381000" y="425676"/>
            <a:ext cx="7958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---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I select “1</a:t>
            </a:r>
            <a:r>
              <a:rPr lang="en-US" sz="1600" b="1" baseline="30000" dirty="0">
                <a:solidFill>
                  <a:srgbClr val="C00000"/>
                </a:solidFill>
              </a:rPr>
              <a:t>st </a:t>
            </a:r>
            <a:r>
              <a:rPr lang="en-US" sz="1600" b="1" dirty="0">
                <a:solidFill>
                  <a:srgbClr val="C00000"/>
                </a:solidFill>
              </a:rPr>
              <a:t>”and “2</a:t>
            </a:r>
            <a:r>
              <a:rPr lang="en-US" sz="1600" b="1" baseline="30000" dirty="0">
                <a:solidFill>
                  <a:srgbClr val="C00000"/>
                </a:solidFill>
              </a:rPr>
              <a:t>nd</a:t>
            </a:r>
            <a:r>
              <a:rPr lang="en-US" sz="1600" b="1" dirty="0">
                <a:solidFill>
                  <a:srgbClr val="C00000"/>
                </a:solidFill>
              </a:rPr>
              <a:t>” photon just by the order they appear in the BeAGLE output. </a:t>
            </a:r>
          </a:p>
        </p:txBody>
      </p:sp>
    </p:spTree>
    <p:extLst>
      <p:ext uri="{BB962C8B-B14F-4D97-AF65-F5344CB8AC3E}">
        <p14:creationId xmlns:p14="http://schemas.microsoft.com/office/powerpoint/2010/main" val="188862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149" y="-67197"/>
            <a:ext cx="9144000" cy="518390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sz="3200" dirty="0"/>
              <a:t>3 Photon plots – Truth data no afterburner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4CA2C6-31DA-AA1E-B8AF-BE4DEA62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9</a:t>
            </a:fld>
            <a:endParaRPr lang="en-I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7DC148-EAA9-4D17-ED7E-5F87445C33CE}"/>
              </a:ext>
            </a:extLst>
          </p:cNvPr>
          <p:cNvGrpSpPr/>
          <p:nvPr/>
        </p:nvGrpSpPr>
        <p:grpSpPr>
          <a:xfrm>
            <a:off x="169747" y="569304"/>
            <a:ext cx="11851647" cy="3899360"/>
            <a:chOff x="186265" y="1221237"/>
            <a:chExt cx="11851647" cy="38993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DFC14A-C8F4-FA1B-C5E9-92D3CA2DF072}"/>
                </a:ext>
              </a:extLst>
            </p:cNvPr>
            <p:cNvGrpSpPr/>
            <p:nvPr/>
          </p:nvGrpSpPr>
          <p:grpSpPr>
            <a:xfrm>
              <a:off x="186265" y="1221237"/>
              <a:ext cx="8955473" cy="313806"/>
              <a:chOff x="-277265" y="1637063"/>
              <a:chExt cx="9581354" cy="33611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746D071-57CD-662D-56DD-66377137405B}"/>
                      </a:ext>
                    </a:extLst>
                  </p:cNvPr>
                  <p:cNvSpPr txBox="1"/>
                  <p:nvPr/>
                </p:nvSpPr>
                <p:spPr>
                  <a:xfrm>
                    <a:off x="-277265" y="1637063"/>
                    <a:ext cx="104124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</m:oMath>
                    </a14:m>
                    <a:r>
                      <a:rPr lang="en-US" sz="1400" dirty="0"/>
                      <a:t> photon:</a:t>
                    </a:r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746D071-57CD-662D-56DD-6637713740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77265" y="1637063"/>
                    <a:ext cx="104124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7792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71E0350-80A0-7C14-C7CC-C02EAC2B1E1B}"/>
                      </a:ext>
                    </a:extLst>
                  </p:cNvPr>
                  <p:cNvSpPr txBox="1"/>
                  <p:nvPr/>
                </p:nvSpPr>
                <p:spPr>
                  <a:xfrm>
                    <a:off x="3977714" y="1661617"/>
                    <a:ext cx="1084208" cy="3115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sup>
                        </m:sSup>
                      </m:oMath>
                    </a14:m>
                    <a:r>
                      <a:rPr lang="en-US" sz="1400" dirty="0"/>
                      <a:t> photon:</a:t>
                    </a:r>
                  </a:p>
                </p:txBody>
              </p:sp>
            </mc:Choice>
            <mc:Fallback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71E0350-80A0-7C14-C7CC-C02EAC2B1E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7714" y="1661617"/>
                    <a:ext cx="1084208" cy="311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7407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29A0ECD-4778-9570-EB4C-178235ACAB21}"/>
                      </a:ext>
                    </a:extLst>
                  </p:cNvPr>
                  <p:cNvSpPr txBox="1"/>
                  <p:nvPr/>
                </p:nvSpPr>
                <p:spPr>
                  <a:xfrm>
                    <a:off x="8235911" y="1661617"/>
                    <a:ext cx="1068178" cy="3115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𝑟𝑑</m:t>
                            </m:r>
                          </m:sup>
                        </m:sSup>
                      </m:oMath>
                    </a14:m>
                    <a:r>
                      <a:rPr lang="en-US" sz="1400" dirty="0"/>
                      <a:t> photon:</a:t>
                    </a:r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29A0ECD-4778-9570-EB4C-178235ACAB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5911" y="1661617"/>
                    <a:ext cx="1068178" cy="3115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750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5" name="Picture 4" descr="A graph of a graph&#10;&#10;Description automatically generated">
              <a:extLst>
                <a:ext uri="{FF2B5EF4-FFF2-40B4-BE49-F238E27FC236}">
                  <a16:creationId xmlns:a16="http://schemas.microsoft.com/office/drawing/2014/main" id="{51D09A47-58A4-75F7-DD00-9EFEAC0FD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321"/>
            <a:stretch/>
          </p:blipFill>
          <p:spPr>
            <a:xfrm>
              <a:off x="186265" y="1517404"/>
              <a:ext cx="3858535" cy="3603193"/>
            </a:xfrm>
            <a:prstGeom prst="rect">
              <a:avLst/>
            </a:prstGeom>
          </p:spPr>
        </p:pic>
        <p:pic>
          <p:nvPicPr>
            <p:cNvPr id="8" name="Picture 7" descr="A graph of a graph&#10;&#10;Description automatically generated">
              <a:extLst>
                <a:ext uri="{FF2B5EF4-FFF2-40B4-BE49-F238E27FC236}">
                  <a16:creationId xmlns:a16="http://schemas.microsoft.com/office/drawing/2014/main" id="{7DEF5FE4-2113-A664-D8E4-691DF9076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321"/>
            <a:stretch/>
          </p:blipFill>
          <p:spPr>
            <a:xfrm>
              <a:off x="4166304" y="1517404"/>
              <a:ext cx="3858535" cy="3603193"/>
            </a:xfrm>
            <a:prstGeom prst="rect">
              <a:avLst/>
            </a:prstGeom>
          </p:spPr>
        </p:pic>
        <p:pic>
          <p:nvPicPr>
            <p:cNvPr id="11" name="Picture 10" descr="A graph of a graph&#10;&#10;Description automatically generated">
              <a:extLst>
                <a:ext uri="{FF2B5EF4-FFF2-40B4-BE49-F238E27FC236}">
                  <a16:creationId xmlns:a16="http://schemas.microsoft.com/office/drawing/2014/main" id="{BC1D92C9-409C-EB45-76EC-698FF235F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446"/>
            <a:stretch/>
          </p:blipFill>
          <p:spPr>
            <a:xfrm>
              <a:off x="8143336" y="1517404"/>
              <a:ext cx="3894576" cy="360319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88B0854-CBBD-F420-61F6-99188C5EA7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8592" y="4537439"/>
            <a:ext cx="3352802" cy="188098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CDD8EF-BA38-BA2B-12B6-F32FB7B96A54}"/>
              </a:ext>
            </a:extLst>
          </p:cNvPr>
          <p:cNvCxnSpPr>
            <a:cxnSpLocks/>
          </p:cNvCxnSpPr>
          <p:nvPr/>
        </p:nvCxnSpPr>
        <p:spPr>
          <a:xfrm flipH="1" flipV="1">
            <a:off x="9963998" y="4234392"/>
            <a:ext cx="84040" cy="124354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F32345-AFEB-17D2-362D-000295A8869D}"/>
              </a:ext>
            </a:extLst>
          </p:cNvPr>
          <p:cNvSpPr txBox="1"/>
          <p:nvPr/>
        </p:nvSpPr>
        <p:spPr>
          <a:xfrm>
            <a:off x="10167196" y="1785625"/>
            <a:ext cx="1651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In any “n photon quasi-coherent event” we see the  2.6 MeV line. This is deexcitation from 1</a:t>
            </a:r>
            <a:r>
              <a:rPr lang="en-US" sz="1400" b="1" baseline="30000" dirty="0"/>
              <a:t>st</a:t>
            </a:r>
            <a:r>
              <a:rPr lang="en-US" sz="1400" b="1" dirty="0"/>
              <a:t> excited state to ground level.  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961C75D-3038-79A0-6528-FA4D90EEEBCA}"/>
              </a:ext>
            </a:extLst>
          </p:cNvPr>
          <p:cNvGrpSpPr/>
          <p:nvPr/>
        </p:nvGrpSpPr>
        <p:grpSpPr>
          <a:xfrm>
            <a:off x="-20961" y="4275667"/>
            <a:ext cx="8362251" cy="2582333"/>
            <a:chOff x="-20961" y="4275667"/>
            <a:chExt cx="8362251" cy="25823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7066C6-9D72-4084-4A1D-35F133C4A7D8}"/>
                </a:ext>
              </a:extLst>
            </p:cNvPr>
            <p:cNvSpPr txBox="1"/>
            <p:nvPr/>
          </p:nvSpPr>
          <p:spPr>
            <a:xfrm>
              <a:off x="-20961" y="5192393"/>
              <a:ext cx="24125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The desecrate energy lines correspond to photons that are emitted in deexcitation between intermediate energy levels.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0B5204B-CD0D-E0BF-572C-F0968FE0B4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5333" y="4275667"/>
              <a:ext cx="186267" cy="91138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AEA852E-3345-F6F1-9268-6C19A9FBD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1600" y="4275667"/>
              <a:ext cx="3128068" cy="91138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D67CC0A-DC9D-BF00-9F39-356ADB24569A}"/>
                </a:ext>
              </a:extLst>
            </p:cNvPr>
            <p:cNvGrpSpPr/>
            <p:nvPr/>
          </p:nvGrpSpPr>
          <p:grpSpPr>
            <a:xfrm>
              <a:off x="2400129" y="4956735"/>
              <a:ext cx="5941161" cy="1901265"/>
              <a:chOff x="2195895" y="4956735"/>
              <a:chExt cx="5941161" cy="190126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A41D0DF-A9FC-1206-8BC2-855530371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5384" y="4977011"/>
                <a:ext cx="5891672" cy="1880989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B79591-52EA-7FBA-CECE-B65CF820A964}"/>
                  </a:ext>
                </a:extLst>
              </p:cNvPr>
              <p:cNvSpPr txBox="1"/>
              <p:nvPr/>
            </p:nvSpPr>
            <p:spPr>
              <a:xfrm>
                <a:off x="2195895" y="4956735"/>
                <a:ext cx="44358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And there are many many more energy levels and allowed intermediate deexcitations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17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9919</TotalTime>
  <Words>1725</Words>
  <Application>Microsoft Macintosh PowerPoint</Application>
  <PresentationFormat>Widescreen</PresentationFormat>
  <Paragraphs>265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Soft Photons Update</vt:lpstr>
      <vt:lpstr>The Process</vt:lpstr>
      <vt:lpstr>Introduction</vt:lpstr>
      <vt:lpstr>Our Simulation Data</vt:lpstr>
      <vt:lpstr>Photons Multiplicity</vt:lpstr>
      <vt:lpstr>Boost to Pb restframe</vt:lpstr>
      <vt:lpstr>Definition – N Photon QC Event</vt:lpstr>
      <vt:lpstr>PowerPoint Presentation</vt:lpstr>
      <vt:lpstr>3 Photon plots – Truth data no afterburner</vt:lpstr>
      <vt:lpstr>1 Photon plot</vt:lpstr>
      <vt:lpstr>Reconstructed Level Analysis – with Cluster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&amp;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- B0 Detector </dc:title>
  <dc:creator>עדן מאוטנר</dc:creator>
  <cp:lastModifiedBy>עדן מאוטנר</cp:lastModifiedBy>
  <cp:revision>38</cp:revision>
  <dcterms:created xsi:type="dcterms:W3CDTF">2022-11-09T13:41:06Z</dcterms:created>
  <dcterms:modified xsi:type="dcterms:W3CDTF">2024-07-09T19:34:12Z</dcterms:modified>
</cp:coreProperties>
</file>