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4" r:id="rId2"/>
    <p:sldId id="263" r:id="rId3"/>
    <p:sldId id="268" r:id="rId4"/>
    <p:sldId id="265" r:id="rId5"/>
    <p:sldId id="26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810"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FF57D9-F244-4432-8E17-3702F2DB1FC1}" type="datetimeFigureOut">
              <a:rPr lang="en-US" smtClean="0"/>
              <a:t>6/21/2016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07FAEF-A43B-4EC0-B2DF-66CA790468BF}" type="slidenum">
              <a:rPr lang="en-US" smtClean="0"/>
              <a:t>‹#›</a:t>
            </a:fld>
            <a:endParaRPr lang="en-US"/>
          </a:p>
        </p:txBody>
      </p:sp>
    </p:spTree>
    <p:extLst>
      <p:ext uri="{BB962C8B-B14F-4D97-AF65-F5344CB8AC3E}">
        <p14:creationId xmlns:p14="http://schemas.microsoft.com/office/powerpoint/2010/main" val="837899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1</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154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3</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1607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4</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396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C80785A-A73E-4504-A35F-56FC9405BF01}" type="slidenum">
              <a:rPr lang="en-US" altLang="en-US" smtClean="0">
                <a:solidFill>
                  <a:srgbClr val="FF0000"/>
                </a:solidFill>
                <a:latin typeface="Times New Roman" panose="02020603050405020304" pitchFamily="18" charset="0"/>
                <a:cs typeface="Times New Roman" panose="02020603050405020304" pitchFamily="18" charset="0"/>
              </a:rPr>
              <a:pPr/>
              <a:t>5</a:t>
            </a:fld>
            <a:endParaRPr lang="en-US" altLang="en-US"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09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r>
              <a:rPr lang="en-US"/>
              <a:t>March 26, 2015</a:t>
            </a:r>
          </a:p>
        </p:txBody>
      </p:sp>
      <p:sp>
        <p:nvSpPr>
          <p:cNvPr id="16" name="Footer Placeholder 16"/>
          <p:cNvSpPr>
            <a:spLocks noGrp="1"/>
          </p:cNvSpPr>
          <p:nvPr>
            <p:ph type="ftr" sz="quarter" idx="11"/>
          </p:nvPr>
        </p:nvSpPr>
        <p:spPr/>
        <p:txBody>
          <a:bodyPr/>
          <a:lstStyle>
            <a:lvl1pPr>
              <a:defRPr/>
            </a:lvl1pPr>
          </a:lstStyle>
          <a:p>
            <a:pPr>
              <a:defRPr/>
            </a:pPr>
            <a:r>
              <a:rPr lang="en-US"/>
              <a:t>Don Lynch,</a:t>
            </a:r>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7446F880-D8B7-42C7-94E0-029E4816C123}" type="slidenum">
              <a:rPr lang="en-US" altLang="en-US"/>
              <a:pPr/>
              <a:t>‹#›</a:t>
            </a:fld>
            <a:endParaRPr lang="en-US" altLang="en-US"/>
          </a:p>
        </p:txBody>
      </p:sp>
    </p:spTree>
    <p:extLst>
      <p:ext uri="{BB962C8B-B14F-4D97-AF65-F5344CB8AC3E}">
        <p14:creationId xmlns:p14="http://schemas.microsoft.com/office/powerpoint/2010/main" val="42472590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p:txBody>
          <a:bodyPr/>
          <a:lstStyle>
            <a:lvl1pPr>
              <a:defRPr/>
            </a:lvl1pPr>
          </a:lstStyle>
          <a:p>
            <a:fld id="{F938330C-0238-4493-9E2B-596A3A1E2AED}" type="slidenum">
              <a:rPr lang="en-US" altLang="en-US"/>
              <a:pPr/>
              <a:t>‹#›</a:t>
            </a:fld>
            <a:endParaRPr lang="en-US" altLang="en-US"/>
          </a:p>
        </p:txBody>
      </p:sp>
    </p:spTree>
    <p:extLst>
      <p:ext uri="{BB962C8B-B14F-4D97-AF65-F5344CB8AC3E}">
        <p14:creationId xmlns:p14="http://schemas.microsoft.com/office/powerpoint/2010/main" val="145788848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FA700FCF-68CC-44F2-8EDD-F02BFBD0A233}" type="slidenum">
              <a:rPr lang="en-US" altLang="en-US"/>
              <a:pPr/>
              <a:t>‹#›</a:t>
            </a:fld>
            <a:endParaRPr lang="en-US" altLang="en-US"/>
          </a:p>
        </p:txBody>
      </p:sp>
      <p:sp>
        <p:nvSpPr>
          <p:cNvPr id="14" name="Date Placeholder 3"/>
          <p:cNvSpPr>
            <a:spLocks noGrp="1"/>
          </p:cNvSpPr>
          <p:nvPr>
            <p:ph type="dt" sz="half" idx="11"/>
          </p:nvPr>
        </p:nvSpPr>
        <p:spPr/>
        <p:txBody>
          <a:bodyPr/>
          <a:lstStyle>
            <a:lvl1pPr>
              <a:defRPr/>
            </a:lvl1pPr>
          </a:lstStyle>
          <a:p>
            <a:pPr>
              <a:defRPr/>
            </a:pPr>
            <a:r>
              <a:rPr lang="en-US"/>
              <a:t>March 26, 2015</a:t>
            </a:r>
          </a:p>
        </p:txBody>
      </p:sp>
      <p:sp>
        <p:nvSpPr>
          <p:cNvPr id="15" name="Footer Placeholder 4"/>
          <p:cNvSpPr>
            <a:spLocks noGrp="1"/>
          </p:cNvSpPr>
          <p:nvPr>
            <p:ph type="ftr" sz="quarter" idx="12"/>
          </p:nvPr>
        </p:nvSpPr>
        <p:spPr/>
        <p:txBody>
          <a:bodyPr/>
          <a:lstStyle>
            <a:lvl1pPr>
              <a:defRPr/>
            </a:lvl1pPr>
          </a:lstStyle>
          <a:p>
            <a:pPr>
              <a:defRPr/>
            </a:pPr>
            <a:r>
              <a:rPr lang="en-US"/>
              <a:t>Don Lynch,</a:t>
            </a:r>
          </a:p>
        </p:txBody>
      </p:sp>
    </p:spTree>
    <p:extLst>
      <p:ext uri="{BB962C8B-B14F-4D97-AF65-F5344CB8AC3E}">
        <p14:creationId xmlns:p14="http://schemas.microsoft.com/office/powerpoint/2010/main" val="29489715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March 26, 2015</a:t>
            </a:r>
          </a:p>
        </p:txBody>
      </p:sp>
      <p:sp>
        <p:nvSpPr>
          <p:cNvPr id="5" name="Footer Placeholder 4"/>
          <p:cNvSpPr>
            <a:spLocks noGrp="1"/>
          </p:cNvSpPr>
          <p:nvPr>
            <p:ph type="ftr" sz="quarter" idx="11"/>
          </p:nvPr>
        </p:nvSpPr>
        <p:spPr/>
        <p:txBody>
          <a:bodyPr/>
          <a:lstStyle>
            <a:lvl1pPr>
              <a:defRPr/>
            </a:lvl1pPr>
          </a:lstStyle>
          <a:p>
            <a:pPr>
              <a:defRPr/>
            </a:pPr>
            <a:r>
              <a:rPr lang="en-US"/>
              <a:t>Don Lynch,</a:t>
            </a: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2B298F20-D43C-4E60-AB56-407822351549}" type="slidenum">
              <a:rPr lang="en-US" altLang="en-US"/>
              <a:pPr/>
              <a:t>‹#›</a:t>
            </a:fld>
            <a:endParaRPr lang="en-US" altLang="en-US"/>
          </a:p>
        </p:txBody>
      </p:sp>
    </p:spTree>
    <p:extLst>
      <p:ext uri="{BB962C8B-B14F-4D97-AF65-F5344CB8AC3E}">
        <p14:creationId xmlns:p14="http://schemas.microsoft.com/office/powerpoint/2010/main" val="55833125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20"/>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6" name="Rectangle 24"/>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5"/>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6"/>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7"/>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r>
              <a:rPr lang="en-US"/>
              <a:t>Don Lynch,</a:t>
            </a:r>
          </a:p>
        </p:txBody>
      </p:sp>
      <p:sp>
        <p:nvSpPr>
          <p:cNvPr id="16" name="Date Placeholder 3"/>
          <p:cNvSpPr>
            <a:spLocks noGrp="1"/>
          </p:cNvSpPr>
          <p:nvPr>
            <p:ph type="dt" sz="half" idx="11"/>
          </p:nvPr>
        </p:nvSpPr>
        <p:spPr/>
        <p:txBody>
          <a:bodyPr/>
          <a:lstStyle>
            <a:lvl1pPr>
              <a:defRPr/>
            </a:lvl1pPr>
          </a:lstStyle>
          <a:p>
            <a:pPr>
              <a:defRPr/>
            </a:pPr>
            <a:r>
              <a:rPr lang="en-US"/>
              <a:t>March 26, 2015</a:t>
            </a:r>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F40B15D2-32B9-4192-B92A-55E4A2140FCB}" type="slidenum">
              <a:rPr lang="en-US" altLang="en-US"/>
              <a:pPr/>
              <a:t>‹#›</a:t>
            </a:fld>
            <a:endParaRPr lang="en-US" altLang="en-US"/>
          </a:p>
        </p:txBody>
      </p:sp>
    </p:spTree>
    <p:extLst>
      <p:ext uri="{BB962C8B-B14F-4D97-AF65-F5344CB8AC3E}">
        <p14:creationId xmlns:p14="http://schemas.microsoft.com/office/powerpoint/2010/main" val="30695831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20"/>
          <p:cNvSpPr>
            <a:spLocks noChangeShapeType="1"/>
          </p:cNvSpPr>
          <p:nvPr/>
        </p:nvSpPr>
        <p:spPr bwMode="auto">
          <a:xfrm flipV="1">
            <a:off x="4562475" y="1576388"/>
            <a:ext cx="9525" cy="4818062"/>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r>
              <a:rPr lang="en-US"/>
              <a:t>March 26, 2015</a:t>
            </a:r>
          </a:p>
        </p:txBody>
      </p:sp>
      <p:sp>
        <p:nvSpPr>
          <p:cNvPr id="7" name="Footer Placeholder 5"/>
          <p:cNvSpPr>
            <a:spLocks noGrp="1"/>
          </p:cNvSpPr>
          <p:nvPr>
            <p:ph type="ftr" sz="quarter" idx="11"/>
          </p:nvPr>
        </p:nvSpPr>
        <p:spPr/>
        <p:txBody>
          <a:bodyPr/>
          <a:lstStyle>
            <a:lvl1pPr>
              <a:defRPr/>
            </a:lvl1pPr>
          </a:lstStyle>
          <a:p>
            <a:pPr>
              <a:defRPr/>
            </a:pPr>
            <a:r>
              <a:rPr lang="en-US"/>
              <a:t>Don Lynch,</a:t>
            </a:r>
          </a:p>
        </p:txBody>
      </p:sp>
      <p:sp>
        <p:nvSpPr>
          <p:cNvPr id="8" name="Slide Number Placeholder 6"/>
          <p:cNvSpPr>
            <a:spLocks noGrp="1"/>
          </p:cNvSpPr>
          <p:nvPr>
            <p:ph type="sldNum" sz="quarter" idx="12"/>
          </p:nvPr>
        </p:nvSpPr>
        <p:spPr/>
        <p:txBody>
          <a:bodyPr/>
          <a:lstStyle>
            <a:lvl1pPr>
              <a:defRPr/>
            </a:lvl1pPr>
          </a:lstStyle>
          <a:p>
            <a:fld id="{583699A8-2C3A-445F-BFC5-128AEDCA7E77}" type="slidenum">
              <a:rPr lang="en-US" altLang="en-US"/>
              <a:pPr/>
              <a:t>‹#›</a:t>
            </a:fld>
            <a:endParaRPr lang="en-US" altLang="en-US"/>
          </a:p>
        </p:txBody>
      </p:sp>
    </p:spTree>
    <p:extLst>
      <p:ext uri="{BB962C8B-B14F-4D97-AF65-F5344CB8AC3E}">
        <p14:creationId xmlns:p14="http://schemas.microsoft.com/office/powerpoint/2010/main" val="270006708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20"/>
          <p:cNvSpPr>
            <a:spLocks noChangeShapeType="1"/>
          </p:cNvSpPr>
          <p:nvPr/>
        </p:nvSpPr>
        <p:spPr bwMode="auto">
          <a:xfrm flipV="1">
            <a:off x="4572000" y="2200275"/>
            <a:ext cx="0" cy="4187825"/>
          </a:xfrm>
          <a:prstGeom prst="line">
            <a:avLst/>
          </a:prstGeom>
          <a:noFill/>
          <a:ln w="9525">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sz="2400">
              <a:solidFill>
                <a:prstClr val="black"/>
              </a:solidFill>
              <a:latin typeface="Arial" pitchFamily="34" charset="0"/>
              <a:ea typeface="ＭＳ Ｐゴシック" pitchFamily="34" charset="-128"/>
            </a:endParaRPr>
          </a:p>
        </p:txBody>
      </p:sp>
      <p:sp>
        <p:nvSpPr>
          <p:cNvPr id="8" name="Rectangle 23"/>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4"/>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1" name="Rectangle 26"/>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r>
              <a:rPr lang="en-US"/>
              <a:t>March 26, 2015</a:t>
            </a: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r>
              <a:rPr lang="en-US"/>
              <a:t>Don Lynch,</a:t>
            </a:r>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1AB58079-B8BE-4E5C-986A-EA3AD98B30AE}" type="slidenum">
              <a:rPr lang="en-US" altLang="en-US"/>
              <a:pPr/>
              <a:t>‹#›</a:t>
            </a:fld>
            <a:endParaRPr lang="en-US" altLang="en-US"/>
          </a:p>
        </p:txBody>
      </p:sp>
    </p:spTree>
    <p:extLst>
      <p:ext uri="{BB962C8B-B14F-4D97-AF65-F5344CB8AC3E}">
        <p14:creationId xmlns:p14="http://schemas.microsoft.com/office/powerpoint/2010/main" val="94300117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a:t>March 26, 2015</a:t>
            </a:r>
          </a:p>
        </p:txBody>
      </p:sp>
      <p:sp>
        <p:nvSpPr>
          <p:cNvPr id="4" name="Footer Placeholder 3"/>
          <p:cNvSpPr>
            <a:spLocks noGrp="1"/>
          </p:cNvSpPr>
          <p:nvPr>
            <p:ph type="ftr" sz="quarter" idx="11"/>
          </p:nvPr>
        </p:nvSpPr>
        <p:spPr/>
        <p:txBody>
          <a:bodyPr/>
          <a:lstStyle>
            <a:lvl1pPr>
              <a:defRPr/>
            </a:lvl1pPr>
          </a:lstStyle>
          <a:p>
            <a:pPr>
              <a:defRPr/>
            </a:pPr>
            <a:r>
              <a:rPr lang="en-US"/>
              <a:t>Don Lynch,</a:t>
            </a: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2D456E3-E921-4798-9D12-A6C4A8C18CA8}" type="slidenum">
              <a:rPr lang="en-US" altLang="en-US"/>
              <a:pPr/>
              <a:t>‹#›</a:t>
            </a:fld>
            <a:endParaRPr lang="en-US" altLang="en-US"/>
          </a:p>
        </p:txBody>
      </p:sp>
    </p:spTree>
    <p:extLst>
      <p:ext uri="{BB962C8B-B14F-4D97-AF65-F5344CB8AC3E}">
        <p14:creationId xmlns:p14="http://schemas.microsoft.com/office/powerpoint/2010/main" val="225503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3" name="Rectangle 23"/>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4"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5" name="Rectangle 25"/>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Footer Placeholder 11"/>
          <p:cNvSpPr>
            <a:spLocks noGrp="1"/>
          </p:cNvSpPr>
          <p:nvPr>
            <p:ph type="ftr" sz="quarter" idx="11"/>
          </p:nvPr>
        </p:nvSpPr>
        <p:spPr/>
        <p:txBody>
          <a:bodyPr/>
          <a:lstStyle/>
          <a:p>
            <a:pPr fontAlgn="base">
              <a:spcBef>
                <a:spcPct val="0"/>
              </a:spcBef>
              <a:spcAft>
                <a:spcPct val="0"/>
              </a:spcAft>
              <a:defRPr/>
            </a:pPr>
            <a:r>
              <a:rPr lang="en-US" smtClean="0"/>
              <a:t>Don Lynch,</a:t>
            </a:r>
            <a:endParaRPr lang="en-US" dirty="0"/>
          </a:p>
        </p:txBody>
      </p:sp>
      <p:sp>
        <p:nvSpPr>
          <p:cNvPr id="13" name="Slide Number Placeholder 12"/>
          <p:cNvSpPr>
            <a:spLocks noGrp="1"/>
          </p:cNvSpPr>
          <p:nvPr>
            <p:ph type="sldNum" sz="quarter" idx="12"/>
          </p:nvPr>
        </p:nvSpPr>
        <p:spPr>
          <a:xfrm>
            <a:off x="8461375" y="6267450"/>
            <a:ext cx="457200" cy="441325"/>
          </a:xfrm>
        </p:spPr>
        <p:txBody>
          <a:bodyPr/>
          <a:lstStyle>
            <a:lvl1pPr>
              <a:defRPr sz="2000">
                <a:solidFill>
                  <a:srgbClr val="FF0000"/>
                </a:solidFill>
                <a:latin typeface="Times New Roman" panose="02020603050405020304" pitchFamily="18" charset="0"/>
                <a:cs typeface="Times New Roman" panose="02020603050405020304" pitchFamily="18" charset="0"/>
              </a:defRPr>
            </a:lvl1pPr>
          </a:lstStyle>
          <a:p>
            <a:pPr fontAlgn="base">
              <a:spcBef>
                <a:spcPct val="0"/>
              </a:spcBef>
              <a:spcAft>
                <a:spcPct val="0"/>
              </a:spcAft>
            </a:pPr>
            <a:fld id="{3A40AC4F-F62B-45BE-93EB-7BFC5438119F}" type="slidenum">
              <a:rPr lang="en-US" altLang="en-US" smtClean="0">
                <a:ea typeface="ＭＳ Ｐゴシック" pitchFamily="34" charset="-128"/>
              </a:rPr>
              <a:pPr fontAlgn="base">
                <a:spcBef>
                  <a:spcPct val="0"/>
                </a:spcBef>
                <a:spcAft>
                  <a:spcPct val="0"/>
                </a:spcAft>
              </a:pPr>
              <a:t>‹#›</a:t>
            </a:fld>
            <a:endParaRPr lang="en-US" altLang="en-US" dirty="0">
              <a:ea typeface="ＭＳ Ｐゴシック" pitchFamily="34" charset="-128"/>
            </a:endParaRPr>
          </a:p>
        </p:txBody>
      </p:sp>
    </p:spTree>
    <p:extLst>
      <p:ext uri="{BB962C8B-B14F-4D97-AF65-F5344CB8AC3E}">
        <p14:creationId xmlns:p14="http://schemas.microsoft.com/office/powerpoint/2010/main" val="4192864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93BC0EC6-4BB3-40DE-AEFD-7C2A2B85CF4D}" type="slidenum">
              <a:rPr lang="en-US" altLang="en-US"/>
              <a:pPr/>
              <a:t>‹#›</a:t>
            </a:fld>
            <a:endParaRPr lang="en-US" altLang="en-US"/>
          </a:p>
        </p:txBody>
      </p:sp>
      <p:sp>
        <p:nvSpPr>
          <p:cNvPr id="17" name="Date Placeholder 4"/>
          <p:cNvSpPr>
            <a:spLocks noGrp="1"/>
          </p:cNvSpPr>
          <p:nvPr>
            <p:ph type="dt" sz="half" idx="11"/>
          </p:nvPr>
        </p:nvSpPr>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45005427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6" name="Rectangle 23"/>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7"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8" name="Rectangle 25"/>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26"/>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51A8D118-9091-41DA-87B1-6FA212C48144}" type="slidenum">
              <a:rPr lang="en-US" altLang="en-US"/>
              <a:pPr/>
              <a:t>‹#›</a:t>
            </a:fld>
            <a:endParaRPr lang="en-US" alt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r>
              <a:rPr lang="en-US"/>
              <a:t>March 26, 2015</a:t>
            </a: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r>
              <a:rPr lang="en-US"/>
              <a:t>Don Lynch,</a:t>
            </a:r>
          </a:p>
        </p:txBody>
      </p:sp>
    </p:spTree>
    <p:extLst>
      <p:ext uri="{BB962C8B-B14F-4D97-AF65-F5344CB8AC3E}">
        <p14:creationId xmlns:p14="http://schemas.microsoft.com/office/powerpoint/2010/main" val="3072433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3"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4"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25605"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base" hangingPunct="1">
              <a:spcBef>
                <a:spcPct val="0"/>
              </a:spcBef>
              <a:spcAft>
                <a:spcPct val="0"/>
              </a:spcAft>
              <a:defRPr/>
            </a:pPr>
            <a:endParaRPr lang="en-US" altLang="en-US" smtClean="0">
              <a:solidFill>
                <a:prstClr val="black"/>
              </a:solidFill>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ea typeface="+mn-ea"/>
                <a:cs typeface="+mn-cs"/>
              </a:defRPr>
            </a:lvl1pPr>
          </a:lstStyle>
          <a:p>
            <a:pPr fontAlgn="base">
              <a:spcBef>
                <a:spcPct val="0"/>
              </a:spcBef>
              <a:spcAft>
                <a:spcPct val="0"/>
              </a:spcAft>
              <a:defRPr/>
            </a:pPr>
            <a:r>
              <a:rPr lang="en-US"/>
              <a:t>March 26, 2015</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ea typeface="+mn-ea"/>
                <a:cs typeface="+mn-cs"/>
              </a:defRPr>
            </a:lvl1pPr>
          </a:lstStyle>
          <a:p>
            <a:pPr fontAlgn="base">
              <a:spcBef>
                <a:spcPct val="0"/>
              </a:spcBef>
              <a:spcAft>
                <a:spcPct val="0"/>
              </a:spcAft>
              <a:defRPr/>
            </a:pPr>
            <a:r>
              <a:rPr lang="en-US"/>
              <a:t>Don Lynch,</a:t>
            </a:r>
            <a:endParaRPr lang="en-US" dirty="0"/>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base">
              <a:spcBef>
                <a:spcPct val="0"/>
              </a:spcBef>
              <a:spcAft>
                <a:spcPct val="0"/>
              </a:spcAft>
              <a:defRPr/>
            </a:pPr>
            <a:endParaRPr lang="en-US" sz="2400" dirty="0">
              <a:solidFill>
                <a:prstClr val="black"/>
              </a:solidFill>
              <a:latin typeface="Arial" charset="0"/>
              <a:ea typeface="ＭＳ Ｐゴシック" pitchFamily="34" charset="-128"/>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base">
              <a:spcBef>
                <a:spcPct val="0"/>
              </a:spcBef>
              <a:spcAft>
                <a:spcPct val="0"/>
              </a:spcAft>
              <a:defRPr/>
            </a:pPr>
            <a:endParaRPr lang="en-US" sz="2400">
              <a:solidFill>
                <a:prstClr val="black"/>
              </a:solidFill>
              <a:latin typeface="Arial" charset="0"/>
              <a:ea typeface="ＭＳ Ｐゴシック" pitchFamily="34" charset="-128"/>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pPr fontAlgn="base">
              <a:spcBef>
                <a:spcPct val="0"/>
              </a:spcBef>
              <a:spcAft>
                <a:spcPct val="0"/>
              </a:spcAft>
            </a:pPr>
            <a:fld id="{3A40AC4F-F62B-45BE-93EB-7BFC5438119F}" type="slidenum">
              <a:rPr lang="en-US" altLang="en-US">
                <a:latin typeface="Arial" pitchFamily="34" charset="0"/>
                <a:ea typeface="ＭＳ Ｐゴシック" pitchFamily="34" charset="-128"/>
              </a:rPr>
              <a:pPr fontAlgn="base">
                <a:spcBef>
                  <a:spcPct val="0"/>
                </a:spcBef>
                <a:spcAft>
                  <a:spcPct val="0"/>
                </a:spcAft>
              </a:pPr>
              <a:t>‹#›</a:t>
            </a:fld>
            <a:endParaRPr lang="en-US" altLang="en-US">
              <a:latin typeface="Arial" pitchFamily="34" charset="0"/>
              <a:ea typeface="ＭＳ Ｐゴシック" pitchFamily="34" charset="-128"/>
            </a:endParaRPr>
          </a:p>
        </p:txBody>
      </p:sp>
      <p:sp>
        <p:nvSpPr>
          <p:cNvPr id="25614"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5615"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25616" name="Picture 19" descr="sPHENIX.jp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05200" y="6172200"/>
            <a:ext cx="203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0612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0" fontAlgn="base" hangingPunct="0">
        <a:spcBef>
          <a:spcPct val="0"/>
        </a:spcBef>
        <a:spcAft>
          <a:spcPct val="0"/>
        </a:spcAft>
        <a:defRPr sz="3300" kern="1200">
          <a:solidFill>
            <a:srgbClr val="7B9899"/>
          </a:solidFill>
          <a:latin typeface="+mj-lt"/>
          <a:ea typeface="ＭＳ Ｐゴシック" charset="0"/>
          <a:cs typeface="ＭＳ Ｐゴシック" charset="0"/>
        </a:defRPr>
      </a:lvl1pPr>
      <a:lvl2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2pPr>
      <a:lvl3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3pPr>
      <a:lvl4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4pPr>
      <a:lvl5pPr algn="ctr" rtl="0" eaLnBrk="0" fontAlgn="base" hangingPunct="0">
        <a:spcBef>
          <a:spcPct val="0"/>
        </a:spcBef>
        <a:spcAft>
          <a:spcPct val="0"/>
        </a:spcAft>
        <a:defRPr sz="3300">
          <a:solidFill>
            <a:srgbClr val="7B9899"/>
          </a:solidFill>
          <a:latin typeface="Georgia" charset="0"/>
          <a:ea typeface="ＭＳ Ｐゴシック" charset="0"/>
          <a:cs typeface="ＭＳ Ｐゴシック" charset="0"/>
        </a:defRPr>
      </a:lvl5pPr>
      <a:lvl6pPr marL="457200" algn="ctr" rtl="0" fontAlgn="base">
        <a:spcBef>
          <a:spcPct val="0"/>
        </a:spcBef>
        <a:spcAft>
          <a:spcPct val="0"/>
        </a:spcAft>
        <a:defRPr sz="3300">
          <a:solidFill>
            <a:srgbClr val="7B9899"/>
          </a:solidFill>
          <a:latin typeface="Georgia" charset="0"/>
          <a:ea typeface="ＭＳ Ｐゴシック" charset="0"/>
          <a:cs typeface="ＭＳ Ｐゴシック" charset="0"/>
        </a:defRPr>
      </a:lvl6pPr>
      <a:lvl7pPr marL="914400" algn="ctr" rtl="0" fontAlgn="base">
        <a:spcBef>
          <a:spcPct val="0"/>
        </a:spcBef>
        <a:spcAft>
          <a:spcPct val="0"/>
        </a:spcAft>
        <a:defRPr sz="3300">
          <a:solidFill>
            <a:srgbClr val="7B9899"/>
          </a:solidFill>
          <a:latin typeface="Georgia" charset="0"/>
          <a:ea typeface="ＭＳ Ｐゴシック" charset="0"/>
          <a:cs typeface="ＭＳ Ｐゴシック" charset="0"/>
        </a:defRPr>
      </a:lvl7pPr>
      <a:lvl8pPr marL="1371600" algn="ctr" rtl="0" fontAlgn="base">
        <a:spcBef>
          <a:spcPct val="0"/>
        </a:spcBef>
        <a:spcAft>
          <a:spcPct val="0"/>
        </a:spcAft>
        <a:defRPr sz="3300">
          <a:solidFill>
            <a:srgbClr val="7B9899"/>
          </a:solidFill>
          <a:latin typeface="Georgia" charset="0"/>
          <a:ea typeface="ＭＳ Ｐゴシック" charset="0"/>
          <a:cs typeface="ＭＳ Ｐゴシック" charset="0"/>
        </a:defRPr>
      </a:lvl8pPr>
      <a:lvl9pPr marL="1828800" algn="ctr" rtl="0" fontAlgn="base">
        <a:spcBef>
          <a:spcPct val="0"/>
        </a:spcBef>
        <a:spcAft>
          <a:spcPct val="0"/>
        </a:spcAft>
        <a:defRPr sz="3300">
          <a:solidFill>
            <a:srgbClr val="7B9899"/>
          </a:solidFill>
          <a:latin typeface="Georgia" charset="0"/>
          <a:ea typeface="ＭＳ Ｐゴシック" charset="0"/>
          <a:cs typeface="ＭＳ Ｐゴシック"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ＭＳ Ｐゴシック" charset="0"/>
          <a:cs typeface="ＭＳ Ｐゴシック" charset="0"/>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ＭＳ Ｐゴシック" charset="0"/>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ＭＳ Ｐゴシック" charset="0"/>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ＭＳ Ｐゴシック" charset="0"/>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ＭＳ Ｐゴシック" charset="0"/>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image" Target="../media/image9.gi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image" Target="../media/image10.jp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txBox="1">
            <a:spLocks/>
          </p:cNvSpPr>
          <p:nvPr/>
        </p:nvSpPr>
        <p:spPr bwMode="auto">
          <a:xfrm>
            <a:off x="645459" y="389906"/>
            <a:ext cx="786989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r>
              <a:rPr lang="en-US" sz="3800" dirty="0" smtClean="0">
                <a:solidFill>
                  <a:srgbClr val="0000CC"/>
                </a:solidFill>
                <a:latin typeface="Times New Roman" panose="02020603050405020304" pitchFamily="18" charset="0"/>
                <a:cs typeface="Times New Roman" panose="02020603050405020304" pitchFamily="18" charset="0"/>
              </a:rPr>
              <a:t>Agenda</a:t>
            </a:r>
          </a:p>
          <a:p>
            <a:pPr marL="0" indent="0" algn="ctr" eaLnBrk="1" hangingPunct="1">
              <a:spcBef>
                <a:spcPct val="20000"/>
              </a:spcBef>
              <a:defRPr/>
            </a:pPr>
            <a:r>
              <a:rPr lang="en-US" sz="2000" dirty="0">
                <a:solidFill>
                  <a:srgbClr val="0000CC"/>
                </a:solidFill>
                <a:latin typeface="Times New Roman" panose="02020603050405020304" pitchFamily="18" charset="0"/>
                <a:cs typeface="Times New Roman" panose="02020603050405020304" pitchFamily="18" charset="0"/>
              </a:rPr>
              <a:t>(https://</a:t>
            </a:r>
            <a:r>
              <a:rPr lang="en-US" sz="2000" dirty="0" smtClean="0">
                <a:solidFill>
                  <a:srgbClr val="0000CC"/>
                </a:solidFill>
                <a:latin typeface="Times New Roman" panose="02020603050405020304" pitchFamily="18" charset="0"/>
                <a:cs typeface="Times New Roman" panose="02020603050405020304" pitchFamily="18" charset="0"/>
              </a:rPr>
              <a:t>indico.bnl.gov/conferenceDisplay.py?confId=2204)</a:t>
            </a:r>
            <a:endParaRPr lang="en-US" sz="2000" dirty="0">
              <a:solidFill>
                <a:srgbClr val="0000CC"/>
              </a:solidFill>
              <a:latin typeface="Times New Roman" panose="02020603050405020304" pitchFamily="18" charset="0"/>
              <a:cs typeface="Times New Roman" panose="02020603050405020304" pitchFamily="18" charset="0"/>
            </a:endParaRPr>
          </a:p>
          <a:p>
            <a:pPr marL="0" indent="0" algn="ctr" eaLnBrk="1" hangingPunct="1">
              <a:spcBef>
                <a:spcPct val="20000"/>
              </a:spcBef>
              <a:defRPr/>
            </a:pPr>
            <a:endParaRPr lang="en-US" sz="2000" dirty="0" smtClean="0">
              <a:solidFill>
                <a:srgbClr val="0000CC"/>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solidFill>
                  <a:srgbClr val="0000CC"/>
                </a:solidFill>
                <a:latin typeface="Times New Roman" panose="02020603050405020304" pitchFamily="18" charset="0"/>
                <a:cs typeface="Times New Roman" panose="02020603050405020304" pitchFamily="18" charset="0"/>
              </a:rPr>
              <a:t> </a:t>
            </a:r>
            <a:r>
              <a:rPr lang="en-US" sz="2000" dirty="0" smtClean="0">
                <a:solidFill>
                  <a:srgbClr val="0000FF"/>
                </a:solidFill>
                <a:latin typeface="Times New Roman" panose="02020603050405020304" pitchFamily="18" charset="0"/>
                <a:cs typeface="Times New Roman" panose="02020603050405020304" pitchFamily="18" charset="0"/>
              </a:rPr>
              <a:t>Dave’s </a:t>
            </a:r>
            <a:r>
              <a:rPr lang="en-US" sz="2000" dirty="0">
                <a:solidFill>
                  <a:srgbClr val="0000FF"/>
                </a:solidFill>
                <a:latin typeface="Times New Roman" panose="02020603050405020304" pitchFamily="18" charset="0"/>
                <a:cs typeface="Times New Roman" panose="02020603050405020304" pitchFamily="18" charset="0"/>
              </a:rPr>
              <a:t>and overall schedule for the High-Field </a:t>
            </a:r>
            <a:r>
              <a:rPr lang="en-US" sz="2000" dirty="0" smtClean="0">
                <a:solidFill>
                  <a:srgbClr val="0000FF"/>
                </a:solidFill>
                <a:latin typeface="Times New Roman" panose="02020603050405020304" pitchFamily="18" charset="0"/>
                <a:cs typeface="Times New Roman" panose="02020603050405020304" pitchFamily="18" charset="0"/>
              </a:rPr>
              <a:t>Test ?</a:t>
            </a:r>
          </a:p>
          <a:p>
            <a:pPr marL="0" indent="0" algn="just">
              <a:lnSpc>
                <a:spcPct val="85000"/>
              </a:lnSpc>
            </a:pPr>
            <a:endParaRPr lang="en-US" sz="2000" dirty="0">
              <a:solidFill>
                <a:srgbClr val="0000CC"/>
              </a:solidFill>
              <a:latin typeface="Times New Roman" panose="02020603050405020304" pitchFamily="18" charset="0"/>
              <a:cs typeface="Times New Roman" panose="02020603050405020304" pitchFamily="18" charset="0"/>
            </a:endParaRPr>
          </a:p>
          <a:p>
            <a:pPr marL="184130" lvl="0" indent="-184130" algn="just">
              <a:lnSpc>
                <a:spcPct val="85000"/>
              </a:lnSpc>
              <a:buBlip>
                <a:blip r:embed="rId3"/>
              </a:buBlip>
            </a:pPr>
            <a:r>
              <a:rPr lang="en-US" sz="2000" dirty="0" smtClean="0">
                <a:solidFill>
                  <a:srgbClr val="0000FF"/>
                </a:solidFill>
                <a:latin typeface="Times New Roman" panose="02020603050405020304" pitchFamily="18" charset="0"/>
                <a:cs typeface="Times New Roman" panose="02020603050405020304" pitchFamily="18" charset="0"/>
              </a:rPr>
              <a:t> Jon </a:t>
            </a:r>
            <a:r>
              <a:rPr lang="en-US" sz="2000" dirty="0">
                <a:solidFill>
                  <a:srgbClr val="0000FF"/>
                </a:solidFill>
                <a:latin typeface="Times New Roman" panose="02020603050405020304" pitchFamily="18" charset="0"/>
                <a:cs typeface="Times New Roman" panose="02020603050405020304" pitchFamily="18" charset="0"/>
              </a:rPr>
              <a:t>Hock’s design work and John </a:t>
            </a:r>
            <a:r>
              <a:rPr lang="en-US" sz="2000" dirty="0" err="1">
                <a:solidFill>
                  <a:srgbClr val="0000FF"/>
                </a:solidFill>
                <a:latin typeface="Times New Roman" panose="02020603050405020304" pitchFamily="18" charset="0"/>
                <a:cs typeface="Times New Roman" panose="02020603050405020304" pitchFamily="18" charset="0"/>
              </a:rPr>
              <a:t>Cozzolino’s</a:t>
            </a:r>
            <a:r>
              <a:rPr lang="en-US" sz="2000" dirty="0">
                <a:solidFill>
                  <a:srgbClr val="0000FF"/>
                </a:solidFill>
                <a:latin typeface="Times New Roman" panose="02020603050405020304" pitchFamily="18" charset="0"/>
                <a:cs typeface="Times New Roman" panose="02020603050405020304" pitchFamily="18" charset="0"/>
              </a:rPr>
              <a:t> </a:t>
            </a:r>
            <a:r>
              <a:rPr lang="en-US" sz="2000" dirty="0" smtClean="0">
                <a:solidFill>
                  <a:srgbClr val="0000FF"/>
                </a:solidFill>
                <a:latin typeface="Times New Roman" panose="02020603050405020304" pitchFamily="18" charset="0"/>
                <a:cs typeface="Times New Roman" panose="02020603050405020304" pitchFamily="18" charset="0"/>
              </a:rPr>
              <a:t>analysis</a:t>
            </a:r>
          </a:p>
          <a:p>
            <a:pPr marL="0" lvl="0" indent="0" algn="just">
              <a:lnSpc>
                <a:spcPct val="85000"/>
              </a:lnSpc>
            </a:pPr>
            <a:endParaRPr lang="en-US" sz="2000" dirty="0" smtClean="0">
              <a:solidFill>
                <a:srgbClr val="0000FF"/>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t> </a:t>
            </a:r>
            <a:r>
              <a:rPr lang="en-US" sz="2000" dirty="0" smtClean="0">
                <a:solidFill>
                  <a:srgbClr val="0000FF"/>
                </a:solidFill>
                <a:latin typeface="Times New Roman" panose="02020603050405020304" pitchFamily="18" charset="0"/>
                <a:cs typeface="Times New Roman" panose="02020603050405020304" pitchFamily="18" charset="0"/>
              </a:rPr>
              <a:t>Update </a:t>
            </a:r>
            <a:r>
              <a:rPr lang="en-US" sz="2000" dirty="0">
                <a:solidFill>
                  <a:srgbClr val="0000FF"/>
                </a:solidFill>
                <a:latin typeface="Times New Roman" panose="02020603050405020304" pitchFamily="18" charset="0"/>
                <a:cs typeface="Times New Roman" panose="02020603050405020304" pitchFamily="18" charset="0"/>
              </a:rPr>
              <a:t>on power supply preparation</a:t>
            </a:r>
          </a:p>
          <a:p>
            <a:pPr marL="0" indent="0" eaLnBrk="1" hangingPunct="1">
              <a:spcBef>
                <a:spcPct val="20000"/>
              </a:spcBef>
              <a:defRPr/>
            </a:pPr>
            <a:endParaRPr lang="en-US" sz="2000" dirty="0" smtClean="0">
              <a:solidFill>
                <a:srgbClr val="0000CC"/>
              </a:solidFill>
              <a:latin typeface="Times New Roman" panose="02020603050405020304" pitchFamily="18" charset="0"/>
              <a:cs typeface="Times New Roman" panose="02020603050405020304" pitchFamily="18" charset="0"/>
            </a:endParaRPr>
          </a:p>
          <a:p>
            <a:pPr eaLnBrk="1" hangingPunct="1">
              <a:spcBef>
                <a:spcPct val="20000"/>
              </a:spcBef>
              <a:buFontTx/>
              <a:buBlip>
                <a:blip r:embed="rId3"/>
              </a:buBlip>
              <a:defRPr/>
            </a:pPr>
            <a:r>
              <a:rPr lang="en-US" sz="2000" dirty="0" smtClean="0">
                <a:solidFill>
                  <a:srgbClr val="0000CC"/>
                </a:solidFill>
                <a:latin typeface="Times New Roman" panose="02020603050405020304" pitchFamily="18" charset="0"/>
                <a:cs typeface="Times New Roman" panose="02020603050405020304" pitchFamily="18" charset="0"/>
              </a:rPr>
              <a:t>AOB </a:t>
            </a:r>
          </a:p>
          <a:p>
            <a:pPr marL="457200" lvl="1" indent="0" eaLnBrk="1" hangingPunct="1">
              <a:spcBef>
                <a:spcPct val="20000"/>
              </a:spcBef>
              <a:defRPr/>
            </a:pPr>
            <a:endParaRPr lang="en-US" altLang="en-US" sz="20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lvl="1" eaLnBrk="1" hangingPunct="1">
              <a:spcBef>
                <a:spcPct val="20000"/>
              </a:spcBef>
              <a:buFontTx/>
              <a:buBlip>
                <a:blip r:embed="rId4"/>
              </a:buBlip>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eaLnBrk="1" hangingPunct="1">
              <a:spcBef>
                <a:spcPct val="20000"/>
              </a:spcBef>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p:txBody>
      </p:sp>
      <p:sp>
        <p:nvSpPr>
          <p:cNvPr id="4099" name="Slide Number Placeholder 1"/>
          <p:cNvSpPr>
            <a:spLocks noGrp="1"/>
          </p:cNvSpPr>
          <p:nvPr>
            <p:ph type="sldNum" sz="quarter" idx="12"/>
          </p:nvPr>
        </p:nvSpPr>
        <p:spPr bwMode="auto">
          <a:xfrm>
            <a:off x="7924800" y="6146800"/>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1</a:t>
            </a:fld>
            <a:endParaRPr lang="en-US" altLang="en-US" sz="1200" smtClean="0">
              <a:solidFill>
                <a:srgbClr val="898989"/>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98736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pPr eaLnBrk="1" hangingPunct="1"/>
            <a:r>
              <a:rPr lang="en-US" altLang="en-US" sz="2800" dirty="0" err="1" smtClean="0">
                <a:solidFill>
                  <a:srgbClr val="7B9899"/>
                </a:solidFill>
                <a:ea typeface="ＭＳ Ｐゴシック" pitchFamily="34" charset="-128"/>
              </a:rPr>
              <a:t>sPHENIX</a:t>
            </a:r>
            <a:r>
              <a:rPr lang="en-US" altLang="en-US" sz="2800" dirty="0" smtClean="0">
                <a:solidFill>
                  <a:srgbClr val="7B9899"/>
                </a:solidFill>
                <a:ea typeface="ＭＳ Ｐゴシック" pitchFamily="34" charset="-128"/>
              </a:rPr>
              <a:t> </a:t>
            </a:r>
            <a:r>
              <a:rPr lang="en-US" altLang="en-US" sz="2800" dirty="0">
                <a:solidFill>
                  <a:srgbClr val="7B9899"/>
                </a:solidFill>
                <a:ea typeface="ＭＳ Ｐゴシック" pitchFamily="34" charset="-128"/>
              </a:rPr>
              <a:t>FULL FIELD </a:t>
            </a:r>
            <a:r>
              <a:rPr lang="en-US" altLang="en-US" sz="2800" dirty="0" smtClean="0">
                <a:solidFill>
                  <a:srgbClr val="7B9899"/>
                </a:solidFill>
                <a:ea typeface="ＭＳ Ｐゴシック" pitchFamily="34" charset="-128"/>
              </a:rPr>
              <a:t>TEST </a:t>
            </a:r>
          </a:p>
        </p:txBody>
      </p:sp>
      <p:sp>
        <p:nvSpPr>
          <p:cNvPr id="52226"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400" dirty="0" smtClean="0">
                <a:solidFill>
                  <a:srgbClr val="FFFFFF"/>
                </a:solidFill>
              </a:rPr>
              <a:t>JUNE 21, 2016</a:t>
            </a:r>
          </a:p>
        </p:txBody>
      </p:sp>
      <p:sp>
        <p:nvSpPr>
          <p:cNvPr id="5222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71C22A03-1568-41E3-9352-AA548715B54A}" type="slidenum">
              <a:rPr lang="en-US" altLang="en-US" sz="1600">
                <a:solidFill>
                  <a:srgbClr val="7B9899"/>
                </a:solidFill>
              </a:rPr>
              <a:pPr eaLnBrk="1" hangingPunct="1"/>
              <a:t>2</a:t>
            </a:fld>
            <a:endParaRPr lang="en-US" altLang="en-US" sz="1600">
              <a:solidFill>
                <a:srgbClr val="7B9899"/>
              </a:solidFill>
            </a:endParaRPr>
          </a:p>
        </p:txBody>
      </p:sp>
      <p:sp>
        <p:nvSpPr>
          <p:cNvPr id="5222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200" dirty="0" smtClean="0">
                <a:solidFill>
                  <a:srgbClr val="FFFFFF"/>
                </a:solidFill>
              </a:rPr>
              <a:t>J. Hock</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199" y="1550822"/>
            <a:ext cx="3121152" cy="2340864"/>
          </a:xfrm>
          <a:prstGeom prst="rect">
            <a:avLst/>
          </a:prstGeom>
        </p:spPr>
      </p:pic>
      <p:pic>
        <p:nvPicPr>
          <p:cNvPr id="2050"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1575" t="24118" r="22031" b="18057"/>
          <a:stretch/>
        </p:blipFill>
        <p:spPr bwMode="auto">
          <a:xfrm>
            <a:off x="5715000" y="1557910"/>
            <a:ext cx="2939142" cy="2383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36860" t="6202" r="12791" b="19690"/>
          <a:stretch/>
        </p:blipFill>
        <p:spPr>
          <a:xfrm>
            <a:off x="4038627" y="1557910"/>
            <a:ext cx="1409422" cy="1555898"/>
          </a:xfrm>
          <a:prstGeom prst="rect">
            <a:avLst/>
          </a:prstGeom>
        </p:spPr>
      </p:pic>
      <p:sp>
        <p:nvSpPr>
          <p:cNvPr id="4" name="TextBox 3"/>
          <p:cNvSpPr txBox="1"/>
          <p:nvPr/>
        </p:nvSpPr>
        <p:spPr>
          <a:xfrm>
            <a:off x="1001311" y="3953469"/>
            <a:ext cx="2032929" cy="276999"/>
          </a:xfrm>
          <a:prstGeom prst="rect">
            <a:avLst/>
          </a:prstGeom>
          <a:noFill/>
        </p:spPr>
        <p:txBody>
          <a:bodyPr wrap="none" rtlCol="0">
            <a:spAutoFit/>
          </a:bodyPr>
          <a:lstStyle/>
          <a:p>
            <a:r>
              <a:rPr lang="en-US" sz="1200" dirty="0" smtClean="0"/>
              <a:t>ASSEMBLED BASE IN 912</a:t>
            </a:r>
            <a:endParaRPr lang="en-US" sz="1200" dirty="0"/>
          </a:p>
        </p:txBody>
      </p:sp>
      <p:sp>
        <p:nvSpPr>
          <p:cNvPr id="10" name="TextBox 9"/>
          <p:cNvSpPr txBox="1"/>
          <p:nvPr/>
        </p:nvSpPr>
        <p:spPr>
          <a:xfrm>
            <a:off x="3826097" y="3227634"/>
            <a:ext cx="1834481" cy="646331"/>
          </a:xfrm>
          <a:prstGeom prst="rect">
            <a:avLst/>
          </a:prstGeom>
          <a:noFill/>
        </p:spPr>
        <p:txBody>
          <a:bodyPr wrap="square" rtlCol="0">
            <a:spAutoFit/>
          </a:bodyPr>
          <a:lstStyle/>
          <a:p>
            <a:r>
              <a:rPr lang="en-US" sz="1200" dirty="0" smtClean="0"/>
              <a:t>LARGER BRACKETS TO BE USED IN THE CORNERS</a:t>
            </a:r>
          </a:p>
        </p:txBody>
      </p:sp>
      <p:sp>
        <p:nvSpPr>
          <p:cNvPr id="11" name="TextBox 10"/>
          <p:cNvSpPr txBox="1"/>
          <p:nvPr/>
        </p:nvSpPr>
        <p:spPr>
          <a:xfrm>
            <a:off x="5715000" y="3953469"/>
            <a:ext cx="3037108" cy="646331"/>
          </a:xfrm>
          <a:prstGeom prst="rect">
            <a:avLst/>
          </a:prstGeom>
          <a:noFill/>
        </p:spPr>
        <p:txBody>
          <a:bodyPr wrap="square" rtlCol="0">
            <a:spAutoFit/>
          </a:bodyPr>
          <a:lstStyle/>
          <a:p>
            <a:r>
              <a:rPr lang="en-US" sz="1200" dirty="0" smtClean="0"/>
              <a:t>RETURN STEEL 3D MODEL SHOWN WITHOUT END WALLS AND SOLENIOD</a:t>
            </a:r>
            <a:endParaRPr lang="en-US" sz="1200" dirty="0"/>
          </a:p>
        </p:txBody>
      </p:sp>
      <p:cxnSp>
        <p:nvCxnSpPr>
          <p:cNvPr id="6" name="Straight Arrow Connector 5"/>
          <p:cNvCxnSpPr/>
          <p:nvPr/>
        </p:nvCxnSpPr>
        <p:spPr>
          <a:xfrm>
            <a:off x="5448049" y="2819400"/>
            <a:ext cx="822122" cy="332034"/>
          </a:xfrm>
          <a:prstGeom prst="straightConnector1">
            <a:avLst/>
          </a:prstGeom>
          <a:ln w="44450">
            <a:solidFill>
              <a:srgbClr val="FFC000"/>
            </a:solidFill>
            <a:prstDash val="solid"/>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8600" y="4419599"/>
            <a:ext cx="8839202" cy="1692771"/>
          </a:xfrm>
          <a:prstGeom prst="rect">
            <a:avLst/>
          </a:prstGeom>
          <a:noFill/>
        </p:spPr>
        <p:txBody>
          <a:bodyPr wrap="square" rtlCol="0">
            <a:spAutoFit/>
          </a:bodyPr>
          <a:lstStyle/>
          <a:p>
            <a:r>
              <a:rPr lang="en-US" sz="2000" dirty="0" smtClean="0"/>
              <a:t>RETURN STEEL STATUS:</a:t>
            </a:r>
          </a:p>
          <a:p>
            <a:pPr marL="285750" indent="-285750">
              <a:buFont typeface="Arial" panose="020B0604020202020204" pitchFamily="34" charset="0"/>
              <a:buChar char="•"/>
            </a:pPr>
            <a:r>
              <a:rPr lang="en-US" sz="1400" dirty="0" smtClean="0"/>
              <a:t>GOING FAWARD WITH THE BOLTED DESIGN</a:t>
            </a:r>
          </a:p>
          <a:p>
            <a:pPr marL="285750" indent="-285750">
              <a:buFont typeface="Arial" panose="020B0604020202020204" pitchFamily="34" charset="0"/>
              <a:buChar char="•"/>
            </a:pPr>
            <a:r>
              <a:rPr lang="en-US" sz="1400" dirty="0" smtClean="0"/>
              <a:t>ADDING BRACKETS AND STRAPS TO SUPPORT THE RETURN STEEL AS A RESULT OF THE FEA ANALYSIS</a:t>
            </a:r>
          </a:p>
          <a:p>
            <a:pPr marL="285750" indent="-285750">
              <a:buFont typeface="Arial" panose="020B0604020202020204" pitchFamily="34" charset="0"/>
              <a:buChar char="•"/>
            </a:pPr>
            <a:r>
              <a:rPr lang="en-US" sz="1400" dirty="0" smtClean="0"/>
              <a:t>CENTRAL SHOP WELDER IS CURRENTLY PREPARING THE RETURN STEEL FOR ASSEMBLY</a:t>
            </a:r>
          </a:p>
          <a:p>
            <a:pPr marL="285750" indent="-285750">
              <a:buFont typeface="Arial" panose="020B0604020202020204" pitchFamily="34" charset="0"/>
              <a:buChar char="•"/>
            </a:pPr>
            <a:r>
              <a:rPr lang="en-US" sz="1400" dirty="0" smtClean="0"/>
              <a:t>TECHICIANS ARE CURRENTLY TAPPING HOLES IN THE BASE TO SUPPORT THE SIDE AND END WALLS</a:t>
            </a:r>
            <a:endParaRPr lang="en-US" sz="1400" dirty="0"/>
          </a:p>
        </p:txBody>
      </p:sp>
    </p:spTree>
    <p:extLst>
      <p:ext uri="{BB962C8B-B14F-4D97-AF65-F5344CB8AC3E}">
        <p14:creationId xmlns:p14="http://schemas.microsoft.com/office/powerpoint/2010/main" val="3578154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Slide Number Placeholder 1"/>
          <p:cNvSpPr>
            <a:spLocks noGrp="1"/>
          </p:cNvSpPr>
          <p:nvPr>
            <p:ph type="sldNum" sz="quarter" idx="12"/>
          </p:nvPr>
        </p:nvSpPr>
        <p:spPr bwMode="auto">
          <a:xfrm>
            <a:off x="7924800" y="6146800"/>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3</a:t>
            </a:fld>
            <a:endParaRPr lang="en-US" altLang="en-US" sz="1200" smtClean="0">
              <a:solidFill>
                <a:srgbClr val="898989"/>
              </a:solidFill>
              <a:latin typeface="Calibri" panose="020F0502020204030204" pitchFamily="34" charset="0"/>
              <a:cs typeface="Arial" panose="020B0604020202020204" pitchFamily="34" charset="0"/>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1925105"/>
            <a:ext cx="8199757" cy="4925179"/>
          </a:xfrm>
          <a:prstGeom prst="rect">
            <a:avLst/>
          </a:prstGeom>
        </p:spPr>
      </p:pic>
      <p:sp>
        <p:nvSpPr>
          <p:cNvPr id="6" name="Content Placeholder 2"/>
          <p:cNvSpPr txBox="1">
            <a:spLocks/>
          </p:cNvSpPr>
          <p:nvPr/>
        </p:nvSpPr>
        <p:spPr bwMode="auto">
          <a:xfrm>
            <a:off x="457200" y="544010"/>
            <a:ext cx="786989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endParaRPr lang="en-US" sz="2000" dirty="0" smtClean="0">
              <a:solidFill>
                <a:srgbClr val="0000CC"/>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a:solidFill>
                  <a:srgbClr val="0000CC"/>
                </a:solidFill>
                <a:latin typeface="Times New Roman" panose="02020603050405020304" pitchFamily="18" charset="0"/>
                <a:cs typeface="Times New Roman" panose="02020603050405020304" pitchFamily="18" charset="0"/>
              </a:rPr>
              <a:t> </a:t>
            </a:r>
            <a:r>
              <a:rPr lang="en-US" sz="2000" dirty="0" smtClean="0">
                <a:solidFill>
                  <a:srgbClr val="0000CC"/>
                </a:solidFill>
                <a:latin typeface="Times New Roman" panose="02020603050405020304" pitchFamily="18" charset="0"/>
                <a:cs typeface="Times New Roman" panose="02020603050405020304" pitchFamily="18" charset="0"/>
              </a:rPr>
              <a:t>John </a:t>
            </a:r>
            <a:r>
              <a:rPr lang="en-US" sz="2000" dirty="0" err="1" smtClean="0">
                <a:solidFill>
                  <a:srgbClr val="0000CC"/>
                </a:solidFill>
                <a:latin typeface="Times New Roman" panose="02020603050405020304" pitchFamily="18" charset="0"/>
                <a:cs typeface="Times New Roman" panose="02020603050405020304" pitchFamily="18" charset="0"/>
              </a:rPr>
              <a:t>Cozzolino</a:t>
            </a:r>
            <a:r>
              <a:rPr lang="en-US" sz="2000" dirty="0" err="1" smtClean="0">
                <a:solidFill>
                  <a:srgbClr val="0000CC"/>
                </a:solidFill>
                <a:latin typeface="Times New Roman" panose="02020603050405020304" pitchFamily="18" charset="0"/>
                <a:cs typeface="Times New Roman" panose="02020603050405020304" pitchFamily="18" charset="0"/>
              </a:rPr>
              <a:t>’s</a:t>
            </a:r>
            <a:r>
              <a:rPr lang="en-US" sz="2000" dirty="0" smtClean="0">
                <a:solidFill>
                  <a:srgbClr val="0000CC"/>
                </a:solidFill>
                <a:latin typeface="Times New Roman" panose="02020603050405020304" pitchFamily="18" charset="0"/>
                <a:cs typeface="Times New Roman" panose="02020603050405020304" pitchFamily="18" charset="0"/>
              </a:rPr>
              <a:t> ANSYS Maxwell 3D analysis result compared with </a:t>
            </a:r>
            <a:r>
              <a:rPr lang="en-US" sz="2000" dirty="0" err="1" smtClean="0">
                <a:solidFill>
                  <a:srgbClr val="0000CC"/>
                </a:solidFill>
                <a:latin typeface="Times New Roman" panose="02020603050405020304" pitchFamily="18" charset="0"/>
                <a:cs typeface="Times New Roman" panose="02020603050405020304" pitchFamily="18" charset="0"/>
              </a:rPr>
              <a:t>Wuzheng’s</a:t>
            </a:r>
            <a:r>
              <a:rPr lang="en-US" sz="2000" dirty="0" smtClean="0">
                <a:solidFill>
                  <a:srgbClr val="0000CC"/>
                </a:solidFill>
                <a:latin typeface="Times New Roman" panose="02020603050405020304" pitchFamily="18" charset="0"/>
                <a:cs typeface="Times New Roman" panose="02020603050405020304" pitchFamily="18" charset="0"/>
              </a:rPr>
              <a:t> results</a:t>
            </a:r>
            <a:r>
              <a:rPr lang="en-US" sz="2000" dirty="0"/>
              <a:t> </a:t>
            </a:r>
            <a:endParaRPr lang="en-US" sz="2000" dirty="0" smtClean="0"/>
          </a:p>
          <a:p>
            <a:pPr marL="0" indent="0" algn="just">
              <a:lnSpc>
                <a:spcPct val="85000"/>
              </a:lnSpc>
            </a:pPr>
            <a:endParaRPr lang="en-US" sz="2000" dirty="0"/>
          </a:p>
          <a:p>
            <a:pPr algn="just"/>
            <a:r>
              <a:rPr lang="en-US" sz="2000" dirty="0" smtClean="0"/>
              <a:t>	</a:t>
            </a:r>
            <a:endParaRPr lang="en-US" sz="2000" dirty="0" smtClean="0">
              <a:solidFill>
                <a:srgbClr val="0000CC"/>
              </a:solidFill>
              <a:latin typeface="Times New Roman" panose="02020603050405020304" pitchFamily="18" charset="0"/>
              <a:cs typeface="Times New Roman" panose="02020603050405020304" pitchFamily="18" charset="0"/>
            </a:endParaRPr>
          </a:p>
          <a:p>
            <a:pPr marL="457200" lvl="1" indent="0" eaLnBrk="1" hangingPunct="1">
              <a:spcBef>
                <a:spcPct val="20000"/>
              </a:spcBef>
              <a:defRPr/>
            </a:pPr>
            <a:endParaRPr lang="en-US" altLang="en-US" sz="20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lvl="1" eaLnBrk="1" hangingPunct="1">
              <a:spcBef>
                <a:spcPct val="20000"/>
              </a:spcBef>
              <a:buFontTx/>
              <a:buBlip>
                <a:blip r:embed="rId5"/>
              </a:buBlip>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eaLnBrk="1" hangingPunct="1">
              <a:spcBef>
                <a:spcPct val="20000"/>
              </a:spcBef>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p:txBody>
      </p:sp>
    </p:spTree>
    <p:extLst>
      <p:ext uri="{BB962C8B-B14F-4D97-AF65-F5344CB8AC3E}">
        <p14:creationId xmlns:p14="http://schemas.microsoft.com/office/powerpoint/2010/main" val="584056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Slide Number Placeholder 1"/>
          <p:cNvSpPr>
            <a:spLocks noGrp="1"/>
          </p:cNvSpPr>
          <p:nvPr>
            <p:ph type="sldNum" sz="quarter" idx="12"/>
          </p:nvPr>
        </p:nvSpPr>
        <p:spPr bwMode="auto">
          <a:xfrm>
            <a:off x="8382000" y="6340475"/>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4</a:t>
            </a:fld>
            <a:endParaRPr lang="en-US" altLang="en-US" sz="1200" dirty="0" smtClean="0">
              <a:solidFill>
                <a:srgbClr val="898989"/>
              </a:solidFill>
              <a:latin typeface="Calibri" panose="020F0502020204030204" pitchFamily="34" charset="0"/>
              <a:cs typeface="Arial" panose="020B0604020202020204"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0" y="52706"/>
            <a:ext cx="9144000" cy="1242694"/>
          </a:xfrm>
          <a:prstGeom prst="rect">
            <a:avLst/>
          </a:prstGeom>
        </p:spPr>
      </p:pic>
      <p:sp>
        <p:nvSpPr>
          <p:cNvPr id="6" name="Content Placeholder 2"/>
          <p:cNvSpPr txBox="1">
            <a:spLocks/>
          </p:cNvSpPr>
          <p:nvPr/>
        </p:nvSpPr>
        <p:spPr bwMode="auto">
          <a:xfrm>
            <a:off x="512108" y="1066800"/>
            <a:ext cx="786989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ctr" eaLnBrk="1" hangingPunct="1">
              <a:spcBef>
                <a:spcPct val="20000"/>
              </a:spcBef>
              <a:defRPr/>
            </a:pPr>
            <a:endParaRPr lang="en-US" sz="2000" dirty="0" smtClean="0">
              <a:solidFill>
                <a:srgbClr val="0000CC"/>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t> </a:t>
            </a:r>
            <a:r>
              <a:rPr lang="en-US" sz="2000" dirty="0" smtClean="0">
                <a:solidFill>
                  <a:srgbClr val="0000CC"/>
                </a:solidFill>
                <a:latin typeface="Times New Roman" panose="02020603050405020304" pitchFamily="18" charset="0"/>
                <a:cs typeface="Times New Roman" panose="02020603050405020304" pitchFamily="18" charset="0"/>
              </a:rPr>
              <a:t> </a:t>
            </a:r>
            <a:r>
              <a:rPr lang="en-US" sz="2000" dirty="0">
                <a:solidFill>
                  <a:srgbClr val="0000CC"/>
                </a:solidFill>
                <a:latin typeface="Times New Roman" panose="02020603050405020304" pitchFamily="18" charset="0"/>
                <a:cs typeface="Times New Roman" panose="02020603050405020304" pitchFamily="18" charset="0"/>
              </a:rPr>
              <a:t>Status from John </a:t>
            </a:r>
            <a:r>
              <a:rPr lang="en-US" sz="2000" dirty="0" err="1">
                <a:solidFill>
                  <a:srgbClr val="0000CC"/>
                </a:solidFill>
                <a:latin typeface="Times New Roman" panose="02020603050405020304" pitchFamily="18" charset="0"/>
                <a:cs typeface="Times New Roman" panose="02020603050405020304" pitchFamily="18" charset="0"/>
              </a:rPr>
              <a:t>Cozzolino</a:t>
            </a:r>
            <a:r>
              <a:rPr lang="en-US" sz="2000" dirty="0">
                <a:solidFill>
                  <a:srgbClr val="0000CC"/>
                </a:solidFill>
                <a:latin typeface="Times New Roman" panose="02020603050405020304" pitchFamily="18" charset="0"/>
                <a:cs typeface="Times New Roman" panose="02020603050405020304" pitchFamily="18" charset="0"/>
              </a:rPr>
              <a:t> (June 21, 2016) : </a:t>
            </a:r>
            <a:r>
              <a:rPr lang="en-US" sz="2000" dirty="0">
                <a:latin typeface="Times New Roman" panose="02020603050405020304" pitchFamily="18" charset="0"/>
                <a:cs typeface="Times New Roman" panose="02020603050405020304" pitchFamily="18" charset="0"/>
              </a:rPr>
              <a:t>Here is what I have so far.  My iron forces are shown compared to </a:t>
            </a:r>
            <a:r>
              <a:rPr lang="en-US" sz="2000" dirty="0" err="1">
                <a:latin typeface="Times New Roman" panose="02020603050405020304" pitchFamily="18" charset="0"/>
                <a:cs typeface="Times New Roman" panose="02020603050405020304" pitchFamily="18" charset="0"/>
              </a:rPr>
              <a:t>Wuzheng’s</a:t>
            </a:r>
            <a:r>
              <a:rPr lang="en-US" sz="2000" dirty="0">
                <a:latin typeface="Times New Roman" panose="02020603050405020304" pitchFamily="18" charset="0"/>
                <a:cs typeface="Times New Roman" panose="02020603050405020304" pitchFamily="18" charset="0"/>
              </a:rPr>
              <a:t> data.  Also see the attached B vector plot.   The last page of </a:t>
            </a:r>
            <a:r>
              <a:rPr lang="en-US" sz="2000" dirty="0" err="1">
                <a:latin typeface="Times New Roman" panose="02020603050405020304" pitchFamily="18" charset="0"/>
                <a:cs typeface="Times New Roman" panose="02020603050405020304" pitchFamily="18" charset="0"/>
              </a:rPr>
              <a:t>Wuzheng’s</a:t>
            </a:r>
            <a:r>
              <a:rPr lang="en-US" sz="2000" dirty="0">
                <a:latin typeface="Times New Roman" panose="02020603050405020304" pitchFamily="18" charset="0"/>
                <a:cs typeface="Times New Roman" panose="02020603050405020304" pitchFamily="18" charset="0"/>
              </a:rPr>
              <a:t> PPT presentation from 2/3/16 shows his results at full current.  My coordinate system is consistent with his.  My smaller force summations are sometimes in the reverse direction of </a:t>
            </a:r>
            <a:r>
              <a:rPr lang="en-US" sz="2000" dirty="0" err="1">
                <a:latin typeface="Times New Roman" panose="02020603050405020304" pitchFamily="18" charset="0"/>
                <a:cs typeface="Times New Roman" panose="02020603050405020304" pitchFamily="18" charset="0"/>
              </a:rPr>
              <a:t>Wuzheng’s</a:t>
            </a:r>
            <a:r>
              <a:rPr lang="en-US" sz="2000" dirty="0">
                <a:latin typeface="Times New Roman" panose="02020603050405020304" pitchFamily="18" charset="0"/>
                <a:cs typeface="Times New Roman" panose="02020603050405020304" pitchFamily="18" charset="0"/>
              </a:rPr>
              <a:t> but fortunately all the values exceeding 100,000 </a:t>
            </a:r>
            <a:r>
              <a:rPr lang="en-US" sz="2000" dirty="0" err="1">
                <a:latin typeface="Times New Roman" panose="02020603050405020304" pitchFamily="18" charset="0"/>
                <a:cs typeface="Times New Roman" panose="02020603050405020304" pitchFamily="18" charset="0"/>
              </a:rPr>
              <a:t>lbf</a:t>
            </a:r>
            <a:r>
              <a:rPr lang="en-US" sz="2000" dirty="0">
                <a:latin typeface="Times New Roman" panose="02020603050405020304" pitchFamily="18" charset="0"/>
                <a:cs typeface="Times New Roman" panose="02020603050405020304" pitchFamily="18" charset="0"/>
              </a:rPr>
              <a:t> are in the same direction (highlighted in yellow).  Therefore the smaller reversals are probably not too big a deal (I’m venturing to guess) at the magnitudes involved.  It’s not clear to me why this happens but I think I’m beginning to make progress.  Please be advised that this is all quite preliminary.</a:t>
            </a:r>
          </a:p>
          <a:p>
            <a:r>
              <a:rPr lang="en-US" sz="2000" dirty="0">
                <a:latin typeface="Times New Roman" panose="02020603050405020304" pitchFamily="18" charset="0"/>
                <a:cs typeface="Times New Roman" panose="02020603050405020304" pitchFamily="18" charset="0"/>
              </a:rPr>
              <a:t> </a:t>
            </a:r>
          </a:p>
          <a:p>
            <a:pPr marL="0" indent="0" algn="just">
              <a:tabLst>
                <a:tab pos="57150" algn="l"/>
              </a:tabLst>
            </a:pPr>
            <a:r>
              <a:rPr lang="en-US" sz="2000" dirty="0">
                <a:latin typeface="Times New Roman" panose="02020603050405020304" pitchFamily="18" charset="0"/>
                <a:cs typeface="Times New Roman" panose="02020603050405020304" pitchFamily="18" charset="0"/>
              </a:rPr>
              <a:t>These results were obtained using ANSYS Maxwell 3D on Jon </a:t>
            </a:r>
            <a:r>
              <a:rPr lang="en-US" sz="2000" dirty="0" smtClean="0">
                <a:latin typeface="Times New Roman" panose="02020603050405020304" pitchFamily="18" charset="0"/>
                <a:cs typeface="Times New Roman" panose="02020603050405020304" pitchFamily="18" charset="0"/>
              </a:rPr>
              <a:t>Hock’s simplified </a:t>
            </a:r>
            <a:r>
              <a:rPr lang="en-US" sz="2000" dirty="0" err="1">
                <a:latin typeface="Times New Roman" panose="02020603050405020304" pitchFamily="18" charset="0"/>
                <a:cs typeface="Times New Roman" panose="02020603050405020304" pitchFamily="18" charset="0"/>
              </a:rPr>
              <a:t>Creo</a:t>
            </a:r>
            <a:r>
              <a:rPr lang="en-US" sz="2000" dirty="0">
                <a:latin typeface="Times New Roman" panose="02020603050405020304" pitchFamily="18" charset="0"/>
                <a:cs typeface="Times New Roman" panose="02020603050405020304" pitchFamily="18" charset="0"/>
              </a:rPr>
              <a:t> model.  The coil is shifted north respect to the iron center by about 2.5 cm.  My next task will be to generate stresses and deflections in the actual coil, its support structure, and the surrounding iron.  But to do this accurately, I’ll need to use Jon’s detailed </a:t>
            </a:r>
            <a:r>
              <a:rPr lang="en-US" sz="2000" dirty="0" err="1">
                <a:latin typeface="Times New Roman" panose="02020603050405020304" pitchFamily="18" charset="0"/>
                <a:cs typeface="Times New Roman" panose="02020603050405020304" pitchFamily="18" charset="0"/>
              </a:rPr>
              <a:t>Creo</a:t>
            </a:r>
            <a:r>
              <a:rPr lang="en-US" sz="2000" dirty="0">
                <a:latin typeface="Times New Roman" panose="02020603050405020304" pitchFamily="18" charset="0"/>
                <a:cs typeface="Times New Roman" panose="02020603050405020304" pitchFamily="18" charset="0"/>
              </a:rPr>
              <a:t> model which contains many parts.  This will pose quite a challenge indeed, though it should be doable</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marL="0" indent="0" algn="just">
              <a:lnSpc>
                <a:spcPct val="85000"/>
              </a:lnSpc>
            </a:pPr>
            <a:endParaRPr lang="en-US" sz="2000" dirty="0" smtClean="0"/>
          </a:p>
          <a:p>
            <a:pPr algn="just"/>
            <a:r>
              <a:rPr lang="en-US" sz="2000" dirty="0" smtClean="0"/>
              <a:t>	</a:t>
            </a:r>
            <a:endParaRPr lang="en-US" sz="2000" dirty="0" smtClean="0">
              <a:solidFill>
                <a:srgbClr val="0000CC"/>
              </a:solidFill>
              <a:latin typeface="Times New Roman" panose="02020603050405020304" pitchFamily="18" charset="0"/>
              <a:cs typeface="Times New Roman" panose="02020603050405020304" pitchFamily="18" charset="0"/>
            </a:endParaRPr>
          </a:p>
          <a:p>
            <a:pPr marL="457200" lvl="1" indent="0" eaLnBrk="1" hangingPunct="1">
              <a:spcBef>
                <a:spcPct val="20000"/>
              </a:spcBef>
              <a:defRPr/>
            </a:pPr>
            <a:endParaRPr lang="en-US" altLang="en-US" sz="20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lvl="1" eaLnBrk="1" hangingPunct="1">
              <a:spcBef>
                <a:spcPct val="20000"/>
              </a:spcBef>
              <a:buFontTx/>
              <a:buBlip>
                <a:blip r:embed="rId5"/>
              </a:buBlip>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eaLnBrk="1" hangingPunct="1">
              <a:spcBef>
                <a:spcPct val="20000"/>
              </a:spcBef>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p:txBody>
      </p:sp>
    </p:spTree>
    <p:extLst>
      <p:ext uri="{BB962C8B-B14F-4D97-AF65-F5344CB8AC3E}">
        <p14:creationId xmlns:p14="http://schemas.microsoft.com/office/powerpoint/2010/main" val="1412593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p:cNvSpPr txBox="1">
            <a:spLocks/>
          </p:cNvSpPr>
          <p:nvPr/>
        </p:nvSpPr>
        <p:spPr bwMode="auto">
          <a:xfrm>
            <a:off x="645459" y="389906"/>
            <a:ext cx="786989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800100" indent="-34290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lnSpc>
                <a:spcPct val="85000"/>
              </a:lnSpc>
            </a:pPr>
            <a:r>
              <a:rPr lang="en-US" sz="2000" dirty="0" smtClean="0">
                <a:solidFill>
                  <a:srgbClr val="0000CC"/>
                </a:solidFill>
                <a:latin typeface="Times New Roman" panose="02020603050405020304" pitchFamily="18" charset="0"/>
                <a:cs typeface="Times New Roman" panose="02020603050405020304" pitchFamily="18" charset="0"/>
              </a:rPr>
              <a:t>Email conversation on June </a:t>
            </a:r>
            <a:r>
              <a:rPr lang="en-US" sz="2000" dirty="0">
                <a:solidFill>
                  <a:srgbClr val="0000CC"/>
                </a:solidFill>
                <a:latin typeface="Times New Roman" panose="02020603050405020304" pitchFamily="18" charset="0"/>
                <a:cs typeface="Times New Roman" panose="02020603050405020304" pitchFamily="18" charset="0"/>
              </a:rPr>
              <a:t>17, </a:t>
            </a:r>
            <a:r>
              <a:rPr lang="en-US" sz="2000" dirty="0" smtClean="0">
                <a:solidFill>
                  <a:srgbClr val="0000CC"/>
                </a:solidFill>
                <a:latin typeface="Times New Roman" panose="02020603050405020304" pitchFamily="18" charset="0"/>
                <a:cs typeface="Times New Roman" panose="02020603050405020304" pitchFamily="18" charset="0"/>
              </a:rPr>
              <a:t>2016 :</a:t>
            </a:r>
          </a:p>
          <a:p>
            <a:pPr marL="0" indent="0" algn="just">
              <a:lnSpc>
                <a:spcPct val="85000"/>
              </a:lnSpc>
            </a:pPr>
            <a:endParaRPr lang="en-US" sz="2000" dirty="0">
              <a:solidFill>
                <a:srgbClr val="0000CC"/>
              </a:solidFill>
              <a:latin typeface="Times New Roman" panose="02020603050405020304" pitchFamily="18" charset="0"/>
              <a:cs typeface="Times New Roman" panose="02020603050405020304" pitchFamily="18" charset="0"/>
            </a:endParaRPr>
          </a:p>
          <a:p>
            <a:pPr marL="184130" indent="-184130" algn="just">
              <a:lnSpc>
                <a:spcPct val="85000"/>
              </a:lnSpc>
              <a:buBlip>
                <a:blip r:embed="rId3"/>
              </a:buBlip>
            </a:pPr>
            <a:r>
              <a:rPr lang="en-US" sz="2000" dirty="0" smtClean="0">
                <a:solidFill>
                  <a:srgbClr val="0000CC"/>
                </a:solidFill>
                <a:latin typeface="Times New Roman" panose="02020603050405020304" pitchFamily="18" charset="0"/>
                <a:cs typeface="Times New Roman" panose="02020603050405020304" pitchFamily="18" charset="0"/>
              </a:rPr>
              <a:t> Pablo Rosas said :</a:t>
            </a:r>
            <a:r>
              <a:rPr lang="en-US" sz="2000" dirty="0"/>
              <a:t> </a:t>
            </a:r>
            <a:endParaRPr lang="en-US" sz="2000" dirty="0" smtClean="0"/>
          </a:p>
          <a:p>
            <a:pPr marL="184130" indent="-184130" algn="just">
              <a:lnSpc>
                <a:spcPct val="85000"/>
              </a:lnSpc>
              <a:buBlip>
                <a:blip r:embed="rId3"/>
              </a:buBlip>
            </a:pPr>
            <a:endParaRPr lang="en-US" sz="2000" dirty="0" smtClean="0"/>
          </a:p>
          <a:p>
            <a:r>
              <a:rPr lang="en-US" sz="2000" dirty="0" smtClean="0"/>
              <a:t>	We </a:t>
            </a:r>
            <a:r>
              <a:rPr lang="en-US" sz="2000" dirty="0"/>
              <a:t>are testing the local control of the PS into next week and starting in July we would start on power testing the PS. The New contactor will be at the Lab mid to end of July and we will start mechanical and electrical connections of it.</a:t>
            </a:r>
          </a:p>
          <a:p>
            <a:r>
              <a:rPr lang="en-US" sz="2000" dirty="0"/>
              <a:t> </a:t>
            </a:r>
          </a:p>
          <a:p>
            <a:r>
              <a:rPr lang="en-US" sz="2000" dirty="0"/>
              <a:t>	During summer shutdown we will start on the maintenance of the AGS and RHIC PS, I will probably have to stop work on the </a:t>
            </a:r>
            <a:r>
              <a:rPr lang="en-US" sz="2000" dirty="0" err="1"/>
              <a:t>sPHENIX</a:t>
            </a:r>
            <a:r>
              <a:rPr lang="en-US" sz="2000" dirty="0"/>
              <a:t> PS until later September.</a:t>
            </a:r>
          </a:p>
          <a:p>
            <a:pPr marL="184130" indent="-184130" algn="just">
              <a:lnSpc>
                <a:spcPct val="85000"/>
              </a:lnSpc>
              <a:buBlip>
                <a:blip r:embed="rId3"/>
              </a:buBlip>
            </a:pPr>
            <a:endParaRPr lang="en-US" sz="2000" dirty="0"/>
          </a:p>
          <a:p>
            <a:pPr marL="184130" indent="-184130" algn="just">
              <a:lnSpc>
                <a:spcPct val="85000"/>
              </a:lnSpc>
              <a:buBlip>
                <a:blip r:embed="rId3"/>
              </a:buBlip>
            </a:pPr>
            <a:r>
              <a:rPr lang="en-US" sz="2000" dirty="0" smtClean="0">
                <a:solidFill>
                  <a:srgbClr val="0000CC"/>
                </a:solidFill>
                <a:latin typeface="Times New Roman" panose="02020603050405020304" pitchFamily="18" charset="0"/>
                <a:cs typeface="Times New Roman" panose="02020603050405020304" pitchFamily="18" charset="0"/>
              </a:rPr>
              <a:t> </a:t>
            </a:r>
            <a:r>
              <a:rPr lang="en-US" sz="2000" dirty="0" smtClean="0">
                <a:solidFill>
                  <a:srgbClr val="C00000"/>
                </a:solidFill>
                <a:latin typeface="Times New Roman" panose="02020603050405020304" pitchFamily="18" charset="0"/>
                <a:cs typeface="Times New Roman" panose="02020603050405020304" pitchFamily="18" charset="0"/>
              </a:rPr>
              <a:t>Kin asked:</a:t>
            </a:r>
            <a:r>
              <a:rPr lang="en-US" sz="2000" dirty="0">
                <a:solidFill>
                  <a:srgbClr val="C00000"/>
                </a:solidFill>
              </a:rPr>
              <a:t> What you said </a:t>
            </a:r>
            <a:r>
              <a:rPr lang="en-US" sz="2000" dirty="0" smtClean="0">
                <a:solidFill>
                  <a:srgbClr val="C00000"/>
                </a:solidFill>
              </a:rPr>
              <a:t>is more or less </a:t>
            </a:r>
            <a:r>
              <a:rPr lang="en-US" sz="2000" dirty="0">
                <a:solidFill>
                  <a:srgbClr val="C00000"/>
                </a:solidFill>
              </a:rPr>
              <a:t>what you have expected </a:t>
            </a:r>
            <a:r>
              <a:rPr lang="en-US" sz="2000" dirty="0" smtClean="0">
                <a:solidFill>
                  <a:srgbClr val="C00000"/>
                </a:solidFill>
              </a:rPr>
              <a:t>a </a:t>
            </a:r>
            <a:r>
              <a:rPr lang="en-US" sz="2000" dirty="0">
                <a:solidFill>
                  <a:srgbClr val="C00000"/>
                </a:solidFill>
              </a:rPr>
              <a:t>few months ago, right ? </a:t>
            </a:r>
            <a:r>
              <a:rPr lang="en-US" sz="2000" dirty="0" smtClean="0">
                <a:solidFill>
                  <a:srgbClr val="C00000"/>
                </a:solidFill>
              </a:rPr>
              <a:t>You </a:t>
            </a:r>
            <a:r>
              <a:rPr lang="en-US" sz="2000" dirty="0">
                <a:solidFill>
                  <a:srgbClr val="C00000"/>
                </a:solidFill>
              </a:rPr>
              <a:t>still think that by sometime in October, the </a:t>
            </a:r>
            <a:r>
              <a:rPr lang="en-US" sz="2000" dirty="0" err="1" smtClean="0">
                <a:solidFill>
                  <a:srgbClr val="C00000"/>
                </a:solidFill>
              </a:rPr>
              <a:t>sPHENIX</a:t>
            </a:r>
            <a:r>
              <a:rPr lang="en-US" sz="2000" dirty="0" smtClean="0">
                <a:solidFill>
                  <a:srgbClr val="C00000"/>
                </a:solidFill>
              </a:rPr>
              <a:t> PS </a:t>
            </a:r>
            <a:r>
              <a:rPr lang="en-US" sz="2000" dirty="0">
                <a:solidFill>
                  <a:srgbClr val="C00000"/>
                </a:solidFill>
              </a:rPr>
              <a:t>will be ready for use ???</a:t>
            </a:r>
          </a:p>
          <a:p>
            <a:endParaRPr lang="en-US" sz="2000" dirty="0" smtClean="0"/>
          </a:p>
          <a:p>
            <a:r>
              <a:rPr lang="en-US" sz="2000" dirty="0">
                <a:solidFill>
                  <a:srgbClr val="0000CC"/>
                </a:solidFill>
                <a:latin typeface="Times New Roman" panose="02020603050405020304" pitchFamily="18" charset="0"/>
                <a:cs typeface="Times New Roman" panose="02020603050405020304" pitchFamily="18" charset="0"/>
              </a:rPr>
              <a:t>Pablo </a:t>
            </a:r>
            <a:r>
              <a:rPr lang="en-US" sz="2000" dirty="0" smtClean="0">
                <a:solidFill>
                  <a:srgbClr val="0000CC"/>
                </a:solidFill>
                <a:latin typeface="Times New Roman" panose="02020603050405020304" pitchFamily="18" charset="0"/>
                <a:cs typeface="Times New Roman" panose="02020603050405020304" pitchFamily="18" charset="0"/>
              </a:rPr>
              <a:t>Rosas </a:t>
            </a:r>
            <a:r>
              <a:rPr lang="en-US" sz="2000" dirty="0">
                <a:solidFill>
                  <a:srgbClr val="0000CC"/>
                </a:solidFill>
                <a:latin typeface="Times New Roman" panose="02020603050405020304" pitchFamily="18" charset="0"/>
                <a:cs typeface="Times New Roman" panose="02020603050405020304" pitchFamily="18" charset="0"/>
              </a:rPr>
              <a:t>:</a:t>
            </a:r>
            <a:r>
              <a:rPr lang="en-US" sz="2000" dirty="0"/>
              <a:t> </a:t>
            </a:r>
            <a:r>
              <a:rPr lang="en-US" sz="2000" dirty="0" smtClean="0"/>
              <a:t>Yes</a:t>
            </a:r>
            <a:r>
              <a:rPr lang="en-US" sz="2000" dirty="0"/>
              <a:t>, we will have a better idea once the summer shut down begins and see the job that we need to do.</a:t>
            </a:r>
          </a:p>
          <a:p>
            <a:r>
              <a:rPr lang="en-US" sz="2000" dirty="0"/>
              <a:t> </a:t>
            </a:r>
          </a:p>
          <a:p>
            <a:endParaRPr lang="en-US" sz="2000" dirty="0"/>
          </a:p>
          <a:p>
            <a:pPr eaLnBrk="1" hangingPunct="1">
              <a:spcBef>
                <a:spcPct val="20000"/>
              </a:spcBef>
              <a:buFontTx/>
              <a:buBlip>
                <a:blip r:embed="rId3"/>
              </a:buBlip>
              <a:defRPr/>
            </a:pPr>
            <a:endParaRPr lang="en-US" sz="2000" dirty="0" smtClean="0">
              <a:solidFill>
                <a:srgbClr val="0000CC"/>
              </a:solidFill>
              <a:latin typeface="Times New Roman" panose="02020603050405020304" pitchFamily="18" charset="0"/>
              <a:cs typeface="Times New Roman" panose="02020603050405020304" pitchFamily="18" charset="0"/>
            </a:endParaRPr>
          </a:p>
          <a:p>
            <a:pPr marL="457200" lvl="1" indent="0" eaLnBrk="1" hangingPunct="1">
              <a:spcBef>
                <a:spcPct val="20000"/>
              </a:spcBef>
              <a:defRPr/>
            </a:pPr>
            <a:endParaRPr lang="en-US" altLang="en-US" sz="20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lvl="1" eaLnBrk="1" hangingPunct="1">
              <a:spcBef>
                <a:spcPct val="20000"/>
              </a:spcBef>
              <a:buFontTx/>
              <a:buBlip>
                <a:blip r:embed="rId4"/>
              </a:buBlip>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a:p>
            <a:pPr eaLnBrk="1" hangingPunct="1">
              <a:spcBef>
                <a:spcPct val="20000"/>
              </a:spcBef>
              <a:defRPr/>
            </a:pPr>
            <a:endParaRPr lang="en-US" altLang="en-US" sz="2800" b="1" dirty="0" smtClean="0">
              <a:solidFill>
                <a:srgbClr val="0000CC"/>
              </a:solidFill>
              <a:latin typeface="Times New Roman" panose="02020603050405020304" pitchFamily="18" charset="0"/>
              <a:cs typeface="Times New Roman" panose="02020603050405020304" pitchFamily="18" charset="0"/>
              <a:sym typeface="Symbol" panose="05050102010706020507" pitchFamily="18" charset="2"/>
            </a:endParaRPr>
          </a:p>
        </p:txBody>
      </p:sp>
      <p:sp>
        <p:nvSpPr>
          <p:cNvPr id="4099" name="Slide Number Placeholder 1"/>
          <p:cNvSpPr>
            <a:spLocks noGrp="1"/>
          </p:cNvSpPr>
          <p:nvPr>
            <p:ph type="sldNum" sz="quarter" idx="12"/>
          </p:nvPr>
        </p:nvSpPr>
        <p:spPr bwMode="auto">
          <a:xfrm>
            <a:off x="7924800" y="6146800"/>
            <a:ext cx="609600" cy="441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sz="2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Font typeface="Arial" panose="020B0604020202020204" pitchFamily="34" charset="0"/>
              <a:defRPr sz="20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Font typeface="Arial" panose="020B0604020202020204" pitchFamily="34" charset="0"/>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spcBef>
                <a:spcPct val="0"/>
              </a:spcBef>
              <a:buFontTx/>
              <a:buNone/>
            </a:pPr>
            <a:fld id="{ADF45B0A-9A8E-4609-837A-15CD9F795822}" type="slidenum">
              <a:rPr lang="en-US" altLang="en-US" sz="1200" smtClean="0">
                <a:solidFill>
                  <a:srgbClr val="898989"/>
                </a:solidFill>
                <a:latin typeface="Calibri" panose="020F0502020204030204" pitchFamily="34" charset="0"/>
                <a:cs typeface="Arial" panose="020B0604020202020204" pitchFamily="34" charset="0"/>
              </a:rPr>
              <a:pPr>
                <a:spcBef>
                  <a:spcPct val="0"/>
                </a:spcBef>
                <a:buFontTx/>
                <a:buNone/>
              </a:pPr>
              <a:t>5</a:t>
            </a:fld>
            <a:endParaRPr lang="en-US" altLang="en-US" sz="1200" smtClean="0">
              <a:solidFill>
                <a:srgbClr val="898989"/>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271323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25400">
          <a:solidFill>
            <a:schemeClr val="tx1"/>
          </a:solidFill>
          <a:prstDash val="solid"/>
          <a:tailEnd type="arrow" w="med" len="lg"/>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36700</TotalTime>
  <Words>171</Words>
  <Application>Microsoft Office PowerPoint</Application>
  <PresentationFormat>On-screen Show (4:3)</PresentationFormat>
  <Paragraphs>58</Paragraphs>
  <Slides>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ＭＳ Ｐゴシック</vt:lpstr>
      <vt:lpstr>Arial</vt:lpstr>
      <vt:lpstr>Calibri</vt:lpstr>
      <vt:lpstr>Georgia</vt:lpstr>
      <vt:lpstr>Symbol</vt:lpstr>
      <vt:lpstr>Times New Roman</vt:lpstr>
      <vt:lpstr>Wingdings</vt:lpstr>
      <vt:lpstr>Wingdings 2</vt:lpstr>
      <vt:lpstr>Civic</vt:lpstr>
      <vt:lpstr>PowerPoint Presentation</vt:lpstr>
      <vt:lpstr>sPHENIX FULL FIELD TEST </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Hock, Jonathan</dc:creator>
  <cp:lastModifiedBy>Yip, Kin</cp:lastModifiedBy>
  <cp:revision>54</cp:revision>
  <dcterms:created xsi:type="dcterms:W3CDTF">2015-04-20T12:10:02Z</dcterms:created>
  <dcterms:modified xsi:type="dcterms:W3CDTF">2016-06-21T19:06:39Z</dcterms:modified>
</cp:coreProperties>
</file>