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434" r:id="rId2"/>
    <p:sldId id="437" r:id="rId3"/>
    <p:sldId id="436" r:id="rId4"/>
    <p:sldId id="454" r:id="rId5"/>
    <p:sldId id="419" r:id="rId6"/>
    <p:sldId id="438" r:id="rId7"/>
    <p:sldId id="455" r:id="rId8"/>
    <p:sldId id="451" r:id="rId9"/>
    <p:sldId id="420" r:id="rId10"/>
    <p:sldId id="441" r:id="rId11"/>
    <p:sldId id="440" r:id="rId12"/>
    <p:sldId id="450" r:id="rId13"/>
    <p:sldId id="456" r:id="rId14"/>
    <p:sldId id="446" r:id="rId15"/>
    <p:sldId id="447" r:id="rId16"/>
    <p:sldId id="45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>
        <p:scale>
          <a:sx n="125" d="100"/>
          <a:sy n="125" d="100"/>
        </p:scale>
        <p:origin x="-84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5231E9-0C65-4D6F-8407-36C4B3E07D2C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9C9BC9-F0C4-46DC-8AE1-8E803EAEE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368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BB9AF-AA96-CF35-BA6B-03CA29A215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958BC4-D2EA-6C4A-56AC-D56A167438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D17FBD-4950-05A5-BDD0-F8D7DFACF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55F78-8341-4EF2-B188-89792A60EE6B}" type="datetime1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29B337-DE9A-BAAA-F446-E8DF6F4AE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F6EE0D-2EF5-5C63-9291-AF385B005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64AF2-B4AD-4006-A20A-4150B72D2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203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347ED-018D-0140-FE1E-700904C3E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4D1129-1B63-BCE2-1008-20620A73B8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2B1EFF-FEE4-0A0A-B6A2-1A1A1C180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4BA93-F999-4D55-B3D2-23D19CDCDC3B}" type="datetime1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DA37B4-FDB1-E42A-0E8E-839454D57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DB73DC-F2FF-B38F-9F2B-EBB621B73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64AF2-B4AD-4006-A20A-4150B72D2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261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706C38-E255-4021-72A3-80E7685E1E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79B175-1E62-F402-DDC3-46163C1EDA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7A28F8-F7EF-B45A-ADE0-996262593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C96B0-D4AE-450D-AB9E-7D60102CCCA5}" type="datetime1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7921A7-A278-154C-1EDB-2EB2AA127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CB8A97-3EF3-DF74-6103-64443048C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64AF2-B4AD-4006-A20A-4150B72D2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620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50995-DACF-167C-64AD-E133FD7DD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858E6D-0B69-4F3E-11C6-5B5F82286D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A989B4-29C2-3415-2A82-1C6F6ED9E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965E4-256C-4E8D-9722-B9DCABAF29BD}" type="datetime1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0EE4C5-FB31-30B6-77DB-F96DB084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46229D-9250-B26E-BA64-992E74396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64AF2-B4AD-4006-A20A-4150B72D2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17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344CF-25A7-D4AA-D174-4821CA808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AF9F84-AEF9-7700-7F5B-EB75BC4483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59FAAB-22F1-2D54-3340-80EA445C1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BF572-9BD8-4D26-B6ED-552B62B33EE2}" type="datetime1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5B9CFB-6198-C608-5DF8-595096391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FFE55-5942-82CF-7E5B-8B97BE56C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64AF2-B4AD-4006-A20A-4150B72D2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676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52856-89DF-158A-F061-5B6BF695C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16DC5B-93E7-BA6D-952B-2E77900EC9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AA8445-CD85-4A20-A58C-7E3467CCE2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18179E-60C0-D47A-0214-D28DD6771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9F0AB-EFB1-485D-8D09-A4078D3A1312}" type="datetime1">
              <a:rPr lang="en-US" smtClean="0"/>
              <a:t>2/29/2024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67B680-2B38-9640-D0B9-60C08B35B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222BA5-178B-A19B-AFCF-F1FA4EEB5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64AF2-B4AD-4006-A20A-4150B72D2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137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1FDD4-F12D-B95F-1011-89A0FB244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3ED224-4430-C8DA-3CCC-CFD828A06E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74E7D8-3C48-F218-0E82-512B984ABA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C38D3C-D576-278B-95E6-F6E6CFCB4F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3B29C0-641E-157E-BA53-730E4796A9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59753E0-9C0E-521C-D4A9-AB2F14392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9EF9D-15AD-4C19-994C-05147DC67106}" type="datetime1">
              <a:rPr lang="en-US" smtClean="0"/>
              <a:t>2/29/2024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68D536C-A0F8-A7BE-7956-5E35D4ED6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40FB0B-9A44-209D-8244-9F8810368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64AF2-B4AD-4006-A20A-4150B72D2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334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BBAA7-F604-0591-7C1F-667F6F48B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463E04-EC78-55F9-D9C5-E6E308408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DAEBA-C7A6-47FC-A588-0FFF8ECA0EAD}" type="datetime1">
              <a:rPr lang="en-US" smtClean="0"/>
              <a:t>2/29/2024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12D4AE-7C60-5792-FC56-4C25BC945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2786A8-3EF2-95A5-0AFC-B5DA361B1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64AF2-B4AD-4006-A20A-4150B72D2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389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84E21D-CF81-204A-C818-28E92F64E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30D19-6A88-439C-A32C-B63101540A32}" type="datetime1">
              <a:rPr lang="en-US" smtClean="0"/>
              <a:t>2/29/2024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2B5ED7-6DF9-44C7-40F5-E490D26DE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C008F1-01C8-DCB6-DA29-94C536F24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64AF2-B4AD-4006-A20A-4150B72D2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991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9D3A4-801F-7B55-A499-021A556B8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6CF599-B4CE-1A5F-E6AB-AF6CE26AEE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127887-6D8B-805C-C618-4E5804E18A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C80F5A-8D7A-C4A8-0A5D-E767731C9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22A5E-72D2-433C-83CD-27019EF26702}" type="datetime1">
              <a:rPr lang="en-US" smtClean="0"/>
              <a:t>2/29/2024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D98C53-BC20-E2AA-95A5-C7269350B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E3220A-A964-03DB-EAE8-2E4C2FB19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64AF2-B4AD-4006-A20A-4150B72D2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292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11DD7-D761-AC68-97A0-AF3789441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31EB1AD-1C0A-0467-F682-194B45EC67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128771-2C9D-0D58-B12B-A3135554B6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C3C9D6-F948-2F08-0296-201C7DBD0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16163-43A0-4DD0-B2DF-1C7B69650B5D}" type="datetime1">
              <a:rPr lang="en-US" smtClean="0"/>
              <a:t>2/29/2024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7A5B06-3400-8A9F-8407-453A8260A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5562F6-A4BC-BEAC-EC69-7AC4D23A3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64AF2-B4AD-4006-A20A-4150B72D2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508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BAE125D-6129-7C05-D2DA-15D3EF910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5574DC-E09B-41CC-84A2-F342B68039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AE3BF6-7D78-43BB-8FB5-7FB4904751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90109E6-898A-43CC-A7BD-78B5E5358BE7}" type="datetime1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33BF4D-4C8E-9D03-B32B-E634C710C3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88F385-6429-B399-1403-85B513A0E9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DA64AF2-B4AD-4006-A20A-4150B72D2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431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eic/HEPMC_Merger/tree/koljadev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79.png"/><Relationship Id="rId4" Type="http://schemas.openxmlformats.org/officeDocument/2006/relationships/image" Target="../media/image17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12D24-9DF8-6A61-2ADE-6A6AFEB757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Admixed Background Effects on Tracking Reconstruction </a:t>
            </a:r>
            <a:endParaRPr lang="es-MX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548E26-1E9A-BEE2-1D74-1526F0147F3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By Benjamen Sterwerf</a:t>
            </a:r>
            <a:endParaRPr lang="es-MX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274DE2-5800-ABBC-571C-099080C05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880C7-3B38-4DBF-810F-32D9F8F0994C}" type="slidenum">
              <a:rPr lang="es-MX" smtClean="0"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96477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7AD9C-E3F3-5C1C-6828-E6D7675F5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73880"/>
            <a:ext cx="10515600" cy="1325563"/>
          </a:xfrm>
        </p:spPr>
        <p:txBody>
          <a:bodyPr/>
          <a:lstStyle/>
          <a:p>
            <a:r>
              <a:rPr lang="en-US" dirty="0"/>
              <a:t>Efficiency Comparison (Bin by Bin)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19AB69-A128-5A2F-4EB6-F59C9A3EB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83697" y="6492875"/>
            <a:ext cx="2743200" cy="365125"/>
          </a:xfrm>
        </p:spPr>
        <p:txBody>
          <a:bodyPr/>
          <a:lstStyle/>
          <a:p>
            <a:fld id="{982552C1-9EC1-4ADF-AEDB-F508AE480517}" type="slidenum">
              <a:rPr lang="en-US" smtClean="0"/>
              <a:t>10</a:t>
            </a:fld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ACA5033-8CDD-7A72-7DFC-50456A2BCB6E}"/>
              </a:ext>
            </a:extLst>
          </p:cNvPr>
          <p:cNvSpPr txBox="1"/>
          <p:nvPr/>
        </p:nvSpPr>
        <p:spPr>
          <a:xfrm>
            <a:off x="4206872" y="5156019"/>
            <a:ext cx="2324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At least One Hadron Gas event added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6D8B75D-CB98-C8A7-0003-008998FA2DFC}"/>
              </a:ext>
            </a:extLst>
          </p:cNvPr>
          <p:cNvSpPr txBox="1"/>
          <p:nvPr/>
        </p:nvSpPr>
        <p:spPr>
          <a:xfrm>
            <a:off x="4573592" y="2256061"/>
            <a:ext cx="2324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Pure Signal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D642A50-A393-CF6D-332D-5E7FC9C2E461}"/>
              </a:ext>
            </a:extLst>
          </p:cNvPr>
          <p:cNvSpPr txBox="1"/>
          <p:nvPr/>
        </p:nvSpPr>
        <p:spPr>
          <a:xfrm>
            <a:off x="838196" y="1061191"/>
            <a:ext cx="2276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Smallest Cut of 1mm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2D0626E-16AA-0FF5-FC1F-B2832575DC5A}"/>
              </a:ext>
            </a:extLst>
          </p:cNvPr>
          <p:cNvSpPr txBox="1"/>
          <p:nvPr/>
        </p:nvSpPr>
        <p:spPr>
          <a:xfrm>
            <a:off x="8150222" y="972139"/>
            <a:ext cx="2241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Cut of 100 mm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7C9CDA1-7971-E796-3C75-3A39F96A190A}"/>
              </a:ext>
            </a:extLst>
          </p:cNvPr>
          <p:cNvSpPr txBox="1"/>
          <p:nvPr/>
        </p:nvSpPr>
        <p:spPr>
          <a:xfrm>
            <a:off x="838196" y="602807"/>
            <a:ext cx="98171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Efficiency= (Recon</a:t>
            </a:r>
            <a:r>
              <a:rPr lang="en-US"/>
              <a:t>, matched)/(</a:t>
            </a:r>
            <a:r>
              <a:rPr lang="en-US" dirty="0"/>
              <a:t>Generated, matched + Gen, Unmatched)</a:t>
            </a:r>
          </a:p>
        </p:txBody>
      </p:sp>
      <p:pic>
        <p:nvPicPr>
          <p:cNvPr id="17" name="Picture 16" descr="A graph showing the efficiency of a certain type of plot&#10;&#10;Description automatically generated with medium confidence">
            <a:extLst>
              <a:ext uri="{FF2B5EF4-FFF2-40B4-BE49-F238E27FC236}">
                <a16:creationId xmlns:a16="http://schemas.microsoft.com/office/drawing/2014/main" id="{326E8938-EC79-755F-6A8E-F1B66963C4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72" y="1341471"/>
            <a:ext cx="3663954" cy="2747966"/>
          </a:xfrm>
          <a:prstGeom prst="rect">
            <a:avLst/>
          </a:prstGeom>
        </p:spPr>
      </p:pic>
      <p:pic>
        <p:nvPicPr>
          <p:cNvPr id="22" name="Picture 21" descr="A graph showing efficiency of a certain type of data&#10;&#10;Description automatically generated with medium confidence">
            <a:extLst>
              <a:ext uri="{FF2B5EF4-FFF2-40B4-BE49-F238E27FC236}">
                <a16:creationId xmlns:a16="http://schemas.microsoft.com/office/drawing/2014/main" id="{9A0D6AC3-81EB-CBA3-34FC-E48796484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39" y="3998794"/>
            <a:ext cx="3812275" cy="2859206"/>
          </a:xfrm>
          <a:prstGeom prst="rect">
            <a:avLst/>
          </a:prstGeom>
        </p:spPr>
      </p:pic>
      <p:pic>
        <p:nvPicPr>
          <p:cNvPr id="24" name="Picture 23" descr="A graph of efficiency of a certain type of data&#10;&#10;Description automatically generated with medium confidence">
            <a:extLst>
              <a:ext uri="{FF2B5EF4-FFF2-40B4-BE49-F238E27FC236}">
                <a16:creationId xmlns:a16="http://schemas.microsoft.com/office/drawing/2014/main" id="{CE29AFB8-36E3-6DBE-1F59-DF7EB189B4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9581" y="1341471"/>
            <a:ext cx="3663955" cy="2747966"/>
          </a:xfrm>
          <a:prstGeom prst="rect">
            <a:avLst/>
          </a:prstGeom>
        </p:spPr>
      </p:pic>
      <p:pic>
        <p:nvPicPr>
          <p:cNvPr id="26" name="Picture 25" descr="A graph of efficiency of a certain type of data&#10;&#10;Description automatically generated with medium confidence">
            <a:extLst>
              <a:ext uri="{FF2B5EF4-FFF2-40B4-BE49-F238E27FC236}">
                <a16:creationId xmlns:a16="http://schemas.microsoft.com/office/drawing/2014/main" id="{BE30DD85-EE0D-1138-50CC-03D046D30C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9581" y="4054414"/>
            <a:ext cx="3663955" cy="2747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8378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graph of a cut effect&#10;&#10;Description automatically generated">
            <a:extLst>
              <a:ext uri="{FF2B5EF4-FFF2-40B4-BE49-F238E27FC236}">
                <a16:creationId xmlns:a16="http://schemas.microsoft.com/office/drawing/2014/main" id="{AEA259E0-DD29-61EB-141C-26B05D07E0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467" y="2389030"/>
            <a:ext cx="4032919" cy="30246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B23FEBC-A07F-8680-C176-8A9575E55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Vertex Cut Study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8335C5-1EE2-7327-683A-5984FA144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52C1-9EC1-4ADF-AEDB-F508AE480517}" type="slidenum">
              <a:rPr lang="en-US" smtClean="0"/>
              <a:t>11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87A9A6D-3368-01BA-D2A7-8CE9C7CC43D2}"/>
              </a:ext>
            </a:extLst>
          </p:cNvPr>
          <p:cNvSpPr txBox="1"/>
          <p:nvPr/>
        </p:nvSpPr>
        <p:spPr>
          <a:xfrm>
            <a:off x="1003300" y="1690688"/>
            <a:ext cx="2324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At least One Hadron Gas event added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E4C07A8-D26E-15B1-6344-A131BCA6A833}"/>
              </a:ext>
            </a:extLst>
          </p:cNvPr>
          <p:cNvSpPr txBox="1"/>
          <p:nvPr/>
        </p:nvSpPr>
        <p:spPr>
          <a:xfrm>
            <a:off x="8610600" y="1829187"/>
            <a:ext cx="2324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Pure Signal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811B01C-13EE-3C7D-AD2B-5CA4B20E7DF4}"/>
              </a:ext>
            </a:extLst>
          </p:cNvPr>
          <p:cNvSpPr txBox="1"/>
          <p:nvPr/>
        </p:nvSpPr>
        <p:spPr>
          <a:xfrm>
            <a:off x="5341019" y="1843087"/>
            <a:ext cx="2324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Original Admixing Code result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1A56090-E621-2F68-D1FA-A2B95BCC8C7E}"/>
              </a:ext>
            </a:extLst>
          </p:cNvPr>
          <p:cNvSpPr txBox="1"/>
          <p:nvPr/>
        </p:nvSpPr>
        <p:spPr>
          <a:xfrm>
            <a:off x="1187761" y="5687051"/>
            <a:ext cx="10218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Efficiency= (Recon, matched+ Recon, unmatched)/(Generated, matched + Gen, Unmatched)</a:t>
            </a:r>
          </a:p>
        </p:txBody>
      </p:sp>
      <p:pic>
        <p:nvPicPr>
          <p:cNvPr id="5" name="Picture 4" descr="A graph of a function&#10;&#10;Description automatically generated">
            <a:extLst>
              <a:ext uri="{FF2B5EF4-FFF2-40B4-BE49-F238E27FC236}">
                <a16:creationId xmlns:a16="http://schemas.microsoft.com/office/drawing/2014/main" id="{7E628EB2-A34D-2600-EEE0-00714F1C3D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5740" y="2239047"/>
            <a:ext cx="4032919" cy="3024689"/>
          </a:xfrm>
          <a:prstGeom prst="rect">
            <a:avLst/>
          </a:prstGeom>
        </p:spPr>
      </p:pic>
      <p:pic>
        <p:nvPicPr>
          <p:cNvPr id="16" name="Content Placeholder 15" descr="A graph of a function&#10;&#10;Description automatically generated with medium confidence">
            <a:extLst>
              <a:ext uri="{FF2B5EF4-FFF2-40B4-BE49-F238E27FC236}">
                <a16:creationId xmlns:a16="http://schemas.microsoft.com/office/drawing/2014/main" id="{D40EA54C-17EC-D527-A222-BF1DA51D6D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41" y="2237872"/>
            <a:ext cx="4032919" cy="3024689"/>
          </a:xfr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5041C44-49D4-6F0C-0343-6AB8B9A65C5A}"/>
              </a:ext>
            </a:extLst>
          </p:cNvPr>
          <p:cNvSpPr txBox="1"/>
          <p:nvPr/>
        </p:nvSpPr>
        <p:spPr>
          <a:xfrm>
            <a:off x="2632699" y="5016927"/>
            <a:ext cx="18103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(mm)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6DA3840-3FE0-1A97-90C6-B19AA8A4AC69}"/>
              </a:ext>
            </a:extLst>
          </p:cNvPr>
          <p:cNvSpPr txBox="1"/>
          <p:nvPr/>
        </p:nvSpPr>
        <p:spPr>
          <a:xfrm>
            <a:off x="6759938" y="5164050"/>
            <a:ext cx="18103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(mm)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2552593-361A-0F3C-5B50-7C69CADB9801}"/>
              </a:ext>
            </a:extLst>
          </p:cNvPr>
          <p:cNvSpPr txBox="1"/>
          <p:nvPr/>
        </p:nvSpPr>
        <p:spPr>
          <a:xfrm>
            <a:off x="10445166" y="5023513"/>
            <a:ext cx="18103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(mm)</a:t>
            </a:r>
          </a:p>
        </p:txBody>
      </p:sp>
    </p:spTree>
    <p:extLst>
      <p:ext uri="{BB962C8B-B14F-4D97-AF65-F5344CB8AC3E}">
        <p14:creationId xmlns:p14="http://schemas.microsoft.com/office/powerpoint/2010/main" val="14754532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4F49A0-5D3F-8A53-F90C-E3E58F7BCF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EF68D-779B-BB57-ABF5-F1DDCFD07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7764"/>
            <a:ext cx="10515600" cy="1325563"/>
          </a:xfrm>
        </p:spPr>
        <p:txBody>
          <a:bodyPr/>
          <a:lstStyle/>
          <a:p>
            <a:r>
              <a:rPr lang="en-US" dirty="0"/>
              <a:t>Observables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739A42-398D-4178-16BD-44189F792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52C1-9EC1-4ADF-AEDB-F508AE480517}" type="slidenum">
              <a:rPr lang="en-US" smtClean="0"/>
              <a:t>12</a:t>
            </a:fld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DCCAF71-70CF-7124-D644-F114E9D9C31F}"/>
              </a:ext>
            </a:extLst>
          </p:cNvPr>
          <p:cNvSpPr txBox="1"/>
          <p:nvPr/>
        </p:nvSpPr>
        <p:spPr>
          <a:xfrm>
            <a:off x="5168900" y="5272088"/>
            <a:ext cx="2324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At least One Hadron Gas event added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6EDB585-1849-05C4-5410-46E6C6E0A729}"/>
              </a:ext>
            </a:extLst>
          </p:cNvPr>
          <p:cNvSpPr txBox="1"/>
          <p:nvPr/>
        </p:nvSpPr>
        <p:spPr>
          <a:xfrm>
            <a:off x="5535620" y="2372130"/>
            <a:ext cx="2324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Pure Signal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3C9AD22-7B94-C10D-EFFE-5FB0B98963A4}"/>
              </a:ext>
            </a:extLst>
          </p:cNvPr>
          <p:cNvSpPr txBox="1"/>
          <p:nvPr/>
        </p:nvSpPr>
        <p:spPr>
          <a:xfrm>
            <a:off x="1777609" y="942462"/>
            <a:ext cx="2788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Smallest Cut of 1mm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2E59B20-45D2-3068-6DD4-BDEE0A018105}"/>
              </a:ext>
            </a:extLst>
          </p:cNvPr>
          <p:cNvSpPr txBox="1"/>
          <p:nvPr/>
        </p:nvSpPr>
        <p:spPr>
          <a:xfrm>
            <a:off x="9088762" y="709969"/>
            <a:ext cx="2273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Largest Cut of 1cm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7455C23-4A31-15CA-14CC-04066FA55ED2}"/>
              </a:ext>
            </a:extLst>
          </p:cNvPr>
          <p:cNvSpPr txBox="1"/>
          <p:nvPr/>
        </p:nvSpPr>
        <p:spPr>
          <a:xfrm>
            <a:off x="4431136" y="718876"/>
            <a:ext cx="37996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Notable Feature: Excess in Reconstructed tracks towards positive eta.</a:t>
            </a:r>
          </a:p>
        </p:txBody>
      </p:sp>
      <p:pic>
        <p:nvPicPr>
          <p:cNvPr id="24" name="Content Placeholder 23" descr="A graph showing a number of dots&#10;&#10;Description automatically generated with medium confidence">
            <a:extLst>
              <a:ext uri="{FF2B5EF4-FFF2-40B4-BE49-F238E27FC236}">
                <a16:creationId xmlns:a16="http://schemas.microsoft.com/office/drawing/2014/main" id="{A605C4BB-D62D-FAD1-4504-119E8676A4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051" y="3790949"/>
            <a:ext cx="3663951" cy="2747963"/>
          </a:xfrm>
        </p:spPr>
      </p:pic>
      <p:pic>
        <p:nvPicPr>
          <p:cNvPr id="26" name="Picture 25" descr="A graph showing a graph of different colored dots&#10;&#10;Description automatically generated with medium confidence">
            <a:extLst>
              <a:ext uri="{FF2B5EF4-FFF2-40B4-BE49-F238E27FC236}">
                <a16:creationId xmlns:a16="http://schemas.microsoft.com/office/drawing/2014/main" id="{F76CBF45-666F-887F-EE10-F13C141839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4393" y="3735630"/>
            <a:ext cx="3663951" cy="2747963"/>
          </a:xfrm>
          <a:prstGeom prst="rect">
            <a:avLst/>
          </a:prstGeom>
        </p:spPr>
      </p:pic>
      <p:pic>
        <p:nvPicPr>
          <p:cNvPr id="28" name="Picture 27" descr="A graph showing the same number of numbers&#10;&#10;Description automatically generated with medium confidence">
            <a:extLst>
              <a:ext uri="{FF2B5EF4-FFF2-40B4-BE49-F238E27FC236}">
                <a16:creationId xmlns:a16="http://schemas.microsoft.com/office/drawing/2014/main" id="{32202713-AEBD-C7FB-8A7C-F4739C551C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184" y="1229042"/>
            <a:ext cx="3663951" cy="2747964"/>
          </a:xfrm>
          <a:prstGeom prst="rect">
            <a:avLst/>
          </a:prstGeom>
        </p:spPr>
      </p:pic>
      <p:pic>
        <p:nvPicPr>
          <p:cNvPr id="30" name="Picture 29" descr="A graph showing the same number of numbers&#10;&#10;Description automatically generated with medium confidence">
            <a:extLst>
              <a:ext uri="{FF2B5EF4-FFF2-40B4-BE49-F238E27FC236}">
                <a16:creationId xmlns:a16="http://schemas.microsoft.com/office/drawing/2014/main" id="{06D2C96E-3104-3AF2-D27E-561B524C04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260" y="1127128"/>
            <a:ext cx="3663952" cy="2747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3720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8116D-936A-2EA8-4556-5E1333C81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Reconstructed Particle Breakdown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A38E2CD-E191-D7D6-6BDD-E920B9692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64AF2-B4AD-4006-A20A-4150B72D2F0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1743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88081-6578-D554-653B-B9643BDDB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5708"/>
            <a:ext cx="10515600" cy="1325563"/>
          </a:xfrm>
        </p:spPr>
        <p:txBody>
          <a:bodyPr/>
          <a:lstStyle/>
          <a:p>
            <a:r>
              <a:rPr lang="en-US" dirty="0"/>
              <a:t>Eta of Reconstructed Tracks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A028E1-0426-10EF-3C26-BA5BBCEA9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52C1-9EC1-4ADF-AEDB-F508AE480517}" type="slidenum">
              <a:rPr lang="en-US" smtClean="0"/>
              <a:t>14</a:t>
            </a:fld>
            <a:endParaRPr lang="en-US"/>
          </a:p>
        </p:txBody>
      </p:sp>
      <p:pic>
        <p:nvPicPr>
          <p:cNvPr id="6" name="Picture 5" descr="A graph showing the number of data&#10;&#10;Description automatically generated with medium confidence">
            <a:extLst>
              <a:ext uri="{FF2B5EF4-FFF2-40B4-BE49-F238E27FC236}">
                <a16:creationId xmlns:a16="http://schemas.microsoft.com/office/drawing/2014/main" id="{C28F6BE9-2EF9-19AE-F931-09BF4DD2F5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131" y="947055"/>
            <a:ext cx="4101737" cy="3076303"/>
          </a:xfrm>
          <a:prstGeom prst="rect">
            <a:avLst/>
          </a:prstGeom>
        </p:spPr>
      </p:pic>
      <p:pic>
        <p:nvPicPr>
          <p:cNvPr id="8" name="Picture 7" descr="A graph showing the results of a graph&#10;&#10;Description automatically generated with medium confidence">
            <a:extLst>
              <a:ext uri="{FF2B5EF4-FFF2-40B4-BE49-F238E27FC236}">
                <a16:creationId xmlns:a16="http://schemas.microsoft.com/office/drawing/2014/main" id="{D038380F-0566-F3F5-522B-42B16FB7D9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0"/>
            <a:ext cx="4101737" cy="3076303"/>
          </a:xfrm>
          <a:prstGeom prst="rect">
            <a:avLst/>
          </a:prstGeom>
        </p:spPr>
      </p:pic>
      <p:pic>
        <p:nvPicPr>
          <p:cNvPr id="10" name="Picture 9" descr="A graph showing the results of a graph&#10;&#10;Description automatically generated with medium confidence">
            <a:extLst>
              <a:ext uri="{FF2B5EF4-FFF2-40B4-BE49-F238E27FC236}">
                <a16:creationId xmlns:a16="http://schemas.microsoft.com/office/drawing/2014/main" id="{062AA143-F9E4-3B4D-2259-26A3359833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331" y="3402794"/>
            <a:ext cx="4101738" cy="3076304"/>
          </a:xfrm>
          <a:prstGeom prst="rect">
            <a:avLst/>
          </a:prstGeom>
        </p:spPr>
      </p:pic>
      <p:cxnSp>
        <p:nvCxnSpPr>
          <p:cNvPr id="12" name="Connector: Elbow 11">
            <a:extLst>
              <a:ext uri="{FF2B5EF4-FFF2-40B4-BE49-F238E27FC236}">
                <a16:creationId xmlns:a16="http://schemas.microsoft.com/office/drawing/2014/main" id="{24BCD761-D8E6-93A2-35DB-1AC2948FAC86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8146868" y="2485207"/>
            <a:ext cx="535886" cy="1010552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or: Elbow 15">
            <a:extLst>
              <a:ext uri="{FF2B5EF4-FFF2-40B4-BE49-F238E27FC236}">
                <a16:creationId xmlns:a16="http://schemas.microsoft.com/office/drawing/2014/main" id="{D1FF5E15-7D3E-639A-AC98-3FD38B1119D6}"/>
              </a:ext>
            </a:extLst>
          </p:cNvPr>
          <p:cNvCxnSpPr>
            <a:cxnSpLocks/>
            <a:stCxn id="6" idx="1"/>
          </p:cNvCxnSpPr>
          <p:nvPr/>
        </p:nvCxnSpPr>
        <p:spPr>
          <a:xfrm rot="10800000" flipV="1">
            <a:off x="3220631" y="2485207"/>
            <a:ext cx="824501" cy="1010552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893C5ECE-A2E7-FB03-9246-878774386A44}"/>
              </a:ext>
            </a:extLst>
          </p:cNvPr>
          <p:cNvSpPr txBox="1"/>
          <p:nvPr/>
        </p:nvSpPr>
        <p:spPr>
          <a:xfrm>
            <a:off x="1152229" y="1927942"/>
            <a:ext cx="21201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Important Tracks</a:t>
            </a:r>
          </a:p>
          <a:p>
            <a:r>
              <a:rPr lang="en-US" dirty="0"/>
              <a:t>Reconstructed Tracks With:</a:t>
            </a:r>
          </a:p>
          <a:p>
            <a:r>
              <a:rPr lang="en-US" dirty="0"/>
              <a:t>PDG=/=0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D4AD02C-E321-FE38-2E65-6873ECE27F27}"/>
              </a:ext>
            </a:extLst>
          </p:cNvPr>
          <p:cNvSpPr txBox="1"/>
          <p:nvPr/>
        </p:nvSpPr>
        <p:spPr>
          <a:xfrm>
            <a:off x="9297855" y="1885041"/>
            <a:ext cx="21201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Extraneous tracks</a:t>
            </a:r>
          </a:p>
          <a:p>
            <a:r>
              <a:rPr lang="en-US" dirty="0"/>
              <a:t>Reconstructed Tracks With:</a:t>
            </a:r>
          </a:p>
          <a:p>
            <a:r>
              <a:rPr lang="en-US" dirty="0"/>
              <a:t>PDG=0</a:t>
            </a:r>
          </a:p>
        </p:txBody>
      </p:sp>
    </p:spTree>
    <p:extLst>
      <p:ext uri="{BB962C8B-B14F-4D97-AF65-F5344CB8AC3E}">
        <p14:creationId xmlns:p14="http://schemas.microsoft.com/office/powerpoint/2010/main" val="40127830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0947C4-B942-6B78-67D6-B1BF13F898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8B6F6-CE7C-E511-9235-6356B68E5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5708"/>
            <a:ext cx="12192000" cy="1325563"/>
          </a:xfrm>
        </p:spPr>
        <p:txBody>
          <a:bodyPr/>
          <a:lstStyle/>
          <a:p>
            <a:r>
              <a:rPr lang="en-US" dirty="0"/>
              <a:t>Eta of Reconstructed Tracks (PDG=0 Breakdown)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F9BAA4-899F-33E2-FB58-3E64C7031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52C1-9EC1-4ADF-AEDB-F508AE480517}" type="slidenum">
              <a:rPr lang="en-US" smtClean="0"/>
              <a:t>15</a:t>
            </a:fld>
            <a:endParaRPr lang="en-US"/>
          </a:p>
        </p:txBody>
      </p:sp>
      <p:pic>
        <p:nvPicPr>
          <p:cNvPr id="10" name="Picture 9" descr="A graph showing the results of a graph&#10;&#10;Description automatically generated with medium confidence">
            <a:extLst>
              <a:ext uri="{FF2B5EF4-FFF2-40B4-BE49-F238E27FC236}">
                <a16:creationId xmlns:a16="http://schemas.microsoft.com/office/drawing/2014/main" id="{227B1DA5-A03D-14D7-FE95-7976E6EB26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131" y="948352"/>
            <a:ext cx="4101738" cy="3076304"/>
          </a:xfrm>
          <a:prstGeom prst="rect">
            <a:avLst/>
          </a:prstGeom>
        </p:spPr>
      </p:pic>
      <p:pic>
        <p:nvPicPr>
          <p:cNvPr id="5" name="Picture 4" descr="A graph showing the number of numbers&#10;&#10;Description automatically generated with medium confidence">
            <a:extLst>
              <a:ext uri="{FF2B5EF4-FFF2-40B4-BE49-F238E27FC236}">
                <a16:creationId xmlns:a16="http://schemas.microsoft.com/office/drawing/2014/main" id="{C0E04446-1EFD-64FA-0E7D-369080D9B9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80046"/>
            <a:ext cx="4101739" cy="3076304"/>
          </a:xfrm>
          <a:prstGeom prst="rect">
            <a:avLst/>
          </a:prstGeom>
        </p:spPr>
      </p:pic>
      <p:pic>
        <p:nvPicPr>
          <p:cNvPr id="9" name="Picture 8" descr="A graph showing a number of numbers&#10;&#10;Description automatically generated with medium confidence">
            <a:extLst>
              <a:ext uri="{FF2B5EF4-FFF2-40B4-BE49-F238E27FC236}">
                <a16:creationId xmlns:a16="http://schemas.microsoft.com/office/drawing/2014/main" id="{677611A1-892B-FD99-CDEB-BB63040373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4732" y="3280046"/>
            <a:ext cx="4101739" cy="3076304"/>
          </a:xfrm>
          <a:prstGeom prst="rect">
            <a:avLst/>
          </a:prstGeom>
        </p:spPr>
      </p:pic>
      <p:cxnSp>
        <p:nvCxnSpPr>
          <p:cNvPr id="11" name="Connector: Elbow 10">
            <a:extLst>
              <a:ext uri="{FF2B5EF4-FFF2-40B4-BE49-F238E27FC236}">
                <a16:creationId xmlns:a16="http://schemas.microsoft.com/office/drawing/2014/main" id="{924617D4-2AD0-1F4C-1D4D-AD953AF14A61}"/>
              </a:ext>
            </a:extLst>
          </p:cNvPr>
          <p:cNvCxnSpPr>
            <a:cxnSpLocks/>
          </p:cNvCxnSpPr>
          <p:nvPr/>
        </p:nvCxnSpPr>
        <p:spPr>
          <a:xfrm rot="10800000" flipV="1">
            <a:off x="3220631" y="2485207"/>
            <a:ext cx="824501" cy="1010552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or: Elbow 11">
            <a:extLst>
              <a:ext uri="{FF2B5EF4-FFF2-40B4-BE49-F238E27FC236}">
                <a16:creationId xmlns:a16="http://schemas.microsoft.com/office/drawing/2014/main" id="{DAAD26CE-A0FE-DDE4-FC73-79957943C547}"/>
              </a:ext>
            </a:extLst>
          </p:cNvPr>
          <p:cNvCxnSpPr>
            <a:cxnSpLocks/>
          </p:cNvCxnSpPr>
          <p:nvPr/>
        </p:nvCxnSpPr>
        <p:spPr>
          <a:xfrm>
            <a:off x="8146868" y="2485207"/>
            <a:ext cx="535886" cy="1010552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03631EFB-C00B-D41C-F5A1-EAD629692443}"/>
              </a:ext>
            </a:extLst>
          </p:cNvPr>
          <p:cNvSpPr txBox="1"/>
          <p:nvPr/>
        </p:nvSpPr>
        <p:spPr>
          <a:xfrm>
            <a:off x="990812" y="2632749"/>
            <a:ext cx="21201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 Matched and</a:t>
            </a:r>
          </a:p>
          <a:p>
            <a:r>
              <a:rPr lang="en-US" dirty="0"/>
              <a:t>Not Duplicates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FF9C87D-6E93-C470-1264-3709BBF960A9}"/>
              </a:ext>
            </a:extLst>
          </p:cNvPr>
          <p:cNvSpPr txBox="1"/>
          <p:nvPr/>
        </p:nvSpPr>
        <p:spPr>
          <a:xfrm>
            <a:off x="9601199" y="2817415"/>
            <a:ext cx="21201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Filtered out Duplicates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107BF8-42E5-F168-8729-FEE3E16E0118}"/>
              </a:ext>
            </a:extLst>
          </p:cNvPr>
          <p:cNvSpPr txBox="1"/>
          <p:nvPr/>
        </p:nvSpPr>
        <p:spPr>
          <a:xfrm>
            <a:off x="4045130" y="4221006"/>
            <a:ext cx="393046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reconstructed tracks that are not matched and not duplicates of matched tracks inherit the reconstructed tracks in the negative eta regime.</a:t>
            </a:r>
          </a:p>
        </p:txBody>
      </p:sp>
    </p:spTree>
    <p:extLst>
      <p:ext uri="{BB962C8B-B14F-4D97-AF65-F5344CB8AC3E}">
        <p14:creationId xmlns:p14="http://schemas.microsoft.com/office/powerpoint/2010/main" val="25095371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2FDF1-05C1-CA91-1DAB-0FD428504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B9CC85-9697-854E-37DA-43BCDF156D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Figure out the root cause of the extra reconstructed tracks</a:t>
            </a:r>
          </a:p>
          <a:p>
            <a:r>
              <a:rPr lang="en-US" dirty="0"/>
              <a:t>Use the truth information to sort tracks into signal or background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52635C-3B9D-01AA-FFAB-B74DDD33C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64AF2-B4AD-4006-A20A-4150B72D2F0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124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B73EF-C544-C4D2-9196-B9E3AEC29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A04279-794F-34C5-D26D-0FF6C6B891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Pipeline</a:t>
            </a:r>
          </a:p>
          <a:p>
            <a:r>
              <a:rPr lang="en-US" dirty="0"/>
              <a:t>Cuts and Observables</a:t>
            </a:r>
          </a:p>
          <a:p>
            <a:r>
              <a:rPr lang="en-US" dirty="0"/>
              <a:t>Vertex Cut Effects on Efficiency 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D460A5-604B-6BE9-4B9A-13933D2B9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880C7-3B38-4DBF-810F-32D9F8F0994C}" type="slidenum">
              <a:rPr lang="es-MX" smtClean="0"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59001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25D52-D8B8-49E7-0982-EE53C82DF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Tracking Reconstruction Effects of Backgrounds</a:t>
            </a:r>
            <a:endParaRPr lang="es-MX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0F2B6E-227D-A27E-C434-1D523802BA5A}"/>
              </a:ext>
            </a:extLst>
          </p:cNvPr>
          <p:cNvSpPr txBox="1"/>
          <p:nvPr/>
        </p:nvSpPr>
        <p:spPr>
          <a:xfrm>
            <a:off x="931653" y="1751162"/>
            <a:ext cx="10515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Uses the HEPMC Admixing Code found at: </a:t>
            </a:r>
            <a:r>
              <a:rPr lang="en-US" dirty="0">
                <a:hlinkClick r:id="rId2"/>
              </a:rPr>
              <a:t>https://github.com/eic/HEPMC_Merger/tree/koljadev</a:t>
            </a:r>
            <a:r>
              <a:rPr lang="en-US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Using DIS for the signal event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10x100 GeV^2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Min Q^2=10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Three Main Background Types included in the study: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Synchrotron Radiation, Proton Beam Gas, and Electron Beam Gas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563C1"/>
                </a:solidFill>
                <a:hlinkClick r:id="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Currently focusing on Proton Beam Gas</a:t>
            </a:r>
          </a:p>
          <a:p>
            <a:r>
              <a:rPr lang="en-US" dirty="0"/>
              <a:t> </a:t>
            </a:r>
            <a:endParaRPr lang="es-MX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98E262-050F-1592-145D-8238F4BE5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880C7-3B38-4DBF-810F-32D9F8F0994C}" type="slidenum">
              <a:rPr lang="es-MX" smtClean="0"/>
              <a:t>3</a:t>
            </a:fld>
            <a:endParaRPr lang="es-MX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661795B-6158-B3C1-BBC3-282226A7FB31}"/>
              </a:ext>
            </a:extLst>
          </p:cNvPr>
          <p:cNvSpPr/>
          <p:nvPr/>
        </p:nvSpPr>
        <p:spPr>
          <a:xfrm>
            <a:off x="679457" y="4390846"/>
            <a:ext cx="1794295" cy="966158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Signal File(s)</a:t>
            </a:r>
            <a:endParaRPr lang="es-MX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DA3497B-BD81-5D3E-3920-B580C341240D}"/>
              </a:ext>
            </a:extLst>
          </p:cNvPr>
          <p:cNvSpPr/>
          <p:nvPr/>
        </p:nvSpPr>
        <p:spPr>
          <a:xfrm>
            <a:off x="679457" y="5891842"/>
            <a:ext cx="1794295" cy="96615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Background Files</a:t>
            </a:r>
            <a:endParaRPr lang="es-MX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82AD69D-844A-8DCF-CBC1-2F0501D4655F}"/>
              </a:ext>
            </a:extLst>
          </p:cNvPr>
          <p:cNvSpPr/>
          <p:nvPr/>
        </p:nvSpPr>
        <p:spPr>
          <a:xfrm>
            <a:off x="4058136" y="5112589"/>
            <a:ext cx="1794295" cy="966158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Merger Code</a:t>
            </a:r>
            <a:endParaRPr lang="es-MX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4ED765E-8A9D-1C24-E643-08C992DA171D}"/>
              </a:ext>
            </a:extLst>
          </p:cNvPr>
          <p:cNvSpPr/>
          <p:nvPr/>
        </p:nvSpPr>
        <p:spPr>
          <a:xfrm>
            <a:off x="6956611" y="5112589"/>
            <a:ext cx="1912189" cy="966158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GEANT/EICRECON</a:t>
            </a:r>
            <a:endParaRPr lang="es-MX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65B7C75-CAFE-0D93-FC3F-074FD2840242}"/>
              </a:ext>
            </a:extLst>
          </p:cNvPr>
          <p:cNvSpPr/>
          <p:nvPr/>
        </p:nvSpPr>
        <p:spPr>
          <a:xfrm>
            <a:off x="9924099" y="5112589"/>
            <a:ext cx="1794295" cy="966158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Analysis</a:t>
            </a:r>
            <a:endParaRPr lang="es-MX" dirty="0"/>
          </a:p>
        </p:txBody>
      </p:sp>
      <p:sp>
        <p:nvSpPr>
          <p:cNvPr id="11" name="Arrow: Bent 10">
            <a:extLst>
              <a:ext uri="{FF2B5EF4-FFF2-40B4-BE49-F238E27FC236}">
                <a16:creationId xmlns:a16="http://schemas.microsoft.com/office/drawing/2014/main" id="{6BE492A1-E113-544A-0624-0313F89E5A0C}"/>
              </a:ext>
            </a:extLst>
          </p:cNvPr>
          <p:cNvSpPr/>
          <p:nvPr/>
        </p:nvSpPr>
        <p:spPr>
          <a:xfrm rot="10800000" flipH="1" flipV="1">
            <a:off x="3362574" y="5399686"/>
            <a:ext cx="695562" cy="1135434"/>
          </a:xfrm>
          <a:prstGeom prst="bentArrow">
            <a:avLst>
              <a:gd name="adj1" fmla="val 32851"/>
              <a:gd name="adj2" fmla="val 30005"/>
              <a:gd name="adj3" fmla="val 25000"/>
              <a:gd name="adj4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2AC2396-7184-3B39-B932-48EF64472F83}"/>
              </a:ext>
            </a:extLst>
          </p:cNvPr>
          <p:cNvSpPr/>
          <p:nvPr/>
        </p:nvSpPr>
        <p:spPr>
          <a:xfrm>
            <a:off x="2473752" y="4767234"/>
            <a:ext cx="957532" cy="27059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AA19B53-83F3-420D-34D8-EE4099C33F5D}"/>
              </a:ext>
            </a:extLst>
          </p:cNvPr>
          <p:cNvSpPr/>
          <p:nvPr/>
        </p:nvSpPr>
        <p:spPr>
          <a:xfrm>
            <a:off x="2473752" y="6254151"/>
            <a:ext cx="888820" cy="28097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Arrow: Bent 12">
            <a:extLst>
              <a:ext uri="{FF2B5EF4-FFF2-40B4-BE49-F238E27FC236}">
                <a16:creationId xmlns:a16="http://schemas.microsoft.com/office/drawing/2014/main" id="{9B2D9F9F-B988-5CBC-F895-E7D3F9B034B3}"/>
              </a:ext>
            </a:extLst>
          </p:cNvPr>
          <p:cNvSpPr/>
          <p:nvPr/>
        </p:nvSpPr>
        <p:spPr>
          <a:xfrm rot="10800000" flipH="1">
            <a:off x="3362573" y="4767234"/>
            <a:ext cx="695562" cy="1026467"/>
          </a:xfrm>
          <a:prstGeom prst="bentArrow">
            <a:avLst>
              <a:gd name="adj1" fmla="val 32851"/>
              <a:gd name="adj2" fmla="val 30005"/>
              <a:gd name="adj3" fmla="val 25000"/>
              <a:gd name="adj4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779A3BBA-69F4-A454-09BF-C9E3B640DF3A}"/>
              </a:ext>
            </a:extLst>
          </p:cNvPr>
          <p:cNvSpPr/>
          <p:nvPr/>
        </p:nvSpPr>
        <p:spPr>
          <a:xfrm>
            <a:off x="5852431" y="5399686"/>
            <a:ext cx="1173192" cy="39401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2EF037E1-F977-EF50-8561-DC7D19E9D773}"/>
              </a:ext>
            </a:extLst>
          </p:cNvPr>
          <p:cNvSpPr/>
          <p:nvPr/>
        </p:nvSpPr>
        <p:spPr>
          <a:xfrm>
            <a:off x="8819918" y="5399686"/>
            <a:ext cx="1173192" cy="39401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50302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89C53-8CAD-5BCA-03D9-B8CD5A2E5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Merger Code Modification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8F050B-DEDF-9CF7-1A0D-29D5EF3977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Admixing Code works with the frequency of background events.</a:t>
            </a:r>
          </a:p>
          <a:p>
            <a:pPr lvl="1"/>
            <a:r>
              <a:rPr lang="en-US" dirty="0"/>
              <a:t>Not every signal event was being admixed to a background event</a:t>
            </a:r>
          </a:p>
          <a:p>
            <a:pPr lvl="1"/>
            <a:r>
              <a:rPr lang="en-US" dirty="0"/>
              <a:t>Does not reflect the performance of EICRECON with admixed background events</a:t>
            </a:r>
          </a:p>
          <a:p>
            <a:r>
              <a:rPr lang="en-US" dirty="0"/>
              <a:t>Modified the background admixing code so that there is always At Least One (ALO) background event admixed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2CA4C6-569F-DBFE-CA02-B10E95A10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64AF2-B4AD-4006-A20A-4150B72D2F0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2161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C11474B-40B0-86B7-0531-2FD020A88C2E}"/>
              </a:ext>
            </a:extLst>
          </p:cNvPr>
          <p:cNvSpPr txBox="1"/>
          <p:nvPr/>
        </p:nvSpPr>
        <p:spPr>
          <a:xfrm>
            <a:off x="2746521" y="136525"/>
            <a:ext cx="674658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/>
              <a:t>Cuts Applied and Geometry Used</a:t>
            </a:r>
            <a:endParaRPr lang="es-MX" sz="35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85D313-44E5-A206-EFCC-3763A3EC5B4E}"/>
              </a:ext>
            </a:extLst>
          </p:cNvPr>
          <p:cNvSpPr txBox="1"/>
          <p:nvPr/>
        </p:nvSpPr>
        <p:spPr>
          <a:xfrm>
            <a:off x="504823" y="709252"/>
            <a:ext cx="1122997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600" dirty="0"/>
              <a:t>Pt Cut=150 MeV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Rudimentary Multiple Track Filtering: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1600" dirty="0"/>
              <a:t>Parameters to reject duplicates:</a:t>
            </a:r>
          </a:p>
          <a:p>
            <a:pPr marL="1428750" lvl="2" indent="-514350">
              <a:buFont typeface="+mj-lt"/>
              <a:buAutoNum type="romanLcPeriod"/>
            </a:pPr>
            <a:r>
              <a:rPr lang="en-US" sz="1600" dirty="0"/>
              <a:t>PDG=/=0 (Flag that the particle was not matched)</a:t>
            </a:r>
          </a:p>
          <a:p>
            <a:pPr marL="1428750" lvl="2" indent="-514350">
              <a:buFont typeface="+mj-lt"/>
              <a:buAutoNum type="romanLcPeriod"/>
            </a:pPr>
            <a:r>
              <a:rPr lang="en-US" sz="1600" dirty="0"/>
              <a:t>Eta Difference between two candidates &gt;0.002</a:t>
            </a:r>
          </a:p>
          <a:p>
            <a:pPr marL="1428750" lvl="2" indent="-514350">
              <a:buFont typeface="+mj-lt"/>
              <a:buAutoNum type="romanLcPeriod"/>
            </a:pPr>
            <a:r>
              <a:rPr lang="en-US" sz="1600" dirty="0"/>
              <a:t>Phi Difference between two candidates &gt;2 </a:t>
            </a:r>
            <a:r>
              <a:rPr lang="en-US" sz="1600" dirty="0" err="1"/>
              <a:t>mrad</a:t>
            </a:r>
            <a:endParaRPr lang="en-US" sz="1600" dirty="0"/>
          </a:p>
          <a:p>
            <a:pPr marL="1428750" lvl="2" indent="-514350">
              <a:buFont typeface="+mj-lt"/>
              <a:buAutoNum type="romanLcPeriod"/>
            </a:pPr>
            <a:r>
              <a:rPr lang="en-US" sz="1600" dirty="0" err="1"/>
              <a:t>pT</a:t>
            </a:r>
            <a:r>
              <a:rPr lang="en-US" sz="1600" dirty="0"/>
              <a:t> Difference between potential duplicates of &gt;10% of the matched </a:t>
            </a:r>
            <a:r>
              <a:rPr lang="en-US" sz="1600" dirty="0" err="1"/>
              <a:t>pT</a:t>
            </a:r>
            <a:endParaRPr lang="en-US" sz="1600" dirty="0"/>
          </a:p>
          <a:p>
            <a:pPr marL="1885950" lvl="3" indent="-514350">
              <a:buFont typeface="+mj-lt"/>
              <a:buAutoNum type="alphaLcPeriod"/>
            </a:pPr>
            <a:r>
              <a:rPr lang="en-US" sz="1600" dirty="0"/>
              <a:t>(pT2-pT1)/pT1 *100%</a:t>
            </a:r>
          </a:p>
          <a:p>
            <a:pPr marL="800100" lvl="1" indent="-342900">
              <a:buFont typeface="+mj-lt"/>
              <a:buAutoNum type="alphaUcPeriod"/>
            </a:pPr>
            <a:endParaRPr lang="en-US" sz="1600" dirty="0"/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Charge =/= 0 (Only Charged Particles)</a:t>
            </a:r>
            <a:endParaRPr lang="es-MX" sz="16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0B90D5B-497F-CE12-A288-06EE62968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880C7-3B38-4DBF-810F-32D9F8F0994C}" type="slidenum">
              <a:rPr lang="es-MX" smtClean="0"/>
              <a:t>5</a:t>
            </a:fld>
            <a:endParaRPr lang="es-MX"/>
          </a:p>
        </p:txBody>
      </p:sp>
      <p:pic>
        <p:nvPicPr>
          <p:cNvPr id="9" name="Picture 8" descr="A diagram of a mathematical equation&#10;&#10;Description automatically generated">
            <a:extLst>
              <a:ext uri="{FF2B5EF4-FFF2-40B4-BE49-F238E27FC236}">
                <a16:creationId xmlns:a16="http://schemas.microsoft.com/office/drawing/2014/main" id="{43CAFC39-33EC-58D1-C6AD-C7BA614DFB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4" t="15980" r="28191" b="36083"/>
          <a:stretch/>
        </p:blipFill>
        <p:spPr>
          <a:xfrm>
            <a:off x="3124200" y="3263796"/>
            <a:ext cx="5486400" cy="334072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99C461E-82B5-505C-2B3B-8988A802CA6E}"/>
                  </a:ext>
                </a:extLst>
              </p:cNvPr>
              <p:cNvSpPr txBox="1"/>
              <p:nvPr/>
            </p:nvSpPr>
            <p:spPr>
              <a:xfrm>
                <a:off x="8874370" y="3999145"/>
                <a:ext cx="3195351" cy="5339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dirty="0"/>
                  <a:t>η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arctanh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sub>
                                </m:sSub>
                              </m:num>
                              <m:den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𝒑</m:t>
                                    </m:r>
                                  </m:e>
                                </m:d>
                              </m:den>
                            </m:f>
                          </m:e>
                        </m:d>
                      </m:e>
                    </m:func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99C461E-82B5-505C-2B3B-8988A802CA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4370" y="3999145"/>
                <a:ext cx="3195351" cy="533929"/>
              </a:xfrm>
              <a:prstGeom prst="rect">
                <a:avLst/>
              </a:prstGeom>
              <a:blipFill>
                <a:blip r:embed="rId3"/>
                <a:stretch>
                  <a:fillRect l="-1718" b="-2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00A78F1-8C6C-9E64-E707-B512E9DE079C}"/>
                  </a:ext>
                </a:extLst>
              </p:cNvPr>
              <p:cNvSpPr txBox="1"/>
              <p:nvPr/>
            </p:nvSpPr>
            <p:spPr>
              <a:xfrm>
                <a:off x="6759087" y="4611925"/>
                <a:ext cx="6097464" cy="6444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latin typeface="Cambria Math" panose="02040503050406030204" pitchFamily="18" charset="0"/>
                        </a:rPr>
                        <m:t>φ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𝑎𝑟𝑐𝑡𝑎𝑛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2(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00A78F1-8C6C-9E64-E707-B512E9DE07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9087" y="4611925"/>
                <a:ext cx="6097464" cy="64447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8368856-7BF9-1514-7238-5E86838ED681}"/>
                  </a:ext>
                </a:extLst>
              </p:cNvPr>
              <p:cNvSpPr txBox="1"/>
              <p:nvPr/>
            </p:nvSpPr>
            <p:spPr>
              <a:xfrm>
                <a:off x="6759087" y="5305020"/>
                <a:ext cx="6427176" cy="6560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8368856-7BF9-1514-7238-5E86838ED6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9087" y="5305020"/>
                <a:ext cx="6427176" cy="65601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51AC3B7-CACD-CE81-7791-F5A671E73E87}"/>
              </a:ext>
            </a:extLst>
          </p:cNvPr>
          <p:cNvCxnSpPr/>
          <p:nvPr/>
        </p:nvCxnSpPr>
        <p:spPr>
          <a:xfrm>
            <a:off x="3581400" y="6356350"/>
            <a:ext cx="17907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462ABB4-4729-1DA3-DE63-6685438D55D8}"/>
              </a:ext>
            </a:extLst>
          </p:cNvPr>
          <p:cNvCxnSpPr/>
          <p:nvPr/>
        </p:nvCxnSpPr>
        <p:spPr>
          <a:xfrm flipH="1">
            <a:off x="5867400" y="6356350"/>
            <a:ext cx="19685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3232223-71D1-DD4E-F40A-98FF379E45A9}"/>
              </a:ext>
            </a:extLst>
          </p:cNvPr>
          <p:cNvSpPr txBox="1"/>
          <p:nvPr/>
        </p:nvSpPr>
        <p:spPr>
          <a:xfrm>
            <a:off x="3829050" y="6300410"/>
            <a:ext cx="12255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Hadron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CE3741-DA82-62A2-02B8-C95E6FF3F0F1}"/>
              </a:ext>
            </a:extLst>
          </p:cNvPr>
          <p:cNvSpPr txBox="1"/>
          <p:nvPr/>
        </p:nvSpPr>
        <p:spPr>
          <a:xfrm>
            <a:off x="6564800" y="6300410"/>
            <a:ext cx="12255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Electron</a:t>
            </a:r>
          </a:p>
        </p:txBody>
      </p:sp>
      <p:pic>
        <p:nvPicPr>
          <p:cNvPr id="16" name="Picture 2" descr="Pseudorapidity – TikZ.net">
            <a:extLst>
              <a:ext uri="{FF2B5EF4-FFF2-40B4-BE49-F238E27FC236}">
                <a16:creationId xmlns:a16="http://schemas.microsoft.com/office/drawing/2014/main" id="{AB343508-BD7C-06B8-9C02-4F8AD2E2E9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152" y="5226795"/>
            <a:ext cx="2652898" cy="1129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10056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F3AD7-0E07-1206-DCE0-7CAE6C964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6525"/>
            <a:ext cx="10515600" cy="365126"/>
          </a:xfrm>
        </p:spPr>
        <p:txBody>
          <a:bodyPr>
            <a:normAutofit fontScale="90000"/>
          </a:bodyPr>
          <a:lstStyle/>
          <a:p>
            <a:r>
              <a:rPr lang="en-US" dirty="0"/>
              <a:t>Observables (eta, </a:t>
            </a:r>
            <a:r>
              <a:rPr lang="en-US" dirty="0" err="1"/>
              <a:t>pT</a:t>
            </a:r>
            <a:r>
              <a:rPr lang="en-US" dirty="0"/>
              <a:t>, phi)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E28132-AF80-2C1D-A44C-B7198589A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880C7-3B38-4DBF-810F-32D9F8F0994C}" type="slidenum">
              <a:rPr lang="es-MX" smtClean="0"/>
              <a:t>6</a:t>
            </a:fld>
            <a:endParaRPr lang="es-MX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C12131F-5BE4-ECE0-4E14-180121EA2978}"/>
              </a:ext>
            </a:extLst>
          </p:cNvPr>
          <p:cNvSpPr txBox="1"/>
          <p:nvPr/>
        </p:nvSpPr>
        <p:spPr>
          <a:xfrm>
            <a:off x="9395059" y="538876"/>
            <a:ext cx="12505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Pure Signal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8D25789-E92B-F910-A085-F53780D64419}"/>
              </a:ext>
            </a:extLst>
          </p:cNvPr>
          <p:cNvSpPr txBox="1"/>
          <p:nvPr/>
        </p:nvSpPr>
        <p:spPr>
          <a:xfrm>
            <a:off x="1600207" y="3445209"/>
            <a:ext cx="14298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Hadron Gas Admixed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30EE343-8F54-D0D6-0A65-7F19DC16B38D}"/>
              </a:ext>
            </a:extLst>
          </p:cNvPr>
          <p:cNvSpPr txBox="1"/>
          <p:nvPr/>
        </p:nvSpPr>
        <p:spPr>
          <a:xfrm>
            <a:off x="5365396" y="3473455"/>
            <a:ext cx="14298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Hadron Gas Admixed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670B85F-D642-A22F-A475-13102E133CD8}"/>
              </a:ext>
            </a:extLst>
          </p:cNvPr>
          <p:cNvSpPr txBox="1"/>
          <p:nvPr/>
        </p:nvSpPr>
        <p:spPr>
          <a:xfrm>
            <a:off x="9132807" y="3473454"/>
            <a:ext cx="14298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Hadron Gas Admixed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A5911AE-CFE1-5B03-ACEB-5ACA306DC916}"/>
              </a:ext>
            </a:extLst>
          </p:cNvPr>
          <p:cNvSpPr txBox="1"/>
          <p:nvPr/>
        </p:nvSpPr>
        <p:spPr>
          <a:xfrm>
            <a:off x="1880326" y="538877"/>
            <a:ext cx="12505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Pure Signal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160E083-630F-407C-4320-BECD4B295BE2}"/>
              </a:ext>
            </a:extLst>
          </p:cNvPr>
          <p:cNvSpPr txBox="1"/>
          <p:nvPr/>
        </p:nvSpPr>
        <p:spPr>
          <a:xfrm>
            <a:off x="5656753" y="552674"/>
            <a:ext cx="12505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Pure Signal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D47FBB-D740-87F0-BB72-56140A891F77}"/>
              </a:ext>
            </a:extLst>
          </p:cNvPr>
          <p:cNvSpPr/>
          <p:nvPr/>
        </p:nvSpPr>
        <p:spPr>
          <a:xfrm>
            <a:off x="145059" y="1504950"/>
            <a:ext cx="303180" cy="5524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FA83BB-BABF-9DFD-A0F3-5F9E4FD75889}"/>
              </a:ext>
            </a:extLst>
          </p:cNvPr>
          <p:cNvSpPr/>
          <p:nvPr/>
        </p:nvSpPr>
        <p:spPr>
          <a:xfrm>
            <a:off x="165848" y="4425077"/>
            <a:ext cx="303180" cy="5524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F687714-5B72-5F3D-941D-F168BF4EDB22}"/>
              </a:ext>
            </a:extLst>
          </p:cNvPr>
          <p:cNvSpPr/>
          <p:nvPr/>
        </p:nvSpPr>
        <p:spPr>
          <a:xfrm>
            <a:off x="3919195" y="1504950"/>
            <a:ext cx="303180" cy="5524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2B38799-5A40-A179-2025-06C004688215}"/>
              </a:ext>
            </a:extLst>
          </p:cNvPr>
          <p:cNvSpPr/>
          <p:nvPr/>
        </p:nvSpPr>
        <p:spPr>
          <a:xfrm>
            <a:off x="3908611" y="4464054"/>
            <a:ext cx="303180" cy="5524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F53E57-E06C-2FFE-26CE-5231069F02B4}"/>
              </a:ext>
            </a:extLst>
          </p:cNvPr>
          <p:cNvSpPr/>
          <p:nvPr/>
        </p:nvSpPr>
        <p:spPr>
          <a:xfrm>
            <a:off x="7766293" y="4431428"/>
            <a:ext cx="303180" cy="5524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86A8CF4-0CA2-EB9C-60F1-D88C37B80E39}"/>
              </a:ext>
            </a:extLst>
          </p:cNvPr>
          <p:cNvSpPr/>
          <p:nvPr/>
        </p:nvSpPr>
        <p:spPr>
          <a:xfrm>
            <a:off x="7766293" y="1504950"/>
            <a:ext cx="303180" cy="5524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A graph showing the full pion electron&#10;&#10;Description automatically generated with medium confidence">
            <a:extLst>
              <a:ext uri="{FF2B5EF4-FFF2-40B4-BE49-F238E27FC236}">
                <a16:creationId xmlns:a16="http://schemas.microsoft.com/office/drawing/2014/main" id="{02A1DA7C-0585-5DB7-732E-35897AEF6B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70" y="3609944"/>
            <a:ext cx="3646888" cy="2735166"/>
          </a:xfrm>
          <a:prstGeom prst="rect">
            <a:avLst/>
          </a:prstGeom>
        </p:spPr>
      </p:pic>
      <p:pic>
        <p:nvPicPr>
          <p:cNvPr id="21" name="Picture 20" descr="A graph showing the full proton electron&#10;&#10;Description automatically generated with medium confidence">
            <a:extLst>
              <a:ext uri="{FF2B5EF4-FFF2-40B4-BE49-F238E27FC236}">
                <a16:creationId xmlns:a16="http://schemas.microsoft.com/office/drawing/2014/main" id="{34C1D629-9F8D-B39D-6C25-33F77CD6E7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791" y="3691430"/>
            <a:ext cx="3646888" cy="2735166"/>
          </a:xfrm>
          <a:prstGeom prst="rect">
            <a:avLst/>
          </a:prstGeom>
        </p:spPr>
      </p:pic>
      <p:pic>
        <p:nvPicPr>
          <p:cNvPr id="24" name="Picture 23" descr="A graph showing the full proton electron&#10;&#10;Description automatically generated with medium confidence">
            <a:extLst>
              <a:ext uri="{FF2B5EF4-FFF2-40B4-BE49-F238E27FC236}">
                <a16:creationId xmlns:a16="http://schemas.microsoft.com/office/drawing/2014/main" id="{DB966F28-C39A-0C2F-5F96-7854EF47F6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1412" y="3756900"/>
            <a:ext cx="3646889" cy="2735167"/>
          </a:xfrm>
          <a:prstGeom prst="rect">
            <a:avLst/>
          </a:prstGeom>
        </p:spPr>
      </p:pic>
      <p:pic>
        <p:nvPicPr>
          <p:cNvPr id="30" name="Picture 29" descr="A graph showing the full pion electron&#10;&#10;Description automatically generated with medium confidence">
            <a:extLst>
              <a:ext uri="{FF2B5EF4-FFF2-40B4-BE49-F238E27FC236}">
                <a16:creationId xmlns:a16="http://schemas.microsoft.com/office/drawing/2014/main" id="{A13052BC-AA59-00BD-25C7-A038B6DC92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381" y="746361"/>
            <a:ext cx="3628588" cy="2721441"/>
          </a:xfrm>
          <a:prstGeom prst="rect">
            <a:avLst/>
          </a:prstGeom>
        </p:spPr>
      </p:pic>
      <p:pic>
        <p:nvPicPr>
          <p:cNvPr id="32" name="Picture 31" descr="A graph showing the full pion proton electron&#10;&#10;Description automatically generated">
            <a:extLst>
              <a:ext uri="{FF2B5EF4-FFF2-40B4-BE49-F238E27FC236}">
                <a16:creationId xmlns:a16="http://schemas.microsoft.com/office/drawing/2014/main" id="{2543CD37-0DA0-41F3-7E97-08088CDEB8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384" y="751223"/>
            <a:ext cx="3646891" cy="2735168"/>
          </a:xfrm>
          <a:prstGeom prst="rect">
            <a:avLst/>
          </a:prstGeom>
        </p:spPr>
      </p:pic>
      <p:pic>
        <p:nvPicPr>
          <p:cNvPr id="34" name="Picture 33" descr="A graph showing the full proton electron&#10;&#10;Description automatically generated with medium confidence">
            <a:extLst>
              <a:ext uri="{FF2B5EF4-FFF2-40B4-BE49-F238E27FC236}">
                <a16:creationId xmlns:a16="http://schemas.microsoft.com/office/drawing/2014/main" id="{864B2A58-F664-FF36-44D7-438E92AA1B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291" y="781817"/>
            <a:ext cx="3646891" cy="2735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6689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2109CD-F7EC-62A4-E739-97C044E7C0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27DA4-622D-C39C-05D4-D624CC6D3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6525"/>
            <a:ext cx="10515600" cy="365126"/>
          </a:xfrm>
        </p:spPr>
        <p:txBody>
          <a:bodyPr>
            <a:normAutofit fontScale="90000"/>
          </a:bodyPr>
          <a:lstStyle/>
          <a:p>
            <a:r>
              <a:rPr lang="en-US" dirty="0"/>
              <a:t>Observables (eta, </a:t>
            </a:r>
            <a:r>
              <a:rPr lang="en-US" dirty="0" err="1"/>
              <a:t>pT</a:t>
            </a:r>
            <a:r>
              <a:rPr lang="en-US" dirty="0"/>
              <a:t>, phi)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E86293-5413-03D3-E0C1-DDD852F11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880C7-3B38-4DBF-810F-32D9F8F0994C}" type="slidenum">
              <a:rPr lang="es-MX" smtClean="0"/>
              <a:t>7</a:t>
            </a:fld>
            <a:endParaRPr lang="es-MX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9C5DCC5-280B-6A45-9DEC-19FF8080678D}"/>
              </a:ext>
            </a:extLst>
          </p:cNvPr>
          <p:cNvSpPr txBox="1"/>
          <p:nvPr/>
        </p:nvSpPr>
        <p:spPr>
          <a:xfrm>
            <a:off x="9395059" y="538876"/>
            <a:ext cx="12505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Old Admixed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02D4E84-7A34-2235-7694-0982A93701EC}"/>
              </a:ext>
            </a:extLst>
          </p:cNvPr>
          <p:cNvSpPr txBox="1"/>
          <p:nvPr/>
        </p:nvSpPr>
        <p:spPr>
          <a:xfrm>
            <a:off x="1600207" y="3445209"/>
            <a:ext cx="14298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Hadron Gas Admixed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0F9D267-E20E-FBEB-3CDC-A34FA0897823}"/>
              </a:ext>
            </a:extLst>
          </p:cNvPr>
          <p:cNvSpPr txBox="1"/>
          <p:nvPr/>
        </p:nvSpPr>
        <p:spPr>
          <a:xfrm>
            <a:off x="5365396" y="3473455"/>
            <a:ext cx="14298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Hadron Gas Admixed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E281A02-7E68-581E-DF01-2AC18F48104D}"/>
              </a:ext>
            </a:extLst>
          </p:cNvPr>
          <p:cNvSpPr txBox="1"/>
          <p:nvPr/>
        </p:nvSpPr>
        <p:spPr>
          <a:xfrm>
            <a:off x="9132807" y="3473454"/>
            <a:ext cx="14298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Hadron Gas Admixed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59B0BFA-E022-6A5F-4D9E-2D544FFB2F79}"/>
              </a:ext>
            </a:extLst>
          </p:cNvPr>
          <p:cNvSpPr txBox="1"/>
          <p:nvPr/>
        </p:nvSpPr>
        <p:spPr>
          <a:xfrm>
            <a:off x="1880326" y="538877"/>
            <a:ext cx="12505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Old Admixed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C68EA1B-AEFF-E3D3-813C-37F904605327}"/>
              </a:ext>
            </a:extLst>
          </p:cNvPr>
          <p:cNvSpPr txBox="1"/>
          <p:nvPr/>
        </p:nvSpPr>
        <p:spPr>
          <a:xfrm>
            <a:off x="5656753" y="552674"/>
            <a:ext cx="12505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Old Admixed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2D24CDE-CB90-4B47-1447-E0D0EAA734CC}"/>
              </a:ext>
            </a:extLst>
          </p:cNvPr>
          <p:cNvSpPr/>
          <p:nvPr/>
        </p:nvSpPr>
        <p:spPr>
          <a:xfrm>
            <a:off x="145059" y="1504950"/>
            <a:ext cx="303180" cy="5524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D2FECC-6F78-EC9D-4263-E9EF062C2107}"/>
              </a:ext>
            </a:extLst>
          </p:cNvPr>
          <p:cNvSpPr/>
          <p:nvPr/>
        </p:nvSpPr>
        <p:spPr>
          <a:xfrm>
            <a:off x="165848" y="4425077"/>
            <a:ext cx="303180" cy="5524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1F587C9-BFCA-0565-F29F-F385EF722FC2}"/>
              </a:ext>
            </a:extLst>
          </p:cNvPr>
          <p:cNvSpPr/>
          <p:nvPr/>
        </p:nvSpPr>
        <p:spPr>
          <a:xfrm>
            <a:off x="3919195" y="1504950"/>
            <a:ext cx="303180" cy="5524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FBE235F-1CF7-E00C-4357-E2F44F6FA090}"/>
              </a:ext>
            </a:extLst>
          </p:cNvPr>
          <p:cNvSpPr/>
          <p:nvPr/>
        </p:nvSpPr>
        <p:spPr>
          <a:xfrm>
            <a:off x="3908611" y="4464054"/>
            <a:ext cx="303180" cy="5524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C7030E0-CD67-1330-8FBE-B1E3D20C18FF}"/>
              </a:ext>
            </a:extLst>
          </p:cNvPr>
          <p:cNvSpPr/>
          <p:nvPr/>
        </p:nvSpPr>
        <p:spPr>
          <a:xfrm>
            <a:off x="7766293" y="4431428"/>
            <a:ext cx="303180" cy="5524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39F9204-EA90-DF1A-9C1A-1F6E011886FC}"/>
              </a:ext>
            </a:extLst>
          </p:cNvPr>
          <p:cNvSpPr/>
          <p:nvPr/>
        </p:nvSpPr>
        <p:spPr>
          <a:xfrm>
            <a:off x="7766293" y="1504950"/>
            <a:ext cx="303180" cy="5524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A graph showing the full pion electron&#10;&#10;Description automatically generated with medium confidence">
            <a:extLst>
              <a:ext uri="{FF2B5EF4-FFF2-40B4-BE49-F238E27FC236}">
                <a16:creationId xmlns:a16="http://schemas.microsoft.com/office/drawing/2014/main" id="{A0418014-1400-99C6-41DF-E917AB60E2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70" y="3609944"/>
            <a:ext cx="3646888" cy="2735166"/>
          </a:xfrm>
          <a:prstGeom prst="rect">
            <a:avLst/>
          </a:prstGeom>
        </p:spPr>
      </p:pic>
      <p:pic>
        <p:nvPicPr>
          <p:cNvPr id="21" name="Picture 20" descr="A graph showing the full proton electron&#10;&#10;Description automatically generated with medium confidence">
            <a:extLst>
              <a:ext uri="{FF2B5EF4-FFF2-40B4-BE49-F238E27FC236}">
                <a16:creationId xmlns:a16="http://schemas.microsoft.com/office/drawing/2014/main" id="{F63095AF-B60E-CF2E-D74D-FA8F652A7D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791" y="3691430"/>
            <a:ext cx="3646888" cy="2735166"/>
          </a:xfrm>
          <a:prstGeom prst="rect">
            <a:avLst/>
          </a:prstGeom>
        </p:spPr>
      </p:pic>
      <p:pic>
        <p:nvPicPr>
          <p:cNvPr id="24" name="Picture 23" descr="A graph showing the full proton electron&#10;&#10;Description automatically generated with medium confidence">
            <a:extLst>
              <a:ext uri="{FF2B5EF4-FFF2-40B4-BE49-F238E27FC236}">
                <a16:creationId xmlns:a16="http://schemas.microsoft.com/office/drawing/2014/main" id="{2A6BD4DF-A027-40C9-C5F7-D7A5E9360B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1412" y="3756900"/>
            <a:ext cx="3646889" cy="2735167"/>
          </a:xfrm>
          <a:prstGeom prst="rect">
            <a:avLst/>
          </a:prstGeom>
        </p:spPr>
      </p:pic>
      <p:pic>
        <p:nvPicPr>
          <p:cNvPr id="7" name="Picture 6" descr="A graph of a graph showing the full pion electron&#10;&#10;Description automatically generated with medium confidence">
            <a:extLst>
              <a:ext uri="{FF2B5EF4-FFF2-40B4-BE49-F238E27FC236}">
                <a16:creationId xmlns:a16="http://schemas.microsoft.com/office/drawing/2014/main" id="{1762EDB8-655A-0D9D-2CAE-664599597C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484" y="697173"/>
            <a:ext cx="3646891" cy="2735168"/>
          </a:xfrm>
          <a:prstGeom prst="rect">
            <a:avLst/>
          </a:prstGeom>
        </p:spPr>
      </p:pic>
      <p:pic>
        <p:nvPicPr>
          <p:cNvPr id="11" name="Picture 10" descr="A graph showing the full proton electron&#10;&#10;Description automatically generated with medium confidence">
            <a:extLst>
              <a:ext uri="{FF2B5EF4-FFF2-40B4-BE49-F238E27FC236}">
                <a16:creationId xmlns:a16="http://schemas.microsoft.com/office/drawing/2014/main" id="{0541C9A0-71DD-BD19-0EC0-2C82AA3B12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521" y="785975"/>
            <a:ext cx="3646891" cy="2735168"/>
          </a:xfrm>
          <a:prstGeom prst="rect">
            <a:avLst/>
          </a:prstGeom>
        </p:spPr>
      </p:pic>
      <p:pic>
        <p:nvPicPr>
          <p:cNvPr id="15" name="Picture 14" descr="A graph showing the full proton electron&#10;&#10;Description automatically generated with medium confidence">
            <a:extLst>
              <a:ext uri="{FF2B5EF4-FFF2-40B4-BE49-F238E27FC236}">
                <a16:creationId xmlns:a16="http://schemas.microsoft.com/office/drawing/2014/main" id="{3AF0B7A5-F880-3495-B44D-DDE2EC02114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6908" y="710040"/>
            <a:ext cx="3646892" cy="2735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1343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97E06-5D17-D5BE-DF3E-62CB43801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4300" y="2602139"/>
            <a:ext cx="10515600" cy="1325563"/>
          </a:xfrm>
        </p:spPr>
        <p:txBody>
          <a:bodyPr/>
          <a:lstStyle/>
          <a:p>
            <a:r>
              <a:rPr lang="en-US" dirty="0"/>
              <a:t>Vertex Cut Study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C66682-6103-3141-26D3-E472E9313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64AF2-B4AD-4006-A20A-4150B72D2F0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7502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59E50-B40B-BDDC-FB85-4F7789B02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887" y="0"/>
            <a:ext cx="10515600" cy="1325563"/>
          </a:xfrm>
        </p:spPr>
        <p:txBody>
          <a:bodyPr/>
          <a:lstStyle/>
          <a:p>
            <a:r>
              <a:rPr lang="en-US" dirty="0"/>
              <a:t>ACTs Location 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C988FF-E561-0BBD-EBB5-2C44CEDE05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9887" y="881568"/>
            <a:ext cx="10515600" cy="4351338"/>
          </a:xfrm>
        </p:spPr>
        <p:txBody>
          <a:bodyPr>
            <a:normAutofit/>
          </a:bodyPr>
          <a:lstStyle/>
          <a:p>
            <a:r>
              <a:rPr lang="en-US" sz="1800" dirty="0"/>
              <a:t>Z coordinates of the reconstructed central vertex</a:t>
            </a:r>
          </a:p>
          <a:p>
            <a:r>
              <a:rPr lang="en-US" sz="1800" dirty="0"/>
              <a:t>Delta Z= Loc B Reconstructed - Simulation Central Vertex </a:t>
            </a:r>
          </a:p>
          <a:p>
            <a:endParaRPr lang="en-US" sz="1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FB69B9-613B-3385-5F93-80E7D0092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F82BE-4D1E-4DB4-9F21-E6263E36A886}" type="datetime1">
              <a:rPr lang="es-MX" smtClean="0"/>
              <a:t>29/02/2024</a:t>
            </a:fld>
            <a:endParaRPr lang="es-MX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71E515-A37F-D8F7-0F47-506532945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880C7-3B38-4DBF-810F-32D9F8F0994C}" type="slidenum">
              <a:rPr lang="es-MX" smtClean="0"/>
              <a:t>9</a:t>
            </a:fld>
            <a:endParaRPr lang="es-MX"/>
          </a:p>
        </p:txBody>
      </p:sp>
      <p:pic>
        <p:nvPicPr>
          <p:cNvPr id="13" name="Picture 12" descr="A diagram of a graphing of a mathematical equation&#10;&#10;Description automatically generated with medium confidence">
            <a:extLst>
              <a:ext uri="{FF2B5EF4-FFF2-40B4-BE49-F238E27FC236}">
                <a16:creationId xmlns:a16="http://schemas.microsoft.com/office/drawing/2014/main" id="{124A0E37-EA7C-5769-1F5D-3D9619AB7D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35" t="16565" r="28990" b="36431"/>
          <a:stretch/>
        </p:blipFill>
        <p:spPr>
          <a:xfrm>
            <a:off x="394854" y="4201660"/>
            <a:ext cx="3186546" cy="1951061"/>
          </a:xfrm>
          <a:prstGeom prst="rect">
            <a:avLst/>
          </a:prstGeom>
        </p:spPr>
      </p:pic>
      <p:pic>
        <p:nvPicPr>
          <p:cNvPr id="17" name="Picture 16" descr="A graph of a person's body&#10;&#10;Description automatically generated with medium confidence">
            <a:extLst>
              <a:ext uri="{FF2B5EF4-FFF2-40B4-BE49-F238E27FC236}">
                <a16:creationId xmlns:a16="http://schemas.microsoft.com/office/drawing/2014/main" id="{9F0D46B5-2539-4159-6111-2FA7194BE0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520" y="1621340"/>
            <a:ext cx="5715000" cy="2571751"/>
          </a:xfrm>
          <a:prstGeom prst="rect">
            <a:avLst/>
          </a:prstGeom>
        </p:spPr>
      </p:pic>
      <p:pic>
        <p:nvPicPr>
          <p:cNvPr id="19" name="Picture 18" descr="A graph of different sizes and colors&#10;&#10;Description automatically generated with medium confidence">
            <a:extLst>
              <a:ext uri="{FF2B5EF4-FFF2-40B4-BE49-F238E27FC236}">
                <a16:creationId xmlns:a16="http://schemas.microsoft.com/office/drawing/2014/main" id="{6FD17A0B-80FC-B124-8A8B-6707367843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4201660"/>
            <a:ext cx="5715000" cy="2571750"/>
          </a:xfrm>
          <a:prstGeom prst="rect">
            <a:avLst/>
          </a:prstGeom>
        </p:spPr>
      </p:pic>
      <p:pic>
        <p:nvPicPr>
          <p:cNvPr id="21" name="Picture 20" descr="A graph of a function&#10;&#10;Description automatically generated with medium confidence">
            <a:extLst>
              <a:ext uri="{FF2B5EF4-FFF2-40B4-BE49-F238E27FC236}">
                <a16:creationId xmlns:a16="http://schemas.microsoft.com/office/drawing/2014/main" id="{190B10FD-5F00-F09F-56B9-7DBFAC359C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1341"/>
            <a:ext cx="5715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7723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1231</TotalTime>
  <Words>532</Words>
  <Application>Microsoft Office PowerPoint</Application>
  <PresentationFormat>Widescreen</PresentationFormat>
  <Paragraphs>112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Aptos</vt:lpstr>
      <vt:lpstr>Aptos Display</vt:lpstr>
      <vt:lpstr>Arial</vt:lpstr>
      <vt:lpstr>Cambria Math</vt:lpstr>
      <vt:lpstr>Office Theme</vt:lpstr>
      <vt:lpstr>Admixed Background Effects on Tracking Reconstruction </vt:lpstr>
      <vt:lpstr>Overview</vt:lpstr>
      <vt:lpstr>Tracking Reconstruction Effects of Backgrounds</vt:lpstr>
      <vt:lpstr>Merger Code Modification </vt:lpstr>
      <vt:lpstr>PowerPoint Presentation</vt:lpstr>
      <vt:lpstr>Observables (eta, pT, phi)</vt:lpstr>
      <vt:lpstr>Observables (eta, pT, phi)</vt:lpstr>
      <vt:lpstr>Vertex Cut Study </vt:lpstr>
      <vt:lpstr>ACTs Location B</vt:lpstr>
      <vt:lpstr>Efficiency Comparison (Bin by Bin)</vt:lpstr>
      <vt:lpstr>Vertex Cut Study</vt:lpstr>
      <vt:lpstr>Observables </vt:lpstr>
      <vt:lpstr>Reconstructed Particle Breakdown</vt:lpstr>
      <vt:lpstr>Eta of Reconstructed Tracks </vt:lpstr>
      <vt:lpstr>Eta of Reconstructed Tracks (PDG=0 Breakdown)</vt:lpstr>
      <vt:lpstr>Next Steps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Admixed Background Effects on Tracking Reconstruction </dc:title>
  <dc:creator>Benjamen Sterwerf</dc:creator>
  <cp:lastModifiedBy>Benjamen Sterwerf</cp:lastModifiedBy>
  <cp:revision>3</cp:revision>
  <dcterms:created xsi:type="dcterms:W3CDTF">2024-02-29T02:07:42Z</dcterms:created>
  <dcterms:modified xsi:type="dcterms:W3CDTF">2024-02-29T22:39:35Z</dcterms:modified>
</cp:coreProperties>
</file>