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EB Garamond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.fntdata"/><Relationship Id="rId11" Type="http://schemas.openxmlformats.org/officeDocument/2006/relationships/slide" Target="slides/slide5.xml"/><Relationship Id="rId22" Type="http://schemas.openxmlformats.org/officeDocument/2006/relationships/font" Target="fonts/EBGaramond-boldItalic.fntdata"/><Relationship Id="rId10" Type="http://schemas.openxmlformats.org/officeDocument/2006/relationships/slide" Target="slides/slide4.xml"/><Relationship Id="rId21" Type="http://schemas.openxmlformats.org/officeDocument/2006/relationships/font" Target="fonts/EBGaramond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Roboto-regular.fntdata"/><Relationship Id="rId14" Type="http://schemas.openxmlformats.org/officeDocument/2006/relationships/slide" Target="slides/slide8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5" Type="http://schemas.openxmlformats.org/officeDocument/2006/relationships/slideMaster" Target="slideMasters/slideMaster2.xml"/><Relationship Id="rId19" Type="http://schemas.openxmlformats.org/officeDocument/2006/relationships/font" Target="fonts/EBGaramond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e69247b3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e69247b3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e69247b34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e69247b3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e69247b34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e69247b34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e69247b34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e69247b34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e69247b34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e69247b34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e69247b34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e69247b34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e69247b34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e69247b34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e69247b34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e69247b34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1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2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2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ctrTitle"/>
          </p:nvPr>
        </p:nvSpPr>
        <p:spPr>
          <a:xfrm>
            <a:off x="390525" y="181400"/>
            <a:ext cx="8222100" cy="13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Installation of Prototype in STAR Hall, and Hodoscope Tracking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25"/>
          <p:cNvSpPr txBox="1"/>
          <p:nvPr>
            <p:ph idx="1" type="subTitle"/>
          </p:nvPr>
        </p:nvSpPr>
        <p:spPr>
          <a:xfrm>
            <a:off x="390525" y="1732518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Peter Carney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 b="61712" l="0" r="56234" t="12854"/>
          <a:stretch/>
        </p:blipFill>
        <p:spPr>
          <a:xfrm>
            <a:off x="2927525" y="2800225"/>
            <a:ext cx="3288949" cy="10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778" y="2325415"/>
            <a:ext cx="2423050" cy="1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5"/>
          <p:cNvPicPr preferRelativeResize="0"/>
          <p:nvPr/>
        </p:nvPicPr>
        <p:blipFill rotWithShape="1">
          <a:blip r:embed="rId5">
            <a:alphaModFix/>
          </a:blip>
          <a:srcRect b="26401" l="0" r="0" t="23473"/>
          <a:stretch/>
        </p:blipFill>
        <p:spPr>
          <a:xfrm>
            <a:off x="504475" y="2325425"/>
            <a:ext cx="2423049" cy="1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Overview of Calorimeter Structure</a:t>
            </a:r>
            <a:endParaRPr sz="2100"/>
          </a:p>
        </p:txBody>
      </p:sp>
      <p:sp>
        <p:nvSpPr>
          <p:cNvPr id="122" name="Google Shape;122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500" y="682975"/>
            <a:ext cx="7495004" cy="44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Overview of Calorimeter and Board Structure</a:t>
            </a:r>
            <a:endParaRPr sz="2100"/>
          </a:p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50" y="725775"/>
            <a:ext cx="7670692" cy="436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Prototype Placement </a:t>
            </a:r>
            <a:endParaRPr sz="2100"/>
          </a:p>
        </p:txBody>
      </p:sp>
      <p:sp>
        <p:nvSpPr>
          <p:cNvPr id="136" name="Google Shape;136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1063" y="906550"/>
            <a:ext cx="2841827" cy="378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3051" y="906551"/>
            <a:ext cx="2841827" cy="378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40" y="2560925"/>
            <a:ext cx="2846280" cy="213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175450" y="829675"/>
            <a:ext cx="27573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-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Center of Prototype ~45 cm away from beampipe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-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Prototype bolted into table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Introduction of the Hodoscope</a:t>
            </a:r>
            <a:r>
              <a:rPr lang="en" sz="2100"/>
              <a:t> </a:t>
            </a:r>
            <a:endParaRPr sz="2100"/>
          </a:p>
        </p:txBody>
      </p:sp>
      <p:sp>
        <p:nvSpPr>
          <p:cNvPr id="146" name="Google Shape;146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9"/>
          <p:cNvSpPr txBox="1"/>
          <p:nvPr/>
        </p:nvSpPr>
        <p:spPr>
          <a:xfrm>
            <a:off x="491075" y="829675"/>
            <a:ext cx="4446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Hodoscope platform added to long table.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hodoscope is three sets of  3x3 cell plates.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Uses SiPM on tile approach. Scintillating tiles painted with reflective white paint.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379" y="829675"/>
            <a:ext cx="3202552" cy="42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 rotWithShape="1">
          <a:blip r:embed="rId4">
            <a:alphaModFix/>
          </a:blip>
          <a:srcRect b="15618" l="18968" r="31233" t="18893"/>
          <a:stretch/>
        </p:blipFill>
        <p:spPr>
          <a:xfrm>
            <a:off x="618925" y="2867007"/>
            <a:ext cx="4191202" cy="2276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Hodoscope Performance with Cosmic Ray Analysis</a:t>
            </a:r>
            <a:endParaRPr sz="2100"/>
          </a:p>
        </p:txBody>
      </p:sp>
      <p:sp>
        <p:nvSpPr>
          <p:cNvPr id="155" name="Google Shape;155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b="0" l="0" r="7715" t="0"/>
          <a:stretch/>
        </p:blipFill>
        <p:spPr>
          <a:xfrm>
            <a:off x="4887825" y="874175"/>
            <a:ext cx="3703550" cy="42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519100" y="1227000"/>
            <a:ext cx="39051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 linear vector fit is done through the cells with hits.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Error is taken as cell size /sqrt(12), or ~1 cm.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Trajectory mapped onto GEN II Prototype surface at arbitrary position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Wiring + Dark Box</a:t>
            </a:r>
            <a:r>
              <a:rPr lang="en" sz="2100"/>
              <a:t> </a:t>
            </a:r>
            <a:endParaRPr sz="2100"/>
          </a:p>
        </p:txBody>
      </p:sp>
      <p:sp>
        <p:nvSpPr>
          <p:cNvPr id="163" name="Google Shape;163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925" y="829687"/>
            <a:ext cx="3037948" cy="40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/>
          <p:nvPr/>
        </p:nvSpPr>
        <p:spPr>
          <a:xfrm rot="-2012131">
            <a:off x="7127261" y="3047447"/>
            <a:ext cx="956279" cy="188169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0" y="829704"/>
            <a:ext cx="3037950" cy="405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/>
        </p:nvSpPr>
        <p:spPr>
          <a:xfrm>
            <a:off x="3134325" y="961688"/>
            <a:ext cx="2551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 box encased around Prototype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 cables used → 3 boards and 4 </a:t>
            </a: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channels</a:t>
            </a: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the Hodoscope</a:t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Acknowledgements</a:t>
            </a:r>
            <a:r>
              <a:rPr lang="en" sz="2100"/>
              <a:t> </a:t>
            </a:r>
            <a:endParaRPr sz="2100"/>
          </a:p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75" y="777700"/>
            <a:ext cx="3192445" cy="402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6550" y="777700"/>
            <a:ext cx="5367479" cy="4025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