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0ed41ef3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0ed41ef3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0ed41ef34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0ed41ef34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0ed41ef34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0ed41ef34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84bd2e2c5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a84bd2e2c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857b4e03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a857b4e03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a7a7390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6a7a7390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a7a73903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6a7a73903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a7a73903d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6a7a73903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6a7a73903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6a7a73903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a7a73903d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a7a73903d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0ed41ef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0ed41ef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9d009efb54a1b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9d009efb54a1b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a85b7903d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a85b7903d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85b7903d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a85b7903d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84bd2e2c5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a84bd2e2c5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256d1f5ca14d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256d1f5ca14d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85b7903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85b7903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256d1f5ca14da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256d1f5ca14da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0ed41ef3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0ed41ef3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0ed41ef3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0ed41ef3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0ed41ef3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0ed41ef3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3812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40493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❑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❑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ndico.cern.ch/event/1238718/contributions/5486012/attachments/2692398/4672429/eicug_isotopes_073123.pdf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indico.cern.ch/event/1238718/contributions/5486012/attachments/2692398/4672429/eicug_isotopes_073123.pdf" TargetMode="External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hyperlink" Target="https://indico.cern.ch/event/1238718/contributions/5486012/attachments/2692398/4672429/eicug_isotopes_073123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Reconstruction of Nuclear Fragments </a:t>
            </a:r>
            <a:r>
              <a:rPr lang="en"/>
              <a:t>in IP-8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JiaJun Huang, Barak Schmookler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 Riverside, California EIC consortium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6650"/>
            <a:ext cx="2257900" cy="6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900" y="4456650"/>
            <a:ext cx="2123998" cy="6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charge nuclei events</a:t>
            </a:r>
            <a:endParaRPr/>
          </a:p>
        </p:txBody>
      </p:sp>
      <p:sp>
        <p:nvSpPr>
          <p:cNvPr id="201" name="Google Shape;201;p23"/>
          <p:cNvSpPr txBox="1"/>
          <p:nvPr>
            <p:ph idx="1" type="body"/>
          </p:nvPr>
        </p:nvSpPr>
        <p:spPr>
          <a:xfrm>
            <a:off x="311700" y="1152475"/>
            <a:ext cx="85206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previous plot filtered away events with light charged particles (</a:t>
            </a:r>
            <a:r>
              <a:rPr lang="en"/>
              <a:t>Deuterium</a:t>
            </a:r>
            <a:r>
              <a:rPr lang="en"/>
              <a:t>, He3, He4), </a:t>
            </a:r>
            <a:r>
              <a:rPr lang="en"/>
              <a:t>which consist of ~7% of the fission events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But we hope to also detect and differentiate those particles, so we are expecting the same reconstruction as before</a:t>
            </a:r>
            <a:endParaRPr/>
          </a:p>
        </p:txBody>
      </p:sp>
      <p:sp>
        <p:nvSpPr>
          <p:cNvPr id="202" name="Google Shape;2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29" y="2309600"/>
            <a:ext cx="3120150" cy="27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325" y="2270100"/>
            <a:ext cx="3187625" cy="2786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/>
          <p:nvPr/>
        </p:nvSpPr>
        <p:spPr>
          <a:xfrm>
            <a:off x="3840575" y="2860125"/>
            <a:ext cx="1158900" cy="100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Counting light charge particle production events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ABLA - reconstruction</a:t>
            </a:r>
            <a:endParaRPr/>
          </a:p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311700" y="1152475"/>
            <a:ext cx="461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also use ABLA and follow the same method to find the fragments from fission events and reconstruct the pre-fragment based on the neutrons ablated from the decay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same abraded neutrons were applied as background in FLUKA and ABLA, since we use the pass the same set of BeAGLE events into both de-excitation codes.</a:t>
            </a:r>
            <a:endParaRPr/>
          </a:p>
        </p:txBody>
      </p:sp>
      <p:sp>
        <p:nvSpPr>
          <p:cNvPr id="212" name="Google Shape;2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700" y="1170125"/>
            <a:ext cx="3722649" cy="334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ablated </a:t>
            </a:r>
            <a:r>
              <a:rPr lang="en"/>
              <a:t>nucleons</a:t>
            </a:r>
            <a:r>
              <a:rPr lang="en"/>
              <a:t> from FLUKA and ABLA</a:t>
            </a:r>
            <a:endParaRPr/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89775" y="1132275"/>
            <a:ext cx="223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pre-fragment decay process can produce nucleons and light charge particles.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FLUKA and ABLA are in general agreement on production rates.</a:t>
            </a:r>
            <a:endParaRPr/>
          </a:p>
        </p:txBody>
      </p:sp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099" y="1170125"/>
            <a:ext cx="3179100" cy="329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612" y="1170125"/>
            <a:ext cx="3179098" cy="334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parameter anti-correlation</a:t>
            </a:r>
            <a:endParaRPr/>
          </a:p>
        </p:txBody>
      </p:sp>
      <p:sp>
        <p:nvSpPr>
          <p:cNvPr id="228" name="Google Shape;228;p26"/>
          <p:cNvSpPr txBox="1"/>
          <p:nvPr>
            <p:ph idx="1" type="body"/>
          </p:nvPr>
        </p:nvSpPr>
        <p:spPr>
          <a:xfrm>
            <a:off x="311700" y="1152475"/>
            <a:ext cx="59505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Anti-correlation between impact parameter (b) vs. ablated nucleons for possible hadronization studies</a:t>
            </a:r>
            <a:endParaRPr/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298" y="445023"/>
            <a:ext cx="2440900" cy="16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375" y="2095449"/>
            <a:ext cx="7773824" cy="28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parameter anti-correlation</a:t>
            </a:r>
            <a:endParaRPr/>
          </a:p>
        </p:txBody>
      </p:sp>
      <p:sp>
        <p:nvSpPr>
          <p:cNvPr id="237" name="Google Shape;237;p27"/>
          <p:cNvSpPr txBox="1"/>
          <p:nvPr>
            <p:ph idx="1" type="body"/>
          </p:nvPr>
        </p:nvSpPr>
        <p:spPr>
          <a:xfrm>
            <a:off x="311700" y="1152475"/>
            <a:ext cx="59505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Anti-correlation between impact parameter (b) vs. ablated nucleons for possible hadronization studies</a:t>
            </a:r>
            <a:endParaRPr/>
          </a:p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298" y="445023"/>
            <a:ext cx="2440900" cy="16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375" y="2095449"/>
            <a:ext cx="7773824" cy="28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211350" y="85696"/>
            <a:ext cx="6151200" cy="20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Increasing the number of abraded nucleons (A_beam - A_prefragment) means a larger intranuclear cascade – which happens more often in central collisions.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So, reconstruction of the pre-fragment can allow a potentially more robust way to determine centrality than using only the neutrons in the ZDC.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 kinematics at ZDC</a:t>
            </a:r>
            <a:endParaRPr/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311700" y="1152475"/>
            <a:ext cx="2496000" cy="3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Photons energy is distinctive between fragment de-excitation and particle decay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FLUKA is not able to differentiate the photons from de-excitation of </a:t>
            </a:r>
            <a:r>
              <a:rPr lang="en"/>
              <a:t>fragments</a:t>
            </a:r>
            <a:endParaRPr/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568" y="1152475"/>
            <a:ext cx="3528873" cy="33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6336450" y="1017725"/>
            <a:ext cx="249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primary group of interest: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pi</a:t>
            </a:r>
            <a:r>
              <a:rPr baseline="30000" lang="en"/>
              <a:t>0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fragment de-excitation from the fission and evaporation process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Photon kinematics at ZDC</a:t>
            </a:r>
            <a:endParaRPr/>
          </a:p>
        </p:txBody>
      </p:sp>
      <p:sp>
        <p:nvSpPr>
          <p:cNvPr id="256" name="Google Shape;25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1152475"/>
            <a:ext cx="342273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425" y="1152475"/>
            <a:ext cx="3422724" cy="341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photon flux per event</a:t>
            </a:r>
            <a:endParaRPr/>
          </a:p>
        </p:txBody>
      </p:sp>
      <p:sp>
        <p:nvSpPr>
          <p:cNvPr id="264" name="Google Shape;264;p30"/>
          <p:cNvSpPr txBox="1"/>
          <p:nvPr>
            <p:ph idx="1" type="body"/>
          </p:nvPr>
        </p:nvSpPr>
        <p:spPr>
          <a:xfrm>
            <a:off x="311700" y="1152475"/>
            <a:ext cx="385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Di-photon production from pion can undergo further decay into electron or interacting, resulting in odd number of photons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550" y="1152475"/>
            <a:ext cx="46627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photon flux from non-fragments</a:t>
            </a:r>
            <a:endParaRPr/>
          </a:p>
        </p:txBody>
      </p:sp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311700" y="1152475"/>
            <a:ext cx="264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</a:t>
            </a:r>
            <a:r>
              <a:rPr lang="en"/>
              <a:t>ion is not </a:t>
            </a:r>
            <a:r>
              <a:rPr lang="en"/>
              <a:t>distinctive</a:t>
            </a:r>
            <a:r>
              <a:rPr lang="en"/>
              <a:t> in the total photon production process</a:t>
            </a:r>
            <a:endParaRPr/>
          </a:p>
        </p:txBody>
      </p:sp>
      <p:sp>
        <p:nvSpPr>
          <p:cNvPr id="273" name="Google Shape;27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833" y="1152475"/>
            <a:ext cx="587746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photon flux from non-fragments</a:t>
            </a:r>
            <a:endParaRPr/>
          </a:p>
        </p:txBody>
      </p:sp>
      <p:sp>
        <p:nvSpPr>
          <p:cNvPr id="280" name="Google Shape;280;p32"/>
          <p:cNvSpPr txBox="1"/>
          <p:nvPr>
            <p:ph idx="1" type="body"/>
          </p:nvPr>
        </p:nvSpPr>
        <p:spPr>
          <a:xfrm>
            <a:off x="311700" y="1152475"/>
            <a:ext cx="264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At the ZDC, pion have a better resolution from other background photons </a:t>
            </a:r>
            <a:endParaRPr/>
          </a:p>
        </p:txBody>
      </p:sp>
      <p:sp>
        <p:nvSpPr>
          <p:cNvPr id="281" name="Google Shape;28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700" y="1136978"/>
            <a:ext cx="6066449" cy="3526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EIC e-A </a:t>
            </a:r>
            <a:r>
              <a:rPr lang="en"/>
              <a:t>collisions have the possibility of inducing fission or evaporation of the excited pre-fragment nucleus, as well as Fermi-breakup and multi-fragmentation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use the BeAGLE event generator to model the initial scattering + intranuclear cascade; and </a:t>
            </a:r>
            <a:r>
              <a:rPr lang="en"/>
              <a:t>FLUKA and ABLA07 to then simulate the decay of the excited pre-fragment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Previous studies of production and detection of nuclear fragments were shown at the 2023 EIC UG meeting (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Focus in this presentation will be on the reconstruction of the pre-fragment based on nuclei and escaped nucleons</a:t>
            </a:r>
            <a:endParaRPr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time!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Gen4 2</a:t>
            </a:r>
            <a:r>
              <a:rPr baseline="30000" lang="en"/>
              <a:t>nd </a:t>
            </a:r>
            <a:r>
              <a:rPr lang="en"/>
              <a:t>Roman Pots simulation</a:t>
            </a:r>
            <a:endParaRPr/>
          </a:p>
        </p:txBody>
      </p:sp>
      <p:sp>
        <p:nvSpPr>
          <p:cNvPr id="294" name="Google Shape;29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5" name="Google Shape;2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89889" cy="39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/>
          <p:nvPr/>
        </p:nvSpPr>
        <p:spPr>
          <a:xfrm>
            <a:off x="4201600" y="1152475"/>
            <a:ext cx="40503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4"/>
          <p:cNvSpPr txBox="1"/>
          <p:nvPr/>
        </p:nvSpPr>
        <p:spPr>
          <a:xfrm>
            <a:off x="4354000" y="1304875"/>
            <a:ext cx="40503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"/>
          <p:cNvSpPr txBox="1"/>
          <p:nvPr/>
        </p:nvSpPr>
        <p:spPr>
          <a:xfrm>
            <a:off x="5077800" y="2252100"/>
            <a:ext cx="3754500" cy="21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Fragment separation in X is larger than 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to configuration of magnets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 effects accounted for fragment separation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Fragment kinematics</a:t>
            </a:r>
            <a:endParaRPr/>
          </a:p>
        </p:txBody>
      </p:sp>
      <p:sp>
        <p:nvSpPr>
          <p:cNvPr id="304" name="Google Shape;30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602" y="640100"/>
            <a:ext cx="4163849" cy="40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628650" y="23812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/>
              <a:t>One way the 2</a:t>
            </a:r>
            <a:r>
              <a:rPr baseline="30000" lang="en" sz="2400"/>
              <a:t>nd</a:t>
            </a:r>
            <a:r>
              <a:rPr lang="en" sz="2400"/>
              <a:t> focus can be used – </a:t>
            </a:r>
            <a:r>
              <a:rPr lang="en" sz="2400"/>
              <a:t>Nuclear fragments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01" y="2012362"/>
            <a:ext cx="1161597" cy="99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35" y="2974226"/>
            <a:ext cx="262220" cy="22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72" y="1868400"/>
            <a:ext cx="262220" cy="22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927" y="2255558"/>
            <a:ext cx="195386" cy="21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3114" y="2036682"/>
            <a:ext cx="1017676" cy="99417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2206109" y="2370734"/>
            <a:ext cx="493500" cy="29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2450" y="2036682"/>
            <a:ext cx="959708" cy="93754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2821728" y="1967769"/>
            <a:ext cx="1097400" cy="109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2770491" y="1920389"/>
            <a:ext cx="1200300" cy="1200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1905" y="1317817"/>
            <a:ext cx="552655" cy="53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3898" y="1911887"/>
            <a:ext cx="552655" cy="53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9871" y="2775870"/>
            <a:ext cx="803654" cy="7850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5080855" y="2124258"/>
            <a:ext cx="102900" cy="1029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5084029" y="1694942"/>
            <a:ext cx="102900" cy="1029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5080855" y="1909492"/>
            <a:ext cx="102900" cy="1029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6"/>
          <p:cNvCxnSpPr/>
          <p:nvPr/>
        </p:nvCxnSpPr>
        <p:spPr>
          <a:xfrm>
            <a:off x="4077081" y="2566134"/>
            <a:ext cx="4673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6"/>
          <p:cNvSpPr/>
          <p:nvPr/>
        </p:nvSpPr>
        <p:spPr>
          <a:xfrm>
            <a:off x="4746209" y="2638562"/>
            <a:ext cx="102900" cy="1029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 rot="-1604185">
            <a:off x="3938871" y="1869091"/>
            <a:ext cx="493458" cy="2912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 rot="1348833">
            <a:off x="3936778" y="2798224"/>
            <a:ext cx="493501" cy="2912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5417284" y="1761578"/>
            <a:ext cx="493500" cy="29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5437130" y="3006446"/>
            <a:ext cx="493500" cy="29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4074" y="2759573"/>
            <a:ext cx="803654" cy="78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2749" y="1322120"/>
            <a:ext cx="552655" cy="53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9575" y="1902380"/>
            <a:ext cx="552655" cy="53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5933" y="1693165"/>
            <a:ext cx="195386" cy="21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4945346" y="2637224"/>
            <a:ext cx="102900" cy="1029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345071">
            <a:off x="6707597" y="1926715"/>
            <a:ext cx="319810" cy="1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345071">
            <a:off x="6795940" y="2836171"/>
            <a:ext cx="319810" cy="19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7141119" y="3006445"/>
            <a:ext cx="493500" cy="29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7173269" y="1797812"/>
            <a:ext cx="493500" cy="29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0210" y="1328509"/>
            <a:ext cx="552655" cy="53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7236" y="1906907"/>
            <a:ext cx="552655" cy="53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48618" y="2757113"/>
            <a:ext cx="803654" cy="7850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6"/>
          <p:cNvCxnSpPr/>
          <p:nvPr/>
        </p:nvCxnSpPr>
        <p:spPr>
          <a:xfrm flipH="1" rot="10800000">
            <a:off x="8399891" y="1469369"/>
            <a:ext cx="235200" cy="59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16"/>
          <p:cNvCxnSpPr/>
          <p:nvPr/>
        </p:nvCxnSpPr>
        <p:spPr>
          <a:xfrm flipH="1" rot="10800000">
            <a:off x="8552273" y="2987573"/>
            <a:ext cx="235200" cy="59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16"/>
          <p:cNvSpPr txBox="1"/>
          <p:nvPr/>
        </p:nvSpPr>
        <p:spPr>
          <a:xfrm>
            <a:off x="8353484" y="1499237"/>
            <a:ext cx="347100" cy="276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469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113" name="Google Shape;113;p16"/>
          <p:cNvSpPr txBox="1"/>
          <p:nvPr/>
        </p:nvSpPr>
        <p:spPr>
          <a:xfrm>
            <a:off x="8487413" y="2731910"/>
            <a:ext cx="347100" cy="2769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3329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478" y="2970991"/>
            <a:ext cx="195386" cy="21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-22303" y="3306600"/>
            <a:ext cx="21279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Incoming GeV electron beam and 100 GeV/nucleon heavy ion beam </a:t>
            </a:r>
            <a:endParaRPr sz="1100"/>
          </a:p>
        </p:txBody>
      </p:sp>
      <p:sp>
        <p:nvSpPr>
          <p:cNvPr id="116" name="Google Shape;116;p16"/>
          <p:cNvSpPr txBox="1"/>
          <p:nvPr/>
        </p:nvSpPr>
        <p:spPr>
          <a:xfrm>
            <a:off x="664792" y="4501350"/>
            <a:ext cx="597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0</a:t>
            </a:r>
            <a:endParaRPr sz="1100"/>
          </a:p>
        </p:txBody>
      </p:sp>
      <p:sp>
        <p:nvSpPr>
          <p:cNvPr id="117" name="Google Shape;117;p16"/>
          <p:cNvSpPr txBox="1"/>
          <p:nvPr/>
        </p:nvSpPr>
        <p:spPr>
          <a:xfrm>
            <a:off x="2441448" y="3308901"/>
            <a:ext cx="16200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Excited intermediate nucleus (i.e. pre-fragment)</a:t>
            </a:r>
            <a:endParaRPr sz="1100"/>
          </a:p>
        </p:txBody>
      </p:sp>
      <p:sp>
        <p:nvSpPr>
          <p:cNvPr id="118" name="Google Shape;118;p16"/>
          <p:cNvSpPr txBox="1"/>
          <p:nvPr/>
        </p:nvSpPr>
        <p:spPr>
          <a:xfrm>
            <a:off x="3010662" y="4497508"/>
            <a:ext cx="8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10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-22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100"/>
          </a:p>
        </p:txBody>
      </p:sp>
      <p:sp>
        <p:nvSpPr>
          <p:cNvPr id="119" name="Google Shape;119;p16"/>
          <p:cNvSpPr txBox="1"/>
          <p:nvPr/>
        </p:nvSpPr>
        <p:spPr>
          <a:xfrm>
            <a:off x="1657350" y="934172"/>
            <a:ext cx="1559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Hard scattering and </a:t>
            </a:r>
            <a:r>
              <a:rPr b="1" lang="en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intranuclear</a:t>
            </a:r>
            <a:r>
              <a:rPr b="1" i="0" lang="en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cascade</a:t>
            </a:r>
            <a:endParaRPr sz="1100"/>
          </a:p>
        </p:txBody>
      </p:sp>
      <p:sp>
        <p:nvSpPr>
          <p:cNvPr id="120" name="Google Shape;120;p16"/>
          <p:cNvSpPr txBox="1"/>
          <p:nvPr/>
        </p:nvSpPr>
        <p:spPr>
          <a:xfrm>
            <a:off x="4149527" y="4500000"/>
            <a:ext cx="1463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10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-20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- 10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-17 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100"/>
          </a:p>
        </p:txBody>
      </p:sp>
      <p:sp>
        <p:nvSpPr>
          <p:cNvPr id="121" name="Google Shape;121;p16"/>
          <p:cNvSpPr txBox="1"/>
          <p:nvPr/>
        </p:nvSpPr>
        <p:spPr>
          <a:xfrm>
            <a:off x="3305937" y="934352"/>
            <a:ext cx="1266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High-energy fission or evaporation</a:t>
            </a:r>
            <a:endParaRPr sz="1100"/>
          </a:p>
        </p:txBody>
      </p:sp>
      <p:sp>
        <p:nvSpPr>
          <p:cNvPr id="122" name="Google Shape;122;p16"/>
          <p:cNvSpPr txBox="1"/>
          <p:nvPr/>
        </p:nvSpPr>
        <p:spPr>
          <a:xfrm>
            <a:off x="4299449" y="3498859"/>
            <a:ext cx="1084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Fission or evaporation products</a:t>
            </a:r>
            <a:endParaRPr sz="1100"/>
          </a:p>
        </p:txBody>
      </p:sp>
      <p:sp>
        <p:nvSpPr>
          <p:cNvPr id="123" name="Google Shape;123;p16"/>
          <p:cNvSpPr txBox="1"/>
          <p:nvPr/>
        </p:nvSpPr>
        <p:spPr>
          <a:xfrm>
            <a:off x="4797644" y="939648"/>
            <a:ext cx="172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Gamma de-excitation</a:t>
            </a:r>
            <a:endParaRPr sz="1100"/>
          </a:p>
        </p:txBody>
      </p:sp>
      <p:sp>
        <p:nvSpPr>
          <p:cNvPr id="124" name="Google Shape;124;p16"/>
          <p:cNvSpPr txBox="1"/>
          <p:nvPr/>
        </p:nvSpPr>
        <p:spPr>
          <a:xfrm>
            <a:off x="5986233" y="4505080"/>
            <a:ext cx="8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10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-14</a:t>
            </a: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100"/>
          </a:p>
        </p:txBody>
      </p:sp>
      <p:sp>
        <p:nvSpPr>
          <p:cNvPr id="125" name="Google Shape;125;p16"/>
          <p:cNvSpPr txBox="1"/>
          <p:nvPr/>
        </p:nvSpPr>
        <p:spPr>
          <a:xfrm>
            <a:off x="5665464" y="3567706"/>
            <a:ext cx="14631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Isotopes in ground state and gammas</a:t>
            </a:r>
            <a:endParaRPr sz="1100"/>
          </a:p>
        </p:txBody>
      </p:sp>
      <p:sp>
        <p:nvSpPr>
          <p:cNvPr id="126" name="Google Shape;126;p16"/>
          <p:cNvSpPr txBox="1"/>
          <p:nvPr/>
        </p:nvSpPr>
        <p:spPr>
          <a:xfrm>
            <a:off x="6522655" y="939067"/>
            <a:ext cx="1670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Decay of radioactive isotopes</a:t>
            </a:r>
            <a:endParaRPr sz="1100"/>
          </a:p>
        </p:txBody>
      </p:sp>
      <p:sp>
        <p:nvSpPr>
          <p:cNvPr id="127" name="Google Shape;127;p16"/>
          <p:cNvSpPr txBox="1"/>
          <p:nvPr/>
        </p:nvSpPr>
        <p:spPr>
          <a:xfrm>
            <a:off x="7461344" y="3597425"/>
            <a:ext cx="1463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Isotopes after radioactive decay</a:t>
            </a:r>
            <a:endParaRPr sz="1100"/>
          </a:p>
        </p:txBody>
      </p:sp>
      <p:sp>
        <p:nvSpPr>
          <p:cNvPr id="128" name="Google Shape;128;p16"/>
          <p:cNvSpPr txBox="1"/>
          <p:nvPr/>
        </p:nvSpPr>
        <p:spPr>
          <a:xfrm>
            <a:off x="7321319" y="4430935"/>
            <a:ext cx="1598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? – never (stable)</a:t>
            </a:r>
            <a:endParaRPr sz="1100"/>
          </a:p>
        </p:txBody>
      </p:sp>
      <p:sp>
        <p:nvSpPr>
          <p:cNvPr id="129" name="Google Shape;129;p16"/>
          <p:cNvSpPr txBox="1"/>
          <p:nvPr/>
        </p:nvSpPr>
        <p:spPr>
          <a:xfrm>
            <a:off x="8472751" y="3444173"/>
            <a:ext cx="339000" cy="2856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cxnSp>
        <p:nvCxnSpPr>
          <p:cNvPr id="130" name="Google Shape;130;p16"/>
          <p:cNvCxnSpPr/>
          <p:nvPr/>
        </p:nvCxnSpPr>
        <p:spPr>
          <a:xfrm>
            <a:off x="8495474" y="3385604"/>
            <a:ext cx="339000" cy="58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16"/>
          <p:cNvSpPr txBox="1"/>
          <p:nvPr/>
        </p:nvSpPr>
        <p:spPr>
          <a:xfrm>
            <a:off x="0" y="4852500"/>
            <a:ext cx="21393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Slide from: </a:t>
            </a:r>
            <a:r>
              <a:rPr lang="en" sz="900" u="sng">
                <a:solidFill>
                  <a:srgbClr val="0097A7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Barak Schmookler</a:t>
            </a:r>
            <a:endParaRPr sz="900"/>
          </a:p>
        </p:txBody>
      </p:sp>
      <p:sp>
        <p:nvSpPr>
          <p:cNvPr id="132" name="Google Shape;132;p16"/>
          <p:cNvSpPr/>
          <p:nvPr/>
        </p:nvSpPr>
        <p:spPr>
          <a:xfrm rot="5400000">
            <a:off x="3086196" y="1693363"/>
            <a:ext cx="102900" cy="1029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 rot="5400000">
            <a:off x="3515513" y="1696537"/>
            <a:ext cx="102900" cy="1029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 rot="5400000">
            <a:off x="3300962" y="1693363"/>
            <a:ext cx="102900" cy="1029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2942525" y="4237498"/>
            <a:ext cx="890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lang="en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Abraded</a:t>
            </a:r>
            <a:endParaRPr sz="1100"/>
          </a:p>
        </p:txBody>
      </p:sp>
      <p:sp>
        <p:nvSpPr>
          <p:cNvPr id="136" name="Google Shape;136;p16"/>
          <p:cNvSpPr txBox="1"/>
          <p:nvPr/>
        </p:nvSpPr>
        <p:spPr>
          <a:xfrm>
            <a:off x="4303988" y="4237511"/>
            <a:ext cx="890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lang="en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Ablated</a:t>
            </a:r>
            <a:endParaRPr sz="1100"/>
          </a:p>
        </p:txBody>
      </p:sp>
      <p:sp>
        <p:nvSpPr>
          <p:cNvPr id="137" name="Google Shape;137;p16"/>
          <p:cNvSpPr txBox="1"/>
          <p:nvPr/>
        </p:nvSpPr>
        <p:spPr>
          <a:xfrm>
            <a:off x="5790530" y="4251325"/>
            <a:ext cx="124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Calibri"/>
              <a:buNone/>
            </a:pPr>
            <a:r>
              <a:rPr b="1" lang="en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Detector Level</a:t>
            </a:r>
            <a:endParaRPr sz="1100"/>
          </a:p>
        </p:txBody>
      </p:sp>
      <p:sp>
        <p:nvSpPr>
          <p:cNvPr id="138" name="Google Shape;138;p16"/>
          <p:cNvSpPr txBox="1"/>
          <p:nvPr>
            <p:ph idx="12" type="sldNum"/>
          </p:nvPr>
        </p:nvSpPr>
        <p:spPr>
          <a:xfrm>
            <a:off x="69151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EIC Detectors – far-forward region</a:t>
            </a:r>
            <a:endParaRPr/>
          </a:p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311700" y="3465250"/>
            <a:ext cx="8520600" cy="11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B0 and ZDC detect neutron and gamma ray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Roman Pots detect the fragment trajectory and A/Z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Fission Product Detector (cherenkov or scintillator) detects fragment Z</a:t>
            </a:r>
            <a:endParaRPr/>
          </a:p>
        </p:txBody>
      </p:sp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525" y="1152473"/>
            <a:ext cx="6273649" cy="23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0" y="4852500"/>
            <a:ext cx="21393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Slides from: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Barak Schmookler</a:t>
            </a:r>
            <a:endParaRPr sz="900"/>
          </a:p>
        </p:txBody>
      </p:sp>
      <p:sp>
        <p:nvSpPr>
          <p:cNvPr id="148" name="Google Shape;148;p17"/>
          <p:cNvSpPr/>
          <p:nvPr/>
        </p:nvSpPr>
        <p:spPr>
          <a:xfrm rot="3651695">
            <a:off x="7332488" y="1098509"/>
            <a:ext cx="597633" cy="53451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Fission Product  Detector (FPD)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BeAGLE excited pre-fragment production distribution</a:t>
            </a:r>
            <a:endParaRPr/>
          </a:p>
        </p:txBody>
      </p: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311700" y="1152475"/>
            <a:ext cx="269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of excited pre-fragment nuclei can have a variety of N &amp; Z combination from the </a:t>
            </a:r>
            <a:r>
              <a:rPr baseline="30000" lang="en"/>
              <a:t>238</a:t>
            </a:r>
            <a:r>
              <a:rPr lang="en"/>
              <a:t>U beam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What we want to measure</a:t>
            </a:r>
            <a:endParaRPr b="1"/>
          </a:p>
        </p:txBody>
      </p:sp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950" y="1017725"/>
            <a:ext cx="5960349" cy="39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BeAGLE + FLUKA</a:t>
            </a:r>
            <a:endParaRPr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311700" y="1152475"/>
            <a:ext cx="433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100,000 event generation of scattering + decay process of e+</a:t>
            </a:r>
            <a:r>
              <a:rPr baseline="30000" lang="en"/>
              <a:t>238</a:t>
            </a:r>
            <a:r>
              <a:rPr lang="en"/>
              <a:t>U collision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60510 fission di-fragment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33650 evaporation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Other events includes: 6%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Multi-fragmentation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Fermi-breakup</a:t>
            </a:r>
            <a:endParaRPr/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833" y="1017725"/>
            <a:ext cx="490316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 rot="3336922">
            <a:off x="5894675" y="1469955"/>
            <a:ext cx="521651" cy="297222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5450950" y="2339875"/>
            <a:ext cx="8967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Fission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Region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67" name="Google Shape;167;p19"/>
          <p:cNvSpPr txBox="1"/>
          <p:nvPr/>
        </p:nvSpPr>
        <p:spPr>
          <a:xfrm rot="4040931">
            <a:off x="7694297" y="1247865"/>
            <a:ext cx="338077" cy="10383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7529050" y="1970475"/>
            <a:ext cx="8967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Evaporation Region</a:t>
            </a:r>
            <a:endParaRPr sz="1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from FLUKA 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311700" y="1152475"/>
            <a:ext cx="49386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Kinematics of neutrons from the BeAGLE+FLUKA simulation show a confined region within the ZDC acceptance that the ablated neutrons will hit.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Abraded nucleons within the angular cut will result in background noise for reconstructing the pre-fragment</a:t>
            </a:r>
            <a:endParaRPr/>
          </a:p>
        </p:txBody>
      </p:sp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722" y="250800"/>
            <a:ext cx="3542703" cy="24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325" y="2701525"/>
            <a:ext cx="3556775" cy="24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264550" y="4008975"/>
            <a:ext cx="46221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Abraded nucleons: produced in the hard scattering or intranuclear cascade.</a:t>
            </a:r>
            <a:endParaRPr b="1"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Ablated nucleons: produced during the de-excitation of the excited pre-fragment.</a:t>
            </a:r>
            <a:endParaRPr b="1"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Neutron </a:t>
            </a:r>
            <a:r>
              <a:rPr lang="en"/>
              <a:t>kinematics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311700" y="1152475"/>
            <a:ext cx="494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Abraded neutrons have a wide range of angular and energy spectrum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Ablated neutrons are confined into smaller theta and close to the beam energy</a:t>
            </a:r>
            <a:endParaRPr/>
          </a:p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226" y="1152475"/>
            <a:ext cx="3576076" cy="34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264550" y="4008975"/>
            <a:ext cx="46221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Abraded nucleons: produced in the hard scattering or intranuclear cascade.</a:t>
            </a:r>
            <a:endParaRPr b="1"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Ablated nucleons: produced during the de-excitation of the excited pre-fragment.</a:t>
            </a:r>
            <a:endParaRPr b="1"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Fission reconstruction using only neutrons</a:t>
            </a:r>
            <a:endParaRPr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47825" y="1152475"/>
            <a:ext cx="234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neutrons seems to be enough for reconstructing the pre-fragment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Reconstructing</a:t>
            </a:r>
            <a:r>
              <a:rPr lang="en"/>
              <a:t> the A of </a:t>
            </a:r>
            <a:r>
              <a:rPr lang="en"/>
              <a:t>fragment 1</a:t>
            </a:r>
            <a:r>
              <a:rPr lang="en"/>
              <a:t>(2) will require the Roman Pots and a detector to determine Z.</a:t>
            </a:r>
            <a:endParaRPr/>
          </a:p>
        </p:txBody>
      </p:sp>
      <p:sp>
        <p:nvSpPr>
          <p:cNvPr id="194" name="Google Shape;1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800" y="1152475"/>
            <a:ext cx="6671874" cy="351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