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61" r:id="rId1"/>
  </p:sldMasterIdLst>
  <p:notesMasterIdLst>
    <p:notesMasterId r:id="rId6"/>
  </p:notesMasterIdLst>
  <p:sldIdLst>
    <p:sldId id="259" r:id="rId2"/>
    <p:sldId id="256" r:id="rId3"/>
    <p:sldId id="257" r:id="rId4"/>
    <p:sldId id="258" r:id="rId5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tt Cowan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2"/>
    <p:restoredTop sz="94674"/>
  </p:normalViewPr>
  <p:slideViewPr>
    <p:cSldViewPr snapToGrid="0">
      <p:cViewPr varScale="1">
        <p:scale>
          <a:sx n="81" d="100"/>
          <a:sy n="81" d="100"/>
        </p:scale>
        <p:origin x="72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4-03-12T20:47:36.124" idx="1">
    <p:pos x="360" y="630"/>
    <p:text>SciSe&gt;r&lt;ver (missing a 'r')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1f3aa1946f1_0_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g1f3aa1946f1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1f3aa1946f1_0_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g1f3aa1946f1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>
  <p:cSld name="Title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813175" y="2541806"/>
            <a:ext cx="10334625" cy="19474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 b="1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813175" y="5773229"/>
            <a:ext cx="10334625" cy="7461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body" idx="2"/>
          </p:nvPr>
        </p:nvSpPr>
        <p:spPr>
          <a:xfrm>
            <a:off x="813175" y="4501444"/>
            <a:ext cx="10334625" cy="12596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9" name="Google Shape;19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86083" y="5755088"/>
            <a:ext cx="3238500" cy="419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888">
          <p15:clr>
            <a:srgbClr val="FBAE40"/>
          </p15:clr>
        </p15:guide>
        <p15:guide id="4" pos="360">
          <p15:clr>
            <a:srgbClr val="FBAE40"/>
          </p15:clr>
        </p15:guide>
        <p15:guide id="5" pos="7320">
          <p15:clr>
            <a:srgbClr val="FBAE40"/>
          </p15:clr>
        </p15:guide>
        <p15:guide id="6" orient="horz" pos="3984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1"/>
          <p:cNvSpPr txBox="1">
            <a:spLocks noGrp="1"/>
          </p:cNvSpPr>
          <p:nvPr>
            <p:ph type="title"/>
          </p:nvPr>
        </p:nvSpPr>
        <p:spPr>
          <a:xfrm>
            <a:off x="836612" y="149086"/>
            <a:ext cx="3932237" cy="1202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1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5105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9" name="Google Shape;69;p11"/>
          <p:cNvSpPr txBox="1">
            <a:spLocks noGrp="1"/>
          </p:cNvSpPr>
          <p:nvPr>
            <p:ph type="body" idx="2"/>
          </p:nvPr>
        </p:nvSpPr>
        <p:spPr>
          <a:xfrm>
            <a:off x="839788" y="1610139"/>
            <a:ext cx="3932237" cy="44825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sldNum" idx="12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45700" bIns="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3588160" y="6311901"/>
            <a:ext cx="70567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5330687" y="631659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152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2"/>
          <p:cNvSpPr>
            <a:spLocks noGrp="1"/>
          </p:cNvSpPr>
          <p:nvPr>
            <p:ph type="pic" idx="2"/>
          </p:nvPr>
        </p:nvSpPr>
        <p:spPr>
          <a:xfrm>
            <a:off x="5098774" y="987425"/>
            <a:ext cx="6256614" cy="5085383"/>
          </a:xfrm>
          <a:prstGeom prst="rect">
            <a:avLst/>
          </a:prstGeom>
          <a:noFill/>
          <a:ln>
            <a:noFill/>
          </a:ln>
        </p:spPr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>
            <a:off x="839788" y="1709529"/>
            <a:ext cx="3932237" cy="4363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sldNum" idx="12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45700" bIns="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dt" idx="10"/>
          </p:nvPr>
        </p:nvSpPr>
        <p:spPr>
          <a:xfrm>
            <a:off x="3672643" y="6316593"/>
            <a:ext cx="70567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ftr" idx="11"/>
          </p:nvPr>
        </p:nvSpPr>
        <p:spPr>
          <a:xfrm>
            <a:off x="5549348" y="6316593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3"/>
          <p:cNvSpPr txBox="1">
            <a:spLocks noGrp="1"/>
          </p:cNvSpPr>
          <p:nvPr>
            <p:ph type="title"/>
          </p:nvPr>
        </p:nvSpPr>
        <p:spPr>
          <a:xfrm>
            <a:off x="571500" y="116650"/>
            <a:ext cx="110490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3"/>
          <p:cNvSpPr txBox="1">
            <a:spLocks noGrp="1"/>
          </p:cNvSpPr>
          <p:nvPr>
            <p:ph type="body" idx="1"/>
          </p:nvPr>
        </p:nvSpPr>
        <p:spPr>
          <a:xfrm rot="5400000">
            <a:off x="3909513" y="-1678178"/>
            <a:ext cx="4372975" cy="1104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sldNum" idx="12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45700" bIns="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4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4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7" name="Google Shape;87;p14"/>
          <p:cNvSpPr txBox="1">
            <a:spLocks noGrp="1"/>
          </p:cNvSpPr>
          <p:nvPr>
            <p:ph type="sldNum" idx="12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45700" bIns="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Title Slide_Print-friendly">
  <p:cSld name="1_Title Slide_Print-friend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3"/>
          <p:cNvSpPr txBox="1">
            <a:spLocks noGrp="1"/>
          </p:cNvSpPr>
          <p:nvPr>
            <p:ph type="ctrTitle"/>
          </p:nvPr>
        </p:nvSpPr>
        <p:spPr>
          <a:xfrm>
            <a:off x="813175" y="2541806"/>
            <a:ext cx="10334625" cy="19474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 b="1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ubTitle" idx="1"/>
          </p:nvPr>
        </p:nvSpPr>
        <p:spPr>
          <a:xfrm>
            <a:off x="813175" y="5773229"/>
            <a:ext cx="10334625" cy="7461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2"/>
          </p:nvPr>
        </p:nvSpPr>
        <p:spPr>
          <a:xfrm>
            <a:off x="813175" y="4501444"/>
            <a:ext cx="10334625" cy="12596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4" name="Google Shape;24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86083" y="5742910"/>
            <a:ext cx="3238500" cy="419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888">
          <p15:clr>
            <a:srgbClr val="FBAE40"/>
          </p15:clr>
        </p15:guide>
        <p15:guide id="4" pos="360">
          <p15:clr>
            <a:srgbClr val="FBAE40"/>
          </p15:clr>
        </p15:guide>
        <p15:guide id="5" pos="7320">
          <p15:clr>
            <a:srgbClr val="FBAE40"/>
          </p15:clr>
        </p15:guide>
        <p15:guide id="6" orient="horz" pos="3984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>
            <a:spLocks noGrp="1"/>
          </p:cNvSpPr>
          <p:nvPr>
            <p:ph type="title"/>
          </p:nvPr>
        </p:nvSpPr>
        <p:spPr>
          <a:xfrm>
            <a:off x="571500" y="116650"/>
            <a:ext cx="110490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body" idx="1"/>
          </p:nvPr>
        </p:nvSpPr>
        <p:spPr>
          <a:xfrm>
            <a:off x="571500" y="1659835"/>
            <a:ext cx="11049000" cy="4372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/>
            </a:lvl1pPr>
            <a:lvl2pPr marL="914400" lvl="1" indent="-381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sldNum" idx="12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45700" bIns="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dt" idx="10"/>
          </p:nvPr>
        </p:nvSpPr>
        <p:spPr>
          <a:xfrm>
            <a:off x="3840654" y="6326530"/>
            <a:ext cx="705678" cy="3703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ftr" idx="11"/>
          </p:nvPr>
        </p:nvSpPr>
        <p:spPr>
          <a:xfrm>
            <a:off x="4883644" y="6311903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>
            <a:spLocks noGrp="1"/>
          </p:cNvSpPr>
          <p:nvPr>
            <p:ph type="title"/>
          </p:nvPr>
        </p:nvSpPr>
        <p:spPr>
          <a:xfrm>
            <a:off x="571500" y="116650"/>
            <a:ext cx="110490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sldNum" idx="12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45700" bIns="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dt" idx="10"/>
          </p:nvPr>
        </p:nvSpPr>
        <p:spPr>
          <a:xfrm>
            <a:off x="651147" y="6332326"/>
            <a:ext cx="70567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ftr" idx="11"/>
          </p:nvPr>
        </p:nvSpPr>
        <p:spPr>
          <a:xfrm>
            <a:off x="4038600" y="6331776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sldNum" idx="12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45700" bIns="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ctrTitle"/>
          </p:nvPr>
        </p:nvSpPr>
        <p:spPr>
          <a:xfrm>
            <a:off x="813175" y="2541806"/>
            <a:ext cx="10334625" cy="19474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 b="1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1"/>
          </p:nvPr>
        </p:nvSpPr>
        <p:spPr>
          <a:xfrm>
            <a:off x="813175" y="4501444"/>
            <a:ext cx="10334625" cy="12596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dt" idx="10"/>
          </p:nvPr>
        </p:nvSpPr>
        <p:spPr>
          <a:xfrm>
            <a:off x="3438940" y="6321841"/>
            <a:ext cx="70567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Section Header_Print-friendly">
  <p:cSld name="1_Section Header_Print-friend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7"/>
          <p:cNvSpPr txBox="1">
            <a:spLocks noGrp="1"/>
          </p:cNvSpPr>
          <p:nvPr>
            <p:ph type="sldNum" idx="12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45700" bIns="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ctrTitle"/>
          </p:nvPr>
        </p:nvSpPr>
        <p:spPr>
          <a:xfrm>
            <a:off x="813175" y="2541806"/>
            <a:ext cx="10334625" cy="19474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 b="1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1"/>
          </p:nvPr>
        </p:nvSpPr>
        <p:spPr>
          <a:xfrm>
            <a:off x="813175" y="4501444"/>
            <a:ext cx="10334625" cy="12596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dt" idx="10"/>
          </p:nvPr>
        </p:nvSpPr>
        <p:spPr>
          <a:xfrm>
            <a:off x="3448879" y="6316594"/>
            <a:ext cx="70567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8"/>
          <p:cNvSpPr txBox="1">
            <a:spLocks noGrp="1"/>
          </p:cNvSpPr>
          <p:nvPr>
            <p:ph type="title"/>
          </p:nvPr>
        </p:nvSpPr>
        <p:spPr>
          <a:xfrm>
            <a:off x="571500" y="116650"/>
            <a:ext cx="110490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body" idx="1"/>
          </p:nvPr>
        </p:nvSpPr>
        <p:spPr>
          <a:xfrm>
            <a:off x="571500" y="1639957"/>
            <a:ext cx="5181600" cy="45370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/>
            </a:lvl1pPr>
            <a:lvl2pPr marL="914400" lvl="1" indent="-381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8"/>
          <p:cNvSpPr txBox="1">
            <a:spLocks noGrp="1"/>
          </p:cNvSpPr>
          <p:nvPr>
            <p:ph type="body" idx="2"/>
          </p:nvPr>
        </p:nvSpPr>
        <p:spPr>
          <a:xfrm>
            <a:off x="6096000" y="1639957"/>
            <a:ext cx="5181600" cy="45370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/>
            </a:lvl1pPr>
            <a:lvl2pPr marL="914400" lvl="1" indent="-381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8"/>
          <p:cNvSpPr txBox="1">
            <a:spLocks noGrp="1"/>
          </p:cNvSpPr>
          <p:nvPr>
            <p:ph type="sldNum" idx="12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45700" bIns="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3326289" y="6316594"/>
            <a:ext cx="70567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4207563" y="6331776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9"/>
          <p:cNvSpPr txBox="1">
            <a:spLocks noGrp="1"/>
          </p:cNvSpPr>
          <p:nvPr>
            <p:ph type="title"/>
          </p:nvPr>
        </p:nvSpPr>
        <p:spPr>
          <a:xfrm>
            <a:off x="571500" y="5701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9"/>
          <p:cNvSpPr txBox="1">
            <a:spLocks noGrp="1"/>
          </p:cNvSpPr>
          <p:nvPr>
            <p:ph type="body" idx="1"/>
          </p:nvPr>
        </p:nvSpPr>
        <p:spPr>
          <a:xfrm>
            <a:off x="571500" y="1610139"/>
            <a:ext cx="5157787" cy="7680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2"/>
          </p:nvPr>
        </p:nvSpPr>
        <p:spPr>
          <a:xfrm>
            <a:off x="571500" y="2378143"/>
            <a:ext cx="5157787" cy="3811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/>
            </a:lvl1pPr>
            <a:lvl2pPr marL="914400" lvl="1" indent="-381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3"/>
          </p:nvPr>
        </p:nvSpPr>
        <p:spPr>
          <a:xfrm>
            <a:off x="6096000" y="1610139"/>
            <a:ext cx="5183188" cy="7680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body" idx="4"/>
          </p:nvPr>
        </p:nvSpPr>
        <p:spPr>
          <a:xfrm>
            <a:off x="6096000" y="2378143"/>
            <a:ext cx="5183188" cy="39384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/>
            </a:lvl1pPr>
            <a:lvl2pPr marL="914400" lvl="1" indent="-381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sldNum" idx="12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45700" bIns="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dt" idx="10"/>
          </p:nvPr>
        </p:nvSpPr>
        <p:spPr>
          <a:xfrm>
            <a:off x="3582303" y="6316594"/>
            <a:ext cx="70567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ftr" idx="11"/>
          </p:nvPr>
        </p:nvSpPr>
        <p:spPr>
          <a:xfrm>
            <a:off x="4832458" y="631659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0"/>
          <p:cNvSpPr txBox="1">
            <a:spLocks noGrp="1"/>
          </p:cNvSpPr>
          <p:nvPr>
            <p:ph type="sldNum" idx="12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45700" bIns="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dt" idx="10"/>
          </p:nvPr>
        </p:nvSpPr>
        <p:spPr>
          <a:xfrm>
            <a:off x="3796746" y="6316595"/>
            <a:ext cx="70567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ftr" idx="11"/>
          </p:nvPr>
        </p:nvSpPr>
        <p:spPr>
          <a:xfrm>
            <a:off x="4923183" y="630196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5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571500" y="116650"/>
            <a:ext cx="110490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571500" y="1659835"/>
            <a:ext cx="11049000" cy="4372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sldNum" idx="12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45700" bIns="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dt" idx="10"/>
          </p:nvPr>
        </p:nvSpPr>
        <p:spPr>
          <a:xfrm>
            <a:off x="2226366" y="6316594"/>
            <a:ext cx="70567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360">
          <p15:clr>
            <a:srgbClr val="F26B43"/>
          </p15:clr>
        </p15:guide>
        <p15:guide id="4" orient="horz" pos="3888">
          <p15:clr>
            <a:srgbClr val="F26B43"/>
          </p15:clr>
        </p15:guide>
        <p15:guide id="5" pos="7320">
          <p15:clr>
            <a:srgbClr val="F26B43"/>
          </p15:clr>
        </p15:guide>
        <p15:guide id="6" orient="horz" pos="412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AD4312-CBBA-CE36-17DB-AD485F0FD6E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</a:t>
            </a:fld>
            <a:endParaRPr lang="en-US"/>
          </a:p>
        </p:txBody>
      </p:sp>
      <p:pic>
        <p:nvPicPr>
          <p:cNvPr id="6" name="Picture 5" descr="A diagram of a company&#10;&#10;Description automatically generated">
            <a:extLst>
              <a:ext uri="{FF2B5EF4-FFF2-40B4-BE49-F238E27FC236}">
                <a16:creationId xmlns:a16="http://schemas.microsoft.com/office/drawing/2014/main" id="{6E850467-5EA8-6C38-0D04-C4E09CCA47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99" y="-1"/>
            <a:ext cx="10748141" cy="660375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76A0572-0F20-C16A-D769-4DBBE15E96B1}"/>
              </a:ext>
            </a:extLst>
          </p:cNvPr>
          <p:cNvSpPr/>
          <p:nvPr/>
        </p:nvSpPr>
        <p:spPr>
          <a:xfrm>
            <a:off x="10867697" y="6316595"/>
            <a:ext cx="1072055" cy="4625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05A2ABE-58ED-0097-BAE1-5C64B2670D0A}"/>
              </a:ext>
            </a:extLst>
          </p:cNvPr>
          <p:cNvSpPr/>
          <p:nvPr/>
        </p:nvSpPr>
        <p:spPr>
          <a:xfrm>
            <a:off x="3447535" y="2051222"/>
            <a:ext cx="2421924" cy="455253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0561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5"/>
          <p:cNvSpPr txBox="1">
            <a:spLocks noGrp="1"/>
          </p:cNvSpPr>
          <p:nvPr>
            <p:ph type="title"/>
          </p:nvPr>
        </p:nvSpPr>
        <p:spPr>
          <a:xfrm>
            <a:off x="571500" y="116650"/>
            <a:ext cx="11049000" cy="76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Storage &amp; Infrastructure Group</a:t>
            </a:r>
            <a:endParaRPr/>
          </a:p>
        </p:txBody>
      </p:sp>
      <p:sp>
        <p:nvSpPr>
          <p:cNvPr id="93" name="Google Shape;93;p15"/>
          <p:cNvSpPr txBox="1">
            <a:spLocks noGrp="1"/>
          </p:cNvSpPr>
          <p:nvPr>
            <p:ph type="body" idx="1"/>
          </p:nvPr>
        </p:nvSpPr>
        <p:spPr>
          <a:xfrm>
            <a:off x="571500" y="1000150"/>
            <a:ext cx="11049000" cy="52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800"/>
              <a:buChar char="●"/>
            </a:pPr>
            <a:r>
              <a:rPr lang="en-US"/>
              <a:t>Infrastructure Services</a:t>
            </a:r>
            <a:endParaRPr/>
          </a:p>
          <a:p>
            <a:pPr marL="914400" lvl="1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US"/>
              <a:t>Staff members:</a:t>
            </a:r>
            <a:endParaRPr/>
          </a:p>
          <a:p>
            <a:pPr marL="1371600" lvl="2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</a:pPr>
            <a:r>
              <a:rPr lang="en-US"/>
              <a:t>Joe Frith, Mark Berry, Matt Cowan, Robert Hancock &amp; Tommy Tang</a:t>
            </a:r>
            <a:endParaRPr/>
          </a:p>
          <a:p>
            <a:pPr marL="914400" lvl="1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US"/>
              <a:t>Responsibilities:</a:t>
            </a:r>
            <a:endParaRPr/>
          </a:p>
          <a:p>
            <a:pPr marL="1371600" lvl="2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</a:pPr>
            <a:r>
              <a:rPr lang="en-US"/>
              <a:t>Virtualization &amp; Container management (RHEV, OKD, OpenShift)</a:t>
            </a:r>
            <a:endParaRPr/>
          </a:p>
          <a:p>
            <a:pPr marL="1371600" lvl="2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</a:pPr>
            <a:r>
              <a:rPr lang="en-US"/>
              <a:t>Central build &amp; config mgmt (Cobbler, Foreman, Puppet)</a:t>
            </a:r>
            <a:endParaRPr/>
          </a:p>
          <a:p>
            <a:pPr marL="1371600" lvl="2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</a:pPr>
            <a:r>
              <a:rPr lang="en-US"/>
              <a:t>Central storage (GPFS, NFS, AFS, STAR XRootD, Lustre hardware)</a:t>
            </a:r>
            <a:endParaRPr/>
          </a:p>
          <a:p>
            <a:pPr marL="1371600" lvl="2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</a:pPr>
            <a:r>
              <a:rPr lang="en-US"/>
              <a:t>Central services (IPA/ldap, ntp, ssh, sftp, Globus DTN)</a:t>
            </a:r>
            <a:endParaRPr/>
          </a:p>
          <a:p>
            <a:pPr marL="1371600" lvl="2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</a:pPr>
            <a:r>
              <a:rPr lang="en-US"/>
              <a:t>IAA services (COmanage, Keycloak)</a:t>
            </a:r>
            <a:endParaRPr/>
          </a:p>
          <a:p>
            <a:pPr marL="914400" lvl="1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US"/>
              <a:t>Current Activities:</a:t>
            </a:r>
            <a:endParaRPr/>
          </a:p>
          <a:p>
            <a:pPr marL="1371600" lvl="2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</a:pPr>
            <a:r>
              <a:rPr lang="en-US"/>
              <a:t>RHEV EoL: migration to OpenShift or VMWare</a:t>
            </a:r>
            <a:endParaRPr/>
          </a:p>
          <a:p>
            <a:pPr marL="1371600" lvl="2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</a:pPr>
            <a:r>
              <a:rPr lang="en-US"/>
              <a:t>Puppet Upgrade to support RHEL 8/9</a:t>
            </a:r>
            <a:endParaRPr/>
          </a:p>
          <a:p>
            <a:pPr marL="1371600" lvl="2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</a:pPr>
            <a:r>
              <a:rPr lang="en-US"/>
              <a:t>STAR &amp; ATLAS T3 GPFS hardware upgrade</a:t>
            </a:r>
            <a:endParaRPr/>
          </a:p>
          <a:p>
            <a:pPr marL="1371600" lvl="2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</a:pPr>
            <a:r>
              <a:rPr lang="en-US"/>
              <a:t>sPHENIX Lustre expansion (hardware/OS install)</a:t>
            </a:r>
            <a:endParaRPr/>
          </a:p>
          <a:p>
            <a:pPr marL="1371600" lvl="2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</a:pPr>
            <a:r>
              <a:rPr lang="en-US"/>
              <a:t>SDCC IAA merge with ITD AD possibility?</a:t>
            </a:r>
            <a:endParaRPr/>
          </a:p>
        </p:txBody>
      </p:sp>
      <p:sp>
        <p:nvSpPr>
          <p:cNvPr id="94" name="Google Shape;94;p15"/>
          <p:cNvSpPr txBox="1">
            <a:spLocks noGrp="1"/>
          </p:cNvSpPr>
          <p:nvPr>
            <p:ph type="sldNum" idx="12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4570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6"/>
          <p:cNvSpPr txBox="1">
            <a:spLocks noGrp="1"/>
          </p:cNvSpPr>
          <p:nvPr>
            <p:ph type="title"/>
          </p:nvPr>
        </p:nvSpPr>
        <p:spPr>
          <a:xfrm>
            <a:off x="571500" y="116650"/>
            <a:ext cx="11049000" cy="76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Storage &amp; Infrastructure Group</a:t>
            </a:r>
            <a:endParaRPr/>
          </a:p>
        </p:txBody>
      </p:sp>
      <p:sp>
        <p:nvSpPr>
          <p:cNvPr id="100" name="Google Shape;100;p16"/>
          <p:cNvSpPr txBox="1">
            <a:spLocks noGrp="1"/>
          </p:cNvSpPr>
          <p:nvPr>
            <p:ph type="body" idx="1"/>
          </p:nvPr>
        </p:nvSpPr>
        <p:spPr>
          <a:xfrm>
            <a:off x="571500" y="1000150"/>
            <a:ext cx="11049000" cy="52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800"/>
              <a:buChar char="●"/>
            </a:pPr>
            <a:r>
              <a:rPr lang="en-US" dirty="0"/>
              <a:t>HPSS Tape Archive</a:t>
            </a:r>
            <a:endParaRPr dirty="0"/>
          </a:p>
          <a:p>
            <a:pPr marL="914400" lvl="1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US" dirty="0"/>
              <a:t>Staff members:</a:t>
            </a:r>
            <a:endParaRPr dirty="0"/>
          </a:p>
          <a:p>
            <a:pPr marL="1371600" lvl="2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</a:pPr>
            <a:r>
              <a:rPr lang="en-US" dirty="0"/>
              <a:t>Tim Chou, </a:t>
            </a:r>
            <a:r>
              <a:rPr lang="en-US" dirty="0" err="1"/>
              <a:t>Ognian</a:t>
            </a:r>
            <a:r>
              <a:rPr lang="en-US" dirty="0"/>
              <a:t> </a:t>
            </a:r>
            <a:r>
              <a:rPr lang="en-US" dirty="0" err="1"/>
              <a:t>Novakov</a:t>
            </a:r>
            <a:r>
              <a:rPr lang="en-US" dirty="0"/>
              <a:t>, Justin Spradley, Iris Wu</a:t>
            </a:r>
            <a:endParaRPr dirty="0"/>
          </a:p>
          <a:p>
            <a:pPr marL="914400" lvl="1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US" dirty="0"/>
              <a:t>Responsibilities:</a:t>
            </a:r>
            <a:endParaRPr dirty="0"/>
          </a:p>
          <a:p>
            <a:pPr marL="1371600" lvl="2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</a:pPr>
            <a:r>
              <a:rPr lang="en-US" dirty="0"/>
              <a:t>Tape libraries, HPSS data movers, core/DB servers, disk cache, FC infrastructures </a:t>
            </a:r>
            <a:endParaRPr dirty="0"/>
          </a:p>
          <a:p>
            <a:pPr marL="1371600" lvl="2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</a:pPr>
            <a:r>
              <a:rPr lang="en-US" dirty="0"/>
              <a:t>Tape backup services (TSM &amp; </a:t>
            </a:r>
            <a:r>
              <a:rPr lang="en-US" dirty="0" err="1"/>
              <a:t>TiBS</a:t>
            </a:r>
            <a:r>
              <a:rPr lang="en-US" dirty="0"/>
              <a:t>)</a:t>
            </a:r>
            <a:endParaRPr dirty="0"/>
          </a:p>
          <a:p>
            <a:pPr marL="1371600" lvl="2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</a:pPr>
            <a:r>
              <a:rPr lang="en-US" dirty="0"/>
              <a:t>HPSS Batch</a:t>
            </a:r>
            <a:endParaRPr dirty="0"/>
          </a:p>
          <a:p>
            <a:pPr marL="1371600" lvl="2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</a:pPr>
            <a:r>
              <a:rPr lang="en-US" dirty="0"/>
              <a:t>HPSS Clients </a:t>
            </a:r>
            <a:endParaRPr dirty="0"/>
          </a:p>
          <a:p>
            <a:pPr marL="914400" lvl="1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US" dirty="0"/>
              <a:t>Current Activities:</a:t>
            </a:r>
            <a:endParaRPr dirty="0"/>
          </a:p>
          <a:p>
            <a:pPr marL="1371600" lvl="2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</a:pPr>
            <a:r>
              <a:rPr lang="en-US" dirty="0"/>
              <a:t>Preparations for </a:t>
            </a:r>
            <a:r>
              <a:rPr lang="en-US" dirty="0" err="1"/>
              <a:t>sPHENIX</a:t>
            </a:r>
            <a:r>
              <a:rPr lang="en-US" dirty="0"/>
              <a:t> Run24 (cosmic run is in progress, collisions on Apr 15)</a:t>
            </a:r>
            <a:endParaRPr dirty="0"/>
          </a:p>
          <a:p>
            <a:pPr marL="1371600" lvl="2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</a:pPr>
            <a:r>
              <a:rPr lang="en-US" dirty="0"/>
              <a:t>ATLAS  data injection and staging </a:t>
            </a:r>
          </a:p>
          <a:p>
            <a:pPr marL="1371600" algn="l" rtl="0" fontAlgn="base"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1,000 LTO8 (12TB/tape)tapes purchased in Feb, 2024</a:t>
            </a:r>
          </a:p>
          <a:p>
            <a:pPr marL="1371600" algn="l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1,150 LTO8 tapes available (</a:t>
            </a:r>
            <a:r>
              <a:rPr lang="en-US" sz="1800" b="0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13.8PB)</a:t>
            </a:r>
            <a:endParaRPr lang="en-US" dirty="0"/>
          </a:p>
          <a:p>
            <a:pPr marL="1371600" lvl="2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</a:pPr>
            <a:r>
              <a:rPr lang="en-US" dirty="0"/>
              <a:t>TSM upgrade to 8.1.21</a:t>
            </a:r>
            <a:endParaRPr dirty="0"/>
          </a:p>
          <a:p>
            <a:pPr marL="1371600" lvl="2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</a:pPr>
            <a:r>
              <a:rPr lang="en-US" dirty="0"/>
              <a:t>Repacking of data on older LTO to new LTO media</a:t>
            </a:r>
            <a:endParaRPr dirty="0"/>
          </a:p>
          <a:p>
            <a:pPr marL="1371600" lvl="2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</a:pPr>
            <a:r>
              <a:rPr lang="en-US" dirty="0"/>
              <a:t>Development of next Batch tape staging </a:t>
            </a:r>
            <a:endParaRPr dirty="0"/>
          </a:p>
        </p:txBody>
      </p:sp>
      <p:sp>
        <p:nvSpPr>
          <p:cNvPr id="101" name="Google Shape;101;p16"/>
          <p:cNvSpPr txBox="1">
            <a:spLocks noGrp="1"/>
          </p:cNvSpPr>
          <p:nvPr>
            <p:ph type="sldNum" idx="12"/>
          </p:nvPr>
        </p:nvSpPr>
        <p:spPr>
          <a:xfrm>
            <a:off x="11188014" y="6316595"/>
            <a:ext cx="432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4570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7"/>
          <p:cNvSpPr txBox="1">
            <a:spLocks noGrp="1"/>
          </p:cNvSpPr>
          <p:nvPr>
            <p:ph type="title"/>
          </p:nvPr>
        </p:nvSpPr>
        <p:spPr>
          <a:xfrm>
            <a:off x="571500" y="116650"/>
            <a:ext cx="11049000" cy="76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Storage &amp; Infrastructure Group</a:t>
            </a:r>
            <a:endParaRPr/>
          </a:p>
        </p:txBody>
      </p:sp>
      <p:sp>
        <p:nvSpPr>
          <p:cNvPr id="107" name="Google Shape;107;p17"/>
          <p:cNvSpPr txBox="1">
            <a:spLocks noGrp="1"/>
          </p:cNvSpPr>
          <p:nvPr>
            <p:ph type="body" idx="1"/>
          </p:nvPr>
        </p:nvSpPr>
        <p:spPr>
          <a:xfrm>
            <a:off x="571500" y="1000150"/>
            <a:ext cx="11049000" cy="52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800"/>
              <a:buChar char="●"/>
            </a:pPr>
            <a:r>
              <a:rPr lang="en-US" dirty="0"/>
              <a:t>Storage Services (Large Clustered Storage)</a:t>
            </a:r>
            <a:endParaRPr dirty="0"/>
          </a:p>
          <a:p>
            <a:pPr marL="914400" lvl="1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US" dirty="0"/>
              <a:t>Staff members:</a:t>
            </a:r>
            <a:endParaRPr dirty="0"/>
          </a:p>
          <a:p>
            <a:pPr marL="1371600" lvl="2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</a:pPr>
            <a:r>
              <a:rPr lang="en-US" dirty="0"/>
              <a:t>Jane Liu, Doug Benjamin, Carlos </a:t>
            </a:r>
            <a:r>
              <a:rPr lang="en-US" dirty="0" err="1"/>
              <a:t>Gamboa</a:t>
            </a:r>
            <a:r>
              <a:rPr lang="en-US" dirty="0"/>
              <a:t>, Vincent Garonne, </a:t>
            </a:r>
            <a:r>
              <a:rPr lang="en-US" dirty="0" err="1"/>
              <a:t>Qiulan</a:t>
            </a:r>
            <a:r>
              <a:rPr lang="en-US" dirty="0"/>
              <a:t> Huang, Iris Wu, James Leonardi</a:t>
            </a:r>
            <a:endParaRPr dirty="0"/>
          </a:p>
          <a:p>
            <a:pPr marL="914400" lvl="1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US" dirty="0"/>
              <a:t>Responsibilities:</a:t>
            </a:r>
            <a:endParaRPr dirty="0"/>
          </a:p>
          <a:p>
            <a:pPr marL="1371600" lvl="2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</a:pPr>
            <a:r>
              <a:rPr lang="en-US" dirty="0" err="1"/>
              <a:t>dCache</a:t>
            </a:r>
            <a:r>
              <a:rPr lang="en-US" dirty="0"/>
              <a:t> (Belle II, ATLAS, DUNE, </a:t>
            </a:r>
            <a:r>
              <a:rPr lang="en-US"/>
              <a:t>PHENIX, preprod</a:t>
            </a:r>
            <a:r>
              <a:rPr lang="en-US" dirty="0"/>
              <a:t> testbed)</a:t>
            </a:r>
            <a:endParaRPr dirty="0"/>
          </a:p>
          <a:p>
            <a:pPr marL="1371600" lvl="2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</a:pPr>
            <a:r>
              <a:rPr lang="en-US" dirty="0" err="1"/>
              <a:t>Lustre</a:t>
            </a:r>
            <a:r>
              <a:rPr lang="en-US" dirty="0"/>
              <a:t> (</a:t>
            </a:r>
            <a:r>
              <a:rPr lang="en-US" dirty="0" err="1"/>
              <a:t>sPHENIX</a:t>
            </a:r>
            <a:r>
              <a:rPr lang="en-US" dirty="0"/>
              <a:t>, </a:t>
            </a:r>
            <a:r>
              <a:rPr lang="en-US" dirty="0" err="1"/>
              <a:t>sPHENIX</a:t>
            </a:r>
            <a:r>
              <a:rPr lang="en-US" dirty="0"/>
              <a:t> NEW, Three NSLS2 systems, CFN, CSI BNLBOX, STAR/EIC, ATLAS HPC, CSI </a:t>
            </a:r>
            <a:r>
              <a:rPr lang="en-US" dirty="0" err="1"/>
              <a:t>SciSever</a:t>
            </a:r>
            <a:r>
              <a:rPr lang="en-US" dirty="0"/>
              <a:t>)</a:t>
            </a:r>
            <a:endParaRPr dirty="0"/>
          </a:p>
          <a:p>
            <a:pPr marL="914400" lvl="1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US" dirty="0"/>
              <a:t>Current Activities:</a:t>
            </a:r>
            <a:endParaRPr dirty="0"/>
          </a:p>
          <a:p>
            <a:pPr marL="1371600" lvl="2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</a:pPr>
            <a:r>
              <a:rPr lang="en-US" dirty="0"/>
              <a:t>ATLAS </a:t>
            </a:r>
            <a:r>
              <a:rPr lang="en-US" dirty="0" err="1"/>
              <a:t>dCache</a:t>
            </a:r>
            <a:r>
              <a:rPr lang="en-US" dirty="0"/>
              <a:t> storage pool retirement/replacement</a:t>
            </a:r>
            <a:endParaRPr dirty="0"/>
          </a:p>
          <a:p>
            <a:pPr marL="1371600" lvl="2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</a:pPr>
            <a:r>
              <a:rPr lang="en-US" dirty="0" err="1"/>
              <a:t>SciServer</a:t>
            </a:r>
            <a:r>
              <a:rPr lang="en-US" dirty="0"/>
              <a:t> </a:t>
            </a:r>
            <a:r>
              <a:rPr lang="en-US" dirty="0" err="1"/>
              <a:t>Lustre</a:t>
            </a:r>
            <a:endParaRPr dirty="0"/>
          </a:p>
          <a:p>
            <a:pPr marL="1371600" lvl="2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</a:pPr>
            <a:r>
              <a:rPr lang="en-US" dirty="0" err="1"/>
              <a:t>sPHENIX</a:t>
            </a:r>
            <a:r>
              <a:rPr lang="en-US" dirty="0"/>
              <a:t> </a:t>
            </a:r>
            <a:r>
              <a:rPr lang="en-US" dirty="0" err="1"/>
              <a:t>Lustre</a:t>
            </a:r>
            <a:r>
              <a:rPr lang="en-US" dirty="0"/>
              <a:t> expansion (~22PB)</a:t>
            </a:r>
            <a:endParaRPr dirty="0"/>
          </a:p>
          <a:p>
            <a:pPr marL="1371600" lvl="2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</a:pPr>
            <a:r>
              <a:rPr lang="en-US" dirty="0"/>
              <a:t>Development of Generic </a:t>
            </a:r>
            <a:r>
              <a:rPr lang="en-US" dirty="0" err="1"/>
              <a:t>Lustre</a:t>
            </a:r>
            <a:r>
              <a:rPr lang="en-US" dirty="0"/>
              <a:t> Puppet Modules (including monitoring software) for RHEL8</a:t>
            </a:r>
            <a:endParaRPr dirty="0"/>
          </a:p>
        </p:txBody>
      </p:sp>
      <p:sp>
        <p:nvSpPr>
          <p:cNvPr id="108" name="Google Shape;108;p17"/>
          <p:cNvSpPr txBox="1">
            <a:spLocks noGrp="1"/>
          </p:cNvSpPr>
          <p:nvPr>
            <p:ph type="sldNum" idx="12"/>
          </p:nvPr>
        </p:nvSpPr>
        <p:spPr>
          <a:xfrm>
            <a:off x="11188014" y="6316595"/>
            <a:ext cx="432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4570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C3CE187-8DA6-E496-D3EE-A9F25C7FF493}"/>
              </a:ext>
            </a:extLst>
          </p:cNvPr>
          <p:cNvSpPr txBox="1"/>
          <p:nvPr/>
        </p:nvSpPr>
        <p:spPr>
          <a:xfrm>
            <a:off x="7587049" y="5852829"/>
            <a:ext cx="3264035" cy="9387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i="1" dirty="0"/>
              <a:t>BNL Directorates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i="1" dirty="0"/>
              <a:t>NSLS2 – National Synchrotron  Light Source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i="1" dirty="0"/>
              <a:t>CFN – Center for Functional Nanomaterials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i="1" dirty="0"/>
              <a:t>CSI – Computational Science Initiative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i="1" dirty="0"/>
              <a:t>EIC – Electron-Ion Collider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NL">
  <a:themeElements>
    <a:clrScheme name="BNL Color Palett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05C78"/>
      </a:accent1>
      <a:accent2>
        <a:srgbClr val="00ADDC"/>
      </a:accent2>
      <a:accent3>
        <a:srgbClr val="B2D33B"/>
      </a:accent3>
      <a:accent4>
        <a:srgbClr val="F68B1F"/>
      </a:accent4>
      <a:accent5>
        <a:srgbClr val="B72467"/>
      </a:accent5>
      <a:accent6>
        <a:srgbClr val="FFCD34"/>
      </a:accent6>
      <a:hlink>
        <a:srgbClr val="4881C3"/>
      </a:hlink>
      <a:folHlink>
        <a:srgbClr val="51499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377</Words>
  <Application>Microsoft Office PowerPoint</Application>
  <PresentationFormat>Widescreen</PresentationFormat>
  <Paragraphs>54</Paragraphs>
  <Slides>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Calibri</vt:lpstr>
      <vt:lpstr>BNL</vt:lpstr>
      <vt:lpstr>PowerPoint Presentation</vt:lpstr>
      <vt:lpstr>Storage &amp; Infrastructure Group</vt:lpstr>
      <vt:lpstr>Storage &amp; Infrastructure Group</vt:lpstr>
      <vt:lpstr>Storage &amp; Infrastructure Group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Joe Frith</dc:creator>
  <cp:lastModifiedBy>Frith, Joseph</cp:lastModifiedBy>
  <cp:revision>5</cp:revision>
  <dcterms:modified xsi:type="dcterms:W3CDTF">2024-03-18T17:08:41Z</dcterms:modified>
</cp:coreProperties>
</file>