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</p:sldMasterIdLst>
  <p:notesMasterIdLst>
    <p:notesMasterId r:id="rId14"/>
  </p:notesMasterIdLst>
  <p:sldIdLst>
    <p:sldId id="256" r:id="rId2"/>
    <p:sldId id="270" r:id="rId3"/>
    <p:sldId id="272" r:id="rId4"/>
    <p:sldId id="273" r:id="rId5"/>
    <p:sldId id="274" r:id="rId6"/>
    <p:sldId id="275" r:id="rId7"/>
    <p:sldId id="278" r:id="rId8"/>
    <p:sldId id="277" r:id="rId9"/>
    <p:sldId id="276" r:id="rId10"/>
    <p:sldId id="280" r:id="rId11"/>
    <p:sldId id="279" r:id="rId12"/>
    <p:sldId id="271" r:id="rId13"/>
  </p:sldIdLst>
  <p:sldSz cx="12188825" cy="6858000"/>
  <p:notesSz cx="12801600" cy="7772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9AA0A6"/>
          </p15:clr>
        </p15:guide>
        <p15:guide id="2" pos="3839">
          <p15:clr>
            <a:srgbClr val="9AA0A6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r van Gemmeren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96" y="10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8292960" y="2163960"/>
            <a:ext cx="4379760" cy="271224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90120" y="356760"/>
            <a:ext cx="7344000" cy="7118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" name="Google Shape;5;n"/>
          <p:cNvSpPr txBox="1">
            <a:spLocks noGrp="1"/>
          </p:cNvSpPr>
          <p:nvPr>
            <p:ph type="hdr" idx="3"/>
          </p:nvPr>
        </p:nvSpPr>
        <p:spPr>
          <a:xfrm>
            <a:off x="356760" y="356760"/>
            <a:ext cx="5245200" cy="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" name="Google Shape;6;n"/>
          <p:cNvSpPr txBox="1">
            <a:spLocks noGrp="1"/>
          </p:cNvSpPr>
          <p:nvPr>
            <p:ph type="dt" idx="10"/>
          </p:nvPr>
        </p:nvSpPr>
        <p:spPr>
          <a:xfrm>
            <a:off x="7198200" y="356760"/>
            <a:ext cx="5245200" cy="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356760" y="7062480"/>
            <a:ext cx="5245200" cy="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7198200" y="7062480"/>
            <a:ext cx="5245200" cy="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 b="0" i="0" u="none" strike="noStrike" cap="none"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072438" y="2163763"/>
            <a:ext cx="4821237" cy="2713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0" name="Google Shape;120;p1:notes"/>
          <p:cNvSpPr txBox="1">
            <a:spLocks noGrp="1"/>
          </p:cNvSpPr>
          <p:nvPr>
            <p:ph type="body" idx="1"/>
          </p:nvPr>
        </p:nvSpPr>
        <p:spPr>
          <a:xfrm>
            <a:off x="690120" y="356760"/>
            <a:ext cx="7344000" cy="7118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>
            <a:spLocks noGrp="1"/>
          </p:cNvSpPr>
          <p:nvPr>
            <p:ph type="ctrTitle"/>
          </p:nvPr>
        </p:nvSpPr>
        <p:spPr>
          <a:xfrm>
            <a:off x="415502" y="992767"/>
            <a:ext cx="113577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7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 dirty="0"/>
          </a:p>
        </p:txBody>
      </p:sp>
      <p:sp>
        <p:nvSpPr>
          <p:cNvPr id="91" name="Google Shape;91;p16"/>
          <p:cNvSpPr txBox="1">
            <a:spLocks noGrp="1"/>
          </p:cNvSpPr>
          <p:nvPr>
            <p:ph type="subTitle" idx="1"/>
          </p:nvPr>
        </p:nvSpPr>
        <p:spPr>
          <a:xfrm>
            <a:off x="415492" y="3778833"/>
            <a:ext cx="113577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1">
  <p:cSld name="Title, Conten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>
            <a:spLocks noGrp="1"/>
          </p:cNvSpPr>
          <p:nvPr>
            <p:ph type="title"/>
          </p:nvPr>
        </p:nvSpPr>
        <p:spPr>
          <a:xfrm>
            <a:off x="837862" y="270000"/>
            <a:ext cx="5451900" cy="13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16" name="Google Shape;116;p20"/>
          <p:cNvSpPr txBox="1">
            <a:spLocks noGrp="1"/>
          </p:cNvSpPr>
          <p:nvPr>
            <p:ph type="body" idx="1"/>
          </p:nvPr>
        </p:nvSpPr>
        <p:spPr>
          <a:xfrm>
            <a:off x="837862" y="1657761"/>
            <a:ext cx="10056600" cy="4545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 sz="24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371600" y="128160"/>
            <a:ext cx="8138160" cy="539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 dirty="0"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120" y="716760"/>
            <a:ext cx="10969560" cy="5489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 dirty="0"/>
          </a:p>
        </p:txBody>
      </p:sp>
      <p:sp>
        <p:nvSpPr>
          <p:cNvPr id="12" name="Google Shape;12;p1"/>
          <p:cNvSpPr/>
          <p:nvPr/>
        </p:nvSpPr>
        <p:spPr>
          <a:xfrm>
            <a:off x="10478880" y="18360"/>
            <a:ext cx="177408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000" rIns="457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i="1" strike="noStrike">
                <a:solidFill>
                  <a:srgbClr val="005493"/>
                </a:solidFill>
                <a:latin typeface="Arial"/>
                <a:ea typeface="Arial"/>
                <a:cs typeface="Arial"/>
                <a:sym typeface="Arial"/>
              </a:rPr>
              <a:t>HEP-CCE</a:t>
            </a:r>
            <a:endParaRPr sz="2600" b="0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27000" y="6324120"/>
            <a:ext cx="2437560" cy="40716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Google Shape;14;p1"/>
          <p:cNvCxnSpPr/>
          <p:nvPr/>
        </p:nvCxnSpPr>
        <p:spPr>
          <a:xfrm>
            <a:off x="838080" y="6206040"/>
            <a:ext cx="10515600" cy="360"/>
          </a:xfrm>
          <a:prstGeom prst="straightConnector1">
            <a:avLst/>
          </a:prstGeom>
          <a:noFill/>
          <a:ln w="28425" cap="flat" cmpd="sng">
            <a:solidFill>
              <a:srgbClr val="385724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2" name="Google Shape;92;p16">
            <a:extLst>
              <a:ext uri="{FF2B5EF4-FFF2-40B4-BE49-F238E27FC236}">
                <a16:creationId xmlns:a16="http://schemas.microsoft.com/office/drawing/2014/main" id="{3F0AB347-0E73-6D25-A149-AD54C7857A5A}"/>
              </a:ext>
            </a:extLst>
          </p:cNvPr>
          <p:cNvSpPr txBox="1">
            <a:spLocks/>
          </p:cNvSpPr>
          <p:nvPr userDrawn="1"/>
        </p:nvSpPr>
        <p:spPr>
          <a:xfrm>
            <a:off x="11137261" y="6407377"/>
            <a:ext cx="635932" cy="334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mtClean="0"/>
              <a:pPr algn="r"/>
              <a:t>‹#›</a:t>
            </a:fld>
            <a:endParaRPr lang="en-US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jlab.org/event/459/contributions/11532/" TargetMode="External"/><Relationship Id="rId2" Type="http://schemas.openxmlformats.org/officeDocument/2006/relationships/hyperlink" Target="https://indico.jlab.org/event/459/contributions/11807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tlas.web.cern.ch/Atlas/GROUPS/PHYSICS/UPGRADE/CERN-LHCC-2022-005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jlab.org/event/459/contributions/11559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fnal.gov/event/63168/" TargetMode="External"/><Relationship Id="rId2" Type="http://schemas.openxmlformats.org/officeDocument/2006/relationships/hyperlink" Target="https://indico.cern.ch/event/1303499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054F846-6148-EB27-938A-E93381990C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>
                <a:solidFill>
                  <a:schemeClr val="accent3"/>
                </a:solidFill>
              </a:rPr>
              <a:t>HEP-CCE:</a:t>
            </a:r>
            <a:br>
              <a:rPr lang="en-US" sz="7200" dirty="0">
                <a:solidFill>
                  <a:schemeClr val="accent3"/>
                </a:solidFill>
              </a:rPr>
            </a:br>
            <a:r>
              <a:rPr lang="en-US" sz="7200" b="1" dirty="0">
                <a:solidFill>
                  <a:schemeClr val="accent3"/>
                </a:solidFill>
              </a:rPr>
              <a:t>S</a:t>
            </a:r>
            <a:r>
              <a:rPr lang="en-US" sz="7200" dirty="0">
                <a:solidFill>
                  <a:schemeClr val="accent3"/>
                </a:solidFill>
              </a:rPr>
              <a:t>torage </a:t>
            </a:r>
            <a:r>
              <a:rPr lang="en-US" sz="7200" b="1" dirty="0" err="1">
                <a:solidFill>
                  <a:schemeClr val="accent3"/>
                </a:solidFill>
              </a:rPr>
              <a:t>OP</a:t>
            </a:r>
            <a:r>
              <a:rPr lang="en-US" sz="7200" dirty="0" err="1">
                <a:solidFill>
                  <a:schemeClr val="accent3"/>
                </a:solidFill>
              </a:rPr>
              <a:t>timization</a:t>
            </a:r>
            <a:endParaRPr lang="en-US" sz="7200" dirty="0">
              <a:solidFill>
                <a:schemeClr val="accent3"/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A1CC08D7-8ED9-4806-0FF8-039BAC26AC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/>
              <a:t>Peter van Gemmeren (ANL)</a:t>
            </a:r>
          </a:p>
          <a:p>
            <a:r>
              <a:rPr lang="en-US" sz="3200" dirty="0"/>
              <a:t>On behalf of the HEP-CCE/SOP group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101215D-1FBA-5836-FE9F-C048221681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086816" cy="143038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B728B-C3E9-DB84-73D2-B0B7AC1BE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Object Stores, DAOS, and </a:t>
            </a:r>
            <a:r>
              <a:rPr lang="en-US" b="1" dirty="0" err="1">
                <a:solidFill>
                  <a:schemeClr val="accent3"/>
                </a:solidFill>
              </a:rPr>
              <a:t>RNTuple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A7EC7-0708-2915-42DB-DB1A5261A6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ROOT’s </a:t>
            </a:r>
            <a:r>
              <a:rPr lang="en-US" dirty="0" err="1"/>
              <a:t>RNTuple</a:t>
            </a:r>
            <a:r>
              <a:rPr lang="en-US" dirty="0"/>
              <a:t> supports DAOS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Decoupling of namespace operations from data read/write is natural for ROOT data.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Similar to key–value storage where the key is a UUID, but specifically tuned for low latency / high bandwidth workloads</a:t>
            </a:r>
            <a:endParaRPr lang="en-US" dirty="0"/>
          </a:p>
          <a:p>
            <a:r>
              <a:rPr lang="en-US" dirty="0"/>
              <a:t>HEP-CCE is studying </a:t>
            </a:r>
            <a:r>
              <a:rPr lang="en-US" dirty="0" err="1"/>
              <a:t>RNTuple</a:t>
            </a:r>
            <a:r>
              <a:rPr lang="en-US" dirty="0"/>
              <a:t> DAOS implementation using </a:t>
            </a:r>
            <a:r>
              <a:rPr lang="en-US" b="1" dirty="0">
                <a:solidFill>
                  <a:schemeClr val="bg2"/>
                </a:solidFill>
              </a:rPr>
              <a:t>Darshan</a:t>
            </a:r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Darshan already provides initial support for characterizing DAOS storage access</a:t>
            </a:r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Building on: IOS has successfully used Darshan for current HEP workflows using ROOT</a:t>
            </a:r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Aligns with, and will benefit from, other activities to understand and tune DAOS use by team members</a:t>
            </a:r>
          </a:p>
        </p:txBody>
      </p:sp>
    </p:spTree>
    <p:extLst>
      <p:ext uri="{BB962C8B-B14F-4D97-AF65-F5344CB8AC3E}">
        <p14:creationId xmlns:p14="http://schemas.microsoft.com/office/powerpoint/2010/main" val="313472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04F22-932D-8F15-F2ED-1B480879B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Outlook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6DDD5-9355-895C-1FD7-0C99C8C767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Since becoming base program, HEP-CCE can contribute to a wider variety of challenges, including storage.</a:t>
            </a:r>
          </a:p>
          <a:p>
            <a:r>
              <a:rPr lang="en-US" dirty="0"/>
              <a:t>Need to ensure to be relevant to our Clients, </a:t>
            </a:r>
            <a:r>
              <a:rPr lang="en-US" b="1" dirty="0">
                <a:solidFill>
                  <a:schemeClr val="bg2"/>
                </a:solidFill>
              </a:rPr>
              <a:t>the experiments</a:t>
            </a:r>
            <a:r>
              <a:rPr lang="en-US" dirty="0"/>
              <a:t>, such as ATLAS, DUNE, and CMS</a:t>
            </a:r>
          </a:p>
          <a:p>
            <a:r>
              <a:rPr lang="en-US" dirty="0"/>
              <a:t>In my belief, that is best done by working in close collaboration </a:t>
            </a:r>
            <a:r>
              <a:rPr lang="en-US" dirty="0">
                <a:solidFill>
                  <a:schemeClr val="bg2"/>
                </a:solidFill>
              </a:rPr>
              <a:t>sharing </a:t>
            </a:r>
            <a:r>
              <a:rPr lang="en-US" b="1" dirty="0">
                <a:solidFill>
                  <a:schemeClr val="bg2"/>
                </a:solidFill>
              </a:rPr>
              <a:t>expert</a:t>
            </a:r>
            <a:r>
              <a:rPr lang="en-US" dirty="0"/>
              <a:t>i</a:t>
            </a:r>
            <a:r>
              <a:rPr lang="en-US" b="1" dirty="0">
                <a:solidFill>
                  <a:schemeClr val="bg2"/>
                </a:solidFill>
              </a:rPr>
              <a:t>s</a:t>
            </a:r>
            <a:r>
              <a:rPr lang="en-US" dirty="0"/>
              <a:t>e.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18032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E113C64-946E-C79D-884B-5FE6F3E87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Acknowledgement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45891BE-897F-967E-81B9-5D22067E1E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work was supported by the U.S. Department of Energy, Office of Science, Office of High Energy Physics, High Energy Physics Center for Computational Excellence (HEP-CCE)</a:t>
            </a:r>
          </a:p>
        </p:txBody>
      </p:sp>
    </p:spTree>
    <p:extLst>
      <p:ext uri="{BB962C8B-B14F-4D97-AF65-F5344CB8AC3E}">
        <p14:creationId xmlns:p14="http://schemas.microsoft.com/office/powerpoint/2010/main" val="371831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E113C64-946E-C79D-884B-5FE6F3E87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3"/>
                </a:solidFill>
              </a:rPr>
              <a:t>High Energy Physics-Center for Computational Excellence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45891BE-897F-967E-81B9-5D22067E1E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dirty="0"/>
              <a:t>Started as a 3 year (2020-2023) Pilot Project now </a:t>
            </a:r>
            <a:r>
              <a:rPr lang="en-US" b="1" dirty="0"/>
              <a:t>Base Program</a:t>
            </a:r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6 Experiments (</a:t>
            </a:r>
            <a:r>
              <a:rPr lang="en-US" sz="2000" b="1" dirty="0"/>
              <a:t>Energy</a:t>
            </a:r>
            <a:r>
              <a:rPr lang="en-US" sz="2000" dirty="0"/>
              <a:t>, </a:t>
            </a:r>
            <a:r>
              <a:rPr lang="en-US" sz="2000" b="1" dirty="0"/>
              <a:t>Intensity</a:t>
            </a:r>
            <a:r>
              <a:rPr lang="en-US" sz="2000" dirty="0"/>
              <a:t> and Cosmic Frontiers)</a:t>
            </a:r>
          </a:p>
          <a:p>
            <a:pPr marL="9715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5 US National Labs (ANL, BNL, FNAL, LBNL &amp; Oak Ridge joined)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dirty="0"/>
              <a:t>Pilot Project of HEP-CCE: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Address one major issue: Deploying Leadership Computing Facilities (LCF) to help future HEP computing challenges (Processing Cycles)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Activities: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b="1" dirty="0"/>
              <a:t>P</a:t>
            </a:r>
            <a:r>
              <a:rPr lang="en-US" dirty="0"/>
              <a:t>ortable </a:t>
            </a:r>
            <a:r>
              <a:rPr lang="en-US" b="1" dirty="0"/>
              <a:t>P</a:t>
            </a:r>
            <a:r>
              <a:rPr lang="en-US" dirty="0"/>
              <a:t>arallelization </a:t>
            </a:r>
            <a:r>
              <a:rPr lang="en-US" b="1" dirty="0"/>
              <a:t>S</a:t>
            </a:r>
            <a:r>
              <a:rPr lang="en-US" dirty="0"/>
              <a:t>trategies for High-Performance Computing Systems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3"/>
                </a:solidFill>
              </a:rPr>
              <a:t>Fine-Grained </a:t>
            </a:r>
            <a:r>
              <a:rPr lang="en-US" b="1" dirty="0">
                <a:solidFill>
                  <a:schemeClr val="accent3"/>
                </a:solidFill>
              </a:rPr>
              <a:t>I/O</a:t>
            </a:r>
            <a:r>
              <a:rPr lang="en-US" dirty="0">
                <a:solidFill>
                  <a:schemeClr val="accent3"/>
                </a:solidFill>
              </a:rPr>
              <a:t> and </a:t>
            </a:r>
            <a:r>
              <a:rPr lang="en-US" b="1" dirty="0">
                <a:solidFill>
                  <a:schemeClr val="accent3"/>
                </a:solidFill>
              </a:rPr>
              <a:t>S</a:t>
            </a:r>
            <a:r>
              <a:rPr lang="en-US" dirty="0">
                <a:solidFill>
                  <a:schemeClr val="accent3"/>
                </a:solidFill>
              </a:rPr>
              <a:t>torage on HPC Platforms, including Data Models and Structures</a:t>
            </a:r>
          </a:p>
          <a:p>
            <a:pPr marL="1943100" lvl="3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Demonstrated the capability of leveraging parallel I/O libraries to write HEP data into HPC native backends like </a:t>
            </a:r>
            <a:r>
              <a:rPr lang="en-US" sz="1600" b="1" dirty="0">
                <a:solidFill>
                  <a:schemeClr val="bg2"/>
                </a:solidFill>
              </a:rPr>
              <a:t>HDF5</a:t>
            </a:r>
            <a:r>
              <a:rPr lang="en-US" sz="1600" dirty="0">
                <a:solidFill>
                  <a:schemeClr val="tx1"/>
                </a:solidFill>
              </a:rPr>
              <a:t> (</a:t>
            </a:r>
            <a:r>
              <a:rPr lang="en-US" sz="1200" dirty="0">
                <a:hlinkClick r:id="rId2"/>
              </a:rPr>
              <a:t>CHEP23-Link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  <a:p>
            <a:pPr marL="1943100" lvl="3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Enhance I/O Characterization tool </a:t>
            </a:r>
            <a:r>
              <a:rPr lang="en-US" sz="1600" b="1" dirty="0">
                <a:solidFill>
                  <a:schemeClr val="bg2"/>
                </a:solidFill>
              </a:rPr>
              <a:t>Darshan</a:t>
            </a:r>
            <a:r>
              <a:rPr lang="en-US" sz="1600" dirty="0">
                <a:solidFill>
                  <a:schemeClr val="tx1"/>
                </a:solidFill>
              </a:rPr>
              <a:t> and monitor HEP workflows (</a:t>
            </a:r>
            <a:r>
              <a:rPr lang="en-US" sz="1200" dirty="0">
                <a:hlinkClick r:id="rId3"/>
              </a:rPr>
              <a:t>CHEP23-Link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  <a:endParaRPr lang="en-US" dirty="0"/>
          </a:p>
          <a:p>
            <a:pPr marL="10287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5715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095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D37F2-2E83-E037-0B4B-40C788DC0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3"/>
                </a:solidFill>
              </a:rPr>
              <a:t>HEP-CCE2: IOS -&gt; </a:t>
            </a:r>
            <a:br>
              <a:rPr lang="en-US" sz="3200" b="1" dirty="0">
                <a:solidFill>
                  <a:schemeClr val="accent3"/>
                </a:solidFill>
              </a:rPr>
            </a:br>
            <a:r>
              <a:rPr lang="en-US" sz="3200" b="1" dirty="0">
                <a:solidFill>
                  <a:schemeClr val="accent3"/>
                </a:solidFill>
              </a:rPr>
              <a:t>Storage Optimization SOP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8EF4D-7B9A-E2C0-A7C8-ECE1F3462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862" y="1657761"/>
            <a:ext cx="10056600" cy="985742"/>
          </a:xfrm>
        </p:spPr>
        <p:txBody>
          <a:bodyPr/>
          <a:lstStyle/>
          <a:p>
            <a:r>
              <a:rPr lang="en-US" dirty="0"/>
              <a:t>After successful completion of Pilot Project and D.O.E. Review</a:t>
            </a:r>
          </a:p>
          <a:p>
            <a:r>
              <a:rPr lang="en-US" dirty="0"/>
              <a:t>HEP-CCE evolved as a Base Program and expanded its scope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F276ECE-8DE2-35F9-9618-F1E8279CD4FA}"/>
              </a:ext>
            </a:extLst>
          </p:cNvPr>
          <p:cNvSpPr txBox="1">
            <a:spLocks/>
          </p:cNvSpPr>
          <p:nvPr/>
        </p:nvSpPr>
        <p:spPr>
          <a:xfrm>
            <a:off x="837862" y="2706164"/>
            <a:ext cx="6636088" cy="3497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/>
              <a:t>Available </a:t>
            </a:r>
            <a:r>
              <a:rPr lang="en-US" sz="2000" b="1" dirty="0"/>
              <a:t>storage resources </a:t>
            </a:r>
            <a:r>
              <a:rPr lang="en-US" sz="2000" dirty="0"/>
              <a:t>can limit the physics reach of HL-LHC era experiments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sz="2000" dirty="0"/>
              <a:t>Optimizing Data Storage and Data Management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Investigate new storage backends and data volume reduction methods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sz="1600" dirty="0"/>
              <a:t>Tracking and aiding the evolution of ROOT I/O, in particular </a:t>
            </a:r>
            <a:r>
              <a:rPr lang="en-US" sz="1600" b="1" dirty="0" err="1">
                <a:solidFill>
                  <a:schemeClr val="bg2"/>
                </a:solidFill>
              </a:rPr>
              <a:t>RNTuple</a:t>
            </a:r>
            <a:endParaRPr lang="en-US" sz="1600" b="1" dirty="0">
              <a:solidFill>
                <a:schemeClr val="bg2"/>
              </a:solidFill>
            </a:endParaRP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Reduced Precision and </a:t>
            </a:r>
            <a:r>
              <a:rPr lang="en-US" sz="1600" dirty="0">
                <a:solidFill>
                  <a:schemeClr val="bg2"/>
                </a:solidFill>
              </a:rPr>
              <a:t>Intelligent</a:t>
            </a:r>
            <a:r>
              <a:rPr lang="en-US" sz="1600" dirty="0">
                <a:solidFill>
                  <a:schemeClr val="tx1"/>
                </a:solidFill>
              </a:rPr>
              <a:t> Domain-specific </a:t>
            </a:r>
            <a:r>
              <a:rPr lang="en-US" sz="1600" dirty="0">
                <a:solidFill>
                  <a:schemeClr val="bg2"/>
                </a:solidFill>
              </a:rPr>
              <a:t>Compression</a:t>
            </a:r>
            <a:r>
              <a:rPr lang="en-US" sz="1600" dirty="0">
                <a:solidFill>
                  <a:schemeClr val="tx1"/>
                </a:solidFill>
              </a:rPr>
              <a:t> Algorithms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2"/>
                </a:solidFill>
              </a:rPr>
              <a:t>Object Stores </a:t>
            </a:r>
            <a:r>
              <a:rPr lang="en-US" sz="1600" dirty="0"/>
              <a:t>and Strategies for Data Placement and Replication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sz="1600" dirty="0"/>
              <a:t>Optimized </a:t>
            </a:r>
            <a:r>
              <a:rPr lang="en-US" sz="1600" dirty="0">
                <a:solidFill>
                  <a:schemeClr val="bg2"/>
                </a:solidFill>
              </a:rPr>
              <a:t>Data Delivery </a:t>
            </a:r>
            <a:r>
              <a:rPr lang="en-US" sz="1600" dirty="0"/>
              <a:t>to HPC systems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8EE5C4-9981-252C-A25C-BA9BDBA25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3950" y="2643503"/>
            <a:ext cx="4714875" cy="33909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BDBC564-062B-1CC1-F5A0-9D64153C99A5}"/>
              </a:ext>
            </a:extLst>
          </p:cNvPr>
          <p:cNvSpPr txBox="1"/>
          <p:nvPr/>
        </p:nvSpPr>
        <p:spPr>
          <a:xfrm>
            <a:off x="7473950" y="5726626"/>
            <a:ext cx="47148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ATLAS-Link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700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340B2-6347-EF1D-A2B5-13028D39B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ROOT: From </a:t>
            </a:r>
            <a:r>
              <a:rPr lang="en-US" b="1" dirty="0" err="1">
                <a:solidFill>
                  <a:schemeClr val="accent3"/>
                </a:solidFill>
              </a:rPr>
              <a:t>TTree</a:t>
            </a:r>
            <a:r>
              <a:rPr lang="en-US" b="1" dirty="0">
                <a:solidFill>
                  <a:schemeClr val="accent3"/>
                </a:solidFill>
              </a:rPr>
              <a:t> to </a:t>
            </a:r>
            <a:r>
              <a:rPr lang="en-US" b="1" dirty="0" err="1">
                <a:solidFill>
                  <a:schemeClr val="accent3"/>
                </a:solidFill>
              </a:rPr>
              <a:t>RNTuple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F393BD-FB7D-CEE3-89CB-E5ECB9DCF5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0"/>
            <a:r>
              <a:rPr lang="en-US" b="1" dirty="0">
                <a:solidFill>
                  <a:schemeClr val="bg2"/>
                </a:solidFill>
              </a:rPr>
              <a:t>ROOT</a:t>
            </a:r>
            <a:r>
              <a:rPr lang="en-US" dirty="0"/>
              <a:t>: HEP Community software used from data processing to physics analysis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bg2"/>
                </a:solidFill>
              </a:rPr>
              <a:t>TTree</a:t>
            </a:r>
            <a:r>
              <a:rPr lang="en-US" dirty="0"/>
              <a:t> as a storage backend that enables HEP experiments to use tools provided by ROOT ecosystem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Primary storage backend and I/O subroutine of HEP experiments for decades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Over Exabyte of data stored in </a:t>
            </a:r>
            <a:r>
              <a:rPr lang="en-US" dirty="0" err="1"/>
              <a:t>TTree</a:t>
            </a:r>
            <a:r>
              <a:rPr lang="en-US" dirty="0"/>
              <a:t> format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TTree</a:t>
            </a:r>
            <a:r>
              <a:rPr lang="en-US" sz="2000" dirty="0"/>
              <a:t> evolved to address experimental needs and has been the backbone of HEP computational workflows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Now, supports persistence and I/O of complex experimental data</a:t>
            </a:r>
          </a:p>
          <a:p>
            <a:pPr marL="1943100" lvl="3" indent="-342900">
              <a:buFont typeface="Arial" panose="020B0604020202020204" pitchFamily="34" charset="0"/>
              <a:buChar char="•"/>
            </a:pPr>
            <a:r>
              <a:rPr lang="en-US" sz="1600" dirty="0"/>
              <a:t>Decades of development made </a:t>
            </a:r>
            <a:r>
              <a:rPr lang="en-US" sz="1600" dirty="0" err="1"/>
              <a:t>TTree</a:t>
            </a:r>
            <a:r>
              <a:rPr lang="en-US" sz="1600" dirty="0"/>
              <a:t> outstanding in its support of C++ features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dirty="0"/>
              <a:t>However, </a:t>
            </a:r>
            <a:r>
              <a:rPr lang="en-US" dirty="0" err="1"/>
              <a:t>TTree</a:t>
            </a:r>
            <a:r>
              <a:rPr lang="en-US" dirty="0"/>
              <a:t> architecture predates recent overhaul in C++, modern programming paradigms and evolving computational landscape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523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4709C-39E1-2853-961F-362493879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3"/>
                </a:solidFill>
              </a:rPr>
              <a:t>RNTuple</a:t>
            </a:r>
            <a:r>
              <a:rPr lang="en-US" b="1" dirty="0">
                <a:solidFill>
                  <a:schemeClr val="accent3"/>
                </a:solidFill>
              </a:rPr>
              <a:t>, and upcoming HEP experiments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0120D2-7280-6A90-C453-F2B915B2D7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bg2"/>
                </a:solidFill>
              </a:rPr>
              <a:t>RNTuple</a:t>
            </a:r>
            <a:r>
              <a:rPr lang="en-US" dirty="0"/>
              <a:t>: New Storage backend in </a:t>
            </a:r>
            <a:r>
              <a:rPr lang="en-US" dirty="0">
                <a:solidFill>
                  <a:schemeClr val="bg2"/>
                </a:solidFill>
              </a:rPr>
              <a:t>ROOT version 7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dirty="0"/>
              <a:t>State of the art, HEP community supported storage and I/O subsystem 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Address storage &amp; I/O requirements of </a:t>
            </a:r>
            <a:r>
              <a:rPr lang="en-US" sz="2000" dirty="0">
                <a:solidFill>
                  <a:schemeClr val="bg2"/>
                </a:solidFill>
              </a:rPr>
              <a:t>upcoming HEP experiments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2"/>
                </a:solidFill>
              </a:rPr>
              <a:t>Streamlined</a:t>
            </a:r>
            <a:r>
              <a:rPr lang="en-US" sz="2000" dirty="0"/>
              <a:t> compared to </a:t>
            </a:r>
            <a:r>
              <a:rPr lang="en-US" sz="2000" dirty="0" err="1"/>
              <a:t>TTree</a:t>
            </a:r>
            <a:r>
              <a:rPr lang="en-US" sz="2000" dirty="0"/>
              <a:t>, provides </a:t>
            </a:r>
            <a:r>
              <a:rPr lang="en-US" sz="2000" dirty="0">
                <a:solidFill>
                  <a:schemeClr val="bg2"/>
                </a:solidFill>
              </a:rPr>
              <a:t>limited data model</a:t>
            </a:r>
            <a:r>
              <a:rPr lang="en-US" sz="2000" dirty="0"/>
              <a:t> support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ATLAS and CMS report </a:t>
            </a:r>
            <a:r>
              <a:rPr lang="en-US" b="1" dirty="0">
                <a:solidFill>
                  <a:schemeClr val="bg2"/>
                </a:solidFill>
              </a:rPr>
              <a:t>20-40% saving in their storage</a:t>
            </a:r>
            <a:r>
              <a:rPr lang="en-US" dirty="0"/>
              <a:t> (</a:t>
            </a:r>
            <a:r>
              <a:rPr lang="en-US" sz="1200" dirty="0">
                <a:hlinkClick r:id="rId2"/>
              </a:rPr>
              <a:t>CHEP23-Link</a:t>
            </a:r>
            <a:r>
              <a:rPr lang="en-US" dirty="0"/>
              <a:t>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Use of </a:t>
            </a:r>
            <a:r>
              <a:rPr lang="en-US" sz="2000" dirty="0">
                <a:solidFill>
                  <a:schemeClr val="bg2"/>
                </a:solidFill>
              </a:rPr>
              <a:t>modern</a:t>
            </a:r>
            <a:r>
              <a:rPr lang="en-US" sz="2000" dirty="0"/>
              <a:t> C++ standards 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Adoption of smart pointers, better error handling mechanisms, modern C++ libraries 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dirty="0"/>
              <a:t>HEP experiments have to adopt </a:t>
            </a:r>
            <a:r>
              <a:rPr lang="en-US" dirty="0" err="1"/>
              <a:t>RNTuple</a:t>
            </a:r>
            <a:r>
              <a:rPr lang="en-US" dirty="0"/>
              <a:t> to </a:t>
            </a:r>
            <a:r>
              <a:rPr lang="en-US" dirty="0">
                <a:solidFill>
                  <a:schemeClr val="bg2"/>
                </a:solidFill>
              </a:rPr>
              <a:t>stay current </a:t>
            </a:r>
            <a:r>
              <a:rPr lang="en-US" dirty="0"/>
              <a:t>with ROOT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Adopt to new </a:t>
            </a:r>
            <a:r>
              <a:rPr lang="en-US" sz="2000" dirty="0" err="1"/>
              <a:t>RNTuple</a:t>
            </a:r>
            <a:r>
              <a:rPr lang="en-US" sz="2000" dirty="0"/>
              <a:t> API 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May have to change the data model to be persisted in </a:t>
            </a:r>
            <a:r>
              <a:rPr lang="en-US" sz="2000" dirty="0" err="1"/>
              <a:t>RNTuple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3853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018D4-DDF6-0E49-01D4-84BAD5DA5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HEP-CCE: Tracking and aiding the evolution of … </a:t>
            </a:r>
            <a:r>
              <a:rPr lang="en-US" b="1" dirty="0" err="1">
                <a:solidFill>
                  <a:schemeClr val="accent3"/>
                </a:solidFill>
              </a:rPr>
              <a:t>RNTuple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56625D-2920-8075-3063-DE7722CA42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HEP-CCE will aid HEP experiments to adopt </a:t>
            </a:r>
            <a:r>
              <a:rPr lang="en-US" dirty="0" err="1"/>
              <a:t>RNTuple</a:t>
            </a:r>
            <a:r>
              <a:rPr lang="en-US" dirty="0"/>
              <a:t> 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dirty="0"/>
              <a:t>Co-organized </a:t>
            </a:r>
            <a:r>
              <a:rPr lang="en-US" dirty="0" err="1"/>
              <a:t>RNTuple</a:t>
            </a:r>
            <a:r>
              <a:rPr lang="en-US" dirty="0"/>
              <a:t> Workshop:</a:t>
            </a:r>
          </a:p>
          <a:p>
            <a:pPr marL="685800" lvl="1" indent="0"/>
            <a:r>
              <a:rPr lang="en-US" sz="1200" dirty="0" err="1">
                <a:hlinkClick r:id="rId2"/>
              </a:rPr>
              <a:t>RNTuple</a:t>
            </a:r>
            <a:r>
              <a:rPr lang="en-US" sz="1200" dirty="0">
                <a:hlinkClick r:id="rId2"/>
              </a:rPr>
              <a:t> Format and Feature Assessment (6-7 November 2023) · Indico (cern.ch)</a:t>
            </a:r>
            <a:endParaRPr lang="en-US" sz="1200" dirty="0"/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dirty="0"/>
              <a:t>HEP-CCE is conducting </a:t>
            </a:r>
            <a:r>
              <a:rPr lang="en-US" dirty="0" err="1"/>
              <a:t>RNTuple</a:t>
            </a:r>
            <a:r>
              <a:rPr lang="en-US" dirty="0"/>
              <a:t> API review:</a:t>
            </a:r>
          </a:p>
          <a:p>
            <a:pPr marL="685800" lvl="1" indent="0"/>
            <a:r>
              <a:rPr lang="en-US" sz="1200" dirty="0">
                <a:hlinkClick r:id="rId3"/>
              </a:rPr>
              <a:t>Special CCE-SOP tele-conference: </a:t>
            </a:r>
            <a:r>
              <a:rPr lang="en-US" sz="1200" dirty="0" err="1">
                <a:hlinkClick r:id="rId3"/>
              </a:rPr>
              <a:t>RNTuple</a:t>
            </a:r>
            <a:r>
              <a:rPr lang="en-US" sz="1200" dirty="0">
                <a:hlinkClick r:id="rId3"/>
              </a:rPr>
              <a:t> API Review Kick Off (February 28, 2024) · INDICO-FNAL (Indico)</a:t>
            </a:r>
            <a:endParaRPr lang="en-US" sz="1200" dirty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Aid the development of </a:t>
            </a:r>
            <a:r>
              <a:rPr lang="en-US" sz="2000" dirty="0" err="1"/>
              <a:t>RNTuple</a:t>
            </a:r>
            <a:r>
              <a:rPr lang="en-US" sz="2000" dirty="0"/>
              <a:t> as per the experimental requirements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Find common guidelines and recipes for experiments frameworks and data models to migrate to </a:t>
            </a:r>
            <a:r>
              <a:rPr lang="en-US" sz="2000" dirty="0" err="1"/>
              <a:t>RNTuple</a:t>
            </a:r>
            <a:endParaRPr lang="en-US" sz="2000" dirty="0"/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dirty="0"/>
              <a:t>ATLAS participation beyond HEP-CCE funded experts.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E.g.: Amit Bashyal (ANL), Doug Benjamin (BNL), Marcin Nowak (BNL), </a:t>
            </a:r>
            <a:r>
              <a:rPr lang="en-US" sz="2000" dirty="0">
                <a:solidFill>
                  <a:schemeClr val="bg2"/>
                </a:solidFill>
              </a:rPr>
              <a:t>Serhan Mete (ANL), Scott Snyder (BNL), </a:t>
            </a:r>
            <a:r>
              <a:rPr lang="en-US" sz="2000" dirty="0"/>
              <a:t>Rui Wang (ANL), myself (ANL)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78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EA7FC-FD21-0D8D-2B48-D329D8880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Note: Since we are among friends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97C4D-C21F-075B-E446-F754DBCD4A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It’s probably true, that ATLAS is most advanced on </a:t>
            </a:r>
            <a:r>
              <a:rPr lang="en-US" dirty="0" err="1"/>
              <a:t>RNTuple</a:t>
            </a:r>
            <a:r>
              <a:rPr lang="en-US" dirty="0"/>
              <a:t> at this point.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We (in principal) can write/read </a:t>
            </a:r>
            <a:r>
              <a:rPr lang="en-US" sz="2000" b="1" dirty="0">
                <a:solidFill>
                  <a:schemeClr val="bg2"/>
                </a:solidFill>
              </a:rPr>
              <a:t>all our production data </a:t>
            </a:r>
            <a:r>
              <a:rPr lang="en-US" sz="2000" dirty="0"/>
              <a:t>to </a:t>
            </a:r>
            <a:r>
              <a:rPr lang="en-US" sz="2000" dirty="0" err="1"/>
              <a:t>RNTuple</a:t>
            </a:r>
            <a:endParaRPr lang="en-US" sz="2000" dirty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Result of prior decisions in our framework (including </a:t>
            </a:r>
            <a:r>
              <a:rPr lang="en-US" sz="2000" b="1" dirty="0">
                <a:solidFill>
                  <a:schemeClr val="bg2"/>
                </a:solidFill>
              </a:rPr>
              <a:t>Transient/Persistent Separation, APR</a:t>
            </a:r>
            <a:r>
              <a:rPr lang="en-US" sz="2000" dirty="0"/>
              <a:t>)</a:t>
            </a:r>
          </a:p>
          <a:p>
            <a:r>
              <a:rPr lang="en-US" dirty="0"/>
              <a:t>That does not mean we won’t profit from HEP-CCE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At this time implementation is </a:t>
            </a:r>
            <a:r>
              <a:rPr lang="en-US" sz="2000" b="1" dirty="0">
                <a:solidFill>
                  <a:schemeClr val="bg2"/>
                </a:solidFill>
              </a:rPr>
              <a:t>not fully optimal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Not all production modes (e.g. </a:t>
            </a:r>
            <a:r>
              <a:rPr lang="en-US" sz="2000" b="1" dirty="0">
                <a:solidFill>
                  <a:schemeClr val="bg2"/>
                </a:solidFill>
              </a:rPr>
              <a:t>multi-process, multithreaded</a:t>
            </a:r>
            <a:r>
              <a:rPr lang="en-US" sz="2000" dirty="0"/>
              <a:t>) are supported, efficiently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There are </a:t>
            </a:r>
            <a:r>
              <a:rPr lang="en-US" sz="2000" b="1" dirty="0">
                <a:solidFill>
                  <a:schemeClr val="bg2"/>
                </a:solidFill>
              </a:rPr>
              <a:t>missing features</a:t>
            </a:r>
            <a:r>
              <a:rPr lang="en-US" sz="2000" dirty="0"/>
              <a:t>, e.g. Indexing and Friends and </a:t>
            </a:r>
            <a:r>
              <a:rPr lang="en-US" sz="2000" b="1" dirty="0">
                <a:solidFill>
                  <a:schemeClr val="bg2"/>
                </a:solidFill>
              </a:rPr>
              <a:t>functionality</a:t>
            </a:r>
            <a:r>
              <a:rPr lang="en-US" sz="2000" dirty="0"/>
              <a:t>, e.g. Merging and Metadata</a:t>
            </a:r>
          </a:p>
          <a:p>
            <a:r>
              <a:rPr lang="en-US" dirty="0"/>
              <a:t>ATLAS may be in the best position to steer future work on </a:t>
            </a:r>
            <a:r>
              <a:rPr lang="en-US" dirty="0" err="1"/>
              <a:t>RNTuple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852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8B6A8-CD06-0FC3-5BD6-D6D7C3543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3"/>
                </a:solidFill>
              </a:rPr>
              <a:t>Reduced Precision and Intelligent Domain-specific Compression Algorithms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5104B8-5535-6479-013D-BFA2BFEE8E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experiment HEP data is stored compressed format using lossless compression, lossy compression are less common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To reduce storage requirements further, experiments and ROOT are investigating means of reduced-precision storage as much of the data is derived from measurements with inherent uncertainties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For derived data, </a:t>
            </a:r>
            <a:r>
              <a:rPr lang="en-US" sz="2000" b="1" dirty="0"/>
              <a:t>not RAW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Under study for ATLAS PHYSLITE data, Potential </a:t>
            </a:r>
            <a:r>
              <a:rPr lang="en-US" b="1" dirty="0">
                <a:solidFill>
                  <a:schemeClr val="bg2"/>
                </a:solidFill>
              </a:rPr>
              <a:t>storage savings ~20-30%</a:t>
            </a:r>
            <a:endParaRPr lang="en-US" dirty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Need trust-building/safeguarding validators, but may enable keep information down-stream.</a:t>
            </a:r>
          </a:p>
          <a:p>
            <a:r>
              <a:rPr lang="en-US" b="1" dirty="0"/>
              <a:t>IOS</a:t>
            </a:r>
            <a:r>
              <a:rPr lang="en-US" dirty="0"/>
              <a:t> team has surveyed different tools developed by computer scientists: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Hybrid Learning Techniques for Scientific Data Reduction with </a:t>
            </a:r>
            <a:r>
              <a:rPr lang="en-US" b="1" dirty="0">
                <a:solidFill>
                  <a:schemeClr val="bg2"/>
                </a:solidFill>
              </a:rPr>
              <a:t>MGARD</a:t>
            </a:r>
            <a:r>
              <a:rPr lang="en-US" dirty="0"/>
              <a:t> 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Compression of Scientific Data with </a:t>
            </a:r>
            <a:r>
              <a:rPr lang="en-US" b="1" dirty="0">
                <a:solidFill>
                  <a:schemeClr val="bg2"/>
                </a:solidFill>
              </a:rPr>
              <a:t>SZ</a:t>
            </a:r>
            <a:r>
              <a:rPr lang="en-US" dirty="0"/>
              <a:t> 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Statistical Similarity for Data Compression with </a:t>
            </a:r>
            <a:r>
              <a:rPr lang="en-US" b="1" dirty="0">
                <a:solidFill>
                  <a:schemeClr val="bg2"/>
                </a:solidFill>
              </a:rPr>
              <a:t>IDEALEM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0597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1EC5C-951B-329C-95E2-4B8ED55C9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accent3"/>
                </a:solidFill>
              </a:rPr>
              <a:t>Object Stores and Strategies for Data Placement and Replication</a:t>
            </a: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0DF38-0529-24BF-B118-5D1545702C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dirty="0"/>
              <a:t>Numerous potential advantages for using in HEP: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2"/>
                </a:solidFill>
              </a:rPr>
              <a:t>Reference</a:t>
            </a:r>
            <a:r>
              <a:rPr lang="en-US" dirty="0"/>
              <a:t> rather than copy </a:t>
            </a:r>
            <a:r>
              <a:rPr lang="en-US" b="1" dirty="0">
                <a:solidFill>
                  <a:schemeClr val="bg2"/>
                </a:solidFill>
              </a:rPr>
              <a:t>upstream data</a:t>
            </a:r>
            <a:r>
              <a:rPr lang="en-US" dirty="0"/>
              <a:t>, saving space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Allow </a:t>
            </a:r>
            <a:r>
              <a:rPr lang="en-US" b="1" dirty="0">
                <a:solidFill>
                  <a:schemeClr val="bg2"/>
                </a:solidFill>
              </a:rPr>
              <a:t>fine-grained versioning</a:t>
            </a:r>
            <a:r>
              <a:rPr lang="en-US" dirty="0"/>
              <a:t>, avoiding replication of unchanged objects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Facilitate </a:t>
            </a:r>
            <a:r>
              <a:rPr lang="en-US" b="1" dirty="0">
                <a:solidFill>
                  <a:schemeClr val="bg2"/>
                </a:solidFill>
              </a:rPr>
              <a:t>user-driven data augmentation</a:t>
            </a:r>
            <a:r>
              <a:rPr lang="en-US" dirty="0"/>
              <a:t>, to subset of events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These methods of referencing save storage space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en-US" dirty="0"/>
              <a:t>Object storage activities on HPC side as well, e.g. Distributed Asynchronous Object Storage (</a:t>
            </a:r>
            <a:r>
              <a:rPr lang="en-US" b="1" dirty="0">
                <a:solidFill>
                  <a:schemeClr val="bg2"/>
                </a:solidFill>
              </a:rPr>
              <a:t>DAOS</a:t>
            </a:r>
            <a:r>
              <a:rPr lang="en-US" dirty="0"/>
              <a:t>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DAOS is an object storage service developed for use on </a:t>
            </a:r>
            <a:r>
              <a:rPr lang="en-US" sz="2000" b="1" dirty="0">
                <a:solidFill>
                  <a:schemeClr val="bg2"/>
                </a:solidFill>
              </a:rPr>
              <a:t>persistent memory </a:t>
            </a:r>
            <a:r>
              <a:rPr lang="en-US" sz="2000" dirty="0"/>
              <a:t>technologies as a </a:t>
            </a:r>
            <a:r>
              <a:rPr lang="en-US" sz="2000" b="1" dirty="0">
                <a:solidFill>
                  <a:schemeClr val="bg2"/>
                </a:solidFill>
              </a:rPr>
              <a:t>very high performance </a:t>
            </a:r>
            <a:r>
              <a:rPr lang="en-US" sz="2000" dirty="0"/>
              <a:t>online storage layer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Data model includes both </a:t>
            </a:r>
            <a:r>
              <a:rPr lang="en-US" dirty="0" err="1"/>
              <a:t>key:value</a:t>
            </a:r>
            <a:r>
              <a:rPr lang="en-US" dirty="0"/>
              <a:t> objects and array objects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Array objects can be used to streamline storage of large multidimensional arrays with record addressability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/>
              <a:t>Access can be via POSIX or directly via </a:t>
            </a:r>
            <a:r>
              <a:rPr lang="en-US" b="1" dirty="0">
                <a:solidFill>
                  <a:schemeClr val="bg2"/>
                </a:solidFill>
              </a:rPr>
              <a:t>custom API</a:t>
            </a:r>
          </a:p>
          <a:p>
            <a:pPr marL="5715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87102"/>
      </p:ext>
    </p:extLst>
  </p:cSld>
  <p:clrMapOvr>
    <a:masterClrMapping/>
  </p:clrMapOvr>
</p:sld>
</file>

<file path=ppt/theme/theme1.xml><?xml version="1.0" encoding="utf-8"?>
<a:theme xmlns:a="http://schemas.openxmlformats.org/drawingml/2006/main" name="HEP-CCE2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1166</Words>
  <Application>Microsoft Office PowerPoint</Application>
  <PresentationFormat>Custom</PresentationFormat>
  <Paragraphs>103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HEP-CCE2 Theme</vt:lpstr>
      <vt:lpstr>HEP-CCE: Storage OPtimization</vt:lpstr>
      <vt:lpstr>High Energy Physics-Center for Computational Excellence</vt:lpstr>
      <vt:lpstr>HEP-CCE2: IOS -&gt;  Storage Optimization SOP</vt:lpstr>
      <vt:lpstr>ROOT: From TTree to RNTuple</vt:lpstr>
      <vt:lpstr>RNTuple, and upcoming HEP experiments</vt:lpstr>
      <vt:lpstr>HEP-CCE: Tracking and aiding the evolution of … RNTuple</vt:lpstr>
      <vt:lpstr>Note: Since we are among friends</vt:lpstr>
      <vt:lpstr>Reduced Precision and Intelligent Domain-specific Compression Algorithms</vt:lpstr>
      <vt:lpstr>Object Stores and Strategies for Data Placement and Replication</vt:lpstr>
      <vt:lpstr>Object Stores, DAOS, and RNTuple</vt:lpstr>
      <vt:lpstr>Outlook</vt:lpstr>
      <vt:lpstr>Acknowledgement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HEP-CCE: Storage OPtimization</dc:title>
  <cp:lastModifiedBy>Peter van Gemmeren</cp:lastModifiedBy>
  <cp:revision>2</cp:revision>
  <dcterms:modified xsi:type="dcterms:W3CDTF">2024-03-11T21:24:33Z</dcterms:modified>
</cp:coreProperties>
</file>