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4" r:id="rId3"/>
    <p:sldId id="287" r:id="rId4"/>
    <p:sldId id="257" r:id="rId5"/>
    <p:sldId id="273" r:id="rId6"/>
    <p:sldId id="280" r:id="rId7"/>
    <p:sldId id="274" r:id="rId8"/>
    <p:sldId id="266" r:id="rId9"/>
    <p:sldId id="285" r:id="rId10"/>
    <p:sldId id="281" r:id="rId11"/>
    <p:sldId id="288" r:id="rId12"/>
    <p:sldId id="286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553"/>
    <p:restoredTop sz="86406"/>
  </p:normalViewPr>
  <p:slideViewPr>
    <p:cSldViewPr snapToGrid="0" snapToObjects="1">
      <p:cViewPr varScale="1">
        <p:scale>
          <a:sx n="129" d="100"/>
          <a:sy n="129" d="100"/>
        </p:scale>
        <p:origin x="2784" y="200"/>
      </p:cViewPr>
      <p:guideLst/>
    </p:cSldViewPr>
  </p:slideViewPr>
  <p:outlineViewPr>
    <p:cViewPr>
      <p:scale>
        <a:sx n="33" d="100"/>
        <a:sy n="33" d="100"/>
      </p:scale>
      <p:origin x="0" y="-113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2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78" y="2455270"/>
            <a:ext cx="8713022" cy="194746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BNL ENDIT System: Efficient </a:t>
            </a:r>
            <a:r>
              <a:rPr lang="en-US" dirty="0" err="1">
                <a:cs typeface="Times New Roman" panose="02020603050405020304" pitchFamily="18" charset="0"/>
              </a:rPr>
              <a:t>dCache</a:t>
            </a:r>
            <a:r>
              <a:rPr lang="en-US" dirty="0">
                <a:cs typeface="Times New Roman" panose="02020603050405020304" pitchFamily="18" charset="0"/>
              </a:rPr>
              <a:t> Interface to HPSS</a:t>
            </a:r>
            <a:br>
              <a:rPr lang="en-US" dirty="0"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78" y="6090532"/>
            <a:ext cx="7750969" cy="746185"/>
          </a:xfrm>
        </p:spPr>
        <p:txBody>
          <a:bodyPr>
            <a:normAutofit/>
          </a:bodyPr>
          <a:lstStyle/>
          <a:p>
            <a:r>
              <a:rPr lang="en-US" dirty="0"/>
              <a:t>03/21/2024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977" y="4672649"/>
            <a:ext cx="8713021" cy="1310708"/>
          </a:xfrm>
        </p:spPr>
        <p:txBody>
          <a:bodyPr/>
          <a:lstStyle/>
          <a:p>
            <a:r>
              <a:rPr lang="en-US" dirty="0" err="1">
                <a:cs typeface="Times New Roman" panose="02020603050405020304" pitchFamily="18" charset="0"/>
              </a:rPr>
              <a:t>Zhenping</a:t>
            </a:r>
            <a:r>
              <a:rPr lang="en-US" dirty="0">
                <a:cs typeface="Times New Roman" panose="02020603050405020304" pitchFamily="18" charset="0"/>
              </a:rPr>
              <a:t> (Jane) Liu</a:t>
            </a:r>
          </a:p>
          <a:p>
            <a:r>
              <a:rPr lang="en-US" sz="2000" dirty="0"/>
              <a:t>Scientific Data and Computing Center, Brookhaven National Laboratory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368D-BA81-790D-EE7C-E04A165E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solidFill>
                  <a:schemeClr val="dk1"/>
                </a:solidFill>
              </a:rPr>
              <a:t>ENDIT </a:t>
            </a:r>
            <a:r>
              <a:rPr lang="en-US" sz="3600" b="0" dirty="0" err="1">
                <a:solidFill>
                  <a:schemeClr val="dk1"/>
                </a:solidFill>
              </a:rPr>
              <a:t>HPSSArchiver</a:t>
            </a:r>
            <a:r>
              <a:rPr lang="en-US" sz="3600" b="0" dirty="0">
                <a:solidFill>
                  <a:schemeClr val="dk1"/>
                </a:solidFill>
              </a:rPr>
              <a:t> Daemon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D9378-7C5A-114E-B4E9-AFBCE3C12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C4A9FA-48AD-F24E-97E7-C087B433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HPSSArchiver</a:t>
            </a:r>
            <a:r>
              <a:rPr lang="en-US" sz="2400" dirty="0"/>
              <a:t> is a daemon to flush </a:t>
            </a:r>
            <a:r>
              <a:rPr lang="en-US" sz="2400" dirty="0" err="1"/>
              <a:t>dCache</a:t>
            </a:r>
            <a:r>
              <a:rPr lang="en-US" sz="2400" dirty="0"/>
              <a:t> tape area files into HPSS.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HPSSArchiver</a:t>
            </a:r>
            <a:r>
              <a:rPr lang="en-US" sz="2400" dirty="0"/>
              <a:t> Daemon – Workflow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New flush requests are created under the ENDIT request directory by the ENDIT Provider.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daemon monitors the ENDIT request directory and detects incoming new flush requests.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daemon invokes PFTP to flush files to HPSS.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 file is flushed to HPSS successfully.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ENDIT Provider detects the completion of a flushing process and marks the end of the flush request.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8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C12E-F9E8-78D5-B0D1-45EC2F4B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5248"/>
            <a:ext cx="8286750" cy="1325563"/>
          </a:xfrm>
        </p:spPr>
        <p:txBody>
          <a:bodyPr/>
          <a:lstStyle/>
          <a:p>
            <a:r>
              <a:rPr lang="en-US" sz="3600" b="1" dirty="0"/>
              <a:t>Benefits of ENDIT </a:t>
            </a:r>
            <a:r>
              <a:rPr lang="en-US" sz="3600" b="1" dirty="0" err="1"/>
              <a:t>HPSSArchiver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555E-F1B4-5AC3-7449-85654501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flexible control over the maximum concurrent PFTP threads on each pool </a:t>
            </a:r>
          </a:p>
          <a:p>
            <a:pPr marR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central place for a pool to control its migration requests. May add logic to do more (like hold requests for smart writing later ? 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F7725-A43E-02A7-2230-975756A85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842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D0DA-CC0C-39AA-8E67-2E6E8EEC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43B0B-4672-8662-0344-50358EC82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959" y="2103120"/>
            <a:ext cx="7239001" cy="16237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A0984-4AB9-2789-4F44-4C11B09E7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56D4B-A609-7704-F956-9D5CACB0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728720"/>
            <a:ext cx="8544560" cy="2953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8F457-6473-D615-3B7D-709B84601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59" y="1422401"/>
            <a:ext cx="8544559" cy="23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BE82A-6647-449F-EBBB-98218579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THANK YOU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E0AEC-70A9-F516-D801-AF618ED69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5306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49A5-EC3B-35BA-516D-9B5CCCBE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1325563"/>
          </a:xfrm>
        </p:spPr>
        <p:txBody>
          <a:bodyPr>
            <a:normAutofit/>
          </a:bodyPr>
          <a:lstStyle/>
          <a:p>
            <a:r>
              <a:rPr lang="en-US" b="1" dirty="0"/>
              <a:t>The Challenges Leading to BNL ENDIT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5B624-D25D-1CFC-8B4B-29D0F2BD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976856"/>
            <a:ext cx="8456958" cy="5516019"/>
          </a:xfrm>
        </p:spPr>
        <p:txBody>
          <a:bodyPr>
            <a:normAutofit/>
          </a:bodyPr>
          <a:lstStyle/>
          <a:p>
            <a:pPr marL="0" indent="0"/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Bottlenecks and Performance Issues: </a:t>
            </a:r>
          </a:p>
          <a:p>
            <a:pPr lvl="1"/>
            <a:r>
              <a:rPr lang="en-US" dirty="0" err="1"/>
              <a:t>dCache</a:t>
            </a:r>
            <a:r>
              <a:rPr lang="en-US" dirty="0"/>
              <a:t> staging limitations exposed during intense WLCG tape challenges.</a:t>
            </a:r>
          </a:p>
          <a:p>
            <a:pPr lvl="1"/>
            <a:r>
              <a:rPr lang="en-US" dirty="0"/>
              <a:t>Out-of-memory errors; non-functional servers during heavy restore requests of 120K or more.</a:t>
            </a:r>
          </a:p>
          <a:p>
            <a:pPr lvl="1"/>
            <a:r>
              <a:rPr lang="en-US" dirty="0"/>
              <a:t>Large amounts of duplicated restore requests submitted to HPSS Batch system due to </a:t>
            </a:r>
            <a:r>
              <a:rPr lang="en-US" dirty="0" err="1"/>
              <a:t>PoolManager</a:t>
            </a:r>
            <a:r>
              <a:rPr lang="en-US" dirty="0"/>
              <a:t> restore retry upon pool crash.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dCache's</a:t>
            </a:r>
            <a:r>
              <a:rPr lang="en-US" b="1" dirty="0"/>
              <a:t> default driver interface with HPSS tape storage struggled with scalability.</a:t>
            </a:r>
          </a:p>
          <a:p>
            <a:pPr lvl="1"/>
            <a:r>
              <a:rPr lang="en-US" sz="2100" dirty="0"/>
              <a:t>Scalability significantly limited due to the synchronous nature of this approach and the high resource demands resulting from periodic invocations of an external house-made HSM script for every file being staged.</a:t>
            </a:r>
          </a:p>
          <a:p>
            <a:pPr lvl="1"/>
            <a:r>
              <a:rPr lang="en-US" sz="2000" dirty="0"/>
              <a:t>Excessive concurrent PFTP connections </a:t>
            </a:r>
            <a:r>
              <a:rPr lang="en-US" sz="2100" dirty="0"/>
              <a:t>from </a:t>
            </a:r>
            <a:r>
              <a:rPr lang="en-US" sz="2100" dirty="0" err="1"/>
              <a:t>dCache</a:t>
            </a:r>
            <a:r>
              <a:rPr lang="en-US" sz="2100" dirty="0"/>
              <a:t> pools caused HPSS PFTP gateway connection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FC30D-BF4D-ABFF-C7AE-DED3C0B44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32867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290C-5006-C421-7D9A-4C1EA13E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for ENDIT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43B5-412A-0EBC-851C-81D4B985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3640896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A scalable solution needed to efficiently handle increasing staging demands.</a:t>
            </a:r>
          </a:p>
          <a:p>
            <a:pPr lvl="1"/>
            <a:r>
              <a:rPr lang="en-US" sz="2400" dirty="0"/>
              <a:t>BNL adapts NDGF's ENDIT system ideas, developing a customized version.</a:t>
            </a:r>
          </a:p>
          <a:p>
            <a:pPr lvl="2"/>
            <a:r>
              <a:rPr lang="en-US" sz="2400" dirty="0"/>
              <a:t>Specifically enhances HPSS tape storage interfacing for BNL's requirements.</a:t>
            </a:r>
          </a:p>
          <a:p>
            <a:pPr lvl="2"/>
            <a:r>
              <a:rPr lang="en-US" sz="2400" dirty="0"/>
              <a:t>Designed for robust performance in both staging from and migration to HPSS.</a:t>
            </a:r>
          </a:p>
          <a:p>
            <a:pPr lvl="1"/>
            <a:r>
              <a:rPr lang="en-US" sz="2400" dirty="0"/>
              <a:t>Running in ATLAS </a:t>
            </a:r>
            <a:r>
              <a:rPr lang="en-US" sz="2400" dirty="0" err="1"/>
              <a:t>dCache</a:t>
            </a:r>
            <a:r>
              <a:rPr lang="en-US" sz="2400" dirty="0"/>
              <a:t> production for two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41FCC-CAE4-E4C4-1FBE-F6679516D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74023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dk1"/>
                </a:solidFill>
              </a:rPr>
              <a:t>Components of BNL ENDIT System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90689"/>
            <a:ext cx="8286750" cy="443181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ENDIT Provider: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Adapted from NDGF plugin with minor BNL-specific customizations (by Vincent Garonne)</a:t>
            </a:r>
          </a:p>
          <a:p>
            <a:endParaRPr lang="en-US" sz="2400" dirty="0"/>
          </a:p>
          <a:p>
            <a:r>
              <a:rPr lang="en-US" b="1" dirty="0"/>
              <a:t>ENDIT Daemons: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HPSSRetriever</a:t>
            </a:r>
            <a:r>
              <a:rPr lang="en-US" b="1" dirty="0"/>
              <a:t> Daemon: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Submits stage requests to the HPSS BATCH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Retrieves files from HPSS via PFTP after HPSS BATCH system processing.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HPSSArchiver</a:t>
            </a:r>
            <a:r>
              <a:rPr lang="en-US" b="1" dirty="0"/>
              <a:t> Daemon: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Responsible for flushing files from </a:t>
            </a:r>
            <a:r>
              <a:rPr lang="en-US" sz="2300" dirty="0" err="1"/>
              <a:t>dCache</a:t>
            </a:r>
            <a:r>
              <a:rPr lang="en-US" sz="2300" dirty="0"/>
              <a:t> tape write pools to HPSS.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b="1" dirty="0"/>
              <a:t>Cron Jobs on HPSSBATCH: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job verifies new staging requests, ensuring only unique and non-duplicated requests are submitted to the BATCH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Another job sends callbacks to the requesting pool(s) upon completion of file processing in the batch system.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48EF-F48D-F095-1C24-6D0CC41B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dirty="0" err="1"/>
              <a:t>dCache</a:t>
            </a:r>
            <a:r>
              <a:rPr lang="en-US" dirty="0"/>
              <a:t> ENDIT Provider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8E1EB-0C39-79EA-075B-607DE703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479924"/>
            <a:ext cx="8576479" cy="4523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Adapted from NDGF.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• Minor changes (additional metadata) to accommodate BNL’s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Mechanisms</a:t>
            </a:r>
          </a:p>
          <a:p>
            <a:pPr lvl="1"/>
            <a:r>
              <a:rPr lang="en-US" dirty="0"/>
              <a:t>Use predefined file actions within specified directories based on the status of requests.</a:t>
            </a:r>
          </a:p>
          <a:p>
            <a:pPr lvl="2"/>
            <a:r>
              <a:rPr lang="en-US" dirty="0"/>
              <a:t>File actions: creating, modifying, and deleting specific files in specific directories</a:t>
            </a:r>
          </a:p>
          <a:p>
            <a:pPr lvl="1"/>
            <a:r>
              <a:rPr lang="en-US" dirty="0" err="1"/>
              <a:t>WatchService</a:t>
            </a:r>
            <a:r>
              <a:rPr lang="en-US" dirty="0"/>
              <a:t>: Watching file events triggered by those file actions</a:t>
            </a:r>
          </a:p>
          <a:p>
            <a:pPr lvl="1"/>
            <a:r>
              <a:rPr lang="en-US" dirty="0"/>
              <a:t>Java’s and Google Guava’s concurrent frameworks: handling file events asynchronously.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7D916-5601-1C9F-384F-6964CB78C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71641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F759-E276-83D8-3E69-9BC5DA92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dCache</a:t>
            </a:r>
            <a:r>
              <a:rPr lang="en-US" dirty="0"/>
              <a:t> ENDIT Provider plugin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2ABB-5447-9554-2A3E-6ADD148E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90689"/>
            <a:ext cx="8286750" cy="4856095"/>
          </a:xfrm>
        </p:spPr>
        <p:txBody>
          <a:bodyPr>
            <a:normAutofit/>
          </a:bodyPr>
          <a:lstStyle/>
          <a:p>
            <a:pPr marL="342900" lvl="1" indent="-342900" algn="just">
              <a:spcBef>
                <a:spcPts val="1200"/>
              </a:spcBef>
            </a:pPr>
            <a:r>
              <a:rPr lang="en-US" sz="2400" dirty="0"/>
              <a:t>The ENDIT directory must reside on the same file system as the pool's data directory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Several directories under the pool directory are recognized by the   ENDIT provider:</a:t>
            </a:r>
          </a:p>
          <a:p>
            <a:pPr marL="342900" lvl="1" indent="0" algn="just">
              <a:buNone/>
            </a:pPr>
            <a:r>
              <a:rPr lang="en-US" dirty="0"/>
              <a:t>  ./request: ENDIT provider sends stage/migration requests here</a:t>
            </a:r>
          </a:p>
          <a:p>
            <a:pPr marL="342900" lvl="1" indent="0" algn="just">
              <a:buNone/>
            </a:pPr>
            <a:r>
              <a:rPr lang="en-US" dirty="0"/>
              <a:t>  ./in: ENDIT provider checks for completed staged files in this directory</a:t>
            </a:r>
          </a:p>
          <a:p>
            <a:pPr marL="342900" lvl="1" indent="0" algn="just">
              <a:buNone/>
            </a:pPr>
            <a:r>
              <a:rPr lang="en-US" dirty="0"/>
              <a:t>  ./out: ENDIT provider places files to be written to tape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09950-7579-A511-B131-44A47B2B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7021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17FA-2FC1-89CD-FAFD-9F4DDF03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ENDIT </a:t>
            </a:r>
            <a:r>
              <a:rPr lang="en-US" dirty="0" err="1"/>
              <a:t>HPSSRetriever</a:t>
            </a:r>
            <a:r>
              <a:rPr lang="en-US" dirty="0"/>
              <a:t> daemon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45D7-89AE-D31D-30B6-73A1E0F6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51113"/>
            <a:ext cx="8286750" cy="4865483"/>
          </a:xfrm>
        </p:spPr>
        <p:txBody>
          <a:bodyPr>
            <a:normAutofit fontScale="77500" lnSpcReduction="20000"/>
          </a:bodyPr>
          <a:lstStyle/>
          <a:p>
            <a:pPr marL="685800" lvl="2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HPSSRetriever</a:t>
            </a:r>
            <a:r>
              <a:rPr lang="en-US" sz="2400" dirty="0"/>
              <a:t> is a daemon to stage filles from HPSS to </a:t>
            </a:r>
            <a:r>
              <a:rPr lang="en-US" sz="2400" dirty="0" err="1"/>
              <a:t>dCache</a:t>
            </a:r>
            <a:r>
              <a:rPr lang="en-US" sz="2400" dirty="0"/>
              <a:t> pools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software developed by BNL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Workflow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New stage requests are created under the ENDIT request directory by the ENDIT Provider.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daemon monitors the ENDIT request directory and detects incoming new stage requests.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daemon constructs stage requests and submits them to the ERADAT (</a:t>
            </a:r>
            <a:r>
              <a:rPr lang="en-US" dirty="0" err="1"/>
              <a:t>HPSSBatch</a:t>
            </a:r>
            <a:r>
              <a:rPr lang="en-US" dirty="0"/>
              <a:t>) request queue.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ERADAT (</a:t>
            </a:r>
            <a:r>
              <a:rPr lang="en-US" dirty="0" err="1"/>
              <a:t>HPSSBatch</a:t>
            </a:r>
            <a:r>
              <a:rPr lang="en-US" dirty="0"/>
              <a:t>) sorts requests and stages files in batches.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ERADAT (</a:t>
            </a:r>
            <a:r>
              <a:rPr lang="en-US" dirty="0" err="1"/>
              <a:t>HPSSBatch</a:t>
            </a:r>
            <a:r>
              <a:rPr lang="en-US" dirty="0"/>
              <a:t>) sends a callback after a file is in the HPSS disk cache.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daemon checks the callback content. If it's good, the daemon invokes PFTP to retrieve the file from HPSS.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file is staged from HPSS (disk cache) to the ENDIT ./in directory.</a:t>
            </a:r>
          </a:p>
          <a:p>
            <a:pPr lvl="1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ENDIT Provider detects the data file, moves it from ./in to the pool data directory, and marks the end of the stage request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C35C7-317D-4FFC-F29D-5A259BA8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92829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2736"/>
            <a:ext cx="8286750" cy="1325563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Staging Workflow with ENDIT </a:t>
            </a:r>
            <a:r>
              <a:rPr lang="en-US" sz="2800" dirty="0" err="1">
                <a:cs typeface="Times New Roman" panose="02020603050405020304" pitchFamily="18" charset="0"/>
              </a:rPr>
              <a:t>HPSSRetriever</a:t>
            </a: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  <a:p>
            <a:pPr marL="342900" lvl="1" indent="0"/>
            <a:r>
              <a:rPr lang="en-US" dirty="0"/>
              <a:t> Bullet Tier 1</a:t>
            </a:r>
          </a:p>
          <a:p>
            <a:pPr marL="685800" lvl="2" indent="0"/>
            <a:r>
              <a:rPr lang="en-US" dirty="0"/>
              <a:t> Bullet Tier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BC1C8E-17B2-5E90-85CD-8A166F3E6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4630"/>
            <a:ext cx="9144000" cy="49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E21E-3546-C087-6F95-8325A3AC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Benefits of ENDIT </a:t>
            </a:r>
            <a:r>
              <a:rPr lang="en-US" sz="3600" b="1" dirty="0" err="1"/>
              <a:t>HPSSRetriever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EF1B-B55C-008C-4433-5B84BB8A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4356513"/>
          </a:xfrm>
        </p:spPr>
        <p:txBody>
          <a:bodyPr>
            <a:normAutofit/>
          </a:bodyPr>
          <a:lstStyle/>
          <a:p>
            <a:pPr marR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Performance improvements on pool hosts 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</a:pPr>
            <a:r>
              <a:rPr lang="en-US" sz="2000" dirty="0"/>
              <a:t>    - Eliminates polling on pool hosts, resulting in minimal load even with a high number of requests </a:t>
            </a:r>
          </a:p>
          <a:p>
            <a:pPr marL="171450" lvl="1" indent="0">
              <a:spcBef>
                <a:spcPts val="0"/>
              </a:spcBef>
              <a:buNone/>
            </a:pPr>
            <a:r>
              <a:rPr lang="en-US" dirty="0"/>
              <a:t> - Enables </a:t>
            </a:r>
            <a:r>
              <a:rPr lang="en-US" dirty="0" err="1"/>
              <a:t>dCache</a:t>
            </a:r>
            <a:r>
              <a:rPr lang="en-US" dirty="0"/>
              <a:t> to handle a large number of active staging requests simultaneously </a:t>
            </a:r>
          </a:p>
          <a:p>
            <a:pPr marR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flexible control over the maximum concurrent PFTP threads on each pool </a:t>
            </a:r>
          </a:p>
          <a:p>
            <a:pPr marR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Prevents duplicated requests in HPSS Batch </a:t>
            </a:r>
          </a:p>
          <a:p>
            <a:pPr marR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Reduces stress on </a:t>
            </a:r>
            <a:r>
              <a:rPr lang="en-US" sz="2400" dirty="0" err="1"/>
              <a:t>PnfsManager</a:t>
            </a:r>
            <a:r>
              <a:rPr lang="en-US" sz="2400" dirty="0"/>
              <a:t> and </a:t>
            </a:r>
            <a:r>
              <a:rPr lang="en-US" sz="2400" dirty="0" err="1"/>
              <a:t>PoolManager</a:t>
            </a:r>
            <a:r>
              <a:rPr lang="en-US" sz="2400" dirty="0"/>
              <a:t> due to non-polling nature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ABBF-437D-987F-0B67-D1AD0382B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2545382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7259</TotalTime>
  <Words>850</Words>
  <Application>Microsoft Macintosh PowerPoint</Application>
  <PresentationFormat>On-screen Show (4:3)</PresentationFormat>
  <Paragraphs>106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Menlo</vt:lpstr>
      <vt:lpstr>Times New Roman</vt:lpstr>
      <vt:lpstr>BNL</vt:lpstr>
      <vt:lpstr>BNL ENDIT System: Efficient dCache Interface to HPSS  </vt:lpstr>
      <vt:lpstr>The Challenges Leading to BNL ENDIT Development</vt:lpstr>
      <vt:lpstr>Motivation for ENDIT</vt:lpstr>
      <vt:lpstr>Components of BNL ENDIT System</vt:lpstr>
      <vt:lpstr>dCache ENDIT Provider plugin</vt:lpstr>
      <vt:lpstr>dCache ENDIT Provider plugin (Cont.)</vt:lpstr>
      <vt:lpstr>ENDIT HPSSRetriever daemon</vt:lpstr>
      <vt:lpstr>Staging Workflow with ENDIT HPSSRetriever</vt:lpstr>
      <vt:lpstr>Benefits of ENDIT HPSSRetriever</vt:lpstr>
      <vt:lpstr>ENDIT HPSSArchiver Daemon</vt:lpstr>
      <vt:lpstr>Benefits of ENDIT HPSSArchiver</vt:lpstr>
      <vt:lpstr>Restore Performance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Microsoft Office User</dc:creator>
  <cp:keywords/>
  <dc:description/>
  <cp:lastModifiedBy>Microsoft Office User</cp:lastModifiedBy>
  <cp:revision>71</cp:revision>
  <dcterms:created xsi:type="dcterms:W3CDTF">2022-10-30T19:46:24Z</dcterms:created>
  <dcterms:modified xsi:type="dcterms:W3CDTF">2024-03-21T12:36:07Z</dcterms:modified>
  <cp:category/>
</cp:coreProperties>
</file>