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10"/>
  </p:notesMasterIdLst>
  <p:sldIdLst>
    <p:sldId id="256" r:id="rId2"/>
    <p:sldId id="258" r:id="rId3"/>
    <p:sldId id="266" r:id="rId4"/>
    <p:sldId id="263" r:id="rId5"/>
    <p:sldId id="265" r:id="rId6"/>
    <p:sldId id="276" r:id="rId7"/>
    <p:sldId id="277" r:id="rId8"/>
    <p:sldId id="261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927"/>
    <p:restoredTop sz="94694"/>
  </p:normalViewPr>
  <p:slideViewPr>
    <p:cSldViewPr snapToGrid="0" snapToObjects="1">
      <p:cViewPr varScale="1">
        <p:scale>
          <a:sx n="124" d="100"/>
          <a:sy n="124" d="100"/>
        </p:scale>
        <p:origin x="143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36F475-F7F5-6C41-B37C-656C49194CAF}" type="datetimeFigureOut">
              <a:rPr lang="en-US" smtClean="0"/>
              <a:t>3/18/24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5839EF-EF2D-A244-8B03-02564FD38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280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882" y="2541806"/>
            <a:ext cx="7750969" cy="1947460"/>
          </a:xfrm>
        </p:spPr>
        <p:txBody>
          <a:bodyPr anchor="t" anchorCtr="0">
            <a:normAutofit/>
          </a:bodyPr>
          <a:lstStyle>
            <a:lvl1pPr algn="l">
              <a:defRPr sz="48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882" y="5773230"/>
            <a:ext cx="7750969" cy="74618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882" y="4501445"/>
            <a:ext cx="7750969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 sz="15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CEC2187-E5FA-944C-A56A-E562C9C1C5D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60000"/>
          </a:blip>
          <a:srcRect/>
          <a:stretch/>
        </p:blipFill>
        <p:spPr>
          <a:xfrm>
            <a:off x="5469321" y="5761051"/>
            <a:ext cx="3173185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6553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 userDrawn="1">
          <p15:clr>
            <a:srgbClr val="FBAE40"/>
          </p15:clr>
        </p15:guide>
        <p15:guide id="8" pos="2880" userDrawn="1">
          <p15:clr>
            <a:srgbClr val="FBAE40"/>
          </p15:clr>
        </p15:guide>
        <p15:guide id="9" orient="horz" pos="3888" userDrawn="1">
          <p15:clr>
            <a:srgbClr val="FBAE40"/>
          </p15:clr>
        </p15:guide>
        <p15:guide id="10" pos="270" userDrawn="1">
          <p15:clr>
            <a:srgbClr val="FBAE40"/>
          </p15:clr>
        </p15:guide>
        <p15:guide id="11" pos="5490" userDrawn="1">
          <p15:clr>
            <a:srgbClr val="FBAE40"/>
          </p15:clr>
        </p15:guide>
        <p15:guide id="12" orient="horz" pos="398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84E83-FA30-AE49-A809-D1503D6A5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97B18-F1D3-C845-98E1-FCEEFD596F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0677A6-B440-D244-B039-82AFE3A152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ACFED41-9DB8-3441-9E99-88FCE31DC2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4160339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999BF-B963-A049-A11E-595313950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A4A0F9-2FD7-DE46-AE52-AD7C0C073A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9413AE-9723-9D45-B482-FF92ED073F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0BC717A-FCD7-0D46-A097-931C022815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18119199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0FA0D-AA3C-664A-87D2-78DEA605D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05DD7F-359B-0241-A0E1-CB41463949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94FE3B0-EE83-EE47-9729-1EF195304D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23816605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7785AC-BC0C-8F4E-B552-D8A6AD40EE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59A820-91F6-F544-8B07-61605B067C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1FAE437-C75F-3A40-9104-1FFF2D5E79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1066097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_Print-friend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882" y="2541806"/>
            <a:ext cx="7750969" cy="1947460"/>
          </a:xfrm>
        </p:spPr>
        <p:txBody>
          <a:bodyPr anchor="t" anchorCtr="0">
            <a:normAutofit/>
          </a:bodyPr>
          <a:lstStyle>
            <a:lvl1pPr algn="l">
              <a:defRPr sz="4800" b="1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882" y="5773230"/>
            <a:ext cx="7750969" cy="74618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882" y="4501445"/>
            <a:ext cx="7750969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342900" indent="0">
              <a:buFontTx/>
              <a:buNone/>
              <a:defRPr sz="15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11DD1EC-00E2-0247-ADB6-287150A1627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5469321" y="5761050"/>
            <a:ext cx="3173185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1145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 userDrawn="1">
          <p15:clr>
            <a:srgbClr val="FBAE40"/>
          </p15:clr>
        </p15:guide>
        <p15:guide id="8" pos="2880" userDrawn="1">
          <p15:clr>
            <a:srgbClr val="FBAE40"/>
          </p15:clr>
        </p15:guide>
        <p15:guide id="9" orient="horz" pos="3888" userDrawn="1">
          <p15:clr>
            <a:srgbClr val="FBAE40"/>
          </p15:clr>
        </p15:guide>
        <p15:guide id="10" pos="270" userDrawn="1">
          <p15:clr>
            <a:srgbClr val="FBAE40"/>
          </p15:clr>
        </p15:guide>
        <p15:guide id="11" pos="5490" userDrawn="1">
          <p15:clr>
            <a:srgbClr val="FBAE40"/>
          </p15:clr>
        </p15:guide>
        <p15:guide id="12" orient="horz" pos="3984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F96C7-1801-CD4F-9F28-C99CEA00A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1FB783-2389-2044-9FEC-A01C09265E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4785F67-179E-4145-8BCB-4A0C61A894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2794568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4E73FD-DB7D-6846-A2AE-E73A31844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110BA2-9B68-CC4C-A636-3277ABFA5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882" y="2541806"/>
            <a:ext cx="7750969" cy="1947460"/>
          </a:xfrm>
        </p:spPr>
        <p:txBody>
          <a:bodyPr anchor="t" anchorCtr="0">
            <a:normAutofit/>
          </a:bodyPr>
          <a:lstStyle>
            <a:lvl1pPr algn="l">
              <a:defRPr sz="48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CBF15F-CA7F-7641-B9E3-4E9C3E92F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882" y="4501445"/>
            <a:ext cx="7750969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 sz="15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3687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Header_Print-friend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4E73FD-DB7D-6846-A2AE-E73A31844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110BA2-9B68-CC4C-A636-3277ABFA5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882" y="2541806"/>
            <a:ext cx="7750969" cy="1947460"/>
          </a:xfrm>
        </p:spPr>
        <p:txBody>
          <a:bodyPr anchor="t" anchorCtr="0">
            <a:normAutofit/>
          </a:bodyPr>
          <a:lstStyle>
            <a:lvl1pPr algn="l">
              <a:defRPr sz="4800" b="1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CBF15F-CA7F-7641-B9E3-4E9C3E92F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882" y="4501445"/>
            <a:ext cx="7750969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342900" indent="0">
              <a:buFontTx/>
              <a:buNone/>
              <a:defRPr sz="15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968156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B965E-00C4-6F4C-8817-84A69C14D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8926A3-B154-C14C-BFED-E141D3C8B7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8625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40C922-34CF-D846-A402-06F51B1894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1868AE-308B-D548-82A1-318656FC55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3630614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ACFC5-D97A-B448-B815-E68D1A973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BFB46D-01D9-1D44-ABED-AC6282C16B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8626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8F9F48-3F7F-A545-9387-0732A54B5B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8626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0C0DC1-B7CB-B343-8B4E-8D57625AEA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57200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2689F1-F4A7-6440-A9D9-1BF6E3E127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57200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4E88283-FA1D-D040-8AFC-1D07DFC302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3573931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B70F5-09AC-CD48-85DB-1752A5E86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D6FDB5-5C90-C844-8D34-266A469CEC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4133593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7D20343-9337-0E42-A01C-2815CA8E05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2391252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7DAAA2-8718-2247-8539-9A0DC22C0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365126"/>
            <a:ext cx="82867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3056FE-C136-A54B-9DE3-EACD8E08FE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8625" y="1825626"/>
            <a:ext cx="8286750" cy="4207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25833E0-DD3D-DF4F-9316-F67B7A80E3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544521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62" r:id="rId3"/>
    <p:sldLayoutId id="2147483663" r:id="rId4"/>
    <p:sldLayoutId id="214748367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7" orient="horz" pos="2160" userDrawn="1">
          <p15:clr>
            <a:srgbClr val="F26B43"/>
          </p15:clr>
        </p15:guide>
        <p15:guide id="8" pos="2880" userDrawn="1">
          <p15:clr>
            <a:srgbClr val="F26B43"/>
          </p15:clr>
        </p15:guide>
        <p15:guide id="9" pos="270" userDrawn="1">
          <p15:clr>
            <a:srgbClr val="F26B43"/>
          </p15:clr>
        </p15:guide>
        <p15:guide id="10" orient="horz" pos="3888" userDrawn="1">
          <p15:clr>
            <a:srgbClr val="F26B43"/>
          </p15:clr>
        </p15:guide>
        <p15:guide id="11" pos="5490" userDrawn="1">
          <p15:clr>
            <a:srgbClr val="F26B43"/>
          </p15:clr>
        </p15:guide>
        <p15:guide id="12" orient="horz" pos="412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dcc.bnl.gov/services/jupyter" TargetMode="Externa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56CBC-DA70-7741-BB3F-BCDBBE052F8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SDCC Research and Development non x86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B0E14B-6889-F849-8A8C-D01D7C36038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3/18/2024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0F4563-AB5E-1F4E-B28C-08AC1323034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Kevin Casella</a:t>
            </a:r>
          </a:p>
        </p:txBody>
      </p:sp>
    </p:spTree>
    <p:extLst>
      <p:ext uri="{BB962C8B-B14F-4D97-AF65-F5344CB8AC3E}">
        <p14:creationId xmlns:p14="http://schemas.microsoft.com/office/powerpoint/2010/main" val="22467559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E147A3-EBAC-5C4E-8CD3-74DAF0B9A4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2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DB68A9-B5EB-314F-849D-FB440A7B37A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GPU execution hosts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49E168C-0132-1B13-DFD6-9DCCC3346B7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Ice Lake + A100</a:t>
            </a:r>
          </a:p>
        </p:txBody>
      </p:sp>
    </p:spTree>
    <p:extLst>
      <p:ext uri="{BB962C8B-B14F-4D97-AF65-F5344CB8AC3E}">
        <p14:creationId xmlns:p14="http://schemas.microsoft.com/office/powerpoint/2010/main" val="12157098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5A50FB-44F3-6846-8C26-F8681D4BFF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sgpu0001.usatlas.bnl.gov</a:t>
            </a:r>
            <a:b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</a:b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sgpu0002.usatlas.bnl.gov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4BED499-6ED4-F54A-8BC4-75AB617CA0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Intel Xeon Gold 6336Y CPU</a:t>
            </a:r>
          </a:p>
          <a:p>
            <a:pPr marL="342900" lvl="1" indent="0"/>
            <a:r>
              <a:rPr lang="en-US" dirty="0"/>
              <a:t> 96 logical core 10 nm, 2.4 GHz base 3.6 GHz max-turbo</a:t>
            </a:r>
          </a:p>
          <a:p>
            <a:pPr marL="685800" lvl="2" indent="0"/>
            <a:r>
              <a:rPr lang="en-US" dirty="0"/>
              <a:t> 256 GB DDR4 </a:t>
            </a:r>
            <a:r>
              <a:rPr lang="en-US" dirty="0" err="1"/>
              <a:t>SingleBitECC</a:t>
            </a:r>
            <a:r>
              <a:rPr lang="en-US" dirty="0"/>
              <a:t> 3200 MHz RAM</a:t>
            </a:r>
          </a:p>
          <a:p>
            <a:pPr marL="685800" lvl="2" indent="0"/>
            <a:r>
              <a:rPr lang="en-US" dirty="0"/>
              <a:t> 2 x NVIDIA A100 80GB PCIe GPUs </a:t>
            </a:r>
          </a:p>
          <a:p>
            <a:pPr marL="685800" lvl="2" indent="0"/>
            <a:endParaRPr lang="en-US" dirty="0"/>
          </a:p>
          <a:p>
            <a:r>
              <a:rPr lang="en-US" dirty="0"/>
              <a:t>SDCC Analysis Portal computing resources for </a:t>
            </a:r>
            <a:r>
              <a:rPr lang="en-US" dirty="0" err="1"/>
              <a:t>Jupyter</a:t>
            </a:r>
            <a:endParaRPr lang="en-US" dirty="0"/>
          </a:p>
          <a:p>
            <a:pPr marL="342900" lvl="1" indent="0"/>
            <a:r>
              <a:rPr lang="en-US" dirty="0"/>
              <a:t> https://</a:t>
            </a:r>
            <a:r>
              <a:rPr lang="en-US" dirty="0" err="1"/>
              <a:t>jupyter.sdcc.bnl.gov</a:t>
            </a:r>
            <a:endParaRPr lang="en-US" dirty="0"/>
          </a:p>
          <a:p>
            <a:pPr marL="342900" lvl="1" indent="0"/>
            <a:r>
              <a:rPr lang="en-US" dirty="0"/>
              <a:t> </a:t>
            </a:r>
            <a:r>
              <a:rPr lang="en-US" dirty="0">
                <a:hlinkClick r:id="rId2"/>
              </a:rPr>
              <a:t>https://www.sdcc.bnl.gov/services/jupyter</a:t>
            </a:r>
            <a:endParaRPr lang="en-US" dirty="0"/>
          </a:p>
          <a:p>
            <a:pPr marL="342900" lvl="1" indent="0">
              <a:buNone/>
            </a:pPr>
            <a:endParaRPr lang="en-US" dirty="0"/>
          </a:p>
          <a:p>
            <a:r>
              <a:rPr lang="en-US" dirty="0"/>
              <a:t>Special and general purpose interactive execution hosts</a:t>
            </a:r>
          </a:p>
          <a:p>
            <a:pPr marL="342900" lvl="1" indent="0"/>
            <a:r>
              <a:rPr lang="en-US" dirty="0"/>
              <a:t> Special interactive use by </a:t>
            </a:r>
            <a:r>
              <a:rPr lang="en-US" dirty="0" err="1"/>
              <a:t>Shuwei</a:t>
            </a:r>
            <a:endParaRPr lang="en-US" dirty="0"/>
          </a:p>
          <a:p>
            <a:pPr marL="342900" lvl="1" indent="0"/>
            <a:r>
              <a:rPr lang="en-US" dirty="0"/>
              <a:t> General purpose interactive submit spar010[1-8].</a:t>
            </a:r>
            <a:r>
              <a:rPr lang="en-US" dirty="0" err="1"/>
              <a:t>usatlas.bnl.gov</a:t>
            </a:r>
            <a:endParaRPr lang="en-US" dirty="0"/>
          </a:p>
          <a:p>
            <a:pPr marL="685800" lvl="2" indent="0"/>
            <a:r>
              <a:rPr lang="en-US" dirty="0"/>
              <a:t> </a:t>
            </a:r>
            <a:r>
              <a:rPr lang="en-US" dirty="0" err="1"/>
              <a:t>request_GPUs</a:t>
            </a:r>
            <a:r>
              <a:rPr lang="en-US" dirty="0"/>
              <a:t> = 1 within </a:t>
            </a:r>
            <a:r>
              <a:rPr lang="en-US" dirty="0" err="1"/>
              <a:t>condor_submit</a:t>
            </a:r>
            <a:r>
              <a:rPr lang="en-US" dirty="0"/>
              <a:t> JDF</a:t>
            </a:r>
          </a:p>
          <a:p>
            <a:pPr marL="685800" lvl="2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D153C9-B6EC-5440-87A3-9DCF9B76E7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03851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E147A3-EBAC-5C4E-8CD3-74DAF0B9A4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4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DB68A9-B5EB-314F-849D-FB440A7B37A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ARM Ampere </a:t>
            </a:r>
            <a:r>
              <a:rPr lang="en-US" dirty="0" err="1"/>
              <a:t>Altra</a:t>
            </a:r>
            <a:r>
              <a:rPr lang="en-US" dirty="0"/>
              <a:t> Family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BD80E2-64A8-2746-84CE-DAC7C533996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The most efficient product family for modern compute environment from the edge to on-premise and to the cloud</a:t>
            </a:r>
          </a:p>
        </p:txBody>
      </p:sp>
    </p:spTree>
    <p:extLst>
      <p:ext uri="{BB962C8B-B14F-4D97-AF65-F5344CB8AC3E}">
        <p14:creationId xmlns:p14="http://schemas.microsoft.com/office/powerpoint/2010/main" val="2948333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5A50FB-44F3-6846-8C26-F8681D4BFF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arm0001.usatlas.bnl.gov</a:t>
            </a:r>
            <a:b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</a:b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arm0002.usatlas.bnl.gov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4BED499-6ED4-F54A-8BC4-75AB617CA0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arm0001: 2030 </a:t>
            </a:r>
            <a:r>
              <a:rPr lang="en-US" dirty="0" err="1"/>
              <a:t>HEPscore</a:t>
            </a:r>
            <a:endParaRPr lang="en-US" dirty="0"/>
          </a:p>
          <a:p>
            <a:pPr marL="342900" lvl="1" indent="0"/>
            <a:r>
              <a:rPr lang="en-US" dirty="0"/>
              <a:t> 128 core Neoverse-N1 Ampere </a:t>
            </a:r>
            <a:r>
              <a:rPr lang="en-US" dirty="0" err="1"/>
              <a:t>Altra</a:t>
            </a:r>
            <a:r>
              <a:rPr lang="en-US" dirty="0"/>
              <a:t> Max</a:t>
            </a:r>
          </a:p>
          <a:p>
            <a:pPr marL="685800" lvl="2" indent="0"/>
            <a:r>
              <a:rPr lang="en-US" dirty="0"/>
              <a:t> </a:t>
            </a:r>
            <a:r>
              <a:rPr lang="en-US" sz="1800" dirty="0">
                <a:effectLst/>
                <a:latin typeface="ArialMT"/>
              </a:rPr>
              <a:t>256 GB RAM (8x32 GB DDR4-3200 DIMMs) </a:t>
            </a:r>
          </a:p>
          <a:p>
            <a:pPr marL="685800" lvl="2" indent="0"/>
            <a:r>
              <a:rPr lang="en-US" dirty="0"/>
              <a:t> 4 x 2 TB </a:t>
            </a:r>
            <a:r>
              <a:rPr lang="en-US" dirty="0" err="1"/>
              <a:t>NVMes</a:t>
            </a:r>
            <a:endParaRPr lang="en-US" dirty="0"/>
          </a:p>
          <a:p>
            <a:pPr marL="685800" lvl="2" indent="0">
              <a:buNone/>
            </a:pPr>
            <a:endParaRPr lang="en-US" dirty="0"/>
          </a:p>
          <a:p>
            <a:r>
              <a:rPr lang="en-US" dirty="0"/>
              <a:t>arm0002: 1042 </a:t>
            </a:r>
            <a:r>
              <a:rPr lang="en-US" dirty="0" err="1"/>
              <a:t>HEPscore</a:t>
            </a:r>
            <a:endParaRPr lang="en-US" dirty="0"/>
          </a:p>
          <a:p>
            <a:pPr marL="342900" lvl="1" indent="0"/>
            <a:r>
              <a:rPr lang="en-US" dirty="0"/>
              <a:t> 64 core Neoverse-N1 Ampere </a:t>
            </a:r>
            <a:r>
              <a:rPr lang="en-US" dirty="0" err="1"/>
              <a:t>Altra</a:t>
            </a:r>
            <a:endParaRPr lang="en-US" dirty="0"/>
          </a:p>
          <a:p>
            <a:pPr marL="685800" lvl="2" indent="0"/>
            <a:r>
              <a:rPr lang="en-US" dirty="0"/>
              <a:t> </a:t>
            </a:r>
            <a:r>
              <a:rPr lang="en-US" sz="1800" dirty="0">
                <a:effectLst/>
                <a:latin typeface="ArialMT"/>
              </a:rPr>
              <a:t>512 GB RAM (8x64 GB DDR4-3200 DIMMs) </a:t>
            </a:r>
          </a:p>
          <a:p>
            <a:pPr marL="685800" lvl="2" indent="0"/>
            <a:r>
              <a:rPr lang="en-US" dirty="0">
                <a:effectLst/>
              </a:rPr>
              <a:t> 6 x 2 TB </a:t>
            </a:r>
            <a:r>
              <a:rPr lang="en-US" dirty="0" err="1">
                <a:effectLst/>
              </a:rPr>
              <a:t>NVMes</a:t>
            </a:r>
            <a:endParaRPr lang="en-US" dirty="0"/>
          </a:p>
          <a:p>
            <a:endParaRPr lang="en-US" dirty="0"/>
          </a:p>
          <a:p>
            <a:pPr marL="342900" lvl="1" indent="0"/>
            <a:r>
              <a:rPr lang="en-US" dirty="0"/>
              <a:t> performance, efficiency, and cost early results look promising</a:t>
            </a:r>
          </a:p>
          <a:p>
            <a:pPr marL="342900" lvl="1" indent="0"/>
            <a:r>
              <a:rPr lang="en-US" dirty="0"/>
              <a:t> </a:t>
            </a:r>
            <a:r>
              <a:rPr lang="en-US" sz="1800" dirty="0">
                <a:effectLst/>
                <a:latin typeface="ArialMT"/>
              </a:rPr>
              <a:t> if there are issues with cross-architecture job submission, use one as CE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D153C9-B6EC-5440-87A3-9DCF9B76E7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40566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E147A3-EBAC-5C4E-8CD3-74DAF0B9A4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6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DB68A9-B5EB-314F-849D-FB440A7B37A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NVIDIA Grace CPU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BD80E2-64A8-2746-84CE-DAC7C533996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Purpose-built to solve the worlds largest computing problems</a:t>
            </a:r>
          </a:p>
        </p:txBody>
      </p:sp>
    </p:spTree>
    <p:extLst>
      <p:ext uri="{BB962C8B-B14F-4D97-AF65-F5344CB8AC3E}">
        <p14:creationId xmlns:p14="http://schemas.microsoft.com/office/powerpoint/2010/main" val="15291491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5A50FB-44F3-6846-8C26-F8681D4BFF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i="0" u="none" strike="noStrike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Source Sans Pro" panose="020F0502020204030204" pitchFamily="34" charset="0"/>
              </a:rPr>
              <a:t>NVIDIA Grace CPU Superchip </a:t>
            </a:r>
            <a:br>
              <a:rPr lang="en-US" b="1" i="0" u="none" strike="noStrike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Source Sans Pro" panose="020F0502020204030204" pitchFamily="34" charset="0"/>
              </a:rPr>
            </a:br>
            <a:r>
              <a:rPr lang="en-US" dirty="0"/>
              <a:t>GPU ARS-221GL-NR</a:t>
            </a:r>
            <a:br>
              <a:rPr lang="en-US" dirty="0"/>
            </a:b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4BED499-6ED4-F54A-8BC4-75AB617CA0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GPU ARS-221GL-NR</a:t>
            </a:r>
          </a:p>
          <a:p>
            <a:pPr marL="342900" lvl="1" indent="0"/>
            <a:r>
              <a:rPr lang="en-US" dirty="0"/>
              <a:t>  uses NVIDIA NVLink-C2C </a:t>
            </a:r>
            <a:r>
              <a:rPr lang="en-US" dirty="0" err="1"/>
              <a:t>techology</a:t>
            </a:r>
            <a:endParaRPr lang="en-US" dirty="0"/>
          </a:p>
          <a:p>
            <a:pPr marL="685800" lvl="2" indent="0"/>
            <a:r>
              <a:rPr lang="en-US" dirty="0"/>
              <a:t> 144 Arm Neoverse V2 CPU cores with scalable vector extensions SVE</a:t>
            </a:r>
          </a:p>
          <a:p>
            <a:pPr marL="685800" lvl="2" indent="0"/>
            <a:r>
              <a:rPr lang="en-US" dirty="0"/>
              <a:t> 1 terabyte/second (TB/s) memory bandwidth</a:t>
            </a:r>
          </a:p>
          <a:p>
            <a:pPr marL="685800" lvl="2" indent="0"/>
            <a:r>
              <a:rPr lang="en-US" dirty="0"/>
              <a:t> High-performance CPU for HPC and cloud computing</a:t>
            </a:r>
          </a:p>
          <a:p>
            <a:pPr marL="685800" lvl="2" indent="0"/>
            <a:r>
              <a:rPr lang="en-US" dirty="0"/>
              <a:t> world-first LPDDR5X with ECC, 1 TB/s total bandwidth</a:t>
            </a:r>
          </a:p>
          <a:p>
            <a:pPr marL="685800" lvl="2" indent="0"/>
            <a:r>
              <a:rPr lang="en-US" dirty="0"/>
              <a:t> 900 Gigabyte/second (GB/s) coherent interface, 7x faster PCIe Gen 5</a:t>
            </a:r>
          </a:p>
          <a:p>
            <a:pPr marL="685800" lvl="2" indent="0"/>
            <a:r>
              <a:rPr lang="en-US" dirty="0"/>
              <a:t> NVIDIA Scalable Coherency Fabric</a:t>
            </a:r>
          </a:p>
          <a:p>
            <a:pPr marL="685800" lvl="2" indent="0"/>
            <a:r>
              <a:rPr lang="en-US" dirty="0"/>
              <a:t> 3.2 TB/s of aggregate bisectional bandwidth</a:t>
            </a:r>
          </a:p>
          <a:p>
            <a:pPr marL="685800" lvl="2" indent="0"/>
            <a:r>
              <a:rPr lang="en-US" dirty="0"/>
              <a:t> 2x the packing density of DIMM-based solutions</a:t>
            </a:r>
          </a:p>
          <a:p>
            <a:pPr marL="685800" lvl="2" indent="0"/>
            <a:r>
              <a:rPr lang="en-US" dirty="0"/>
              <a:t> 2x the performance per watt of today’s leading CPU</a:t>
            </a:r>
          </a:p>
          <a:p>
            <a:pPr marL="685800" lvl="2" indent="0"/>
            <a:r>
              <a:rPr lang="en-US" dirty="0"/>
              <a:t> runs all NVIDIA software stack: RTX, HPC SDK, AI, Omniverse</a:t>
            </a:r>
          </a:p>
          <a:p>
            <a:pPr marL="685800" lvl="2" indent="0"/>
            <a:endParaRPr lang="en-US" dirty="0"/>
          </a:p>
          <a:p>
            <a:pPr marL="685800" lvl="2" indent="0">
              <a:buNone/>
            </a:pPr>
            <a:endParaRPr lang="en-US" dirty="0"/>
          </a:p>
          <a:p>
            <a:pPr marL="685800" lvl="2" indent="0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D153C9-B6EC-5440-87A3-9DCF9B76E7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37113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498ECB3-77A5-3D4D-9BF7-4BAB10DFD3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AAA77AB-6176-954F-B865-28A9CCC08A9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Questions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A02A00-DA3D-7841-B8F1-67D0EAA81AD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6334301"/>
      </p:ext>
    </p:extLst>
  </p:cSld>
  <p:clrMapOvr>
    <a:masterClrMapping/>
  </p:clrMapOvr>
</p:sld>
</file>

<file path=ppt/theme/theme1.xml><?xml version="1.0" encoding="utf-8"?>
<a:theme xmlns:a="http://schemas.openxmlformats.org/drawingml/2006/main" name="BNL">
  <a:themeElements>
    <a:clrScheme name="BNL Color Palett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05C78"/>
      </a:accent1>
      <a:accent2>
        <a:srgbClr val="00ADDC"/>
      </a:accent2>
      <a:accent3>
        <a:srgbClr val="B2D33B"/>
      </a:accent3>
      <a:accent4>
        <a:srgbClr val="F68B1F"/>
      </a:accent4>
      <a:accent5>
        <a:srgbClr val="B72467"/>
      </a:accent5>
      <a:accent6>
        <a:srgbClr val="FFCD34"/>
      </a:accent6>
      <a:hlink>
        <a:srgbClr val="4881C3"/>
      </a:hlink>
      <a:folHlink>
        <a:srgbClr val="51499E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8" id="{4B6FFBED-B8EA-7946-B46B-027FBAE0D150}" vid="{ED5BADF0-BE12-D342-AC9D-D267F9FD8E8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BNL</Template>
  <TotalTime>1612</TotalTime>
  <Words>390</Words>
  <Application>Microsoft Macintosh PowerPoint</Application>
  <PresentationFormat>On-screen Show (4:3)</PresentationFormat>
  <Paragraphs>58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ArialMT</vt:lpstr>
      <vt:lpstr>Calibri</vt:lpstr>
      <vt:lpstr>Menlo</vt:lpstr>
      <vt:lpstr>Source Sans Pro</vt:lpstr>
      <vt:lpstr>BNL</vt:lpstr>
      <vt:lpstr>SDCC Research and Development non x86</vt:lpstr>
      <vt:lpstr>GPU execution hosts</vt:lpstr>
      <vt:lpstr>sgpu0001.usatlas.bnl.gov sgpu0002.usatlas.bnl.gov</vt:lpstr>
      <vt:lpstr>ARM Ampere Altra Family</vt:lpstr>
      <vt:lpstr>arm0001.usatlas.bnl.gov arm0002.usatlas.bnl.gov</vt:lpstr>
      <vt:lpstr>NVIDIA Grace CPU</vt:lpstr>
      <vt:lpstr>NVIDIA Grace CPU Superchip  GPU ARS-221GL-NR </vt:lpstr>
      <vt:lpstr>Questions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subject/>
  <dc:creator>Casella, Kevin</dc:creator>
  <cp:keywords/>
  <dc:description/>
  <cp:lastModifiedBy>Casella, Kevin</cp:lastModifiedBy>
  <cp:revision>25</cp:revision>
  <dcterms:created xsi:type="dcterms:W3CDTF">2024-03-17T13:07:45Z</dcterms:created>
  <dcterms:modified xsi:type="dcterms:W3CDTF">2024-03-18T16:15:00Z</dcterms:modified>
  <cp:category/>
</cp:coreProperties>
</file>