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"/>
          <p:cNvSpPr/>
          <p:nvPr/>
        </p:nvSpPr>
        <p:spPr>
          <a:xfrm>
            <a:off x="787400" y="8877300"/>
            <a:ext cx="11501291" cy="3557"/>
          </a:xfrm>
          <a:prstGeom prst="line">
            <a:avLst/>
          </a:prstGeom>
          <a:ln w="38100">
            <a:solidFill>
              <a:srgbClr val="FF4013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Line"/>
          <p:cNvSpPr/>
          <p:nvPr/>
        </p:nvSpPr>
        <p:spPr>
          <a:xfrm flipV="1">
            <a:off x="749325" y="1396083"/>
            <a:ext cx="11506138" cy="3944"/>
          </a:xfrm>
          <a:prstGeom prst="line">
            <a:avLst/>
          </a:prstGeom>
          <a:ln w="38100">
            <a:solidFill>
              <a:srgbClr val="FF4013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584200">
              <a:lnSpc>
                <a:spcPct val="100000"/>
              </a:lnSpc>
              <a:defRPr b="0" spc="0"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2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889000" indent="-571500" defTabSz="584200">
              <a:lnSpc>
                <a:spcPct val="100000"/>
              </a:lnSpc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 defTabSz="584200">
              <a:lnSpc>
                <a:spcPct val="100000"/>
              </a:lnSpc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 defTabSz="584200">
              <a:lnSpc>
                <a:spcPct val="100000"/>
              </a:lnSpc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 defTabSz="584200">
              <a:lnSpc>
                <a:spcPct val="100000"/>
              </a:lnSpc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 defTabSz="584200">
              <a:lnSpc>
                <a:spcPct val="100000"/>
              </a:lnSpc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anchor="t"/>
          <a:lstStyle>
            <a:lvl1pPr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3" name="Text"/>
          <p:cNvSpPr txBox="1"/>
          <p:nvPr/>
        </p:nvSpPr>
        <p:spPr>
          <a:xfrm>
            <a:off x="-1498600" y="317499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64" name="Proton beam gas update"/>
          <p:cNvSpPr txBox="1"/>
          <p:nvPr/>
        </p:nvSpPr>
        <p:spPr>
          <a:xfrm>
            <a:off x="1260512" y="3451842"/>
            <a:ext cx="1048377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b="1" sz="3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Proton beam gas update</a:t>
            </a:r>
          </a:p>
        </p:txBody>
      </p:sp>
      <p:sp>
        <p:nvSpPr>
          <p:cNvPr id="165" name="Zhengqiao Zhang…"/>
          <p:cNvSpPr txBox="1"/>
          <p:nvPr/>
        </p:nvSpPr>
        <p:spPr>
          <a:xfrm>
            <a:off x="5169662" y="5005829"/>
            <a:ext cx="2665477" cy="1173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1" sz="2400">
                <a:solidFill>
                  <a:srgbClr val="000000"/>
                </a:solidFill>
              </a:defRPr>
            </a:pPr>
            <a:r>
              <a:t>Zhengqiao Zhang</a:t>
            </a:r>
          </a:p>
          <a:p>
            <a:pPr defTabSz="584200">
              <a:defRPr b="1" sz="2400">
                <a:solidFill>
                  <a:srgbClr val="000000"/>
                </a:solidFill>
              </a:defRPr>
            </a:pPr>
            <a:r>
              <a:t>BNL</a:t>
            </a:r>
          </a:p>
          <a:p>
            <a:pPr defTabSz="584200">
              <a:defRPr sz="2200">
                <a:solidFill>
                  <a:srgbClr val="000000"/>
                </a:solidFill>
              </a:defRPr>
            </a:pPr>
            <a:r>
              <a:t>2024.01.30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lide Number"/>
          <p:cNvSpPr txBox="1"/>
          <p:nvPr>
            <p:ph type="sldNum" sz="quarter" idx="2"/>
          </p:nvPr>
        </p:nvSpPr>
        <p:spPr>
          <a:xfrm>
            <a:off x="11941968" y="13019484"/>
            <a:ext cx="482204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/>
            <a:fld id="{86CB4B4D-7CA3-9044-876B-883B54F8677D}" type="slidenum"/>
          </a:p>
        </p:txBody>
      </p:sp>
      <p:sp>
        <p:nvSpPr>
          <p:cNvPr id="226" name="Text"/>
          <p:cNvSpPr txBox="1"/>
          <p:nvPr/>
        </p:nvSpPr>
        <p:spPr>
          <a:xfrm>
            <a:off x="940593" y="450850"/>
            <a:ext cx="206376" cy="63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ts val="3800"/>
              </a:lnSpc>
              <a:def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27" name="Text"/>
          <p:cNvSpPr txBox="1"/>
          <p:nvPr/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8" name="Electromagnetic calorimeters, EcalBarrelSciGlass+EcalEndcapP + EcalEndcapN +EcalEndcapPInsert"/>
          <p:cNvSpPr txBox="1"/>
          <p:nvPr/>
        </p:nvSpPr>
        <p:spPr>
          <a:xfrm>
            <a:off x="627817" y="252015"/>
            <a:ext cx="11501303" cy="1031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lnSpc>
                <a:spcPts val="5500"/>
              </a:lnSpc>
              <a:spcBef>
                <a:spcPts val="1600"/>
              </a:spcBef>
              <a:defRPr b="1" sz="2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Electromagnetic calorimeters, EcalBarrelSciGlass+EcalEndcapP + EcalEndcapN +EcalEndcapPInsert</a:t>
            </a:r>
          </a:p>
        </p:txBody>
      </p:sp>
      <p:sp>
        <p:nvSpPr>
          <p:cNvPr id="229" name="DIS…"/>
          <p:cNvSpPr txBox="1"/>
          <p:nvPr/>
        </p:nvSpPr>
        <p:spPr>
          <a:xfrm>
            <a:off x="5887957" y="1638350"/>
            <a:ext cx="1300176" cy="819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DIS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0 &lt; Q</a:t>
            </a:r>
            <a:r>
              <a:rPr baseline="31999"/>
              <a:t>2</a:t>
            </a:r>
            <a:r>
              <a:t> &lt; 1 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18x275  GeV</a:t>
            </a:r>
          </a:p>
        </p:txBody>
      </p:sp>
      <p:pic>
        <p:nvPicPr>
          <p:cNvPr id="230" name="DIS_ECal_XY.pdf" descr="DIS_ECal_X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8046" y="3039500"/>
            <a:ext cx="5418789" cy="5237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DIS_ECal_RZ.pdf" descr="DIS_ECal_RZ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836" y="3039500"/>
            <a:ext cx="6186451" cy="5237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lide Number"/>
          <p:cNvSpPr txBox="1"/>
          <p:nvPr>
            <p:ph type="sldNum" sz="quarter" idx="2"/>
          </p:nvPr>
        </p:nvSpPr>
        <p:spPr>
          <a:xfrm>
            <a:off x="11941968" y="13019484"/>
            <a:ext cx="482204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/>
            <a:fld id="{86CB4B4D-7CA3-9044-876B-883B54F8677D}" type="slidenum"/>
          </a:p>
        </p:txBody>
      </p:sp>
      <p:sp>
        <p:nvSpPr>
          <p:cNvPr id="234" name="Text"/>
          <p:cNvSpPr txBox="1"/>
          <p:nvPr/>
        </p:nvSpPr>
        <p:spPr>
          <a:xfrm>
            <a:off x="940593" y="450850"/>
            <a:ext cx="206376" cy="63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ts val="3800"/>
              </a:lnSpc>
              <a:def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35" name="Hadron calorimeters, HcalBarrel + HcalEndcapN + HCalEndcapPInsert + LFHCAL"/>
          <p:cNvSpPr txBox="1"/>
          <p:nvPr/>
        </p:nvSpPr>
        <p:spPr>
          <a:xfrm>
            <a:off x="905927" y="226615"/>
            <a:ext cx="11501303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642937">
              <a:lnSpc>
                <a:spcPts val="5800"/>
              </a:lnSpc>
              <a:spcBef>
                <a:spcPts val="1600"/>
              </a:spcBef>
              <a:defRPr b="1"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Hadron calorimeters, HcalBarrel + HcalEndcapN + </a:t>
            </a:r>
            <a:r>
              <a:t>HCalEndcapPInsert + LFHCAL</a:t>
            </a:r>
          </a:p>
        </p:txBody>
      </p:sp>
      <p:sp>
        <p:nvSpPr>
          <p:cNvPr id="236" name="Text"/>
          <p:cNvSpPr txBox="1"/>
          <p:nvPr/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7" name="Hits per gas event"/>
          <p:cNvSpPr txBox="1"/>
          <p:nvPr/>
        </p:nvSpPr>
        <p:spPr>
          <a:xfrm>
            <a:off x="4423945" y="2476168"/>
            <a:ext cx="1868120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Hits per gas event</a:t>
            </a:r>
          </a:p>
        </p:txBody>
      </p:sp>
      <p:sp>
        <p:nvSpPr>
          <p:cNvPr id="238" name="Hits per gas event"/>
          <p:cNvSpPr txBox="1"/>
          <p:nvPr/>
        </p:nvSpPr>
        <p:spPr>
          <a:xfrm>
            <a:off x="10489404" y="2476168"/>
            <a:ext cx="1868120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Hits per gas event</a:t>
            </a:r>
          </a:p>
        </p:txBody>
      </p:sp>
      <p:sp>
        <p:nvSpPr>
          <p:cNvPr id="239" name="Proton beam gas…"/>
          <p:cNvSpPr txBox="1"/>
          <p:nvPr/>
        </p:nvSpPr>
        <p:spPr>
          <a:xfrm>
            <a:off x="5334420" y="1711053"/>
            <a:ext cx="1769975" cy="57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Proton beam gas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275  GeV</a:t>
            </a:r>
          </a:p>
        </p:txBody>
      </p:sp>
      <p:pic>
        <p:nvPicPr>
          <p:cNvPr id="240" name="new_protonGas_HCAL_XY.pdf" descr="new_protonGas_HCAL_X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9534" y="2691121"/>
            <a:ext cx="5849471" cy="5653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new_protonGas_HCAL_RZ.pdf" descr="new_protonGas_HCAL_RZ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605" y="2691121"/>
            <a:ext cx="5849471" cy="5653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lide Number"/>
          <p:cNvSpPr txBox="1"/>
          <p:nvPr>
            <p:ph type="sldNum" sz="quarter" idx="2"/>
          </p:nvPr>
        </p:nvSpPr>
        <p:spPr>
          <a:xfrm>
            <a:off x="11941968" y="13019484"/>
            <a:ext cx="482204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/>
            <a:fld id="{86CB4B4D-7CA3-9044-876B-883B54F8677D}" type="slidenum"/>
          </a:p>
        </p:txBody>
      </p:sp>
      <p:sp>
        <p:nvSpPr>
          <p:cNvPr id="244" name="Text"/>
          <p:cNvSpPr txBox="1"/>
          <p:nvPr/>
        </p:nvSpPr>
        <p:spPr>
          <a:xfrm>
            <a:off x="940593" y="450850"/>
            <a:ext cx="206376" cy="63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ts val="3800"/>
              </a:lnSpc>
              <a:def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45" name="Hadron calorimeters, HcalBarrel + HcalEndcapN + HCalEndcapPInsert + LFHCAL"/>
          <p:cNvSpPr txBox="1"/>
          <p:nvPr/>
        </p:nvSpPr>
        <p:spPr>
          <a:xfrm>
            <a:off x="905927" y="226615"/>
            <a:ext cx="11501303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642937">
              <a:lnSpc>
                <a:spcPts val="5800"/>
              </a:lnSpc>
              <a:spcBef>
                <a:spcPts val="1600"/>
              </a:spcBef>
              <a:defRPr b="1"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Hadron calorimeters, HcalBarrel + HcalEndcapN + </a:t>
            </a:r>
            <a:r>
              <a:t>HCalEndcapPInsert + LFHCAL</a:t>
            </a:r>
          </a:p>
        </p:txBody>
      </p:sp>
      <p:sp>
        <p:nvSpPr>
          <p:cNvPr id="246" name="Text"/>
          <p:cNvSpPr txBox="1"/>
          <p:nvPr/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7" name="Hits per gas event"/>
          <p:cNvSpPr txBox="1"/>
          <p:nvPr/>
        </p:nvSpPr>
        <p:spPr>
          <a:xfrm>
            <a:off x="4423945" y="2476168"/>
            <a:ext cx="1868120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Hits per gas event</a:t>
            </a:r>
          </a:p>
        </p:txBody>
      </p:sp>
      <p:sp>
        <p:nvSpPr>
          <p:cNvPr id="248" name="Hits per gas event"/>
          <p:cNvSpPr txBox="1"/>
          <p:nvPr/>
        </p:nvSpPr>
        <p:spPr>
          <a:xfrm>
            <a:off x="10489404" y="2476168"/>
            <a:ext cx="1868120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Hits per gas event</a:t>
            </a:r>
          </a:p>
        </p:txBody>
      </p:sp>
      <p:sp>
        <p:nvSpPr>
          <p:cNvPr id="249" name="DIS…"/>
          <p:cNvSpPr txBox="1"/>
          <p:nvPr/>
        </p:nvSpPr>
        <p:spPr>
          <a:xfrm>
            <a:off x="5440686" y="1458264"/>
            <a:ext cx="1300176" cy="81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DIS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0 &lt; Q</a:t>
            </a:r>
            <a:r>
              <a:rPr baseline="31999"/>
              <a:t>2</a:t>
            </a:r>
            <a:r>
              <a:t> &lt; 1 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18x275  GeV</a:t>
            </a:r>
          </a:p>
        </p:txBody>
      </p:sp>
      <p:pic>
        <p:nvPicPr>
          <p:cNvPr id="250" name="DIS_HCal_RZ.pdf" descr="DIS_HCal_RZ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49" y="2777991"/>
            <a:ext cx="6441519" cy="5453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DIS_HCal_XY.pdf" descr="DIS_HCal_X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4612" y="2713154"/>
            <a:ext cx="5774993" cy="5581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hanks."/>
          <p:cNvSpPr txBox="1"/>
          <p:nvPr/>
        </p:nvSpPr>
        <p:spPr>
          <a:xfrm>
            <a:off x="5787983" y="3651190"/>
            <a:ext cx="1500125" cy="57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000000"/>
                </a:solidFill>
              </a:defRPr>
            </a:lvl1pPr>
          </a:lstStyle>
          <a:p>
            <a:pPr/>
            <a:r>
              <a:t>Thanks.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8" name="Text"/>
          <p:cNvSpPr txBox="1"/>
          <p:nvPr/>
        </p:nvSpPr>
        <p:spPr>
          <a:xfrm>
            <a:off x="-1498600" y="317499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69" name="New production by Sakib Rahman for proton beam gas events:…"/>
          <p:cNvSpPr txBox="1"/>
          <p:nvPr/>
        </p:nvSpPr>
        <p:spPr>
          <a:xfrm>
            <a:off x="1139899" y="2123952"/>
            <a:ext cx="10725002" cy="2135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New production by Sakib Rahman for proton beam gas events:</a:t>
            </a:r>
          </a:p>
          <a:p>
            <a:pPr algn="l"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S3/eictest/EPIC/RECO/23.12.0/epic_craterlake/BACKGROUNDS/BEAMGAS/proton/pythia8.306-1.0/</a:t>
            </a:r>
          </a:p>
          <a:p>
            <a:pPr algn="l" defTabSz="457200"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production we used for DIS events:</a:t>
            </a:r>
          </a:p>
          <a:p>
            <a:pPr algn="l" defTabSz="457200"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S3/eictest/EPIC/RECO/23.12.0/epic_craterlake/SIDIS/pythia6-eic/1.0.0/18x275/q2_0to1/</a:t>
            </a:r>
          </a:p>
        </p:txBody>
      </p:sp>
      <p:sp>
        <p:nvSpPr>
          <p:cNvPr id="170" name="EICReco production"/>
          <p:cNvSpPr txBox="1"/>
          <p:nvPr/>
        </p:nvSpPr>
        <p:spPr>
          <a:xfrm>
            <a:off x="4404868" y="581158"/>
            <a:ext cx="4195064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800"/>
              </a:lnSpc>
              <a:spcBef>
                <a:spcPts val="1200"/>
              </a:spcBef>
              <a:defRPr b="1" sz="3633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EICReco production</a:t>
            </a:r>
          </a:p>
          <a:p>
            <a:pPr algn="l" defTabSz="457200">
              <a:lnSpc>
                <a:spcPts val="6300"/>
              </a:lnSpc>
              <a:spcBef>
                <a:spcPts val="1200"/>
              </a:spcBef>
              <a:defRPr b="1" sz="4033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171" name="Environment setup: source /opt/detector/setup.sh       (source /opt/detector/epic-23.12.0/setup.sh ? SAME?  export DETECTOR_CONFIG= epic_craterlake)…"/>
          <p:cNvSpPr txBox="1"/>
          <p:nvPr/>
        </p:nvSpPr>
        <p:spPr>
          <a:xfrm>
            <a:off x="1139899" y="5155754"/>
            <a:ext cx="10725002" cy="2225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750">
                <a:solidFill>
                  <a:srgbClr val="3F43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Environment setup: source /opt/detector/setup.sh       (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source /opt/detector/epic-23.12.0/setup.sh ? SAME?  export DETECTOR_CONFIG= epic_craterlake</a:t>
            </a:r>
            <a:r>
              <a:t>)</a:t>
            </a:r>
          </a:p>
          <a:p>
            <a:pPr algn="l" defTabSz="457200">
              <a:defRPr sz="1750">
                <a:solidFill>
                  <a:srgbClr val="3F43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1750">
                <a:solidFill>
                  <a:srgbClr val="3F43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Event simulation: ddsim --compactFile $DETECTOR_PATH/$DETECTOR_CONFIG.xml --numberOfEvents 10000 --inputFile 275GeV_HiAc_25mrad_Asciiv3.hepmc --outputFile protonBeamGas.edm4hep.root  (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using npsim instead of ddsim,  using the hepmc3.tree.root file instead of the hepmc file</a:t>
            </a:r>
            <a:r>
              <a:t>)</a:t>
            </a:r>
          </a:p>
          <a:p>
            <a:pPr algn="l" defTabSz="457200">
              <a:defRPr sz="1750">
                <a:solidFill>
                  <a:srgbClr val="3F43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1750">
                <a:solidFill>
                  <a:srgbClr val="3F43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Reconstruction: eicrecon protonBeamGas.edm4hep.root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new_protonGas_hits_no.pdf" descr="new_protonGas_hits_n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5719" y="-168134"/>
            <a:ext cx="8229113" cy="5268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IS_hit_rate_detectors.pdf" descr="DIS_hit_rate_detector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5595" y="4703475"/>
            <a:ext cx="7829360" cy="501244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Hits rate in each sub detector"/>
          <p:cNvSpPr txBox="1"/>
          <p:nvPr/>
        </p:nvSpPr>
        <p:spPr>
          <a:xfrm>
            <a:off x="152194" y="1362899"/>
            <a:ext cx="4139912" cy="271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5800"/>
              </a:lnSpc>
              <a:spcBef>
                <a:spcPts val="1200"/>
              </a:spcBef>
              <a:defRPr b="1" sz="3633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Hits rate in each sub detector</a:t>
            </a:r>
          </a:p>
          <a:p>
            <a:pPr algn="l" defTabSz="457200">
              <a:lnSpc>
                <a:spcPts val="6300"/>
              </a:lnSpc>
              <a:spcBef>
                <a:spcPts val="1200"/>
              </a:spcBef>
              <a:defRPr b="1" sz="4033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176" name="Proton beam gas…"/>
          <p:cNvSpPr txBox="1"/>
          <p:nvPr/>
        </p:nvSpPr>
        <p:spPr>
          <a:xfrm>
            <a:off x="3263428" y="2869999"/>
            <a:ext cx="1769975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Proton beam gas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275  GeV</a:t>
            </a:r>
          </a:p>
        </p:txBody>
      </p:sp>
      <p:sp>
        <p:nvSpPr>
          <p:cNvPr id="177" name="DIS…"/>
          <p:cNvSpPr txBox="1"/>
          <p:nvPr/>
        </p:nvSpPr>
        <p:spPr>
          <a:xfrm>
            <a:off x="3498327" y="6312484"/>
            <a:ext cx="1300177" cy="819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DIS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0 &lt; Q</a:t>
            </a:r>
            <a:r>
              <a:rPr baseline="31999"/>
              <a:t>2</a:t>
            </a:r>
            <a:r>
              <a:t> &lt; 1 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18x275  GeV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Highest rate in Channel for each sub detector"/>
          <p:cNvSpPr txBox="1"/>
          <p:nvPr/>
        </p:nvSpPr>
        <p:spPr>
          <a:xfrm>
            <a:off x="319417" y="217085"/>
            <a:ext cx="4461931" cy="25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5100"/>
              </a:lnSpc>
              <a:spcBef>
                <a:spcPts val="1200"/>
              </a:spcBef>
              <a:defRPr b="1" sz="3033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Highest rate in Channel for each sub detector</a:t>
            </a:r>
          </a:p>
          <a:p>
            <a:pPr algn="l" defTabSz="457200">
              <a:lnSpc>
                <a:spcPts val="6300"/>
              </a:lnSpc>
              <a:spcBef>
                <a:spcPts val="1200"/>
              </a:spcBef>
              <a:defRPr b="1" sz="4033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180" name="new_ProtonGas_hottest_chanel.pdf" descr="new_ProtonGas_hottest_chane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0857" y="50542"/>
            <a:ext cx="7693294" cy="492533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Proton beam gas…"/>
          <p:cNvSpPr txBox="1"/>
          <p:nvPr/>
        </p:nvSpPr>
        <p:spPr>
          <a:xfrm>
            <a:off x="3276291" y="2329421"/>
            <a:ext cx="1769975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Proton beam gas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275  GeV</a:t>
            </a:r>
          </a:p>
        </p:txBody>
      </p:sp>
      <p:pic>
        <p:nvPicPr>
          <p:cNvPr id="182" name="DIS_HighestRate_Channel.pdf" descr="DIS_HighestRate_Channe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00857" y="4678897"/>
            <a:ext cx="7693295" cy="4925337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DIS…"/>
          <p:cNvSpPr txBox="1"/>
          <p:nvPr/>
        </p:nvSpPr>
        <p:spPr>
          <a:xfrm>
            <a:off x="3511191" y="5836542"/>
            <a:ext cx="1300176" cy="819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DIS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0 &lt; Q</a:t>
            </a:r>
            <a:r>
              <a:rPr baseline="31999"/>
              <a:t>2</a:t>
            </a:r>
            <a:r>
              <a:t> &lt; 1 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18x275  GeV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6" name="Text"/>
          <p:cNvSpPr txBox="1"/>
          <p:nvPr/>
        </p:nvSpPr>
        <p:spPr>
          <a:xfrm>
            <a:off x="-1498600" y="317499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87" name="Highest rate in Channel for each sub detector"/>
          <p:cNvSpPr txBox="1"/>
          <p:nvPr/>
        </p:nvSpPr>
        <p:spPr>
          <a:xfrm>
            <a:off x="2621948" y="606885"/>
            <a:ext cx="9064629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800"/>
              </a:lnSpc>
              <a:spcBef>
                <a:spcPts val="1200"/>
              </a:spcBef>
              <a:defRPr b="1" sz="3633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Highest rate in Channel for each sub detector</a:t>
            </a:r>
          </a:p>
          <a:p>
            <a:pPr algn="l" defTabSz="457200">
              <a:lnSpc>
                <a:spcPts val="6300"/>
              </a:lnSpc>
              <a:spcBef>
                <a:spcPts val="1200"/>
              </a:spcBef>
              <a:defRPr b="1" sz="4033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graphicFrame>
        <p:nvGraphicFramePr>
          <p:cNvPr id="188" name="Table"/>
          <p:cNvGraphicFramePr/>
          <p:nvPr/>
        </p:nvGraphicFramePr>
        <p:xfrm>
          <a:off x="1604365" y="1572464"/>
          <a:ext cx="9808770" cy="714509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265356"/>
                <a:gridCol w="3265356"/>
                <a:gridCol w="3265356"/>
              </a:tblGrid>
              <a:tr h="32419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 Detector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Maximum Rate in Channel (Hz)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Cell ID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B0ECal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13227.3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217513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B0Tracker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0.10918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124411415737008534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BackwardMPGDEndcap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3.55925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18324583925227259464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EcalBarrelImaging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0.116458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3377671628147557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EcalBarrelScFi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0.080065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18201297911282682985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EcalEndcapN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1375.25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36827495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EcalEndcapPInsert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4998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18446744052276691050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EcalEndcapP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1896.91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18443366356851130470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EcalLumiSpec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0.0218359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4522434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ForwardMPGDEndcap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4.3963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18330776417664566866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HcalBarrel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54.5534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190319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HcalEndcapN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303.781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281466411975281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HcalEndcapPInsert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735.63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18446744052235043187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LFHCAL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196.188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450420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MPGDBarrel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0.0509504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47780420263346493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OuterMPGDBarrel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0.0436718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18338447117602844736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SiBarrelTracker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0.0145573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18270908421865795900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SiBarrelVertex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0.0363932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17220357720457597215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SiEndcapTracker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0.0509504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15838878848293806662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TOFEndcap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0.873436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18443647692087230842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ZDCEcal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5647.01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120996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89" name="Proton beam gas…"/>
          <p:cNvSpPr txBox="1"/>
          <p:nvPr/>
        </p:nvSpPr>
        <p:spPr>
          <a:xfrm>
            <a:off x="-16714" y="1853798"/>
            <a:ext cx="1769974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Proton beam gas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275  GeV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Text"/>
          <p:cNvSpPr txBox="1"/>
          <p:nvPr/>
        </p:nvSpPr>
        <p:spPr>
          <a:xfrm>
            <a:off x="-1498600" y="317499"/>
            <a:ext cx="1524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93" name="Highest rate in Channel for each sub detector"/>
          <p:cNvSpPr txBox="1"/>
          <p:nvPr/>
        </p:nvSpPr>
        <p:spPr>
          <a:xfrm>
            <a:off x="2621948" y="606885"/>
            <a:ext cx="9064629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800"/>
              </a:lnSpc>
              <a:spcBef>
                <a:spcPts val="1200"/>
              </a:spcBef>
              <a:defRPr b="1" sz="3633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Highest rate in Channel for each sub detector</a:t>
            </a:r>
          </a:p>
          <a:p>
            <a:pPr algn="l" defTabSz="457200">
              <a:lnSpc>
                <a:spcPts val="6300"/>
              </a:lnSpc>
              <a:spcBef>
                <a:spcPts val="1200"/>
              </a:spcBef>
              <a:defRPr b="1" sz="4033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graphicFrame>
        <p:nvGraphicFramePr>
          <p:cNvPr id="194" name="Table"/>
          <p:cNvGraphicFramePr/>
          <p:nvPr/>
        </p:nvGraphicFramePr>
        <p:xfrm>
          <a:off x="1604365" y="1572464"/>
          <a:ext cx="9808770" cy="714509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265356"/>
                <a:gridCol w="3265356"/>
                <a:gridCol w="3265356"/>
              </a:tblGrid>
              <a:tr h="32419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 Detector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Maximum Rate in Channel (Hz)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Cell ID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B0ECal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43407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217513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B0Tracker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0.496542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113997391354532246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BackwardMPGDEndcap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0.882741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18324865387319116360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EcalBarrelImaging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0.662056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18444210882349437029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EcalBarrelScFi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0.496542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18444210882349437029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EcalEndcapN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2699.26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32645479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EcalEndcapPInsert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23481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18446744052276691050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EcalEndcapP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7713.61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18443366356851130470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EcalLumiSpec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12.9101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5112002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ForwardMPGDEndcap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22.3996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18331057884051343954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HcalBarrel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201.982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190319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HcalEndcapN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1233.24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281466411975281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HcalEndcapPInsert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2606.18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18446744052235043187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LFHCAL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664.263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498804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MPGDBarrel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0.386199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18302699207150018877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OuterMPGDBarrel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0.275857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b="1" sz="1400">
                          <a:solidFill>
                            <a:srgbClr val="000000">
                              <a:alpha val="84706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22095459271110720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SiBarrelTracker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0.110343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18239984592910139707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SiBarrelVertex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0.220685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18017776286529220895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SiEndcapTracker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0.331028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16030281639183529039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TOFEndcap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4.63439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18443647966965137786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4199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ZDCEcal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27436.6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120996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95" name="DIS…"/>
          <p:cNvSpPr txBox="1"/>
          <p:nvPr/>
        </p:nvSpPr>
        <p:spPr>
          <a:xfrm>
            <a:off x="346818" y="1746011"/>
            <a:ext cx="1300176" cy="819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DIS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0 &lt; Q</a:t>
            </a:r>
            <a:r>
              <a:rPr baseline="31999"/>
              <a:t>2</a:t>
            </a:r>
            <a:r>
              <a:t> &lt; 1 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18x275  GeV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"/>
          <p:cNvSpPr txBox="1"/>
          <p:nvPr>
            <p:ph type="sldNum" sz="quarter" idx="2"/>
          </p:nvPr>
        </p:nvSpPr>
        <p:spPr>
          <a:xfrm>
            <a:off x="11941968" y="13019484"/>
            <a:ext cx="482204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/>
            <a:fld id="{86CB4B4D-7CA3-9044-876B-883B54F8677D}" type="slidenum"/>
          </a:p>
        </p:txBody>
      </p:sp>
      <p:sp>
        <p:nvSpPr>
          <p:cNvPr id="198" name="Text"/>
          <p:cNvSpPr txBox="1"/>
          <p:nvPr/>
        </p:nvSpPr>
        <p:spPr>
          <a:xfrm>
            <a:off x="940593" y="450850"/>
            <a:ext cx="206376" cy="63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ts val="3800"/>
              </a:lnSpc>
              <a:def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99" name="Hits Distribution for all sub detectors"/>
          <p:cNvSpPr txBox="1"/>
          <p:nvPr/>
        </p:nvSpPr>
        <p:spPr>
          <a:xfrm>
            <a:off x="2914458" y="519858"/>
            <a:ext cx="7247174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ts val="6300"/>
              </a:lnSpc>
              <a:spcBef>
                <a:spcPts val="1600"/>
              </a:spcBef>
              <a:defRPr b="1"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Hits Distribution for all sub detectors</a:t>
            </a:r>
          </a:p>
        </p:txBody>
      </p:sp>
      <p:sp>
        <p:nvSpPr>
          <p:cNvPr id="200" name="Text"/>
          <p:cNvSpPr txBox="1"/>
          <p:nvPr/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1" name="Hits per gas event"/>
          <p:cNvSpPr txBox="1"/>
          <p:nvPr/>
        </p:nvSpPr>
        <p:spPr>
          <a:xfrm>
            <a:off x="4423945" y="2476168"/>
            <a:ext cx="1868120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Hits per gas event</a:t>
            </a:r>
          </a:p>
        </p:txBody>
      </p:sp>
      <p:sp>
        <p:nvSpPr>
          <p:cNvPr id="202" name="Hits per gas event"/>
          <p:cNvSpPr txBox="1"/>
          <p:nvPr/>
        </p:nvSpPr>
        <p:spPr>
          <a:xfrm>
            <a:off x="10489404" y="2476168"/>
            <a:ext cx="1868120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Hits per gas event</a:t>
            </a:r>
          </a:p>
        </p:txBody>
      </p:sp>
      <p:pic>
        <p:nvPicPr>
          <p:cNvPr id="203" name="new_protonGas_all_XY.pdf" descr="new_protonGas_all_X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2611" y="2368286"/>
            <a:ext cx="5387260" cy="5206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new_protonGas_all_RZ.pdf" descr="new_protonGas_all_RZ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5423" y="2539603"/>
            <a:ext cx="7200901" cy="48641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Proton beam gas…"/>
          <p:cNvSpPr txBox="1"/>
          <p:nvPr/>
        </p:nvSpPr>
        <p:spPr>
          <a:xfrm>
            <a:off x="4845614" y="1711053"/>
            <a:ext cx="1769975" cy="57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Proton beam gas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275  GeV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lide Number"/>
          <p:cNvSpPr txBox="1"/>
          <p:nvPr>
            <p:ph type="sldNum" sz="quarter" idx="2"/>
          </p:nvPr>
        </p:nvSpPr>
        <p:spPr>
          <a:xfrm>
            <a:off x="11941968" y="13019484"/>
            <a:ext cx="482204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/>
            <a:fld id="{86CB4B4D-7CA3-9044-876B-883B54F8677D}" type="slidenum"/>
          </a:p>
        </p:txBody>
      </p:sp>
      <p:sp>
        <p:nvSpPr>
          <p:cNvPr id="208" name="Text"/>
          <p:cNvSpPr txBox="1"/>
          <p:nvPr/>
        </p:nvSpPr>
        <p:spPr>
          <a:xfrm>
            <a:off x="940593" y="450850"/>
            <a:ext cx="206376" cy="63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ts val="3800"/>
              </a:lnSpc>
              <a:def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09" name="Hits Distribution for all sub detectors"/>
          <p:cNvSpPr txBox="1"/>
          <p:nvPr/>
        </p:nvSpPr>
        <p:spPr>
          <a:xfrm>
            <a:off x="2914458" y="519858"/>
            <a:ext cx="7247174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ts val="6300"/>
              </a:lnSpc>
              <a:spcBef>
                <a:spcPts val="1600"/>
              </a:spcBef>
              <a:defRPr b="1"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Hits Distribution for all sub detectors</a:t>
            </a:r>
          </a:p>
        </p:txBody>
      </p:sp>
      <p:sp>
        <p:nvSpPr>
          <p:cNvPr id="210" name="Text"/>
          <p:cNvSpPr txBox="1"/>
          <p:nvPr/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1" name="Hits per gas event"/>
          <p:cNvSpPr txBox="1"/>
          <p:nvPr/>
        </p:nvSpPr>
        <p:spPr>
          <a:xfrm>
            <a:off x="4423945" y="2476168"/>
            <a:ext cx="1868120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Hits per gas event</a:t>
            </a:r>
          </a:p>
        </p:txBody>
      </p:sp>
      <p:sp>
        <p:nvSpPr>
          <p:cNvPr id="212" name="Hits per gas event"/>
          <p:cNvSpPr txBox="1"/>
          <p:nvPr/>
        </p:nvSpPr>
        <p:spPr>
          <a:xfrm>
            <a:off x="10489404" y="2476168"/>
            <a:ext cx="1868120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Hits per gas event</a:t>
            </a:r>
          </a:p>
        </p:txBody>
      </p:sp>
      <p:pic>
        <p:nvPicPr>
          <p:cNvPr id="213" name="DIS_all_detectors_XY.pdf" descr="DIS_all_detectors_X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2200" y="2362200"/>
            <a:ext cx="5384800" cy="5204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DIS_all_detectors_RZ.pdf" descr="DIS_all_detectors_RZ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9700" y="2540000"/>
            <a:ext cx="7200900" cy="48641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DIS…"/>
          <p:cNvSpPr txBox="1"/>
          <p:nvPr/>
        </p:nvSpPr>
        <p:spPr>
          <a:xfrm>
            <a:off x="5440686" y="1458264"/>
            <a:ext cx="1300176" cy="81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DIS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0 &lt; Q</a:t>
            </a:r>
            <a:r>
              <a:rPr baseline="31999"/>
              <a:t>2</a:t>
            </a:r>
            <a:r>
              <a:t> &lt; 1 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18x275  GeV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lide Number"/>
          <p:cNvSpPr txBox="1"/>
          <p:nvPr>
            <p:ph type="sldNum" sz="quarter" idx="2"/>
          </p:nvPr>
        </p:nvSpPr>
        <p:spPr>
          <a:xfrm>
            <a:off x="11941968" y="13019484"/>
            <a:ext cx="482204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/>
            <a:fld id="{86CB4B4D-7CA3-9044-876B-883B54F8677D}" type="slidenum"/>
          </a:p>
        </p:txBody>
      </p:sp>
      <p:sp>
        <p:nvSpPr>
          <p:cNvPr id="218" name="Text"/>
          <p:cNvSpPr txBox="1"/>
          <p:nvPr/>
        </p:nvSpPr>
        <p:spPr>
          <a:xfrm>
            <a:off x="940593" y="450850"/>
            <a:ext cx="206376" cy="63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ts val="3800"/>
              </a:lnSpc>
              <a:def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19" name="Text"/>
          <p:cNvSpPr txBox="1"/>
          <p:nvPr/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0" name="Electromagnetic calorimeters, EcalBarrelSciGlass+EcalEndcapP + EcalEndcapN +EcalEndcapPInsert"/>
          <p:cNvSpPr txBox="1"/>
          <p:nvPr/>
        </p:nvSpPr>
        <p:spPr>
          <a:xfrm>
            <a:off x="627817" y="252015"/>
            <a:ext cx="11501303" cy="1031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lnSpc>
                <a:spcPts val="5500"/>
              </a:lnSpc>
              <a:spcBef>
                <a:spcPts val="1600"/>
              </a:spcBef>
              <a:defRPr b="1" sz="2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Electromagnetic calorimeters, EcalBarrelSciGlass+EcalEndcapP + EcalEndcapN +EcalEndcapPInsert</a:t>
            </a:r>
          </a:p>
        </p:txBody>
      </p:sp>
      <p:pic>
        <p:nvPicPr>
          <p:cNvPr id="221" name="new_protonGas_ECAL_RZ.pdf" descr="new_protonGas_ECAL_RZ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365" y="2743637"/>
            <a:ext cx="5733895" cy="5541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new_protonGas_ECAL_XY.pdf" descr="new_protonGas_ECAL_X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8462" y="2743637"/>
            <a:ext cx="5733895" cy="5541754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Proton beam gas…"/>
          <p:cNvSpPr txBox="1"/>
          <p:nvPr/>
        </p:nvSpPr>
        <p:spPr>
          <a:xfrm>
            <a:off x="5373010" y="1792204"/>
            <a:ext cx="1769975" cy="57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Proton beam gas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275  GeV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