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9"/>
  </p:notesMasterIdLst>
  <p:sldIdLst>
    <p:sldId id="256" r:id="rId5"/>
    <p:sldId id="319" r:id="rId6"/>
    <p:sldId id="324" r:id="rId7"/>
    <p:sldId id="1168" r:id="rId8"/>
    <p:sldId id="1159" r:id="rId9"/>
    <p:sldId id="1158" r:id="rId10"/>
    <p:sldId id="1170" r:id="rId11"/>
    <p:sldId id="1171" r:id="rId12"/>
    <p:sldId id="336" r:id="rId13"/>
    <p:sldId id="1161" r:id="rId14"/>
    <p:sldId id="1163" r:id="rId15"/>
    <p:sldId id="1162" r:id="rId16"/>
    <p:sldId id="1165" r:id="rId17"/>
    <p:sldId id="1166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C78"/>
    <a:srgbClr val="FF00FF"/>
    <a:srgbClr val="0070C0"/>
    <a:srgbClr val="197EC6"/>
    <a:srgbClr val="CED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92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2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1498599"/>
            <a:ext cx="10334625" cy="1947460"/>
          </a:xfrm>
        </p:spPr>
        <p:txBody>
          <a:bodyPr>
            <a:normAutofit fontScale="90000"/>
          </a:bodyPr>
          <a:lstStyle/>
          <a:p>
            <a:r>
              <a:rPr lang="en-US" dirty="0"/>
              <a:t>Time-of-Arrival of hits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resolution better than 2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s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note</a:t>
            </a:r>
            <a:r>
              <a:rPr lang="en-US" dirty="0"/>
              <a:t>: 01/22/2024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G.W.Deptuch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73" y="0"/>
            <a:ext cx="11049000" cy="1325563"/>
          </a:xfrm>
        </p:spPr>
        <p:txBody>
          <a:bodyPr/>
          <a:lstStyle/>
          <a:p>
            <a:r>
              <a:rPr lang="en-US" dirty="0"/>
              <a:t>ALPIDE/ALICE-ITS3 FE-DISC-STROBE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805C5D-8109-91CA-6D89-2CFCF0220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18" b="6371"/>
          <a:stretch/>
        </p:blipFill>
        <p:spPr>
          <a:xfrm>
            <a:off x="3296064" y="932131"/>
            <a:ext cx="8158307" cy="3019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833841-BABA-FFA5-F2A4-2EA0609B4D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735" b="5410"/>
          <a:stretch/>
        </p:blipFill>
        <p:spPr>
          <a:xfrm>
            <a:off x="3280544" y="3976404"/>
            <a:ext cx="8180005" cy="2816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345594-789D-92B5-7FAF-B0B955849A00}"/>
              </a:ext>
            </a:extLst>
          </p:cNvPr>
          <p:cNvSpPr txBox="1"/>
          <p:nvPr/>
        </p:nvSpPr>
        <p:spPr>
          <a:xfrm>
            <a:off x="253273" y="1043178"/>
            <a:ext cx="2890693" cy="257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817013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assuming 50 </a:t>
            </a:r>
            <a:r>
              <a:rPr lang="en-US" sz="1400" dirty="0">
                <a:solidFill>
                  <a:srgbClr val="0070C0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thick active sensor layer </a:t>
            </a:r>
            <a:r>
              <a:rPr lang="en-US" sz="1400" dirty="0">
                <a:latin typeface="Wingdings" panose="05000000000000000000" pitchFamily="2" charset="2"/>
              </a:rPr>
              <a:t>Ü</a:t>
            </a: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MIP produces MPV= 4 </a:t>
            </a:r>
            <a:r>
              <a:rPr lang="en-US" sz="1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1400" baseline="30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/h</a:t>
            </a:r>
            <a:r>
              <a:rPr lang="en-US" sz="1400" baseline="30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and e</a:t>
            </a:r>
            <a:r>
              <a:rPr lang="en-US" sz="1400" baseline="30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collected;</a:t>
            </a:r>
          </a:p>
          <a:p>
            <a:pPr marL="285750" indent="-285750" defTabSz="817013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charge sharing in corner impact splits collected charge to MPV= 4 </a:t>
            </a: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</a:rPr>
              <a:t>× 1 </a:t>
            </a: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e</a:t>
            </a:r>
            <a:r>
              <a:rPr lang="en-US" sz="1400" baseline="30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defTabSz="817013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taking Landau distribution max – min signals </a:t>
            </a:r>
            <a:r>
              <a:rPr lang="en-US" sz="1400" dirty="0">
                <a:latin typeface="Symbol" panose="05050102010706020507" pitchFamily="18" charset="2"/>
              </a:rPr>
              <a:t>Î</a:t>
            </a:r>
            <a:r>
              <a:rPr lang="en-US" sz="1400" dirty="0">
                <a:latin typeface="MS Shell Dlg 2" panose="020B0604030504040204" pitchFamily="34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(0.3 MPV, 3 MPV) </a:t>
            </a:r>
            <a:r>
              <a:rPr lang="en-US" sz="1400" dirty="0">
                <a:latin typeface="Wingdings" panose="05000000000000000000" pitchFamily="2" charset="2"/>
              </a:rPr>
              <a:t>Ü</a:t>
            </a: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~</a:t>
            </a:r>
            <a:r>
              <a:rPr 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(0.3 </a:t>
            </a:r>
            <a:r>
              <a:rPr lang="en-US" sz="1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1400" b="1" baseline="30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15 </a:t>
            </a:r>
            <a:r>
              <a:rPr lang="en-US" sz="1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1400" b="1" baseline="30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defTabSz="817013" eaLnBrk="0" hangingPunct="0">
              <a:lnSpc>
                <a:spcPct val="95000"/>
              </a:lnSpc>
              <a:spcAft>
                <a:spcPts val="600"/>
              </a:spcAft>
            </a:pPr>
            <a:endParaRPr lang="en-US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83E1472-9997-EE81-77C1-416371764A39}"/>
              </a:ext>
            </a:extLst>
          </p:cNvPr>
          <p:cNvSpPr/>
          <p:nvPr/>
        </p:nvSpPr>
        <p:spPr>
          <a:xfrm flipH="1">
            <a:off x="2495656" y="3324256"/>
            <a:ext cx="1002957" cy="203886"/>
          </a:xfrm>
          <a:custGeom>
            <a:avLst/>
            <a:gdLst>
              <a:gd name="connsiteX0" fmla="*/ 1037968 w 1037968"/>
              <a:gd name="connsiteY0" fmla="*/ 203886 h 203886"/>
              <a:gd name="connsiteX1" fmla="*/ 376881 w 1037968"/>
              <a:gd name="connsiteY1" fmla="*/ 191530 h 203886"/>
              <a:gd name="connsiteX2" fmla="*/ 0 w 1037968"/>
              <a:gd name="connsiteY2" fmla="*/ 0 h 20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7968" h="203886">
                <a:moveTo>
                  <a:pt x="1037968" y="203886"/>
                </a:moveTo>
                <a:lnTo>
                  <a:pt x="376881" y="19153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accent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6115C3-4F33-0BB0-5D5B-9193639D2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97" y="4112642"/>
            <a:ext cx="2034724" cy="1886564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530EB2A-02A7-89C8-2685-0D6BCB871FDA}"/>
              </a:ext>
            </a:extLst>
          </p:cNvPr>
          <p:cNvSpPr/>
          <p:nvPr/>
        </p:nvSpPr>
        <p:spPr>
          <a:xfrm flipH="1" flipV="1">
            <a:off x="2495656" y="3866511"/>
            <a:ext cx="1002957" cy="203885"/>
          </a:xfrm>
          <a:custGeom>
            <a:avLst/>
            <a:gdLst>
              <a:gd name="connsiteX0" fmla="*/ 1037968 w 1037968"/>
              <a:gd name="connsiteY0" fmla="*/ 203886 h 203886"/>
              <a:gd name="connsiteX1" fmla="*/ 376881 w 1037968"/>
              <a:gd name="connsiteY1" fmla="*/ 191530 h 203886"/>
              <a:gd name="connsiteX2" fmla="*/ 0 w 1037968"/>
              <a:gd name="connsiteY2" fmla="*/ 0 h 20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7968" h="203886">
                <a:moveTo>
                  <a:pt x="1037968" y="203886"/>
                </a:moveTo>
                <a:lnTo>
                  <a:pt x="376881" y="19153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accent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AF37C7-C628-42FA-E19F-8042745E9959}"/>
              </a:ext>
            </a:extLst>
          </p:cNvPr>
          <p:cNvSpPr txBox="1"/>
          <p:nvPr/>
        </p:nvSpPr>
        <p:spPr>
          <a:xfrm>
            <a:off x="343193" y="5925869"/>
            <a:ext cx="2600389" cy="33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7013" eaLnBrk="0" hangingPunct="0">
              <a:lnSpc>
                <a:spcPct val="150000"/>
              </a:lnSpc>
            </a:pPr>
            <a:r>
              <a:rPr lang="en-US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measured with LGAD 50 </a:t>
            </a:r>
            <a:r>
              <a:rPr lang="en-US" sz="1200" dirty="0">
                <a:solidFill>
                  <a:srgbClr val="0070C0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thick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C18E1-6B5C-DCC9-6F03-9CC56E78EE25}"/>
              </a:ext>
            </a:extLst>
          </p:cNvPr>
          <p:cNvSpPr txBox="1"/>
          <p:nvPr/>
        </p:nvSpPr>
        <p:spPr>
          <a:xfrm>
            <a:off x="865111" y="3328422"/>
            <a:ext cx="1819116" cy="33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7013" eaLnBrk="0" hangingPunct="0">
              <a:lnSpc>
                <a:spcPct val="150000"/>
              </a:lnSpc>
            </a:pPr>
            <a:r>
              <a:rPr lang="en-US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transient FE + disc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6BB58B-CE8B-3E42-89D8-C4814B0C2458}"/>
              </a:ext>
            </a:extLst>
          </p:cNvPr>
          <p:cNvSpPr txBox="1"/>
          <p:nvPr/>
        </p:nvSpPr>
        <p:spPr>
          <a:xfrm>
            <a:off x="772984" y="3677494"/>
            <a:ext cx="1819116" cy="33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7013" eaLnBrk="0" hangingPunct="0">
              <a:lnSpc>
                <a:spcPct val="150000"/>
              </a:lnSpc>
            </a:pPr>
            <a:r>
              <a:rPr lang="en-US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 and </a:t>
            </a:r>
            <a:r>
              <a:rPr lang="en-US" sz="1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</a:t>
            </a:r>
            <a:r>
              <a:rPr lang="en-US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vs. signal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CB190C-BAA6-F5BA-829F-5DA7B66495FD}"/>
              </a:ext>
            </a:extLst>
          </p:cNvPr>
          <p:cNvSpPr txBox="1"/>
          <p:nvPr/>
        </p:nvSpPr>
        <p:spPr>
          <a:xfrm>
            <a:off x="2943582" y="6450015"/>
            <a:ext cx="3449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ALICE – ITS3 plenary</a:t>
            </a:r>
          </a:p>
        </p:txBody>
      </p:sp>
    </p:spTree>
    <p:extLst>
      <p:ext uri="{BB962C8B-B14F-4D97-AF65-F5344CB8AC3E}">
        <p14:creationId xmlns:p14="http://schemas.microsoft.com/office/powerpoint/2010/main" val="2643885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F6426D-FEE9-4D23-8707-6F7E98727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73" y="0"/>
            <a:ext cx="11049000" cy="1325563"/>
          </a:xfrm>
        </p:spPr>
        <p:txBody>
          <a:bodyPr/>
          <a:lstStyle/>
          <a:p>
            <a:r>
              <a:rPr lang="en-US" dirty="0"/>
              <a:t>ALPIDE/ALICE-ITS3 Pixel Circuit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EBB816-0D16-2AB9-6BFF-B73F56B844D6}"/>
              </a:ext>
            </a:extLst>
          </p:cNvPr>
          <p:cNvSpPr txBox="1"/>
          <p:nvPr/>
        </p:nvSpPr>
        <p:spPr>
          <a:xfrm>
            <a:off x="393690" y="5148047"/>
            <a:ext cx="5702310" cy="9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7013" eaLnBrk="0" hangingPunct="0">
              <a:lnSpc>
                <a:spcPts val="1800"/>
              </a:lnSpc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ALPIDE is voltage amplifier using independent bias of charge collecting diode, i.e. self-bias;</a:t>
            </a:r>
          </a:p>
          <a:p>
            <a:pPr algn="ctr" defTabSz="817013" eaLnBrk="0" hangingPunct="0">
              <a:lnSpc>
                <a:spcPts val="1800"/>
              </a:lnSpc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following every hit, amplifier finds new operating point;</a:t>
            </a:r>
          </a:p>
          <a:p>
            <a:pPr algn="ctr" defTabSz="817013" eaLnBrk="0" hangingPunct="0">
              <a:lnSpc>
                <a:spcPts val="1800"/>
              </a:lnSpc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86A635-A7FC-F222-21D1-4A2415D71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92" y="1459115"/>
            <a:ext cx="6165272" cy="33214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528320-22AF-E1A0-83BC-965D4F1D2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775" y="1142999"/>
            <a:ext cx="6573446" cy="41395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DDBF1A-0A0C-0386-9457-A2B69520CF0A}"/>
              </a:ext>
            </a:extLst>
          </p:cNvPr>
          <p:cNvSpPr txBox="1"/>
          <p:nvPr/>
        </p:nvSpPr>
        <p:spPr>
          <a:xfrm>
            <a:off x="2500329" y="6274935"/>
            <a:ext cx="7811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ALPIDE operation manual (ALICE-ITS3 modified circuit)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D22F34-83DD-5DEF-8F23-DF14BE58AF7E}"/>
              </a:ext>
            </a:extLst>
          </p:cNvPr>
          <p:cNvSpPr txBox="1"/>
          <p:nvPr/>
        </p:nvSpPr>
        <p:spPr>
          <a:xfrm>
            <a:off x="5959343" y="5339987"/>
            <a:ext cx="5702310" cy="9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7013" eaLnBrk="0" hangingPunct="0">
              <a:lnSpc>
                <a:spcPts val="1800"/>
              </a:lnSpc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STROBE selects 1 out of 3 latches to store state of discriminator; </a:t>
            </a: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MEMSEL allow reading out 1 out of 3 latches through priority encoder</a:t>
            </a:r>
          </a:p>
          <a:p>
            <a:pPr algn="ctr" defTabSz="817013" eaLnBrk="0" hangingPunct="0">
              <a:lnSpc>
                <a:spcPts val="1800"/>
              </a:lnSpc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7186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73" y="0"/>
            <a:ext cx="11049000" cy="1325563"/>
          </a:xfrm>
        </p:spPr>
        <p:txBody>
          <a:bodyPr/>
          <a:lstStyle/>
          <a:p>
            <a:r>
              <a:rPr lang="en-US" dirty="0"/>
              <a:t>Event Rates at </a:t>
            </a:r>
            <a:r>
              <a:rPr lang="en-US" dirty="0" err="1"/>
              <a:t>ePIC</a:t>
            </a:r>
            <a:r>
              <a:rPr lang="en-US" dirty="0"/>
              <a:t> SVT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90F7C-16A2-B668-B427-A208DAC985B5}"/>
              </a:ext>
            </a:extLst>
          </p:cNvPr>
          <p:cNvSpPr txBox="1"/>
          <p:nvPr/>
        </p:nvSpPr>
        <p:spPr>
          <a:xfrm>
            <a:off x="5931244" y="6316595"/>
            <a:ext cx="5875636" cy="371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150000"/>
              </a:lnSpc>
            </a:pP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L. Gonella </a:t>
            </a:r>
            <a:r>
              <a:rPr lang="en-US" sz="1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ePIC</a:t>
            </a: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SVT collaboration meeting, ANL, 9-13 January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1FADF-BAFB-DFF5-FC1D-EB993F8EE35C}"/>
              </a:ext>
            </a:extLst>
          </p:cNvPr>
          <p:cNvSpPr txBox="1"/>
          <p:nvPr/>
        </p:nvSpPr>
        <p:spPr>
          <a:xfrm>
            <a:off x="444843" y="4174879"/>
            <a:ext cx="2656703" cy="198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150000"/>
              </a:lnSpc>
            </a:pPr>
            <a:r>
              <a:rPr lang="en-US" sz="14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Expected event rates are very;</a:t>
            </a:r>
          </a:p>
          <a:p>
            <a:pPr defTabSz="817013" eaLnBrk="0" hangingPunct="0">
              <a:lnSpc>
                <a:spcPct val="150000"/>
              </a:lnSpc>
            </a:pPr>
            <a:r>
              <a:rPr lang="en-US" sz="14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(repeated) readouts of the same hits should not clog data links but will allow information on signal amplitudes for improved timing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13B896-C3EF-4B23-C1B2-CF3787F5D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504" y="987954"/>
            <a:ext cx="8200727" cy="54576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A93D0B-160B-13A5-4203-491F14888E6A}"/>
              </a:ext>
            </a:extLst>
          </p:cNvPr>
          <p:cNvSpPr txBox="1"/>
          <p:nvPr/>
        </p:nvSpPr>
        <p:spPr>
          <a:xfrm>
            <a:off x="303458" y="987954"/>
            <a:ext cx="1737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/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20.8×22.8 </a:t>
            </a:r>
            <a:r>
              <a:rPr lang="en-US" sz="1600" dirty="0">
                <a:solidFill>
                  <a:srgbClr val="7030A0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600" baseline="30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pixel size @ 2 </a:t>
            </a:r>
            <a:r>
              <a:rPr lang="en-US" sz="1600" dirty="0" err="1">
                <a:solidFill>
                  <a:srgbClr val="7030A0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6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STROBE rate</a:t>
            </a:r>
          </a:p>
        </p:txBody>
      </p:sp>
    </p:spTree>
    <p:extLst>
      <p:ext uri="{BB962C8B-B14F-4D97-AF65-F5344CB8AC3E}">
        <p14:creationId xmlns:p14="http://schemas.microsoft.com/office/powerpoint/2010/main" val="2272242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73" y="0"/>
            <a:ext cx="11049000" cy="1325563"/>
          </a:xfrm>
        </p:spPr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60D561-793A-BBE1-0954-A8F49FB07FCD}"/>
              </a:ext>
            </a:extLst>
          </p:cNvPr>
          <p:cNvSpPr txBox="1"/>
          <p:nvPr/>
        </p:nvSpPr>
        <p:spPr>
          <a:xfrm>
            <a:off x="1379302" y="883761"/>
            <a:ext cx="9433395" cy="5432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Timing resolution is result of:</a:t>
            </a: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Time-Walk “weak” vs. “strong” hits </a:t>
            </a:r>
            <a:r>
              <a:rPr lang="en-US" sz="2000" dirty="0">
                <a:solidFill>
                  <a:srgbClr val="0070C0"/>
                </a:solidFill>
                <a:latin typeface="Wingdings" panose="05000000000000000000" pitchFamily="2" charset="2"/>
                <a:ea typeface="Tahoma" panose="020B0604030504040204" pitchFamily="34" charset="0"/>
                <a:cs typeface="Tahoma" panose="020B0604030504040204" pitchFamily="34" charset="0"/>
              </a:rPr>
              <a:t>ð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¸</a:t>
            </a:r>
            <a:r>
              <a:rPr lang="en-US" sz="2000" dirty="0">
                <a:solidFill>
                  <a:srgbClr val="0070C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3 </a:t>
            </a:r>
            <a:r>
              <a:rPr lang="en-US" sz="2000" dirty="0" err="1">
                <a:solidFill>
                  <a:srgbClr val="0070C0"/>
                </a:solidFill>
                <a:latin typeface="Symbol" panose="05050102010706020507" pitchFamily="18" charset="2"/>
                <a:cs typeface="Posterama" panose="020B0504020200020000" pitchFamily="34" charset="0"/>
              </a:rPr>
              <a:t>m</a:t>
            </a:r>
            <a:r>
              <a:rPr lang="en-US" sz="2000" dirty="0" err="1">
                <a:solidFill>
                  <a:srgbClr val="0070C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</a:t>
            </a:r>
            <a:r>
              <a:rPr lang="en-US" sz="2000" dirty="0">
                <a:solidFill>
                  <a:srgbClr val="0070C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spread;</a:t>
            </a: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Granularity of snapshotted readout (STROBE) </a:t>
            </a:r>
            <a:r>
              <a:rPr lang="en-US" sz="2000" dirty="0">
                <a:solidFill>
                  <a:srgbClr val="0070C0"/>
                </a:solidFill>
                <a:latin typeface="Wingdings" panose="05000000000000000000" pitchFamily="2" charset="2"/>
                <a:ea typeface="Tahoma" panose="020B0604030504040204" pitchFamily="34" charset="0"/>
                <a:cs typeface="Tahoma" panose="020B0604030504040204" pitchFamily="34" charset="0"/>
              </a:rPr>
              <a:t>ð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create “integration frames”, may spill hit to one or one after frame</a:t>
            </a:r>
            <a:r>
              <a:rPr lang="en-US" sz="2000" dirty="0">
                <a:solidFill>
                  <a:srgbClr val="0070C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;</a:t>
            </a: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Out of time hits, incl. fake fractional signals “weak hits”;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Reading duplicated hits (initially planned to reject due to zero-probability of consecutive real hits in the same pixel) may help increasing timing precision by providing amplitude information;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Spreading phase of SROBE signal in SVT layers may allow further increase </a:t>
            </a:r>
            <a:r>
              <a:rPr lang="en-US" sz="2000" dirty="0" err="1">
                <a:solidFill>
                  <a:srgbClr val="7030A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ToA</a:t>
            </a:r>
            <a:r>
              <a:rPr lang="en-US" sz="2000" dirty="0">
                <a:solidFill>
                  <a:srgbClr val="7030A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resolution to significantly below 1 </a:t>
            </a:r>
            <a:r>
              <a:rPr lang="en-US" sz="2000" dirty="0" err="1">
                <a:solidFill>
                  <a:srgbClr val="7030A0"/>
                </a:solidFill>
                <a:latin typeface="Symbol" panose="05050102010706020507" pitchFamily="18" charset="2"/>
                <a:cs typeface="Posterama" panose="020B0504020200020000" pitchFamily="34" charset="0"/>
              </a:rPr>
              <a:t>m</a:t>
            </a:r>
            <a:r>
              <a:rPr lang="en-US" sz="2000" dirty="0" err="1">
                <a:solidFill>
                  <a:srgbClr val="7030A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</a:t>
            </a:r>
            <a:r>
              <a:rPr lang="en-US" sz="2000" dirty="0">
                <a:solidFill>
                  <a:srgbClr val="7030A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;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Requires confirmation of hit registering functionality implemented in ALICE-ITS3 pixel (is it the same as in ALPIDE?);</a:t>
            </a:r>
          </a:p>
        </p:txBody>
      </p:sp>
    </p:spTree>
    <p:extLst>
      <p:ext uri="{BB962C8B-B14F-4D97-AF65-F5344CB8AC3E}">
        <p14:creationId xmlns:p14="http://schemas.microsoft.com/office/powerpoint/2010/main" val="3658363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 descr="How Far Can You Drive Your Mazda Vehicle with the Low Fuel Warning Light  On? | Bob Baker Mazda">
            <a:extLst>
              <a:ext uri="{FF2B5EF4-FFF2-40B4-BE49-F238E27FC236}">
                <a16:creationId xmlns:a16="http://schemas.microsoft.com/office/drawing/2014/main" id="{AECF363C-57BA-E945-1331-402EC1EAE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9091" r="40254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546100"/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430AD54-063D-5A10-0551-9D4AC7AF72ED}"/>
              </a:ext>
            </a:extLst>
          </p:cNvPr>
          <p:cNvSpPr txBox="1">
            <a:spLocks/>
          </p:cNvSpPr>
          <p:nvPr/>
        </p:nvSpPr>
        <p:spPr>
          <a:xfrm>
            <a:off x="692391" y="1122363"/>
            <a:ext cx="549948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Reserve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348335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73" y="0"/>
            <a:ext cx="11049000" cy="1325563"/>
          </a:xfrm>
        </p:spPr>
        <p:txBody>
          <a:bodyPr/>
          <a:lstStyle/>
          <a:p>
            <a:r>
              <a:rPr lang="en-US" dirty="0"/>
              <a:t>Typical Charge Processing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C7267-E4C8-438E-81FB-BB0CB9EEB8B1}"/>
              </a:ext>
            </a:extLst>
          </p:cNvPr>
          <p:cNvSpPr txBox="1"/>
          <p:nvPr/>
        </p:nvSpPr>
        <p:spPr>
          <a:xfrm>
            <a:off x="2632339" y="5655392"/>
            <a:ext cx="7710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ALPIDE/ALICE-ITS3 uses significantly simpler processing chain due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power,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 area restrictions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54CF33E7-E469-48D5-816F-C3517E714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516" y="1360786"/>
            <a:ext cx="9585655" cy="411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3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73" y="0"/>
            <a:ext cx="11049000" cy="1325563"/>
          </a:xfrm>
        </p:spPr>
        <p:txBody>
          <a:bodyPr/>
          <a:lstStyle/>
          <a:p>
            <a:r>
              <a:rPr lang="en-US" dirty="0"/>
              <a:t>Measurements of Time of Arrival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45384F37-8A20-EB2C-DA9F-3AF4E565A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631" y="1259772"/>
            <a:ext cx="4069080" cy="4773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FCF270-9A1C-0334-CB4B-8D1B03C93573}"/>
              </a:ext>
            </a:extLst>
          </p:cNvPr>
          <p:cNvSpPr txBox="1"/>
          <p:nvPr/>
        </p:nvSpPr>
        <p:spPr>
          <a:xfrm>
            <a:off x="5227130" y="1694492"/>
            <a:ext cx="1737740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95000"/>
              </a:lnSpc>
              <a:spcAft>
                <a:spcPts val="600"/>
              </a:spcAft>
            </a:pP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indeterministic term, depending on noise contained in signal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0D606A-6075-6373-B67A-4FC5D100A9C9}"/>
              </a:ext>
            </a:extLst>
          </p:cNvPr>
          <p:cNvSpPr txBox="1"/>
          <p:nvPr/>
        </p:nvSpPr>
        <p:spPr>
          <a:xfrm>
            <a:off x="5227129" y="2505875"/>
            <a:ext cx="1908897" cy="161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95000"/>
              </a:lnSpc>
              <a:spcAft>
                <a:spcPts val="600"/>
              </a:spcAft>
            </a:pP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 depending on slope of rising/falling edge</a:t>
            </a:r>
            <a:r>
              <a:rPr lang="en-US" sz="13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resulting in delayed crossing of discriminator threshold – </a:t>
            </a:r>
            <a:r>
              <a:rPr lang="en-US" sz="1300" b="1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compensated knowing amplitude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699352-D528-59D6-2235-27E040D08E45}"/>
              </a:ext>
            </a:extLst>
          </p:cNvPr>
          <p:cNvCxnSpPr/>
          <p:nvPr/>
        </p:nvCxnSpPr>
        <p:spPr>
          <a:xfrm flipV="1">
            <a:off x="6759146" y="1754659"/>
            <a:ext cx="1859692" cy="401595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F522348-7A45-261D-F54C-4C55D45C8EB1}"/>
              </a:ext>
            </a:extLst>
          </p:cNvPr>
          <p:cNvSpPr/>
          <p:nvPr/>
        </p:nvSpPr>
        <p:spPr>
          <a:xfrm>
            <a:off x="6759147" y="1804086"/>
            <a:ext cx="2872946" cy="914400"/>
          </a:xfrm>
          <a:custGeom>
            <a:avLst/>
            <a:gdLst>
              <a:gd name="connsiteX0" fmla="*/ 0 w 2817341"/>
              <a:gd name="connsiteY0" fmla="*/ 1575487 h 1575487"/>
              <a:gd name="connsiteX1" fmla="*/ 642551 w 2817341"/>
              <a:gd name="connsiteY1" fmla="*/ 698157 h 1575487"/>
              <a:gd name="connsiteX2" fmla="*/ 2817341 w 2817341"/>
              <a:gd name="connsiteY2" fmla="*/ 0 h 157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7341" h="1575487">
                <a:moveTo>
                  <a:pt x="0" y="1575487"/>
                </a:moveTo>
                <a:lnTo>
                  <a:pt x="642551" y="698157"/>
                </a:lnTo>
                <a:lnTo>
                  <a:pt x="2817341" y="0"/>
                </a:lnTo>
              </a:path>
            </a:pathLst>
          </a:custGeom>
          <a:noFill/>
          <a:ln w="25400">
            <a:solidFill>
              <a:schemeClr val="accent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AE0612-A1DA-BF20-000E-AD0AE08BF777}"/>
              </a:ext>
            </a:extLst>
          </p:cNvPr>
          <p:cNvSpPr txBox="1"/>
          <p:nvPr/>
        </p:nvSpPr>
        <p:spPr>
          <a:xfrm>
            <a:off x="5239589" y="4360910"/>
            <a:ext cx="2065501" cy="1802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95000"/>
              </a:lnSpc>
              <a:spcAft>
                <a:spcPts val="600"/>
              </a:spcAft>
            </a:pP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 depending on </a:t>
            </a:r>
            <a:b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slope of rising/falling edge (giving overdrive of discriminator’s input), resulting in delayed response of discriminator – </a:t>
            </a:r>
            <a:r>
              <a:rPr lang="en-US" sz="13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compensated knowing relation threshold-amplitude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F96F8B-791F-1C08-FD24-F8FB2D77FD0E}"/>
              </a:ext>
            </a:extLst>
          </p:cNvPr>
          <p:cNvSpPr/>
          <p:nvPr/>
        </p:nvSpPr>
        <p:spPr>
          <a:xfrm>
            <a:off x="6759146" y="1711411"/>
            <a:ext cx="3645243" cy="2903838"/>
          </a:xfrm>
          <a:custGeom>
            <a:avLst/>
            <a:gdLst>
              <a:gd name="connsiteX0" fmla="*/ 0 w 3515497"/>
              <a:gd name="connsiteY0" fmla="*/ 2780270 h 2780270"/>
              <a:gd name="connsiteX1" fmla="*/ 834081 w 3515497"/>
              <a:gd name="connsiteY1" fmla="*/ 654908 h 2780270"/>
              <a:gd name="connsiteX2" fmla="*/ 3515497 w 3515497"/>
              <a:gd name="connsiteY2" fmla="*/ 0 h 2780270"/>
              <a:gd name="connsiteX3" fmla="*/ 3515497 w 3515497"/>
              <a:gd name="connsiteY3" fmla="*/ 0 h 278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5497" h="2780270">
                <a:moveTo>
                  <a:pt x="0" y="2780270"/>
                </a:moveTo>
                <a:lnTo>
                  <a:pt x="834081" y="654908"/>
                </a:lnTo>
                <a:lnTo>
                  <a:pt x="3515497" y="0"/>
                </a:lnTo>
                <a:lnTo>
                  <a:pt x="3515497" y="0"/>
                </a:lnTo>
              </a:path>
            </a:pathLst>
          </a:custGeom>
          <a:noFill/>
          <a:ln w="25400">
            <a:solidFill>
              <a:schemeClr val="accent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text, pot&#10;&#10;Description automatically generated">
            <a:extLst>
              <a:ext uri="{FF2B5EF4-FFF2-40B4-BE49-F238E27FC236}">
                <a16:creationId xmlns:a16="http://schemas.microsoft.com/office/drawing/2014/main" id="{74AF3FFA-8BF1-A3D7-8F8C-F5DC43186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050" y="5396571"/>
            <a:ext cx="3841405" cy="808999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7F1845-01A8-79DD-6E77-7BC9958E4A6F}"/>
              </a:ext>
            </a:extLst>
          </p:cNvPr>
          <p:cNvCxnSpPr>
            <a:cxnSpLocks/>
          </p:cNvCxnSpPr>
          <p:nvPr/>
        </p:nvCxnSpPr>
        <p:spPr>
          <a:xfrm flipH="1">
            <a:off x="1575486" y="5152770"/>
            <a:ext cx="36988" cy="488092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D96FA72-8B96-2A3A-56CC-CC7A5007491B}"/>
              </a:ext>
            </a:extLst>
          </p:cNvPr>
          <p:cNvCxnSpPr>
            <a:cxnSpLocks/>
          </p:cNvCxnSpPr>
          <p:nvPr/>
        </p:nvCxnSpPr>
        <p:spPr>
          <a:xfrm>
            <a:off x="2393186" y="5152770"/>
            <a:ext cx="136902" cy="488092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2C6FCB0-286F-8836-D9A0-D3F7F11B0021}"/>
              </a:ext>
            </a:extLst>
          </p:cNvPr>
          <p:cNvCxnSpPr>
            <a:cxnSpLocks/>
          </p:cNvCxnSpPr>
          <p:nvPr/>
        </p:nvCxnSpPr>
        <p:spPr>
          <a:xfrm flipH="1">
            <a:off x="2620861" y="5152770"/>
            <a:ext cx="312966" cy="488092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814A074-BE0E-4F8D-9F02-F96889BC49C5}"/>
              </a:ext>
            </a:extLst>
          </p:cNvPr>
          <p:cNvCxnSpPr>
            <a:cxnSpLocks/>
          </p:cNvCxnSpPr>
          <p:nvPr/>
        </p:nvCxnSpPr>
        <p:spPr>
          <a:xfrm flipH="1">
            <a:off x="3601995" y="5152770"/>
            <a:ext cx="283083" cy="488092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AC21379-A1E9-ED50-4CA1-6D88BC948829}"/>
              </a:ext>
            </a:extLst>
          </p:cNvPr>
          <p:cNvCxnSpPr>
            <a:cxnSpLocks/>
          </p:cNvCxnSpPr>
          <p:nvPr/>
        </p:nvCxnSpPr>
        <p:spPr>
          <a:xfrm>
            <a:off x="4583129" y="5152770"/>
            <a:ext cx="0" cy="484758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0BC3EE3-FEA6-E476-7A0B-6FCB54128C63}"/>
              </a:ext>
            </a:extLst>
          </p:cNvPr>
          <p:cNvSpPr txBox="1"/>
          <p:nvPr/>
        </p:nvSpPr>
        <p:spPr>
          <a:xfrm>
            <a:off x="2148848" y="6325196"/>
            <a:ext cx="743381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95000"/>
              </a:lnSpc>
              <a:spcAft>
                <a:spcPts val="600"/>
              </a:spcAft>
            </a:pPr>
            <a:r>
              <a:rPr lang="en-US" sz="13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resolution of </a:t>
            </a:r>
            <a:r>
              <a:rPr lang="en-US" sz="13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ToA</a:t>
            </a:r>
            <a:r>
              <a:rPr lang="en-US" sz="13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measurement given by size of “time bucket”, aka “integration time” </a:t>
            </a: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B65C6F70-370D-8B81-05E2-8316110EC9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070"/>
          <a:stretch/>
        </p:blipFill>
        <p:spPr>
          <a:xfrm>
            <a:off x="889727" y="987920"/>
            <a:ext cx="4009644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0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73" y="0"/>
            <a:ext cx="11049000" cy="1325563"/>
          </a:xfrm>
        </p:spPr>
        <p:txBody>
          <a:bodyPr/>
          <a:lstStyle/>
          <a:p>
            <a:r>
              <a:rPr lang="en-US" dirty="0"/>
              <a:t>Measurements of Time of Arrival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D5144C38-D5E8-5B3D-2686-CCC1476DC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48113"/>
          <a:stretch/>
        </p:blipFill>
        <p:spPr>
          <a:xfrm>
            <a:off x="5070946" y="849271"/>
            <a:ext cx="5005989" cy="58324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721370-A0D0-F28D-A958-D41D30111B86}"/>
              </a:ext>
            </a:extLst>
          </p:cNvPr>
          <p:cNvSpPr txBox="1"/>
          <p:nvPr/>
        </p:nvSpPr>
        <p:spPr>
          <a:xfrm>
            <a:off x="1063400" y="1325563"/>
            <a:ext cx="1737740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95000"/>
              </a:lnSpc>
              <a:spcAft>
                <a:spcPts val="600"/>
              </a:spcAft>
            </a:pPr>
            <a:r>
              <a:rPr lang="en-US" sz="13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Leading Edge with amplitude correction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2906E1-FD87-5130-6403-F0C290E18BB9}"/>
              </a:ext>
            </a:extLst>
          </p:cNvPr>
          <p:cNvSpPr txBox="1"/>
          <p:nvPr/>
        </p:nvSpPr>
        <p:spPr>
          <a:xfrm>
            <a:off x="1063400" y="954640"/>
            <a:ext cx="1737740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95000"/>
              </a:lnSpc>
              <a:spcAft>
                <a:spcPts val="600"/>
              </a:spcAft>
            </a:pPr>
            <a:r>
              <a:rPr lang="en-US" sz="13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0C2D94-98B9-C336-2F88-E2D23BDDA3AD}"/>
              </a:ext>
            </a:extLst>
          </p:cNvPr>
          <p:cNvSpPr txBox="1"/>
          <p:nvPr/>
        </p:nvSpPr>
        <p:spPr>
          <a:xfrm>
            <a:off x="1444499" y="2141843"/>
            <a:ext cx="2641017" cy="325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817013" eaLnBrk="0" hangingPunct="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"/>
            </a:pP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1300" baseline="-25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real time of occurrence;</a:t>
            </a:r>
          </a:p>
          <a:p>
            <a:pPr marL="285750" indent="-285750" defTabSz="817013" eaLnBrk="0" hangingPunct="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"/>
            </a:pP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1300" baseline="-25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t</a:t>
            </a:r>
            <a:r>
              <a:rPr lang="en-US" sz="1300" baseline="-25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times when pulses cross threshold f(amp);</a:t>
            </a:r>
          </a:p>
          <a:p>
            <a:pPr marL="285750" indent="-285750" defTabSz="817013" eaLnBrk="0" hangingPunct="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"/>
            </a:pP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knowing amplitude (typically measured peak or Time-over-Threshold of pulse), correction can be made bringing t</a:t>
            </a:r>
            <a:r>
              <a:rPr lang="en-US" sz="1300" baseline="-25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</a:t>
            </a:r>
            <a:r>
              <a:rPr lang="en-US" sz="1300" baseline="-25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effectively to t</a:t>
            </a:r>
            <a:r>
              <a:rPr lang="en-US" sz="1300" baseline="-25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defTabSz="817013" eaLnBrk="0" hangingPunct="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"/>
            </a:pPr>
            <a:endParaRPr lang="en-US" sz="13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17013" eaLnBrk="0" hangingPunct="0">
              <a:lnSpc>
                <a:spcPct val="95000"/>
              </a:lnSpc>
              <a:spcAft>
                <a:spcPts val="600"/>
              </a:spcAft>
            </a:pP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Measurement of amplitude not always available / feasible as additional functionality consumes power and needs more silicon area, </a:t>
            </a:r>
            <a:r>
              <a:rPr lang="en-US" sz="13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</a:t>
            </a: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binary readout.</a:t>
            </a:r>
          </a:p>
        </p:txBody>
      </p:sp>
    </p:spTree>
    <p:extLst>
      <p:ext uri="{BB962C8B-B14F-4D97-AF65-F5344CB8AC3E}">
        <p14:creationId xmlns:p14="http://schemas.microsoft.com/office/powerpoint/2010/main" val="3155833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73" y="0"/>
            <a:ext cx="11049000" cy="1325563"/>
          </a:xfrm>
        </p:spPr>
        <p:txBody>
          <a:bodyPr/>
          <a:lstStyle/>
          <a:p>
            <a:r>
              <a:rPr lang="en-US" dirty="0"/>
              <a:t>Measurements of Time of Arrival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D5144C38-D5E8-5B3D-2686-CCC1476DC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70" r="-260"/>
          <a:stretch/>
        </p:blipFill>
        <p:spPr>
          <a:xfrm>
            <a:off x="5039237" y="974597"/>
            <a:ext cx="4535452" cy="58346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C69804-D53D-04C3-DBF8-5DDB89868C94}"/>
              </a:ext>
            </a:extLst>
          </p:cNvPr>
          <p:cNvSpPr txBox="1"/>
          <p:nvPr/>
        </p:nvSpPr>
        <p:spPr>
          <a:xfrm>
            <a:off x="1026329" y="1325563"/>
            <a:ext cx="1737740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95000"/>
              </a:lnSpc>
              <a:spcAft>
                <a:spcPts val="600"/>
              </a:spcAft>
            </a:pPr>
            <a:r>
              <a:rPr lang="en-US" sz="13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Constant Fraction Discrimination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64359A-F21A-775C-CAFF-AE637337E94A}"/>
              </a:ext>
            </a:extLst>
          </p:cNvPr>
          <p:cNvSpPr txBox="1"/>
          <p:nvPr/>
        </p:nvSpPr>
        <p:spPr>
          <a:xfrm>
            <a:off x="1026329" y="954640"/>
            <a:ext cx="1737740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95000"/>
              </a:lnSpc>
              <a:spcAft>
                <a:spcPts val="600"/>
              </a:spcAft>
            </a:pPr>
            <a:r>
              <a:rPr lang="en-US" sz="13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96E2A-40FF-524C-4EA6-8F2A239A292F}"/>
              </a:ext>
            </a:extLst>
          </p:cNvPr>
          <p:cNvSpPr txBox="1"/>
          <p:nvPr/>
        </p:nvSpPr>
        <p:spPr>
          <a:xfrm>
            <a:off x="1173724" y="1794852"/>
            <a:ext cx="3383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817013" eaLnBrk="0" hangingPunct="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"/>
            </a:pP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1300" baseline="-25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real time of occurrence;</a:t>
            </a:r>
          </a:p>
          <a:p>
            <a:pPr marL="285750" indent="-285750" defTabSz="817013" eaLnBrk="0" hangingPunct="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"/>
            </a:pPr>
            <a:r>
              <a:rPr lang="en-US" sz="13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1300" baseline="-250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CFD</a:t>
            </a: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time when constructed pulse crosses “zero” </a:t>
            </a:r>
            <a:r>
              <a:rPr lang="en-US" sz="1300" strike="sngStrike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f(amp)</a:t>
            </a: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defTabSz="817013" eaLnBrk="0" hangingPunct="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"/>
            </a:pP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signal is constructed that is fraction of original signal and is compared against delayed original signal;</a:t>
            </a:r>
          </a:p>
          <a:p>
            <a:pPr marL="285750" indent="-285750" defTabSz="817013" eaLnBrk="0" hangingPunct="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"/>
            </a:pP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at which two signals are equal is amplitude independent;</a:t>
            </a:r>
          </a:p>
          <a:p>
            <a:pPr marL="285750" indent="-285750" defTabSz="817013" eaLnBrk="0" hangingPunct="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"/>
            </a:pP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Effectively bipolar pulse is virtually created that is tested against zero-crossing;</a:t>
            </a:r>
          </a:p>
          <a:p>
            <a:pPr marL="285750" indent="-285750" defTabSz="817013" eaLnBrk="0" hangingPunct="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"/>
            </a:pP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measuring zero-crossing requires additional arming discriminator, to avoid “noise hits”; </a:t>
            </a:r>
          </a:p>
          <a:p>
            <a:pPr marL="285750" indent="-285750" defTabSz="817013" eaLnBrk="0" hangingPunct="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"/>
            </a:pPr>
            <a:endParaRPr lang="en-US" sz="13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17013" eaLnBrk="0" hangingPunct="0">
              <a:lnSpc>
                <a:spcPct val="95000"/>
              </a:lnSpc>
              <a:spcAft>
                <a:spcPts val="600"/>
              </a:spcAft>
            </a:pP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Amplitude is not measured directly, but system is complex and there is no ideal delay in Integrated Circuit, </a:t>
            </a:r>
            <a:r>
              <a:rPr lang="en-US" sz="13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</a:t>
            </a:r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matched transmission line would be required.</a:t>
            </a:r>
          </a:p>
        </p:txBody>
      </p:sp>
    </p:spTree>
    <p:extLst>
      <p:ext uri="{BB962C8B-B14F-4D97-AF65-F5344CB8AC3E}">
        <p14:creationId xmlns:p14="http://schemas.microsoft.com/office/powerpoint/2010/main" val="165019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73" y="0"/>
            <a:ext cx="11049000" cy="1325563"/>
          </a:xfrm>
        </p:spPr>
        <p:txBody>
          <a:bodyPr/>
          <a:lstStyle/>
          <a:p>
            <a:r>
              <a:rPr lang="en-US" dirty="0"/>
              <a:t>Is LE of CFD used in ALICE-ITS3?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E78A4D-805D-1EDA-7331-8CC6192D170F}"/>
              </a:ext>
            </a:extLst>
          </p:cNvPr>
          <p:cNvSpPr txBox="1"/>
          <p:nvPr/>
        </p:nvSpPr>
        <p:spPr>
          <a:xfrm>
            <a:off x="1033772" y="871086"/>
            <a:ext cx="10124455" cy="637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7013" eaLnBrk="0" hangingPunct="0">
              <a:lnSpc>
                <a:spcPct val="95000"/>
              </a:lnSpc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</a:t>
            </a:r>
          </a:p>
          <a:p>
            <a:pPr algn="ctr" defTabSz="817013" eaLnBrk="0" hangingPunct="0">
              <a:lnSpc>
                <a:spcPct val="95000"/>
              </a:lnSpc>
              <a:spcAft>
                <a:spcPts val="600"/>
              </a:spcAft>
            </a:pP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no fast clock distributed to pixels with which LE or CFD threshold crossing could be compared</a:t>
            </a:r>
            <a:endParaRPr lang="en-US" sz="1400" b="1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E46178-8C63-40AC-8BAE-17E317571404}"/>
              </a:ext>
            </a:extLst>
          </p:cNvPr>
          <p:cNvSpPr txBox="1"/>
          <p:nvPr/>
        </p:nvSpPr>
        <p:spPr>
          <a:xfrm>
            <a:off x="713049" y="1422080"/>
            <a:ext cx="10785843" cy="2310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150000"/>
              </a:lnSpc>
            </a:pPr>
            <a:r>
              <a:rPr 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hits are registered in ALICe-ITS3 sensors:</a:t>
            </a:r>
          </a:p>
          <a:p>
            <a:pPr marL="285750" indent="-285750" defTabSz="817013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matrices of pixels are main parts of RSUs (3 matrices read through one readout channel / RSU);</a:t>
            </a:r>
          </a:p>
          <a:p>
            <a:pPr marL="285750" indent="-285750" defTabSz="817013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Analog Front-Ends with Discriminators are continuously active in every pixel;</a:t>
            </a:r>
          </a:p>
          <a:p>
            <a:pPr marL="285750" indent="-285750" defTabSz="817013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periodic global to all RSUs signal (STROBE) samples discriminators’ outputs and if pixel possesses activated discriminator is brought to “virtual list” of pixels to be readout; </a:t>
            </a:r>
          </a:p>
          <a:p>
            <a:pPr marL="285750" indent="-285750" defTabSz="817013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readout is static (aka snapshotted or framed), i.e., all pixels from “virtual list” are readout and new strobe create new “virtual list”;</a:t>
            </a:r>
          </a:p>
          <a:p>
            <a:pPr marL="285750" indent="-285750" defTabSz="817013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frames are caused by STROBE, resulting in grouping all hits in STROBE-period-wide buckets.</a:t>
            </a:r>
          </a:p>
        </p:txBody>
      </p:sp>
      <p:pic>
        <p:nvPicPr>
          <p:cNvPr id="8" name="Picture 7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7954D140-3AEF-0C3C-A3A2-30CD8CB16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153" y="3829166"/>
            <a:ext cx="10113639" cy="2846989"/>
          </a:xfrm>
          <a:prstGeom prst="rect">
            <a:avLst/>
          </a:prstGeom>
        </p:spPr>
      </p:pic>
      <p:pic>
        <p:nvPicPr>
          <p:cNvPr id="11" name="Picture 10" descr="A black background with different colored squares&#10;&#10;Description automatically generated">
            <a:extLst>
              <a:ext uri="{FF2B5EF4-FFF2-40B4-BE49-F238E27FC236}">
                <a16:creationId xmlns:a16="http://schemas.microsoft.com/office/drawing/2014/main" id="{5563B072-B053-9385-9A74-380942B2B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55" y="3920647"/>
            <a:ext cx="1201465" cy="12257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E04F8F-0B87-A3A9-1370-2179A72D548F}"/>
              </a:ext>
            </a:extLst>
          </p:cNvPr>
          <p:cNvSpPr txBox="1"/>
          <p:nvPr/>
        </p:nvSpPr>
        <p:spPr>
          <a:xfrm>
            <a:off x="2172898" y="5931165"/>
            <a:ext cx="2605781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95000"/>
              </a:lnSpc>
            </a:pPr>
            <a:r>
              <a:rPr lang="en-US" sz="1100" dirty="0">
                <a:solidFill>
                  <a:schemeClr val="accent5"/>
                </a:solidFill>
                <a:latin typeface="Aptos Narrow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C2, D4, I9 new hits,</a:t>
            </a:r>
          </a:p>
          <a:p>
            <a:pPr defTabSz="817013" eaLnBrk="0" hangingPunct="0">
              <a:lnSpc>
                <a:spcPct val="95000"/>
              </a:lnSpc>
            </a:pPr>
            <a:r>
              <a:rPr lang="en-US" sz="1100" dirty="0">
                <a:solidFill>
                  <a:schemeClr val="accent5"/>
                </a:solidFill>
                <a:latin typeface="Aptos Narrow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K3, I5 weak hits, E8, G3 strong hits.</a:t>
            </a:r>
            <a:endParaRPr lang="en-US" sz="1100" b="1" i="1" dirty="0">
              <a:solidFill>
                <a:schemeClr val="accent5"/>
              </a:solidFill>
              <a:latin typeface="Aptos Narrow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D137FA-D550-DC87-48E3-0E6F5BDA5EFA}"/>
              </a:ext>
            </a:extLst>
          </p:cNvPr>
          <p:cNvSpPr txBox="1"/>
          <p:nvPr/>
        </p:nvSpPr>
        <p:spPr>
          <a:xfrm>
            <a:off x="7696016" y="5924384"/>
            <a:ext cx="2605781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95000"/>
              </a:lnSpc>
            </a:pPr>
            <a:r>
              <a:rPr lang="en-US" sz="1100" dirty="0">
                <a:solidFill>
                  <a:schemeClr val="accent5"/>
                </a:solidFill>
                <a:latin typeface="Aptos Narrow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B10, C9, C10, K2 new hits,</a:t>
            </a:r>
          </a:p>
          <a:p>
            <a:pPr defTabSz="817013" eaLnBrk="0" hangingPunct="0">
              <a:lnSpc>
                <a:spcPct val="95000"/>
              </a:lnSpc>
            </a:pPr>
            <a:r>
              <a:rPr lang="en-US" sz="1100" dirty="0">
                <a:solidFill>
                  <a:schemeClr val="accent5"/>
                </a:solidFill>
                <a:latin typeface="Aptos Narrow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C2, E8 weak hits, </a:t>
            </a:r>
          </a:p>
          <a:p>
            <a:pPr defTabSz="817013" eaLnBrk="0" hangingPunct="0">
              <a:lnSpc>
                <a:spcPct val="95000"/>
              </a:lnSpc>
            </a:pPr>
            <a:r>
              <a:rPr lang="en-US" sz="1100" dirty="0">
                <a:solidFill>
                  <a:schemeClr val="accent5"/>
                </a:solidFill>
                <a:latin typeface="Aptos Narrow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D4, I9 strong hits.</a:t>
            </a:r>
            <a:endParaRPr lang="en-US" sz="1100" b="1" i="1" dirty="0">
              <a:solidFill>
                <a:schemeClr val="accent5"/>
              </a:solidFill>
              <a:latin typeface="Aptos Narrow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353BA1-300F-C88C-BB37-50E2EECDA46F}"/>
              </a:ext>
            </a:extLst>
          </p:cNvPr>
          <p:cNvSpPr txBox="1"/>
          <p:nvPr/>
        </p:nvSpPr>
        <p:spPr>
          <a:xfrm>
            <a:off x="253273" y="5347201"/>
            <a:ext cx="2605781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95000"/>
              </a:lnSpc>
            </a:pPr>
            <a:r>
              <a:rPr lang="en-US" sz="1100" dirty="0">
                <a:solidFill>
                  <a:schemeClr val="accent5"/>
                </a:solidFill>
                <a:latin typeface="Aptos Narrow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 hit = discriminator ON &gt;T</a:t>
            </a:r>
            <a:r>
              <a:rPr lang="en-US" sz="1100" baseline="-25000" dirty="0">
                <a:solidFill>
                  <a:schemeClr val="accent5"/>
                </a:solidFill>
                <a:latin typeface="Aptos Narrow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STROBE</a:t>
            </a:r>
          </a:p>
          <a:p>
            <a:pPr defTabSz="817013" eaLnBrk="0" hangingPunct="0">
              <a:lnSpc>
                <a:spcPct val="95000"/>
              </a:lnSpc>
            </a:pPr>
            <a:r>
              <a:rPr lang="en-US" sz="1100" dirty="0">
                <a:solidFill>
                  <a:schemeClr val="accent5"/>
                </a:solidFill>
                <a:latin typeface="Aptos Narrow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weak hit = discriminator ON &lt;T</a:t>
            </a:r>
            <a:r>
              <a:rPr lang="en-US" sz="1100" baseline="-25000" dirty="0">
                <a:solidFill>
                  <a:schemeClr val="accent5"/>
                </a:solidFill>
                <a:latin typeface="Aptos Narrow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STROBE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4B09F7-EB89-CFB7-A876-8F95B65DA2F7}"/>
              </a:ext>
            </a:extLst>
          </p:cNvPr>
          <p:cNvCxnSpPr>
            <a:cxnSpLocks/>
          </p:cNvCxnSpPr>
          <p:nvPr/>
        </p:nvCxnSpPr>
        <p:spPr>
          <a:xfrm flipH="1">
            <a:off x="3262184" y="6499157"/>
            <a:ext cx="5406081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C9AE515-AE87-6324-0046-76046FD562B3}"/>
              </a:ext>
            </a:extLst>
          </p:cNvPr>
          <p:cNvSpPr txBox="1"/>
          <p:nvPr/>
        </p:nvSpPr>
        <p:spPr>
          <a:xfrm>
            <a:off x="5587292" y="6202153"/>
            <a:ext cx="755863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95000"/>
              </a:lnSpc>
            </a:pPr>
            <a:r>
              <a:rPr lang="en-US" sz="1400" dirty="0">
                <a:solidFill>
                  <a:srgbClr val="105C78"/>
                </a:solidFill>
                <a:latin typeface="Aptos Narrow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1400" baseline="-25000" dirty="0">
                <a:solidFill>
                  <a:srgbClr val="105C78"/>
                </a:solidFill>
                <a:latin typeface="Aptos Narrow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STROBE</a:t>
            </a:r>
          </a:p>
        </p:txBody>
      </p:sp>
    </p:spTree>
    <p:extLst>
      <p:ext uri="{BB962C8B-B14F-4D97-AF65-F5344CB8AC3E}">
        <p14:creationId xmlns:p14="http://schemas.microsoft.com/office/powerpoint/2010/main" val="3007123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73" y="0"/>
            <a:ext cx="11049000" cy="1325563"/>
          </a:xfrm>
        </p:spPr>
        <p:txBody>
          <a:bodyPr/>
          <a:lstStyle/>
          <a:p>
            <a:r>
              <a:rPr lang="en-US" dirty="0"/>
              <a:t>Four cases (1)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1167C9-A88C-6340-B60B-D94425D7F034}"/>
              </a:ext>
            </a:extLst>
          </p:cNvPr>
          <p:cNvSpPr txBox="1"/>
          <p:nvPr/>
        </p:nvSpPr>
        <p:spPr>
          <a:xfrm>
            <a:off x="297280" y="954640"/>
            <a:ext cx="1737740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95000"/>
              </a:lnSpc>
              <a:spcAft>
                <a:spcPts val="600"/>
              </a:spcAft>
            </a:pPr>
            <a:r>
              <a:rPr lang="en-US" sz="13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48EA68-920B-2957-85B8-20A3DF066D0F}"/>
              </a:ext>
            </a:extLst>
          </p:cNvPr>
          <p:cNvSpPr txBox="1"/>
          <p:nvPr/>
        </p:nvSpPr>
        <p:spPr>
          <a:xfrm>
            <a:off x="297280" y="3553677"/>
            <a:ext cx="1737740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95000"/>
              </a:lnSpc>
              <a:spcAft>
                <a:spcPts val="600"/>
              </a:spcAft>
            </a:pPr>
            <a:r>
              <a:rPr lang="en-US" sz="13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2</a:t>
            </a:r>
          </a:p>
        </p:txBody>
      </p:sp>
      <p:pic>
        <p:nvPicPr>
          <p:cNvPr id="9" name="Picture 8" descr="A diagram of a diagram&#10;&#10;Description automatically generated">
            <a:extLst>
              <a:ext uri="{FF2B5EF4-FFF2-40B4-BE49-F238E27FC236}">
                <a16:creationId xmlns:a16="http://schemas.microsoft.com/office/drawing/2014/main" id="{906370B1-22D9-96CD-24E2-10E1C83E9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50" y="1161975"/>
            <a:ext cx="3584454" cy="2532894"/>
          </a:xfrm>
          <a:prstGeom prst="rect">
            <a:avLst/>
          </a:prstGeom>
        </p:spPr>
      </p:pic>
      <p:pic>
        <p:nvPicPr>
          <p:cNvPr id="11" name="Picture 10" descr="A diagram of a computer&#10;&#10;Description automatically generated">
            <a:extLst>
              <a:ext uri="{FF2B5EF4-FFF2-40B4-BE49-F238E27FC236}">
                <a16:creationId xmlns:a16="http://schemas.microsoft.com/office/drawing/2014/main" id="{DE703F68-7CB8-EBBC-6008-8A57CA6AA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50" y="3891667"/>
            <a:ext cx="3584454" cy="25328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EAFDE4-3233-902E-E385-C3D10FFA4D9D}"/>
              </a:ext>
            </a:extLst>
          </p:cNvPr>
          <p:cNvSpPr txBox="1"/>
          <p:nvPr/>
        </p:nvSpPr>
        <p:spPr>
          <a:xfrm>
            <a:off x="5202194" y="992612"/>
            <a:ext cx="6327589" cy="5865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150000"/>
              </a:lnSpc>
            </a:pPr>
            <a:r>
              <a:rPr 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Difference in registration of “strong” and weak hits:</a:t>
            </a:r>
          </a:p>
          <a:p>
            <a:pPr marL="285750" indent="-285750" defTabSz="817013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discriminator outputs swing rail-to-rail;</a:t>
            </a:r>
          </a:p>
          <a:p>
            <a:pPr marL="285750" indent="-285750" defTabSz="817013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duration of discriminator pulse corresponds to magnitude of charge liberated and collected by in-pixel diode;</a:t>
            </a:r>
          </a:p>
          <a:p>
            <a:pPr marL="285750" indent="-285750" defTabSz="817013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“weak hit” and “strong hit” may be simultaneous (originate from the same bunch collision), t</a:t>
            </a:r>
            <a:r>
              <a:rPr lang="en-US" sz="1400" baseline="-25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but may be registered at different frames, as “weak hit” may not be yet developed to be snapshot by STROBE that takes “strong hit” </a:t>
            </a:r>
            <a:r>
              <a:rPr lang="en-US" sz="1400" dirty="0">
                <a:solidFill>
                  <a:srgbClr val="0070C0"/>
                </a:solidFill>
                <a:latin typeface="Wingdings" panose="05000000000000000000" pitchFamily="2" charset="2"/>
                <a:ea typeface="Tahoma" panose="020B0604030504040204" pitchFamily="34" charset="0"/>
                <a:cs typeface="Tahoma" panose="020B0604030504040204" pitchFamily="34" charset="0"/>
              </a:rPr>
              <a:t>ð</a:t>
            </a: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ToA</a:t>
            </a: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uncertainty </a:t>
            </a:r>
            <a:r>
              <a:rPr lang="en-US" sz="1400" dirty="0">
                <a:solidFill>
                  <a:srgbClr val="0070C0"/>
                </a:solidFill>
                <a:latin typeface="Wingdings" panose="05000000000000000000" pitchFamily="2" charset="2"/>
                <a:ea typeface="Tahoma" panose="020B0604030504040204" pitchFamily="34" charset="0"/>
                <a:cs typeface="Tahoma" panose="020B0604030504040204" pitchFamily="34" charset="0"/>
              </a:rPr>
              <a:t>ð</a:t>
            </a: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complication in analysis; </a:t>
            </a:r>
          </a:p>
          <a:p>
            <a:pPr marL="285750" indent="-285750" defTabSz="817013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“strong hit” may have its discriminator active, for one, two or more frames give by pulsed strobe </a:t>
            </a:r>
            <a:r>
              <a:rPr lang="en-US" sz="1400" dirty="0">
                <a:solidFill>
                  <a:srgbClr val="0070C0"/>
                </a:solidFill>
                <a:latin typeface="Wingdings" panose="05000000000000000000" pitchFamily="2" charset="2"/>
                <a:ea typeface="Tahoma" panose="020B0604030504040204" pitchFamily="34" charset="0"/>
                <a:cs typeface="Tahoma" panose="020B0604030504040204" pitchFamily="34" charset="0"/>
              </a:rPr>
              <a:t>ð</a:t>
            </a: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multiple readouts of same “strong hit”; </a:t>
            </a:r>
          </a:p>
          <a:p>
            <a:pPr marL="285750" indent="-285750" defTabSz="817013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17013" eaLnBrk="0" hangingPunct="0">
              <a:lnSpc>
                <a:spcPct val="150000"/>
              </a:lnSpc>
            </a:pPr>
            <a:r>
              <a:rPr lang="en-US" sz="14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times single hit is consecutively read out can becomes equivalent of LE with amplitude correction </a:t>
            </a:r>
            <a:r>
              <a:rPr lang="en-US" sz="14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ToA</a:t>
            </a:r>
            <a:r>
              <a:rPr lang="en-US" sz="14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method; (probability of two distinct hits in pixel following one another is practically non-existent!)</a:t>
            </a:r>
          </a:p>
          <a:p>
            <a:pPr defTabSz="817013" eaLnBrk="0" hangingPunct="0">
              <a:lnSpc>
                <a:spcPct val="150000"/>
              </a:lnSpc>
            </a:pPr>
            <a:r>
              <a:rPr lang="en-US" sz="14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Running STROBE at, e.g. 2 </a:t>
            </a:r>
            <a:r>
              <a:rPr lang="en-US" sz="1400" dirty="0" err="1">
                <a:solidFill>
                  <a:schemeClr val="accent5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4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14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less, ma result in much better timing resolution than resulting from simple time frame duration!</a:t>
            </a:r>
          </a:p>
          <a:p>
            <a:pPr marL="285750" indent="-285750" defTabSz="817013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defTabSz="817013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0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73" y="0"/>
            <a:ext cx="11049000" cy="1325563"/>
          </a:xfrm>
        </p:spPr>
        <p:txBody>
          <a:bodyPr/>
          <a:lstStyle/>
          <a:p>
            <a:r>
              <a:rPr lang="en-US" dirty="0"/>
              <a:t>Summary of Time Walk Issue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A diagram of a time bucket&#10;&#10;Description automatically generated">
            <a:extLst>
              <a:ext uri="{FF2B5EF4-FFF2-40B4-BE49-F238E27FC236}">
                <a16:creationId xmlns:a16="http://schemas.microsoft.com/office/drawing/2014/main" id="{4E105DB3-075F-73B3-3ADF-3B65EB3A3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776" y="1313206"/>
            <a:ext cx="5669292" cy="43403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E1F1A2-099B-0099-3FE9-84648F4BB5A7}"/>
              </a:ext>
            </a:extLst>
          </p:cNvPr>
          <p:cNvSpPr txBox="1"/>
          <p:nvPr/>
        </p:nvSpPr>
        <p:spPr>
          <a:xfrm>
            <a:off x="566602" y="1419343"/>
            <a:ext cx="3955969" cy="295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150000"/>
              </a:lnSpc>
            </a:pPr>
            <a:r>
              <a:rPr 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 of TW on assigning hits to frames </a:t>
            </a:r>
          </a:p>
          <a:p>
            <a:pPr defTabSz="817013" eaLnBrk="0" hangingPunct="0">
              <a:lnSpc>
                <a:spcPct val="150000"/>
              </a:lnSpc>
            </a:pPr>
            <a:r>
              <a:rPr 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(RO mode agnostic):</a:t>
            </a:r>
          </a:p>
          <a:p>
            <a:pPr marL="285750" indent="-285750" defTabSz="817013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“weak hits” and “strong hits” can be mistimed (assigned to consecutive frames-buckets) – having time difference of X </a:t>
            </a:r>
            <a:r>
              <a:rPr lang="en-US" sz="1400" dirty="0" err="1">
                <a:solidFill>
                  <a:srgbClr val="0070C0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marL="285750" indent="-285750" defTabSz="817013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combination of TW (1-3 </a:t>
            </a:r>
            <a:r>
              <a:rPr lang="en-US" sz="1400" dirty="0" err="1">
                <a:solidFill>
                  <a:srgbClr val="0070C0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and “sampling” of time with STROBE (@ 2 </a:t>
            </a:r>
            <a:r>
              <a:rPr lang="en-US" sz="1400" dirty="0" err="1">
                <a:solidFill>
                  <a:srgbClr val="0070C0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results in potential spread of hits from one even between up to three time-frames.</a:t>
            </a:r>
          </a:p>
        </p:txBody>
      </p:sp>
    </p:spTree>
    <p:extLst>
      <p:ext uri="{BB962C8B-B14F-4D97-AF65-F5344CB8AC3E}">
        <p14:creationId xmlns:p14="http://schemas.microsoft.com/office/powerpoint/2010/main" val="236118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73" y="0"/>
            <a:ext cx="11049000" cy="1325563"/>
          </a:xfrm>
        </p:spPr>
        <p:txBody>
          <a:bodyPr/>
          <a:lstStyle/>
          <a:p>
            <a:r>
              <a:rPr lang="en-US" dirty="0"/>
              <a:t>Four cases (2)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1167C9-A88C-6340-B60B-D94425D7F034}"/>
              </a:ext>
            </a:extLst>
          </p:cNvPr>
          <p:cNvSpPr txBox="1"/>
          <p:nvPr/>
        </p:nvSpPr>
        <p:spPr>
          <a:xfrm>
            <a:off x="4918718" y="954640"/>
            <a:ext cx="1737740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95000"/>
              </a:lnSpc>
              <a:spcAft>
                <a:spcPts val="600"/>
              </a:spcAft>
            </a:pPr>
            <a:r>
              <a:rPr lang="en-US" sz="13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48EA68-920B-2957-85B8-20A3DF066D0F}"/>
              </a:ext>
            </a:extLst>
          </p:cNvPr>
          <p:cNvSpPr txBox="1"/>
          <p:nvPr/>
        </p:nvSpPr>
        <p:spPr>
          <a:xfrm>
            <a:off x="4924896" y="3553677"/>
            <a:ext cx="1737740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95000"/>
              </a:lnSpc>
              <a:spcAft>
                <a:spcPts val="600"/>
              </a:spcAft>
            </a:pPr>
            <a:r>
              <a:rPr lang="en-US" sz="13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4</a:t>
            </a:r>
          </a:p>
        </p:txBody>
      </p:sp>
      <p:pic>
        <p:nvPicPr>
          <p:cNvPr id="13" name="Picture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DBADBE2F-6E29-F0E1-0BEB-5BDAFF258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33" y="876002"/>
            <a:ext cx="4544579" cy="26776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0D5CBB-B96F-2B69-3611-DE75EB14985C}"/>
              </a:ext>
            </a:extLst>
          </p:cNvPr>
          <p:cNvSpPr txBox="1"/>
          <p:nvPr/>
        </p:nvSpPr>
        <p:spPr>
          <a:xfrm>
            <a:off x="473926" y="3745207"/>
            <a:ext cx="3955969" cy="198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150000"/>
              </a:lnSpc>
            </a:pPr>
            <a:r>
              <a:rPr 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Simplified view:</a:t>
            </a:r>
          </a:p>
          <a:p>
            <a:pPr marL="285750" indent="-285750" defTabSz="817013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particle leaves trace in all layers;</a:t>
            </a:r>
          </a:p>
          <a:p>
            <a:pPr marL="285750" indent="-285750" defTabSz="817013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“strengths “ of hits even in all layers;</a:t>
            </a:r>
          </a:p>
          <a:p>
            <a:pPr marL="285750" indent="-285750" defTabSz="817013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impacts not occurring in coincidence with TROBE pulses;</a:t>
            </a:r>
          </a:p>
          <a:p>
            <a:pPr marL="285750" indent="-285750" defTabSz="817013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etc.</a:t>
            </a:r>
          </a:p>
        </p:txBody>
      </p:sp>
      <p:pic>
        <p:nvPicPr>
          <p:cNvPr id="22" name="Picture 21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B7BA647F-0DF6-09AF-1BF8-692064622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489" y="352529"/>
            <a:ext cx="4764033" cy="29169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E78A1C1-FBFD-0337-8CA4-C287AC4D0ACE}"/>
              </a:ext>
            </a:extLst>
          </p:cNvPr>
          <p:cNvSpPr txBox="1"/>
          <p:nvPr/>
        </p:nvSpPr>
        <p:spPr>
          <a:xfrm>
            <a:off x="4905628" y="1291883"/>
            <a:ext cx="1600202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95000"/>
              </a:lnSpc>
              <a:spcAft>
                <a:spcPts val="600"/>
              </a:spcAft>
            </a:pPr>
            <a:r>
              <a:rPr lang="en-US" sz="13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STROBEs in all layers are aligned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9EDAEF-6D20-717E-149A-B52D9D013222}"/>
              </a:ext>
            </a:extLst>
          </p:cNvPr>
          <p:cNvSpPr txBox="1"/>
          <p:nvPr/>
        </p:nvSpPr>
        <p:spPr>
          <a:xfrm>
            <a:off x="4905628" y="3897099"/>
            <a:ext cx="1600202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95000"/>
              </a:lnSpc>
              <a:spcAft>
                <a:spcPts val="600"/>
              </a:spcAft>
            </a:pPr>
            <a:r>
              <a:rPr lang="en-US" sz="13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STROBEs are shifted in phase</a:t>
            </a:r>
          </a:p>
        </p:txBody>
      </p:sp>
      <p:pic>
        <p:nvPicPr>
          <p:cNvPr id="26" name="Picture 25" descr="A diagram of a circuit&#10;&#10;Description automatically generated">
            <a:extLst>
              <a:ext uri="{FF2B5EF4-FFF2-40B4-BE49-F238E27FC236}">
                <a16:creationId xmlns:a16="http://schemas.microsoft.com/office/drawing/2014/main" id="{6EFB3D22-AFCB-D9E4-CF13-ACFDBABD5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490" y="3499779"/>
            <a:ext cx="4764033" cy="30906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3007E2C-166D-791F-DF30-B3188B3F0207}"/>
              </a:ext>
            </a:extLst>
          </p:cNvPr>
          <p:cNvSpPr txBox="1"/>
          <p:nvPr/>
        </p:nvSpPr>
        <p:spPr>
          <a:xfrm>
            <a:off x="2634534" y="5472339"/>
            <a:ext cx="3742700" cy="101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7013" eaLnBrk="0" hangingPunct="0">
              <a:lnSpc>
                <a:spcPct val="150000"/>
              </a:lnSpc>
            </a:pPr>
            <a:r>
              <a:rPr lang="en-US" sz="14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Running STROBES with shifted phases per layer, may increase granularity of timing for reconstructed tracks significantly below 1 </a:t>
            </a:r>
            <a:r>
              <a:rPr lang="en-US" sz="1400" dirty="0" err="1">
                <a:solidFill>
                  <a:schemeClr val="accent5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4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</a:t>
            </a:r>
            <a:endParaRPr lang="en-US" sz="14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0846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AADD7980F7EF4E86EEBDC4EA887007" ma:contentTypeVersion="10" ma:contentTypeDescription="Create a new document." ma:contentTypeScope="" ma:versionID="135752e12beb51fb4e3ef39af3f92e17">
  <xsd:schema xmlns:xsd="http://www.w3.org/2001/XMLSchema" xmlns:xs="http://www.w3.org/2001/XMLSchema" xmlns:p="http://schemas.microsoft.com/office/2006/metadata/properties" xmlns:ns3="4d676c88-2d1f-4070-87a0-abf9b57c702c" xmlns:ns4="29a176dd-81aa-4f1b-9d47-de21cb3ea305" targetNamespace="http://schemas.microsoft.com/office/2006/metadata/properties" ma:root="true" ma:fieldsID="a37936f6efae9490da5a53aa492fa7a3" ns3:_="" ns4:_="">
    <xsd:import namespace="4d676c88-2d1f-4070-87a0-abf9b57c702c"/>
    <xsd:import namespace="29a176dd-81aa-4f1b-9d47-de21cb3ea30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76c88-2d1f-4070-87a0-abf9b57c70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176dd-81aa-4f1b-9d47-de21cb3ea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868260-D3FC-4B52-A5A0-141F657F57DF}">
  <ds:schemaRefs>
    <ds:schemaRef ds:uri="29a176dd-81aa-4f1b-9d47-de21cb3ea305"/>
    <ds:schemaRef ds:uri="4d676c88-2d1f-4070-87a0-abf9b57c70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EC9B855-A692-475B-AABB-B1098B4A74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4FE6C9-A60C-40A6-A6CA-057FEEABD978}">
  <ds:schemaRefs>
    <ds:schemaRef ds:uri="29a176dd-81aa-4f1b-9d47-de21cb3ea305"/>
    <ds:schemaRef ds:uri="4d676c88-2d1f-4070-87a0-abf9b57c70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27230</TotalTime>
  <Words>1223</Words>
  <Application>Microsoft Office PowerPoint</Application>
  <PresentationFormat>Widescreen</PresentationFormat>
  <Paragraphs>118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 Narrow</vt:lpstr>
      <vt:lpstr>Arial</vt:lpstr>
      <vt:lpstr>Calibri</vt:lpstr>
      <vt:lpstr>Calibri Light</vt:lpstr>
      <vt:lpstr>MS Shell Dlg 2</vt:lpstr>
      <vt:lpstr>Posterama</vt:lpstr>
      <vt:lpstr>Symbol</vt:lpstr>
      <vt:lpstr>Tahoma</vt:lpstr>
      <vt:lpstr>Wingdings</vt:lpstr>
      <vt:lpstr>BNL</vt:lpstr>
      <vt:lpstr>Time-of-Arrival of hits  and  resolution better than 2 ms </vt:lpstr>
      <vt:lpstr>Typical Charge Processing Chain</vt:lpstr>
      <vt:lpstr>Measurements of Time of Arrival (1)</vt:lpstr>
      <vt:lpstr>Measurements of Time of Arrival (2)</vt:lpstr>
      <vt:lpstr>Measurements of Time of Arrival (2)</vt:lpstr>
      <vt:lpstr>Is LE of CFD used in ALICE-ITS3?</vt:lpstr>
      <vt:lpstr>Four cases (1) </vt:lpstr>
      <vt:lpstr>Summary of Time Walk Issue </vt:lpstr>
      <vt:lpstr>Four cases (2) </vt:lpstr>
      <vt:lpstr>ALPIDE/ALICE-ITS3 FE-DISC-STROBE</vt:lpstr>
      <vt:lpstr>ALPIDE/ALICE-ITS3 Pixel Circuit </vt:lpstr>
      <vt:lpstr>Event Rates at ePIC SVT</vt:lpstr>
      <vt:lpstr>Summary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Pdevelopment of Readou ASIC for X-ray sensors</dc:title>
  <dc:subject/>
  <dc:creator>Deptuch, Grzegorz</dc:creator>
  <cp:keywords/>
  <dc:description/>
  <cp:lastModifiedBy>Deptuch, Grzegorz</cp:lastModifiedBy>
  <cp:revision>166</cp:revision>
  <cp:lastPrinted>2023-01-24T22:25:20Z</cp:lastPrinted>
  <dcterms:created xsi:type="dcterms:W3CDTF">2022-02-23T19:14:59Z</dcterms:created>
  <dcterms:modified xsi:type="dcterms:W3CDTF">2024-01-23T04:37:31Z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0x010100B5AADD7980F7EF4E86EEBDC4EA887007</vt:lpwstr>
  </property>
</Properties>
</file>