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94694"/>
  </p:normalViewPr>
  <p:slideViewPr>
    <p:cSldViewPr snapToGrid="0">
      <p:cViewPr>
        <p:scale>
          <a:sx n="100" d="100"/>
          <a:sy n="100" d="100"/>
        </p:scale>
        <p:origin x="14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FB347-070E-F9C7-8D22-19F87FE50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AA953-CACE-6530-40E1-A47F8CBB4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74F07-30A5-BFD3-BCCA-ED716BF6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998F6-1B66-2ACD-97D5-C7155395B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BFDF5-4C36-2522-E91A-F0DAF128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3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F840F-A896-F5C8-3764-FEF740CC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A44A68-C481-0F8F-5BF9-D829957A6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39DD6-5CC1-4E3B-376C-AC4EFF2D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1AE56-4E5B-44AA-69D6-61424F70F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A1E4E-328A-8A01-E7CB-9F83EC2B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4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10B41-67FE-BE74-10FB-76C24E870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70F07-6B65-6447-169B-F38BA3855F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2ECCC-A317-40F0-A8DC-2B485566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57853-BECC-0BD4-AEEB-8192A7EF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039A6-66D2-A2D3-9632-71D9E481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3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48BA3-CF3A-040E-3417-2A11B86E4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13D39-B422-7FE6-97E6-7B4884FF4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F858A-2258-B601-1813-242EC8FFD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5067E-3DF0-3802-0406-B38DD4644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41896-5285-5B52-0C0F-F342E8D6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8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BABA-10C8-5323-5110-489F0008C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B5008-26EB-CD8E-FD6D-E34087D3E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C5D98-4681-0B96-E31D-A35DF77A9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074BA-5C75-F902-B0FF-2E7C56525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49F04-04E2-CEFB-CFB2-59B0CE05A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8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B810B-E4E6-7200-CFD7-25EBAAF82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27168-7CA5-16CE-5AFC-B4A96BBA9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5F1E1C-FDBD-D377-F9C8-C422F5B2B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4C519-284F-9462-1DD6-821FE317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BEF1F-E850-ED83-2697-A78A3236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50F19-E1E4-B755-AB8B-4373D99C3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7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84F4C-DEED-8BF9-FA4D-47B742D5F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679B9-1636-4DA9-41A3-4BA6772A0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F8734-9580-2C0C-E90B-C263B4935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B9B99-7148-60C6-493F-1C869B6FC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303C1D-F776-DDC1-6D59-433BAE47D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D7C142-FF89-30A2-7A85-E517AE92C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091FD9-8238-3112-1480-9FAA0443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BA0D00-3787-E567-FECC-C69B2D4A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8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21ADC-6552-7EA6-D73F-18BD4C082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8F75F2-3263-5F5C-448B-774BFF75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7B6523-1887-F31D-89BF-ED8037443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A11CF-3A8C-6BB2-7232-36035BB92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E5587-3EE6-5B7A-972D-E540F52C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E2EEA-0B0F-3B58-13E1-3FE6DB30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E26C6-B9DE-EEA7-CD92-7F1D66F23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6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399DB-6925-F959-30B6-5D9E83A9C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342B5-ED65-FFB5-0DD8-EFB9B9E64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B3939-F234-9DB4-D004-189E3A4C6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1C562-DF00-F662-A0A1-57A65C4A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81F11-1E1F-1DFB-CE67-0669319D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54AE1-A6C3-E81F-2F8A-FF4D9B18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4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3F3C5-3711-700D-CBDA-D949FE6B7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C96D7-1946-B03C-64A2-325891D24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5E1F3-08D8-F9DD-3766-82C93872B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2BEA4-ADE8-CDA2-0A90-6355A9DCC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9A0A7-752C-0DF5-1E5C-AE63C32D6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905DA-EA29-2236-6B9E-B9DC9CFC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6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8687D1-AF6F-C14A-9254-DD932C62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035C3-CD7A-3C7E-139B-C92082B34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47C2C-5313-81D3-C4DB-EAB77D271F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F4EE8-558E-324F-9082-F64F7BACC7AF}" type="datetimeFigureOut">
              <a:rPr lang="en-US" smtClean="0"/>
              <a:t>2/5/24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7CC7C-3045-4A1A-6868-8A4D76C12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72DC9-5630-E045-ED43-F952C1B5B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4ACBC-AB0F-AB4A-8A48-F4D5291B9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5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C3EAD-43D8-2BFF-B581-B3B01D7957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PS Dose Calculation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BAE11-291A-43A0-2AC9-D2707180AE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Nick Zachariou </a:t>
            </a:r>
          </a:p>
          <a:p>
            <a:r>
              <a:rPr lang="en-US" dirty="0"/>
              <a:t>Feb 6</a:t>
            </a:r>
            <a:r>
              <a:rPr lang="en-US" baseline="30000" dirty="0"/>
              <a:t>th</a:t>
            </a:r>
            <a:r>
              <a:rPr lang="en-US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244092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354C1-C855-09D0-F8E9-9410C32A3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 fontScale="90000"/>
          </a:bodyPr>
          <a:lstStyle/>
          <a:p>
            <a:r>
              <a:rPr lang="en-US" dirty="0"/>
              <a:t>Total energy deposited for 25K converted photons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E48B53-699C-3E32-A4C6-BE0EB0ADAA72}"/>
              </a:ext>
            </a:extLst>
          </p:cNvPr>
          <p:cNvSpPr txBox="1"/>
          <p:nvPr/>
        </p:nvSpPr>
        <p:spPr>
          <a:xfrm>
            <a:off x="9536465" y="1091382"/>
            <a:ext cx="26555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Energy deposited in each</a:t>
            </a:r>
          </a:p>
          <a:p>
            <a:r>
              <a:rPr lang="en-US" dirty="0"/>
              <a:t>Fiber for all 25K converted</a:t>
            </a:r>
          </a:p>
          <a:p>
            <a:r>
              <a:rPr lang="en-US" dirty="0"/>
              <a:t>Photons.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bin is 1 fiber</a:t>
            </a:r>
          </a:p>
        </p:txBody>
      </p:sp>
      <p:pic>
        <p:nvPicPr>
          <p:cNvPr id="8" name="Picture 7" descr="A blue and yellow striped graph&#10;&#10;Description automatically generated with medium confidence">
            <a:extLst>
              <a:ext uri="{FF2B5EF4-FFF2-40B4-BE49-F238E27FC236}">
                <a16:creationId xmlns:a16="http://schemas.microsoft.com/office/drawing/2014/main" id="{0A8B923A-5631-7DDE-B03B-F06C6CB35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72" y="1091382"/>
            <a:ext cx="8897132" cy="56043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EFFA55-6098-698E-53A2-6566A089E2E4}"/>
              </a:ext>
            </a:extLst>
          </p:cNvPr>
          <p:cNvSpPr txBox="1"/>
          <p:nvPr/>
        </p:nvSpPr>
        <p:spPr>
          <a:xfrm>
            <a:off x="9536465" y="2173831"/>
            <a:ext cx="1548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Z- scale in GeV</a:t>
            </a:r>
          </a:p>
        </p:txBody>
      </p:sp>
    </p:spTree>
    <p:extLst>
      <p:ext uri="{BB962C8B-B14F-4D97-AF65-F5344CB8AC3E}">
        <p14:creationId xmlns:p14="http://schemas.microsoft.com/office/powerpoint/2010/main" val="63105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CAB27-E43C-5D48-09FD-456F5513F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08BD-966D-BFA6-232D-D601B397C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dirty="0"/>
              <a:t>Average energy deposited for each hit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528FF-E1CE-7EDD-39B5-1B7B20CA0AAB}"/>
              </a:ext>
            </a:extLst>
          </p:cNvPr>
          <p:cNvSpPr txBox="1"/>
          <p:nvPr/>
        </p:nvSpPr>
        <p:spPr>
          <a:xfrm>
            <a:off x="9536465" y="1091382"/>
            <a:ext cx="24834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Average Energy deposited in each</a:t>
            </a:r>
          </a:p>
          <a:p>
            <a:r>
              <a:rPr lang="en-US" dirty="0"/>
              <a:t>Fiber per hit. </a:t>
            </a:r>
          </a:p>
          <a:p>
            <a:endParaRPr lang="en-US" dirty="0"/>
          </a:p>
          <a:p>
            <a:r>
              <a:rPr lang="en-US" dirty="0"/>
              <a:t>Number of hits established when cluster energy is larger than 20 MeV. Out of 25K converted photons we have ~7300 hits on each calorimeter</a:t>
            </a:r>
          </a:p>
          <a:p>
            <a:endParaRPr lang="en-US" dirty="0"/>
          </a:p>
          <a:p>
            <a:r>
              <a:rPr lang="en-US" dirty="0"/>
              <a:t>Each bin is 1 fiber</a:t>
            </a:r>
          </a:p>
          <a:p>
            <a:endParaRPr lang="en-US" dirty="0"/>
          </a:p>
          <a:p>
            <a:r>
              <a:rPr lang="en-US" dirty="0"/>
              <a:t>Z- scale in GeV</a:t>
            </a:r>
          </a:p>
          <a:p>
            <a:endParaRPr lang="en-US" dirty="0"/>
          </a:p>
        </p:txBody>
      </p:sp>
      <p:pic>
        <p:nvPicPr>
          <p:cNvPr id="4" name="Picture 3" descr="A screenshot of a graph&#10;&#10;Description automatically generated">
            <a:extLst>
              <a:ext uri="{FF2B5EF4-FFF2-40B4-BE49-F238E27FC236}">
                <a16:creationId xmlns:a16="http://schemas.microsoft.com/office/drawing/2014/main" id="{2E53DB14-F85E-4A24-9960-F08C4163B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52" y="1091381"/>
            <a:ext cx="8698265" cy="558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80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97D06-D3A1-61E2-69D4-C976B4897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CF504-09F0-8878-753F-D65413BC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dirty="0"/>
              <a:t>Average energy deposited Per Second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37281-9432-4699-6D8F-3C141B31D88A}"/>
              </a:ext>
            </a:extLst>
          </p:cNvPr>
          <p:cNvSpPr txBox="1"/>
          <p:nvPr/>
        </p:nvSpPr>
        <p:spPr>
          <a:xfrm>
            <a:off x="9536465" y="1091382"/>
            <a:ext cx="24834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Average Energy deposited in each</a:t>
            </a:r>
          </a:p>
          <a:p>
            <a:r>
              <a:rPr lang="en-US" dirty="0"/>
              <a:t>Fiber per second. </a:t>
            </a:r>
          </a:p>
          <a:p>
            <a:endParaRPr lang="en-US" dirty="0"/>
          </a:p>
          <a:p>
            <a:r>
              <a:rPr lang="en-US" dirty="0"/>
              <a:t>Using that at highest </a:t>
            </a:r>
            <a:r>
              <a:rPr lang="en-US" dirty="0" err="1"/>
              <a:t>lumi</a:t>
            </a:r>
            <a:r>
              <a:rPr lang="en-US" dirty="0"/>
              <a:t> we would get 10</a:t>
            </a:r>
            <a:r>
              <a:rPr lang="en-US" baseline="30000" dirty="0"/>
              <a:t>-1 </a:t>
            </a:r>
            <a:r>
              <a:rPr lang="en-US" dirty="0"/>
              <a:t>Events per bunch crossing </a:t>
            </a:r>
            <a:r>
              <a:rPr lang="en-US" dirty="0">
                <a:sym typeface="Wingdings" pitchFamily="2" charset="2"/>
              </a:rPr>
              <a:t> Rate =10</a:t>
            </a:r>
            <a:r>
              <a:rPr lang="en-US" baseline="30000" dirty="0">
                <a:sym typeface="Wingdings" pitchFamily="2" charset="2"/>
              </a:rPr>
              <a:t>7 </a:t>
            </a:r>
            <a:r>
              <a:rPr lang="en-US" dirty="0">
                <a:sym typeface="Wingdings" pitchFamily="2" charset="2"/>
              </a:rPr>
              <a:t>events/s</a:t>
            </a:r>
            <a:endParaRPr lang="en-US" baseline="30000" dirty="0"/>
          </a:p>
          <a:p>
            <a:endParaRPr lang="en-US" dirty="0"/>
          </a:p>
          <a:p>
            <a:r>
              <a:rPr lang="en-US" dirty="0"/>
              <a:t>Each bin is 1 fiber</a:t>
            </a:r>
          </a:p>
          <a:p>
            <a:endParaRPr lang="en-US" dirty="0"/>
          </a:p>
          <a:p>
            <a:r>
              <a:rPr lang="en-US" dirty="0"/>
              <a:t>Z- scale in GeV/s</a:t>
            </a:r>
          </a:p>
          <a:p>
            <a:endParaRPr lang="en-US" dirty="0"/>
          </a:p>
        </p:txBody>
      </p:sp>
      <p:pic>
        <p:nvPicPr>
          <p:cNvPr id="5" name="Picture 4" descr="A screenshot of a graph&#10;&#10;Description automatically generated">
            <a:extLst>
              <a:ext uri="{FF2B5EF4-FFF2-40B4-BE49-F238E27FC236}">
                <a16:creationId xmlns:a16="http://schemas.microsoft.com/office/drawing/2014/main" id="{ADF82F47-72F7-BE10-AC15-2DD9B8D4A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11" y="923306"/>
            <a:ext cx="9245553" cy="596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571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CA467-4648-87CB-7F31-1187D34FB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45035-27C6-D937-8053-EEBABEFF4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dirty="0"/>
              <a:t>Converted to Joules/s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50ED9-73B2-386C-F866-6D54E15AD963}"/>
              </a:ext>
            </a:extLst>
          </p:cNvPr>
          <p:cNvSpPr txBox="1"/>
          <p:nvPr/>
        </p:nvSpPr>
        <p:spPr>
          <a:xfrm>
            <a:off x="9536465" y="1091382"/>
            <a:ext cx="248347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Average Energy deposited in each</a:t>
            </a:r>
          </a:p>
          <a:p>
            <a:r>
              <a:rPr lang="en-US" dirty="0"/>
              <a:t>Fiber per second. </a:t>
            </a:r>
          </a:p>
          <a:p>
            <a:endParaRPr lang="en-US" dirty="0"/>
          </a:p>
          <a:p>
            <a:r>
              <a:rPr lang="en-US" dirty="0"/>
              <a:t>Conversion from GeV to J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GB" dirty="0">
                <a:solidFill>
                  <a:srgbClr val="1C00CF"/>
                </a:solidFill>
                <a:effectLst/>
                <a:latin typeface="Menlo" panose="020B0609030804020204" pitchFamily="49" charset="0"/>
              </a:rPr>
              <a:t>1.6022e-10</a:t>
            </a:r>
          </a:p>
          <a:p>
            <a:endParaRPr lang="en-US" baseline="30000" dirty="0"/>
          </a:p>
          <a:p>
            <a:endParaRPr lang="en-US" dirty="0"/>
          </a:p>
          <a:p>
            <a:r>
              <a:rPr lang="en-US" dirty="0"/>
              <a:t>Each bin is 1 fiber</a:t>
            </a:r>
          </a:p>
          <a:p>
            <a:endParaRPr lang="en-US" dirty="0"/>
          </a:p>
          <a:p>
            <a:r>
              <a:rPr lang="en-US" dirty="0"/>
              <a:t>Z- scale in Joules/s</a:t>
            </a:r>
          </a:p>
          <a:p>
            <a:endParaRPr lang="en-US" dirty="0"/>
          </a:p>
        </p:txBody>
      </p:sp>
      <p:pic>
        <p:nvPicPr>
          <p:cNvPr id="4" name="Picture 3" descr="A screenshot of a graph&#10;&#10;Description automatically generated">
            <a:extLst>
              <a:ext uri="{FF2B5EF4-FFF2-40B4-BE49-F238E27FC236}">
                <a16:creationId xmlns:a16="http://schemas.microsoft.com/office/drawing/2014/main" id="{EB41C827-3EE4-A14F-8BE3-90177B249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65" y="985652"/>
            <a:ext cx="8995686" cy="587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89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5B5B8-1831-B5D2-B32D-D71CC2517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BEA9C-D9B1-840E-54E1-20BB92012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dirty="0"/>
              <a:t>Converted to Gray/s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8DFAE4-744F-345F-76A1-0B1F0AB17FD6}"/>
              </a:ext>
            </a:extLst>
          </p:cNvPr>
          <p:cNvSpPr txBox="1"/>
          <p:nvPr/>
        </p:nvSpPr>
        <p:spPr>
          <a:xfrm>
            <a:off x="9536465" y="1091382"/>
            <a:ext cx="24834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convert to Gray we use that the volume of 1 </a:t>
            </a:r>
            <a:r>
              <a:rPr lang="en-US" dirty="0" err="1"/>
              <a:t>fibre</a:t>
            </a:r>
            <a:r>
              <a:rPr lang="en-US" dirty="0"/>
              <a:t> is </a:t>
            </a:r>
            <a:r>
              <a:rPr lang="el-GR" dirty="0"/>
              <a:t>π</a:t>
            </a:r>
            <a:r>
              <a:rPr lang="en-GB" dirty="0"/>
              <a:t>r^2L with r=0.025cm and L=18cm.</a:t>
            </a:r>
          </a:p>
          <a:p>
            <a:endParaRPr lang="en-GB" dirty="0"/>
          </a:p>
          <a:p>
            <a:r>
              <a:rPr lang="en-GB" dirty="0"/>
              <a:t>We use a density for fibres of 0.001 kg/cm3 to calculate J/kg (Gray)</a:t>
            </a:r>
            <a:endParaRPr lang="en-US" baseline="30000" dirty="0"/>
          </a:p>
          <a:p>
            <a:endParaRPr lang="en-US" dirty="0"/>
          </a:p>
          <a:p>
            <a:r>
              <a:rPr lang="en-US" dirty="0"/>
              <a:t>Each bin is 1 fiber</a:t>
            </a:r>
          </a:p>
          <a:p>
            <a:endParaRPr lang="en-US" dirty="0"/>
          </a:p>
          <a:p>
            <a:r>
              <a:rPr lang="en-US" dirty="0"/>
              <a:t>Z- scale in Gray/s</a:t>
            </a:r>
          </a:p>
          <a:p>
            <a:endParaRPr lang="en-US" dirty="0"/>
          </a:p>
        </p:txBody>
      </p:sp>
      <p:pic>
        <p:nvPicPr>
          <p:cNvPr id="7" name="Picture 6" descr="A screenshot of a graph&#10;&#10;Description automatically generated">
            <a:extLst>
              <a:ext uri="{FF2B5EF4-FFF2-40B4-BE49-F238E27FC236}">
                <a16:creationId xmlns:a16="http://schemas.microsoft.com/office/drawing/2014/main" id="{D66956C0-30D4-8661-4E43-8CE721A16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0315"/>
            <a:ext cx="9283700" cy="582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545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C8A0B-7022-DE65-797E-15D80C773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46BBD-6827-594E-F1E2-963420B54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US" dirty="0"/>
              <a:t>Converted to Gray/day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D00D6-CB15-87CB-B53A-494D1ECAFDA4}"/>
              </a:ext>
            </a:extLst>
          </p:cNvPr>
          <p:cNvSpPr txBox="1"/>
          <p:nvPr/>
        </p:nvSpPr>
        <p:spPr>
          <a:xfrm>
            <a:off x="9536465" y="1091382"/>
            <a:ext cx="24834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convert to Gray we use that the volume of 1 </a:t>
            </a:r>
            <a:r>
              <a:rPr lang="en-US" dirty="0" err="1"/>
              <a:t>fibre</a:t>
            </a:r>
            <a:r>
              <a:rPr lang="en-US" dirty="0"/>
              <a:t> is </a:t>
            </a:r>
            <a:r>
              <a:rPr lang="el-GR" dirty="0"/>
              <a:t>π</a:t>
            </a:r>
            <a:r>
              <a:rPr lang="en-GB" dirty="0"/>
              <a:t>r^2L with r=0.025cm and L=18cm.</a:t>
            </a:r>
          </a:p>
          <a:p>
            <a:endParaRPr lang="en-GB" dirty="0"/>
          </a:p>
          <a:p>
            <a:r>
              <a:rPr lang="en-GB" dirty="0"/>
              <a:t>We use a density for fibres of 0.001 kg/cm3 to calculate J/kg (Gray)</a:t>
            </a:r>
            <a:endParaRPr lang="en-US" baseline="30000" dirty="0"/>
          </a:p>
          <a:p>
            <a:endParaRPr lang="en-US" dirty="0"/>
          </a:p>
          <a:p>
            <a:r>
              <a:rPr lang="en-US" dirty="0"/>
              <a:t>Each bin is 1 fiber</a:t>
            </a:r>
          </a:p>
          <a:p>
            <a:endParaRPr lang="en-US" dirty="0"/>
          </a:p>
          <a:p>
            <a:r>
              <a:rPr lang="en-US" dirty="0"/>
              <a:t>Z- scale in Gray/day</a:t>
            </a:r>
          </a:p>
          <a:p>
            <a:endParaRPr lang="en-US" dirty="0"/>
          </a:p>
        </p:txBody>
      </p:sp>
      <p:pic>
        <p:nvPicPr>
          <p:cNvPr id="8" name="Picture 7" descr="A screenshot of a graph&#10;&#10;Description automatically generated">
            <a:extLst>
              <a:ext uri="{FF2B5EF4-FFF2-40B4-BE49-F238E27FC236}">
                <a16:creationId xmlns:a16="http://schemas.microsoft.com/office/drawing/2014/main" id="{13C5C364-D1C5-4704-F249-90693A1BC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68" y="955964"/>
            <a:ext cx="9204632" cy="585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25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284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Menlo</vt:lpstr>
      <vt:lpstr>Wingdings</vt:lpstr>
      <vt:lpstr>Office Theme</vt:lpstr>
      <vt:lpstr>PS Dose Calculation</vt:lpstr>
      <vt:lpstr>Total energy deposited for 25K converted photons</vt:lpstr>
      <vt:lpstr>Average energy deposited for each hit</vt:lpstr>
      <vt:lpstr>Average energy deposited Per Second</vt:lpstr>
      <vt:lpstr>Converted to Joules/s</vt:lpstr>
      <vt:lpstr>Converted to Gray/s</vt:lpstr>
      <vt:lpstr>Converted to Gray/day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 Dose Calculation</dc:title>
  <dc:creator>Nick Zachariou</dc:creator>
  <cp:lastModifiedBy>Nick Zachariou</cp:lastModifiedBy>
  <cp:revision>4</cp:revision>
  <dcterms:created xsi:type="dcterms:W3CDTF">2024-02-05T15:16:14Z</dcterms:created>
  <dcterms:modified xsi:type="dcterms:W3CDTF">2024-02-06T09:42:49Z</dcterms:modified>
</cp:coreProperties>
</file>