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62" r:id="rId2"/>
    <p:sldId id="276" r:id="rId3"/>
    <p:sldId id="27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67EFDC-1F03-47C4-87E2-EF747C9FED44}" v="1" dt="2024-02-29T11:23:10.0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Landgraf" userId="367c8676d18b2324" providerId="LiveId" clId="{FC67EFDC-1F03-47C4-87E2-EF747C9FED44}"/>
    <pc:docChg chg="undo custSel addSld delSld modSld">
      <pc:chgData name="Jeff Landgraf" userId="367c8676d18b2324" providerId="LiveId" clId="{FC67EFDC-1F03-47C4-87E2-EF747C9FED44}" dt="2024-02-29T12:14:15.531" v="296" actId="20577"/>
      <pc:docMkLst>
        <pc:docMk/>
      </pc:docMkLst>
      <pc:sldChg chg="del">
        <pc:chgData name="Jeff Landgraf" userId="367c8676d18b2324" providerId="LiveId" clId="{FC67EFDC-1F03-47C4-87E2-EF747C9FED44}" dt="2024-02-29T11:21:43.922" v="0" actId="47"/>
        <pc:sldMkLst>
          <pc:docMk/>
          <pc:sldMk cId="2238794825" sldId="260"/>
        </pc:sldMkLst>
      </pc:sldChg>
      <pc:sldChg chg="modSp mod">
        <pc:chgData name="Jeff Landgraf" userId="367c8676d18b2324" providerId="LiveId" clId="{FC67EFDC-1F03-47C4-87E2-EF747C9FED44}" dt="2024-02-29T12:14:15.531" v="296" actId="20577"/>
        <pc:sldMkLst>
          <pc:docMk/>
          <pc:sldMk cId="3977495141" sldId="262"/>
        </pc:sldMkLst>
        <pc:spChg chg="mod">
          <ac:chgData name="Jeff Landgraf" userId="367c8676d18b2324" providerId="LiveId" clId="{FC67EFDC-1F03-47C4-87E2-EF747C9FED44}" dt="2024-02-29T12:14:15.531" v="296" actId="20577"/>
          <ac:spMkLst>
            <pc:docMk/>
            <pc:sldMk cId="3977495141" sldId="262"/>
            <ac:spMk id="2" creationId="{F620B80A-4FFC-09AC-7502-04D180479223}"/>
          </ac:spMkLst>
        </pc:spChg>
        <pc:spChg chg="mod">
          <ac:chgData name="Jeff Landgraf" userId="367c8676d18b2324" providerId="LiveId" clId="{FC67EFDC-1F03-47C4-87E2-EF747C9FED44}" dt="2024-02-29T12:14:08.866" v="293" actId="20577"/>
          <ac:spMkLst>
            <pc:docMk/>
            <pc:sldMk cId="3977495141" sldId="262"/>
            <ac:spMk id="3" creationId="{2AC19588-B653-7459-D98C-A595C5BDB5BA}"/>
          </ac:spMkLst>
        </pc:spChg>
      </pc:sldChg>
      <pc:sldChg chg="del">
        <pc:chgData name="Jeff Landgraf" userId="367c8676d18b2324" providerId="LiveId" clId="{FC67EFDC-1F03-47C4-87E2-EF747C9FED44}" dt="2024-02-29T11:21:48.415" v="1" actId="47"/>
        <pc:sldMkLst>
          <pc:docMk/>
          <pc:sldMk cId="2940472274" sldId="273"/>
        </pc:sldMkLst>
      </pc:sldChg>
      <pc:sldChg chg="del">
        <pc:chgData name="Jeff Landgraf" userId="367c8676d18b2324" providerId="LiveId" clId="{FC67EFDC-1F03-47C4-87E2-EF747C9FED44}" dt="2024-02-29T11:21:50.068" v="2" actId="47"/>
        <pc:sldMkLst>
          <pc:docMk/>
          <pc:sldMk cId="4039931247" sldId="274"/>
        </pc:sldMkLst>
      </pc:sldChg>
      <pc:sldChg chg="del">
        <pc:chgData name="Jeff Landgraf" userId="367c8676d18b2324" providerId="LiveId" clId="{FC67EFDC-1F03-47C4-87E2-EF747C9FED44}" dt="2024-02-29T11:21:51.430" v="3" actId="47"/>
        <pc:sldMkLst>
          <pc:docMk/>
          <pc:sldMk cId="2662217525" sldId="275"/>
        </pc:sldMkLst>
      </pc:sldChg>
      <pc:sldChg chg="modSp mod">
        <pc:chgData name="Jeff Landgraf" userId="367c8676d18b2324" providerId="LiveId" clId="{FC67EFDC-1F03-47C4-87E2-EF747C9FED44}" dt="2024-02-29T11:56:59.537" v="196" actId="20577"/>
        <pc:sldMkLst>
          <pc:docMk/>
          <pc:sldMk cId="1342758951" sldId="276"/>
        </pc:sldMkLst>
        <pc:spChg chg="mod">
          <ac:chgData name="Jeff Landgraf" userId="367c8676d18b2324" providerId="LiveId" clId="{FC67EFDC-1F03-47C4-87E2-EF747C9FED44}" dt="2024-02-29T11:56:59.537" v="196" actId="20577"/>
          <ac:spMkLst>
            <pc:docMk/>
            <pc:sldMk cId="1342758951" sldId="276"/>
            <ac:spMk id="3" creationId="{2CDFA13B-AA82-7D12-77A0-4E1323794058}"/>
          </ac:spMkLst>
        </pc:spChg>
      </pc:sldChg>
      <pc:sldChg chg="add">
        <pc:chgData name="Jeff Landgraf" userId="367c8676d18b2324" providerId="LiveId" clId="{FC67EFDC-1F03-47C4-87E2-EF747C9FED44}" dt="2024-02-29T11:23:10.093" v="9"/>
        <pc:sldMkLst>
          <pc:docMk/>
          <pc:sldMk cId="2670846876" sldId="277"/>
        </pc:sldMkLst>
      </pc:sldChg>
      <pc:sldChg chg="del">
        <pc:chgData name="Jeff Landgraf" userId="367c8676d18b2324" providerId="LiveId" clId="{FC67EFDC-1F03-47C4-87E2-EF747C9FED44}" dt="2024-02-29T11:22:02.593" v="4" actId="47"/>
        <pc:sldMkLst>
          <pc:docMk/>
          <pc:sldMk cId="3156729378" sldId="277"/>
        </pc:sldMkLst>
      </pc:sldChg>
      <pc:sldChg chg="del">
        <pc:chgData name="Jeff Landgraf" userId="367c8676d18b2324" providerId="LiveId" clId="{FC67EFDC-1F03-47C4-87E2-EF747C9FED44}" dt="2024-02-29T11:22:06.651" v="5" actId="47"/>
        <pc:sldMkLst>
          <pc:docMk/>
          <pc:sldMk cId="2649090224" sldId="278"/>
        </pc:sldMkLst>
      </pc:sldChg>
      <pc:sldChg chg="del">
        <pc:chgData name="Jeff Landgraf" userId="367c8676d18b2324" providerId="LiveId" clId="{FC67EFDC-1F03-47C4-87E2-EF747C9FED44}" dt="2024-02-29T11:22:08.487" v="6" actId="47"/>
        <pc:sldMkLst>
          <pc:docMk/>
          <pc:sldMk cId="4224491147" sldId="279"/>
        </pc:sldMkLst>
      </pc:sldChg>
      <pc:sldChg chg="del">
        <pc:chgData name="Jeff Landgraf" userId="367c8676d18b2324" providerId="LiveId" clId="{FC67EFDC-1F03-47C4-87E2-EF747C9FED44}" dt="2024-02-29T11:22:18.603" v="7" actId="47"/>
        <pc:sldMkLst>
          <pc:docMk/>
          <pc:sldMk cId="3340033360" sldId="280"/>
        </pc:sldMkLst>
      </pc:sldChg>
      <pc:sldChg chg="del">
        <pc:chgData name="Jeff Landgraf" userId="367c8676d18b2324" providerId="LiveId" clId="{FC67EFDC-1F03-47C4-87E2-EF747C9FED44}" dt="2024-02-29T11:22:29.253" v="8" actId="47"/>
        <pc:sldMkLst>
          <pc:docMk/>
          <pc:sldMk cId="766784559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7A753-87B3-47FE-971D-E9D7E1FD2B7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0276C-6B7F-4146-85EC-A095E0ECC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97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FD422-CF21-5F4B-9F3C-D943F67A9B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2920" y="1174478"/>
            <a:ext cx="10962105" cy="1240412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defRPr sz="40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Title from Agenda</a:t>
            </a:r>
            <a:br>
              <a:rPr lang="en-US"/>
            </a:br>
            <a:r>
              <a:rPr lang="en-US"/>
              <a:t>Continuation of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A5F0DF-C789-3B48-88B2-EEF178B168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2920" y="5074920"/>
            <a:ext cx="4363736" cy="10196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SC-x Identifier</a:t>
            </a:r>
          </a:p>
          <a:p>
            <a:r>
              <a:rPr lang="en-US"/>
              <a:t>EIC CD-3A Review</a:t>
            </a:r>
          </a:p>
          <a:p>
            <a:r>
              <a:rPr lang="en-US"/>
              <a:t>November 14-16, 2023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7851E-C1E1-6E46-8D1B-95D6C188859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2920" y="3288714"/>
            <a:ext cx="10962105" cy="4489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2F870F-A3EC-0442-4A49-50365EE5DD7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2920" y="2423582"/>
            <a:ext cx="10962105" cy="50165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z="2800"/>
              <a:t>Secondary title if needed</a:t>
            </a:r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FD74062-0C2E-090F-07DF-75D428DE15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2920" y="4233687"/>
            <a:ext cx="10962105" cy="3795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WBS 6.0x.xxx WBS Name (Exact from WBS)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DFAD954-7DFC-3150-35B3-444AB26BD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920" y="3738425"/>
            <a:ext cx="10962105" cy="47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Project Role or Organizational Role if not Project</a:t>
            </a:r>
          </a:p>
        </p:txBody>
      </p:sp>
    </p:spTree>
    <p:extLst>
      <p:ext uri="{BB962C8B-B14F-4D97-AF65-F5344CB8AC3E}">
        <p14:creationId xmlns:p14="http://schemas.microsoft.com/office/powerpoint/2010/main" val="17323530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orient="horz" pos="2160">
          <p15:clr>
            <a:srgbClr val="FBAE40"/>
          </p15:clr>
        </p15:guide>
        <p15:guide id="8" pos="3840">
          <p15:clr>
            <a:srgbClr val="FBAE40"/>
          </p15:clr>
        </p15:guide>
        <p15:guide id="9" orient="horz" pos="3888">
          <p15:clr>
            <a:srgbClr val="FBAE40"/>
          </p15:clr>
        </p15:guide>
        <p15:guide id="10" pos="360">
          <p15:clr>
            <a:srgbClr val="FBAE40"/>
          </p15:clr>
        </p15:guide>
        <p15:guide id="11" pos="7320">
          <p15:clr>
            <a:srgbClr val="FBAE40"/>
          </p15:clr>
        </p15:guide>
        <p15:guide id="12" orient="horz" pos="398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- Bulleted">
    <p:bg>
      <p:bgPr>
        <a:gradFill flip="none" rotWithShape="1">
          <a:gsLst>
            <a:gs pos="100000">
              <a:srgbClr val="CBCBCB"/>
            </a:gs>
            <a:gs pos="55000">
              <a:schemeClr val="bg1"/>
            </a:gs>
            <a:gs pos="3000">
              <a:srgbClr val="0A384A"/>
            </a:gs>
            <a:gs pos="3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56E40-B484-1283-A234-15FBD88553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70" y="-20791"/>
            <a:ext cx="11499234" cy="8148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Slide Title [Layout: Content 1 – Bulleted]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7E89AC-E876-D4E3-122F-C3259C467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1963" y="930274"/>
            <a:ext cx="11521440" cy="521208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515938" indent="-228600">
              <a:defRPr/>
            </a:lvl2pPr>
            <a:lvl3pPr marL="744538" indent="-169863">
              <a:defRPr/>
            </a:lvl3pPr>
            <a:lvl4pPr marL="973138" indent="-169863">
              <a:defRPr/>
            </a:lvl4pPr>
            <a:lvl5pPr marL="1201738" indent="-169863">
              <a:defRPr/>
            </a:lvl5pPr>
          </a:lstStyle>
          <a:p>
            <a:pPr lvl="0"/>
            <a:r>
              <a:rPr lang="en-US"/>
              <a:t>Level 1 – Arial 24</a:t>
            </a:r>
          </a:p>
          <a:p>
            <a:pPr lvl="1"/>
            <a:r>
              <a:rPr lang="en-US"/>
              <a:t>Level 2 – Arial 20</a:t>
            </a:r>
          </a:p>
          <a:p>
            <a:pPr lvl="2"/>
            <a:r>
              <a:rPr lang="en-US"/>
              <a:t>Level 3 – Arial 18</a:t>
            </a:r>
          </a:p>
          <a:p>
            <a:pPr lvl="3"/>
            <a:r>
              <a:rPr lang="en-US"/>
              <a:t>Level 4 – Arial 16</a:t>
            </a:r>
          </a:p>
          <a:p>
            <a:pPr lvl="4"/>
            <a:r>
              <a:rPr lang="en-US"/>
              <a:t>Level 5 – Arial 16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82B8F7-1782-9F8C-954E-F8EE7CC8DA6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2/29/24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21D66B-F601-3A0E-BC32-8FF54861B4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Electronics &amp; DAQ WG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21794F-98B3-B49E-D3DA-245F3268121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58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gradFill flip="none" rotWithShape="1">
          <a:gsLst>
            <a:gs pos="100000">
              <a:srgbClr val="CBCBCB"/>
            </a:gs>
            <a:gs pos="46000">
              <a:schemeClr val="bg1"/>
            </a:gs>
            <a:gs pos="3000">
              <a:srgbClr val="0A384A"/>
            </a:gs>
            <a:gs pos="3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D91B-7801-B3EC-7CA4-44C5BF1D94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1963" y="0"/>
            <a:ext cx="11499234" cy="8148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Only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2C4243-AC4B-E0B6-0CF8-E074892D8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Electronics &amp; DAQ WG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4A2BD-D415-34E7-CE5C-C5EECEAC2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3F305C-2602-4CA9-A2B7-0F73DAFE7D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8CB2DF-DA3C-2865-BFB2-9FD5CAAB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2/29/24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4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 flip="none" rotWithShape="1">
          <a:gsLst>
            <a:gs pos="100000">
              <a:srgbClr val="CBCBCB"/>
            </a:gs>
            <a:gs pos="3000">
              <a:srgbClr val="0A384A"/>
            </a:gs>
            <a:gs pos="49000">
              <a:schemeClr val="bg1"/>
            </a:gs>
            <a:gs pos="3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E7747BA-6145-3552-2339-5F4BF5DF2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579" y="0"/>
            <a:ext cx="11499925" cy="8251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4C6E50E-3840-229D-97E9-6585956B40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1963" y="981075"/>
            <a:ext cx="11499850" cy="5065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E35FA-DCD0-B187-DEE9-FA40BA80FF9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3F305C-2602-4CA9-A2B7-0F73DAFE7D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77413-F1AB-7FA8-35A8-B1856893035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2/29/24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1E2DB-928D-EB03-4EC5-E942512188E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Electronics &amp; DAQ 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77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DB027-975B-9DAA-9ABB-C1479DDA4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2/29/24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57713A-2D70-5C82-B9ED-72D7B322C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Electronics &amp; DAQ WG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2CBFF-0EF1-857A-0186-CA85AD8C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651CC1-2A7B-4698-AD80-058BA0F6F62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3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4B701-A73C-FEDB-11AC-DE47A8911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AD55D4-DC03-570C-392A-1C8BE798B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E60B0-2478-5D90-3C25-E21BA9D8F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2/29/24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FEC71-31D6-E200-6578-B84AA8647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&amp; DAQ 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88728-0C5D-F5A9-C4E2-3DD0EFCA9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372B-8B8F-4836-995D-C983BF465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5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rgbClr val="242424"/>
            </a:gs>
            <a:gs pos="13000">
              <a:srgbClr val="0A384A"/>
            </a:gs>
            <a:gs pos="76000">
              <a:schemeClr val="tx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AB150B5-704F-CF21-3183-8DB97C07706C}"/>
              </a:ext>
            </a:extLst>
          </p:cNvPr>
          <p:cNvCxnSpPr>
            <a:cxnSpLocks/>
          </p:cNvCxnSpPr>
          <p:nvPr userDrawn="1"/>
        </p:nvCxnSpPr>
        <p:spPr>
          <a:xfrm>
            <a:off x="462579" y="825178"/>
            <a:ext cx="11499925" cy="0"/>
          </a:xfrm>
          <a:prstGeom prst="line">
            <a:avLst/>
          </a:prstGeom>
          <a:ln w="25400">
            <a:gradFill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93395C-F7F6-5A6A-DA24-169AA14F65DF}"/>
              </a:ext>
            </a:extLst>
          </p:cNvPr>
          <p:cNvCxnSpPr/>
          <p:nvPr userDrawn="1"/>
        </p:nvCxnSpPr>
        <p:spPr>
          <a:xfrm>
            <a:off x="461963" y="6260638"/>
            <a:ext cx="11499234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DEAD18-CE36-B494-3670-0FD662BF60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2/29/24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5F18D2-2C4B-2295-9778-285EFD26E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Electronics &amp; DAQ WG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2A98E4-5887-4078-2BC3-6B66821B6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D3F305C-2602-4CA9-A2B7-0F73DAFE7D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6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u="none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0375" indent="-23336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7388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1413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orient="horz" pos="2160">
          <p15:clr>
            <a:srgbClr val="F26B43"/>
          </p15:clr>
        </p15:guide>
        <p15:guide id="8" pos="3840">
          <p15:clr>
            <a:srgbClr val="F26B43"/>
          </p15:clr>
        </p15:guide>
        <p15:guide id="9" pos="360">
          <p15:clr>
            <a:srgbClr val="F26B43"/>
          </p15:clr>
        </p15:guide>
        <p15:guide id="10" orient="horz" pos="3888">
          <p15:clr>
            <a:srgbClr val="F26B43"/>
          </p15:clr>
        </p15:guide>
        <p15:guide id="11" pos="7320">
          <p15:clr>
            <a:srgbClr val="F26B43"/>
          </p15:clr>
        </p15:guide>
        <p15:guide id="12" orient="horz" pos="412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B80A-4FFC-09AC-7502-04D18047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Electronics &amp; DAQ WG </a:t>
            </a:r>
            <a:r>
              <a:rPr lang="en-US"/>
              <a:t>– 2/29/2024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F5CD2-6235-0E4C-B2F0-18D267A8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&amp; DAQ WG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5A12-8C47-2F12-11E8-377DA9F2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2D3-CD61-4A7E-9437-7C5C9AEB1EFF}" type="slidenum">
              <a:rPr lang="en-US" smtClean="0"/>
              <a:t>1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E26C9-2C3E-9B4B-0CD2-2F0DC0DD6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2/29/24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19588-B653-7459-D98C-A595C5BDB5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92150" y="981075"/>
            <a:ext cx="11499850" cy="50657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Agenda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Announcements</a:t>
            </a:r>
          </a:p>
          <a:p>
            <a:r>
              <a:rPr lang="en-US" dirty="0"/>
              <a:t>Data Rates</a:t>
            </a:r>
          </a:p>
        </p:txBody>
      </p:sp>
    </p:spTree>
    <p:extLst>
      <p:ext uri="{BB962C8B-B14F-4D97-AF65-F5344CB8AC3E}">
        <p14:creationId xmlns:p14="http://schemas.microsoft.com/office/powerpoint/2010/main" val="397749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B9E841-92F1-52D3-7D55-6B8A1A50E9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1158C-9166-CF7D-328D-21F8DF7FE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DFA13B-AA82-7D12-77A0-4E13237940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2614" y="919139"/>
            <a:ext cx="11521440" cy="4826714"/>
          </a:xfrm>
        </p:spPr>
        <p:txBody>
          <a:bodyPr>
            <a:normAutofit/>
          </a:bodyPr>
          <a:lstStyle/>
          <a:p>
            <a:r>
              <a:rPr lang="en-US" dirty="0"/>
              <a:t>~May,  Electronics and DAQ 2</a:t>
            </a:r>
            <a:r>
              <a:rPr lang="en-US" baseline="30000" dirty="0"/>
              <a:t>nd</a:t>
            </a:r>
            <a:r>
              <a:rPr lang="en-US" dirty="0"/>
              <a:t> preliminary design review</a:t>
            </a:r>
          </a:p>
          <a:p>
            <a:pPr lvl="2"/>
            <a:r>
              <a:rPr lang="en-US" dirty="0"/>
              <a:t>Follow up to review from August 2022</a:t>
            </a:r>
          </a:p>
          <a:p>
            <a:r>
              <a:rPr lang="en-US" dirty="0"/>
              <a:t>Tim </a:t>
            </a:r>
            <a:r>
              <a:rPr lang="en-US" dirty="0" err="1"/>
              <a:t>Camarda</a:t>
            </a:r>
            <a:r>
              <a:rPr lang="en-US" dirty="0"/>
              <a:t> has produced an initial document with power needs and rack space mapped out:</a:t>
            </a:r>
          </a:p>
          <a:p>
            <a:pPr marL="744538" lvl="3" indent="0">
              <a:buNone/>
            </a:pPr>
            <a:r>
              <a:rPr lang="en-US" sz="1000" dirty="0"/>
              <a:t>https://brookhavenlab.sharepoint.com/:x:/r/sites/eRHIC/bnl&amp;slac/experimental%20equipment/_layouts/15/Doc.aspx?sourcedoc=%7BCDF4C7A1-5F5B-4E13-99A4-6BAF1BAC795D%7D&amp;file=ePIC_detector_&amp;_off_detector_power_systems_workSheet_2024_REV0.xlsx=&amp;action=default&amp;mobileredirect=true</a:t>
            </a:r>
          </a:p>
          <a:p>
            <a:r>
              <a:rPr lang="en-US" dirty="0"/>
              <a:t>Other announcements?</a:t>
            </a:r>
          </a:p>
          <a:p>
            <a:pPr marL="574675" lvl="2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FC415-7A83-AB86-E509-9938CB1899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2/29/24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4876E-6E3A-3E23-ECF2-C32A04DF8AC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Electronics &amp; DAQ WG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E3743-1168-6462-CC74-B9B2AC71D5D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5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B80A-4FFC-09AC-7502-04D18047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Electronics &amp; DAQ WG – TDR Plans 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F5CD2-6235-0E4C-B2F0-18D267A8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&amp; DAQ WG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5A12-8C47-2F12-11E8-377DA9F2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2D3-CD61-4A7E-9437-7C5C9AEB1EFF}" type="slidenum">
              <a:rPr lang="en-US" smtClean="0"/>
              <a:t>3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E26C9-2C3E-9B4B-0CD2-2F0DC0DD6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2/29/24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19588-B653-7459-D98C-A595C5BDB5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084036" y="896143"/>
            <a:ext cx="4114800" cy="50657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TDR Deliverables</a:t>
            </a:r>
          </a:p>
          <a:p>
            <a:r>
              <a:rPr lang="en-US" dirty="0"/>
              <a:t>System Design Documents</a:t>
            </a:r>
          </a:p>
          <a:p>
            <a:pPr lvl="2"/>
            <a:r>
              <a:rPr lang="en-US" dirty="0"/>
              <a:t>System Operation / Framework</a:t>
            </a:r>
          </a:p>
          <a:p>
            <a:pPr lvl="2"/>
            <a:r>
              <a:rPr lang="en-US" dirty="0"/>
              <a:t>Data volumes</a:t>
            </a:r>
          </a:p>
          <a:p>
            <a:pPr lvl="2"/>
            <a:r>
              <a:rPr lang="en-US" dirty="0"/>
              <a:t>Requirements</a:t>
            </a:r>
          </a:p>
          <a:p>
            <a:r>
              <a:rPr lang="en-US" dirty="0"/>
              <a:t>Basis of Estimates</a:t>
            </a:r>
          </a:p>
          <a:p>
            <a:r>
              <a:rPr lang="en-US" dirty="0"/>
              <a:t>Detailed Documentation</a:t>
            </a:r>
          </a:p>
          <a:p>
            <a:pPr lvl="2"/>
            <a:r>
              <a:rPr lang="en-US" dirty="0"/>
              <a:t>Specifications</a:t>
            </a:r>
          </a:p>
          <a:p>
            <a:pPr lvl="2"/>
            <a:r>
              <a:rPr lang="en-US" dirty="0"/>
              <a:t>Design Documents</a:t>
            </a:r>
          </a:p>
          <a:p>
            <a:pPr lvl="2"/>
            <a:r>
              <a:rPr lang="en-US" dirty="0"/>
              <a:t>Engineering Drawings / Readout Chain</a:t>
            </a:r>
          </a:p>
          <a:p>
            <a:r>
              <a:rPr lang="en-US" dirty="0"/>
              <a:t>Tests and results</a:t>
            </a:r>
          </a:p>
          <a:p>
            <a:r>
              <a:rPr lang="en-US" dirty="0"/>
              <a:t>Status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5B8D0FA-C845-D895-64AC-E2D0890F298D}"/>
              </a:ext>
            </a:extLst>
          </p:cNvPr>
          <p:cNvSpPr txBox="1">
            <a:spLocks/>
          </p:cNvSpPr>
          <p:nvPr/>
        </p:nvSpPr>
        <p:spPr>
          <a:xfrm>
            <a:off x="7224789" y="896143"/>
            <a:ext cx="4303182" cy="50657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375" indent="-2333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388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1413" indent="-227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Components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ASICs</a:t>
            </a:r>
          </a:p>
          <a:p>
            <a:r>
              <a:rPr lang="en-US" dirty="0"/>
              <a:t>FEB</a:t>
            </a:r>
          </a:p>
          <a:p>
            <a:r>
              <a:rPr lang="en-US" dirty="0"/>
              <a:t>RDOs</a:t>
            </a:r>
          </a:p>
          <a:p>
            <a:r>
              <a:rPr lang="en-US" dirty="0"/>
              <a:t>DAM</a:t>
            </a:r>
          </a:p>
          <a:p>
            <a:r>
              <a:rPr lang="en-US" dirty="0"/>
              <a:t>GTU</a:t>
            </a:r>
          </a:p>
          <a:p>
            <a:r>
              <a:rPr lang="en-US" dirty="0"/>
              <a:t>EBDC</a:t>
            </a:r>
          </a:p>
          <a:p>
            <a:r>
              <a:rPr lang="en-US" dirty="0"/>
              <a:t>Echelon 0 computing</a:t>
            </a:r>
          </a:p>
          <a:p>
            <a:r>
              <a:rPr lang="en-US" dirty="0"/>
              <a:t>Echelon 1 computing (SRO)</a:t>
            </a:r>
          </a:p>
          <a:p>
            <a:r>
              <a:rPr lang="en-US" dirty="0"/>
              <a:t>Slow Controls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6876"/>
      </p:ext>
    </p:extLst>
  </p:cSld>
  <p:clrMapOvr>
    <a:masterClrMapping/>
  </p:clrMapOvr>
</p:sld>
</file>

<file path=ppt/theme/theme1.xml><?xml version="1.0" encoding="utf-8"?>
<a:theme xmlns:a="http://schemas.openxmlformats.org/drawingml/2006/main" name="1_BNL">
  <a:themeElements>
    <a:clrScheme name="BNL_NSLS-II">
      <a:dk1>
        <a:srgbClr val="000000"/>
      </a:dk1>
      <a:lt1>
        <a:srgbClr val="FFFFFF"/>
      </a:lt1>
      <a:dk2>
        <a:srgbClr val="105B78"/>
      </a:dk2>
      <a:lt2>
        <a:srgbClr val="00ACDB"/>
      </a:lt2>
      <a:accent1>
        <a:srgbClr val="B2D33A"/>
      </a:accent1>
      <a:accent2>
        <a:srgbClr val="F68A1F"/>
      </a:accent2>
      <a:accent3>
        <a:srgbClr val="B62466"/>
      </a:accent3>
      <a:accent4>
        <a:srgbClr val="FFCC33"/>
      </a:accent4>
      <a:accent5>
        <a:srgbClr val="DA3525"/>
      </a:accent5>
      <a:accent6>
        <a:srgbClr val="50489D"/>
      </a:accent6>
      <a:hlink>
        <a:srgbClr val="4881C3"/>
      </a:hlink>
      <a:folHlink>
        <a:srgbClr val="24B574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IC_PPT_Template_Widescreen_0923" id="{B3C6C6E8-A343-9F46-9C14-8D262507CB52}" vid="{B0F72776-BFD3-D14D-97CB-9DB1BA4DAE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</TotalTime>
  <Words>186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1_BNL</vt:lpstr>
      <vt:lpstr>Electronics &amp; DAQ WG – 2/29/2024</vt:lpstr>
      <vt:lpstr>Announcements</vt:lpstr>
      <vt:lpstr>Electronics &amp; DAQ WG – TDR Plans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Landgraf</dc:creator>
  <cp:lastModifiedBy>Jeff Landgraf</cp:lastModifiedBy>
  <cp:revision>6</cp:revision>
  <dcterms:created xsi:type="dcterms:W3CDTF">2023-10-17T04:31:58Z</dcterms:created>
  <dcterms:modified xsi:type="dcterms:W3CDTF">2024-02-29T12:14:19Z</dcterms:modified>
</cp:coreProperties>
</file>