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9"/>
  </p:notesMasterIdLst>
  <p:sldIdLst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19D"/>
    <a:srgbClr val="244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6" autoAdjust="0"/>
    <p:restoredTop sz="95805" autoAdjust="0"/>
  </p:normalViewPr>
  <p:slideViewPr>
    <p:cSldViewPr snapToGrid="0" snapToObjects="1">
      <p:cViewPr varScale="1">
        <p:scale>
          <a:sx n="124" d="100"/>
          <a:sy n="124" d="100"/>
        </p:scale>
        <p:origin x="9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2255C-AFDB-4D22-8373-2F4CFC10746D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E146D-72E3-4D17-8794-005420F3EB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71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6185" y="2790092"/>
            <a:ext cx="4741984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6185" y="4642339"/>
            <a:ext cx="4741984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400192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362006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362006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38538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43300" y="6349480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43300" y="631031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43300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33069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336954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4BE9006-42DF-4C65-9314-FEB6DE8658B3}" type="datetime1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1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931" y="1395258"/>
            <a:ext cx="7236069" cy="1655369"/>
          </a:xfrm>
        </p:spPr>
        <p:txBody>
          <a:bodyPr>
            <a:normAutofit/>
          </a:bodyPr>
          <a:lstStyle/>
          <a:p>
            <a:r>
              <a:rPr lang="en-US" sz="4000" dirty="0"/>
              <a:t>Instability during </a:t>
            </a:r>
            <a:r>
              <a:rPr lang="en-US" sz="4000" dirty="0" err="1"/>
              <a:t>debunch</a:t>
            </a:r>
            <a:br>
              <a:rPr lang="en-US" dirty="0"/>
            </a:br>
            <a:r>
              <a:rPr lang="en-US" sz="2000" dirty="0"/>
              <a:t>  </a:t>
            </a:r>
            <a:r>
              <a:rPr lang="en-US" sz="2400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6185" y="2901950"/>
            <a:ext cx="4741984" cy="2447815"/>
          </a:xfrm>
        </p:spPr>
        <p:txBody>
          <a:bodyPr>
            <a:normAutofit/>
          </a:bodyPr>
          <a:lstStyle/>
          <a:p>
            <a:r>
              <a:rPr lang="en-US" sz="2000" dirty="0"/>
              <a:t>Michael Blaskiewicz</a:t>
            </a:r>
          </a:p>
          <a:p>
            <a:r>
              <a:rPr lang="en-US" sz="2000" dirty="0"/>
              <a:t>February 26, 2024</a:t>
            </a:r>
          </a:p>
        </p:txBody>
      </p:sp>
    </p:spTree>
    <p:extLst>
      <p:ext uri="{BB962C8B-B14F-4D97-AF65-F5344CB8AC3E}">
        <p14:creationId xmlns:p14="http://schemas.microsoft.com/office/powerpoint/2010/main" val="139225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2C3E-CADB-4FED-BA44-86C16D5AD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9663"/>
            <a:ext cx="7886700" cy="51886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+mn-lt"/>
              </a:rPr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59CA2-3C8F-4456-8CC8-46284E82B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24254"/>
            <a:ext cx="7886700" cy="5842855"/>
          </a:xfrm>
        </p:spPr>
        <p:txBody>
          <a:bodyPr>
            <a:normAutofit/>
          </a:bodyPr>
          <a:lstStyle/>
          <a:p>
            <a:r>
              <a:rPr lang="en-US" sz="2400" dirty="0"/>
              <a:t>Suppose you have a single bunch in the accelerator and turn the RF quickly to zero.</a:t>
            </a:r>
          </a:p>
          <a:p>
            <a:r>
              <a:rPr lang="en-US" sz="2400" dirty="0"/>
              <a:t>As the beam </a:t>
            </a:r>
            <a:r>
              <a:rPr lang="en-US" sz="2400" dirty="0" err="1"/>
              <a:t>debunches</a:t>
            </a:r>
            <a:r>
              <a:rPr lang="en-US" sz="2400" dirty="0"/>
              <a:t> the local energy spread drops. 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Microwave stability scales as </a:t>
            </a:r>
            <a:r>
              <a:rPr lang="en-US" sz="2400" dirty="0" err="1"/>
              <a:t>ZI</a:t>
            </a:r>
            <a:r>
              <a:rPr lang="en-US" sz="2400" baseline="-25000" dirty="0" err="1"/>
              <a:t>peak</a:t>
            </a:r>
            <a:r>
              <a:rPr lang="en-US" sz="2400" dirty="0"/>
              <a:t>/</a:t>
            </a:r>
            <a:r>
              <a:rPr lang="el-GR" sz="2400" dirty="0"/>
              <a:t>σ</a:t>
            </a:r>
            <a:r>
              <a:rPr lang="en-US" sz="2400" baseline="-25000" dirty="0"/>
              <a:t>E</a:t>
            </a:r>
            <a:r>
              <a:rPr lang="en-US" sz="2400" baseline="30000" dirty="0"/>
              <a:t>2</a:t>
            </a:r>
            <a:r>
              <a:rPr lang="en-US" sz="2400" dirty="0"/>
              <a:t> &lt; K</a:t>
            </a:r>
          </a:p>
          <a:p>
            <a:r>
              <a:rPr lang="en-US" sz="2400" dirty="0"/>
              <a:t>The growth rate depends on Z and is calculable assuming a known momentum distribution.</a:t>
            </a:r>
          </a:p>
          <a:p>
            <a:r>
              <a:rPr lang="en-US" sz="2400" dirty="0"/>
              <a:t>The longitudinal pickup is                                          well understood. </a:t>
            </a:r>
          </a:p>
          <a:p>
            <a:r>
              <a:rPr lang="en-US" sz="2400" dirty="0"/>
              <a:t>Cable attenuation will be                                   measured.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A6BEF-F9A9-408F-8F04-F924BEFAB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D59EDA-5C47-41B6-9BD6-D88C3F1EFF3C}"/>
              </a:ext>
            </a:extLst>
          </p:cNvPr>
          <p:cNvSpPr/>
          <p:nvPr/>
        </p:nvSpPr>
        <p:spPr>
          <a:xfrm>
            <a:off x="960560" y="2697774"/>
            <a:ext cx="1107830" cy="633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432C40-B6C7-4ED0-A97B-30E81B1E03E0}"/>
              </a:ext>
            </a:extLst>
          </p:cNvPr>
          <p:cNvSpPr/>
          <p:nvPr/>
        </p:nvSpPr>
        <p:spPr>
          <a:xfrm rot="784613" flipV="1">
            <a:off x="3719143" y="3017532"/>
            <a:ext cx="2848707" cy="1938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B30A7E-D896-43E2-9ADE-27F717A29A89}"/>
              </a:ext>
            </a:extLst>
          </p:cNvPr>
          <p:cNvCxnSpPr>
            <a:cxnSpLocks/>
          </p:cNvCxnSpPr>
          <p:nvPr/>
        </p:nvCxnSpPr>
        <p:spPr>
          <a:xfrm>
            <a:off x="2622305" y="3038752"/>
            <a:ext cx="76053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Brace 6">
            <a:extLst>
              <a:ext uri="{FF2B5EF4-FFF2-40B4-BE49-F238E27FC236}">
                <a16:creationId xmlns:a16="http://schemas.microsoft.com/office/drawing/2014/main" id="{85E70180-8417-4499-BD8D-B915A308B6C4}"/>
              </a:ext>
            </a:extLst>
          </p:cNvPr>
          <p:cNvSpPr/>
          <p:nvPr/>
        </p:nvSpPr>
        <p:spPr>
          <a:xfrm>
            <a:off x="6692258" y="2795954"/>
            <a:ext cx="212773" cy="633046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85AAB135-9CC4-476D-AFAB-150E5A985A91}"/>
              </a:ext>
            </a:extLst>
          </p:cNvPr>
          <p:cNvSpPr/>
          <p:nvPr/>
        </p:nvSpPr>
        <p:spPr>
          <a:xfrm rot="16200000">
            <a:off x="4995995" y="1132993"/>
            <a:ext cx="295007" cy="281869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9CD13-DAAA-4327-87B3-6F63D87F7C2A}"/>
              </a:ext>
            </a:extLst>
          </p:cNvPr>
          <p:cNvSpPr txBox="1"/>
          <p:nvPr/>
        </p:nvSpPr>
        <p:spPr>
          <a:xfrm>
            <a:off x="5002823" y="2017573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</a:t>
            </a:r>
            <a:r>
              <a:rPr lang="en-US" dirty="0"/>
              <a:t>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D8E4D2-895E-4C99-AEE7-5249EE1A1806}"/>
              </a:ext>
            </a:extLst>
          </p:cNvPr>
          <p:cNvSpPr txBox="1"/>
          <p:nvPr/>
        </p:nvSpPr>
        <p:spPr>
          <a:xfrm>
            <a:off x="6907546" y="2927811"/>
            <a:ext cx="606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</a:t>
            </a:r>
            <a:r>
              <a:rPr lang="en-US" dirty="0" err="1"/>
              <a:t>E</a:t>
            </a:r>
            <a:r>
              <a:rPr lang="en-US" baseline="-25000" dirty="0" err="1"/>
              <a:t>tot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C4A59D-FDEB-4594-99CC-29B1485EEDF2}"/>
              </a:ext>
            </a:extLst>
          </p:cNvPr>
          <p:cNvSpPr txBox="1"/>
          <p:nvPr/>
        </p:nvSpPr>
        <p:spPr>
          <a:xfrm>
            <a:off x="4090720" y="3023822"/>
            <a:ext cx="1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</a:t>
            </a:r>
            <a:r>
              <a:rPr lang="en-US" dirty="0" err="1"/>
              <a:t>E</a:t>
            </a:r>
            <a:r>
              <a:rPr lang="en-US" baseline="-25000" dirty="0" err="1"/>
              <a:t>local</a:t>
            </a:r>
            <a:endParaRPr lang="en-US" dirty="0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4ED960B8-3516-4308-AFA2-F42256338856}"/>
              </a:ext>
            </a:extLst>
          </p:cNvPr>
          <p:cNvSpPr/>
          <p:nvPr/>
        </p:nvSpPr>
        <p:spPr>
          <a:xfrm rot="10800000">
            <a:off x="4571998" y="3051181"/>
            <a:ext cx="822277" cy="245962"/>
          </a:xfrm>
          <a:prstGeom prst="rightBrace">
            <a:avLst>
              <a:gd name="adj1" fmla="val 8333"/>
              <a:gd name="adj2" fmla="val 4657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070A03-AB5B-EF5E-5496-42BF73A80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8" y="4842933"/>
            <a:ext cx="4553408" cy="201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91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BED96-4EA6-064B-341C-856813D24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56285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Growth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A7D10-122C-C4C9-3AC7-18F319081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642" y="689035"/>
            <a:ext cx="7886700" cy="5566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n-lt"/>
              </a:rPr>
              <a:t>Coasting beam instabilities</a:t>
            </a: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For a normalized frequency distribution ρ(</a:t>
            </a:r>
            <a:r>
              <a:rPr lang="el-GR" sz="2400" dirty="0">
                <a:latin typeface="+mn-lt"/>
              </a:rPr>
              <a:t>ω</a:t>
            </a:r>
            <a:r>
              <a:rPr lang="en-US" sz="2400" dirty="0">
                <a:latin typeface="+mn-lt"/>
              </a:rPr>
              <a:t>)</a:t>
            </a: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For a rectangular distribution of half width </a:t>
            </a:r>
            <a:r>
              <a:rPr lang="el-GR" sz="2400" dirty="0">
                <a:latin typeface="+mn-lt"/>
              </a:rPr>
              <a:t>Δ</a:t>
            </a: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Above transition </a:t>
            </a:r>
            <a:r>
              <a:rPr lang="el-GR" sz="2400" dirty="0">
                <a:latin typeface="+mn-lt"/>
              </a:rPr>
              <a:t>η</a:t>
            </a:r>
            <a:r>
              <a:rPr lang="en-US" sz="2400" dirty="0">
                <a:latin typeface="+mn-lt"/>
              </a:rPr>
              <a:t>&gt;0 so space charge drives instabilities.</a:t>
            </a: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It will be a challenge to disentangle a useful signal.</a:t>
            </a:r>
          </a:p>
          <a:p>
            <a:pPr marL="0" indent="0">
              <a:buNone/>
            </a:pPr>
            <a:r>
              <a:rPr lang="en-US" sz="2400" dirty="0">
                <a:latin typeface="+mn-lt"/>
              </a:rPr>
              <a:t>Doing the experiment at injection and at high energy will help. </a:t>
            </a: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pPr marL="0" indent="0">
              <a:buNone/>
            </a:pPr>
            <a:endParaRPr lang="en-US" sz="240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BB941-FD1B-DDD6-C93B-DCECADD9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872065F-75C8-DEA8-20DB-F1147A23CB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59637"/>
              </p:ext>
            </p:extLst>
          </p:nvPr>
        </p:nvGraphicFramePr>
        <p:xfrm>
          <a:off x="440642" y="1074746"/>
          <a:ext cx="4439042" cy="451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47840" imgH="228600" progId="Equation.DSMT4">
                  <p:embed/>
                </p:oleObj>
              </mc:Choice>
              <mc:Fallback>
                <p:oleObj name="Equation" r:id="rId2" imgW="2247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0642" y="1074746"/>
                        <a:ext cx="4439042" cy="4514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8D34B28-4041-A148-5AAA-2E390BA889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393238"/>
              </p:ext>
            </p:extLst>
          </p:nvPr>
        </p:nvGraphicFramePr>
        <p:xfrm>
          <a:off x="816658" y="2077711"/>
          <a:ext cx="476408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79480" imgH="457200" progId="Equation.DSMT4">
                  <p:embed/>
                </p:oleObj>
              </mc:Choice>
              <mc:Fallback>
                <p:oleObj name="Equation" r:id="rId4" imgW="2679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6658" y="2077711"/>
                        <a:ext cx="4764088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50BF28C-5F7D-1B5A-916F-9A916628C6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24133"/>
              </p:ext>
            </p:extLst>
          </p:nvPr>
        </p:nvGraphicFramePr>
        <p:xfrm>
          <a:off x="528638" y="3403600"/>
          <a:ext cx="6570662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16040" imgH="444240" progId="Equation.DSMT4">
                  <p:embed/>
                </p:oleObj>
              </mc:Choice>
              <mc:Fallback>
                <p:oleObj name="Equation" r:id="rId6" imgW="34160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8638" y="3403600"/>
                        <a:ext cx="6570662" cy="855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828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F1625-4536-4847-8207-D6D0D9F7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6"/>
            <a:ext cx="7886700" cy="57083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+mn-lt"/>
              </a:rPr>
              <a:t>Experimental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E9757-5579-4C22-8CDF-A0330F0C2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54" y="529982"/>
            <a:ext cx="8915400" cy="5832024"/>
          </a:xfrm>
        </p:spPr>
        <p:txBody>
          <a:bodyPr>
            <a:normAutofit/>
          </a:bodyPr>
          <a:lstStyle/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title: 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broad band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 impedance measurement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spokesperson: Mike Blaskiewicz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Team: Mike, Kevin Mernick, 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Alexei Blednykh, MCR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goal: measure 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broad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 band longitudinal impedance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benefits: helpful for EIC planning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description: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Inject a single proton bunch into 9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inherit"/>
              </a:rPr>
              <a:t>MHz.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  197 is off and cavity damper is inserted.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inherit"/>
              </a:rPr>
              <a:t>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educe voltage until bunch length is maximum.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inherit"/>
              </a:rPr>
              <a:t>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nap off voltage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inherit"/>
              </a:rPr>
              <a:t>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ake turn by turn data with longitudinal Schottky pickup. 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inherit"/>
              </a:rPr>
              <a:t>Take turn by turn WCM data at same time for instantaneous current and </a:t>
            </a:r>
            <a:r>
              <a:rPr lang="en-US" sz="1800" dirty="0" err="1">
                <a:solidFill>
                  <a:srgbClr val="000000"/>
                </a:solidFill>
                <a:latin typeface="inherit"/>
              </a:rPr>
              <a:t>dp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/p</a:t>
            </a:r>
            <a:endParaRPr lang="en-US" sz="1800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After doing injection measurements we ramp to top energy and repeat, this will greatly         reduce the effects of space charge.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Hazards: no hazards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resources: fast scope, various pickups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applications: wall current monitor, rf ramps,  specialized code from Kevin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time: 2 , 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4 hour blocks. One if all is good the first time. 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personnel: MCR, Mike, Kevin Mernick, </a:t>
            </a:r>
            <a:r>
              <a:rPr lang="en-US" sz="1800" dirty="0">
                <a:solidFill>
                  <a:srgbClr val="000000"/>
                </a:solidFill>
                <a:latin typeface="inherit"/>
              </a:rPr>
              <a:t>Alexei Blednykh</a:t>
            </a:r>
            <a:endParaRPr lang="en-US" sz="1800" b="0" i="0" dirty="0">
              <a:solidFill>
                <a:srgbClr val="000000"/>
              </a:solidFill>
              <a:effectLst/>
              <a:latin typeface="inherit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inherit"/>
            </a:endParaRP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Analysis</a:t>
            </a:r>
          </a:p>
          <a:p>
            <a:pPr marL="0" marR="0" algn="l" fontAlgn="base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inherit"/>
              </a:rPr>
              <a:t>Mike/Alexei will do calculations and present. Write a tech note if warranted.</a:t>
            </a:r>
            <a:endParaRPr lang="en-US" sz="18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BCE0F-7C86-4BFC-AB39-7F5B31DF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6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99330D76B4642A0E7B53F4A469F55" ma:contentTypeVersion="4" ma:contentTypeDescription="Create a new document." ma:contentTypeScope="" ma:versionID="0a505f3872db3378c6f17715516d6a7a">
  <xsd:schema xmlns:xsd="http://www.w3.org/2001/XMLSchema" xmlns:xs="http://www.w3.org/2001/XMLSchema" xmlns:p="http://schemas.microsoft.com/office/2006/metadata/properties" xmlns:ns2="9e4a43c1-b2a9-408a-8cac-448eda25f0f3" xmlns:ns3="dd7425a4-fa23-406d-b478-3c2992d2d4ba" targetNamespace="http://schemas.microsoft.com/office/2006/metadata/properties" ma:root="true" ma:fieldsID="99bb50b59841c63bd5cf07e832f74f6d" ns2:_="" ns3:_="">
    <xsd:import namespace="9e4a43c1-b2a9-408a-8cac-448eda25f0f3"/>
    <xsd:import namespace="dd7425a4-fa23-406d-b478-3c2992d2d4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a43c1-b2a9-408a-8cac-448eda25f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425a4-fa23-406d-b478-3c2992d2d4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E1C32-E9FB-4546-8A97-5A6C142FF51B}">
  <ds:schemaRefs>
    <ds:schemaRef ds:uri="http://purl.org/dc/elements/1.1/"/>
    <ds:schemaRef ds:uri="dd7425a4-fa23-406d-b478-3c2992d2d4ba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9e4a43c1-b2a9-408a-8cac-448eda25f0f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0D9E7D-B6F2-43DF-BDEA-D732F3B70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4a43c1-b2a9-408a-8cac-448eda25f0f3"/>
    <ds:schemaRef ds:uri="dd7425a4-fa23-406d-b478-3c2992d2d4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EIC-template</Template>
  <TotalTime>15649</TotalTime>
  <Words>328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inherit</vt:lpstr>
      <vt:lpstr>Office Theme</vt:lpstr>
      <vt:lpstr>Equation</vt:lpstr>
      <vt:lpstr>Instability during debunch    </vt:lpstr>
      <vt:lpstr>Basic idea</vt:lpstr>
      <vt:lpstr>Growth rates</vt:lpstr>
      <vt:lpstr>Experimental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EIC Accelerator Overview</dc:title>
  <dc:creator>Montag, Christoph</dc:creator>
  <cp:lastModifiedBy>Blaskiewicz, Michael M</cp:lastModifiedBy>
  <cp:revision>210</cp:revision>
  <dcterms:created xsi:type="dcterms:W3CDTF">2020-08-10T17:03:55Z</dcterms:created>
  <dcterms:modified xsi:type="dcterms:W3CDTF">2024-03-13T19:17:23Z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0x010100E6499330D76B4642A0E7B53F4A469F55</vt:lpwstr>
  </property>
</Properties>
</file>