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3" r:id="rId3"/>
    <p:sldId id="268" r:id="rId4"/>
    <p:sldId id="269" r:id="rId5"/>
    <p:sldId id="270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980" autoAdjust="0"/>
  </p:normalViewPr>
  <p:slideViewPr>
    <p:cSldViewPr snapToGrid="0" snapToObjects="1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31" y="2213814"/>
            <a:ext cx="10334625" cy="1947460"/>
          </a:xfrm>
        </p:spPr>
        <p:txBody>
          <a:bodyPr/>
          <a:lstStyle/>
          <a:p>
            <a:r>
              <a:rPr lang="en-US" dirty="0"/>
              <a:t>APEX Priority, Readiness and Planning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312909"/>
            <a:ext cx="10334625" cy="1259607"/>
          </a:xfrm>
        </p:spPr>
        <p:txBody>
          <a:bodyPr/>
          <a:lstStyle/>
          <a:p>
            <a:r>
              <a:rPr lang="en-US" dirty="0"/>
              <a:t>Haixin Huang</a:t>
            </a:r>
          </a:p>
          <a:p>
            <a:r>
              <a:rPr lang="en-US" dirty="0"/>
              <a:t>2024 RHIC APEX Workshop</a:t>
            </a:r>
          </a:p>
          <a:p>
            <a:r>
              <a:rPr lang="en-US" dirty="0"/>
              <a:t>Large Seminar Room, Building 510, BNL</a:t>
            </a:r>
          </a:p>
          <a:p>
            <a:r>
              <a:rPr lang="en-US" dirty="0"/>
              <a:t>March 14, 2024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AD64657-3496-55D2-5839-5B9C7850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81812"/>
            <a:ext cx="11049000" cy="1007962"/>
          </a:xfrm>
        </p:spPr>
        <p:txBody>
          <a:bodyPr/>
          <a:lstStyle/>
          <a:p>
            <a:r>
              <a:rPr lang="en-US" dirty="0"/>
              <a:t>APEX Proposal Gradings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380B314-3EF7-8F13-316B-663B3A8AD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710" y="6095167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7E35B4-2B79-A487-D318-D37A75F45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70" y="1680982"/>
            <a:ext cx="9540153" cy="456922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20F0726-9395-CCB5-5577-6A2046D11328}"/>
              </a:ext>
            </a:extLst>
          </p:cNvPr>
          <p:cNvSpPr/>
          <p:nvPr/>
        </p:nvSpPr>
        <p:spPr>
          <a:xfrm>
            <a:off x="9584329" y="5755166"/>
            <a:ext cx="867266" cy="516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CF89-3D91-9ECA-BD64-BF761C7E1046}"/>
              </a:ext>
            </a:extLst>
          </p:cNvPr>
          <p:cNvSpPr txBox="1"/>
          <p:nvPr/>
        </p:nvSpPr>
        <p:spPr>
          <a:xfrm>
            <a:off x="4970513" y="4582339"/>
            <a:ext cx="307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b="1" dirty="0"/>
              <a:t>Must do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9F178D-E1F3-6626-8816-85C0D9599366}"/>
              </a:ext>
            </a:extLst>
          </p:cNvPr>
          <p:cNvSpPr txBox="1"/>
          <p:nvPr/>
        </p:nvSpPr>
        <p:spPr>
          <a:xfrm>
            <a:off x="7234880" y="4922339"/>
            <a:ext cx="388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b="1" dirty="0">
                <a:sym typeface="Wingdings" panose="05000000000000000000" pitchFamily="2" charset="2"/>
              </a:rPr>
              <a:t>Recommended 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9FE9A7-FC62-73BD-00A9-935ADC103332}"/>
              </a:ext>
            </a:extLst>
          </p:cNvPr>
          <p:cNvSpPr txBox="1"/>
          <p:nvPr/>
        </p:nvSpPr>
        <p:spPr>
          <a:xfrm>
            <a:off x="7234880" y="5338753"/>
            <a:ext cx="439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b="1" dirty="0">
                <a:sym typeface="Wingdings" panose="05000000000000000000" pitchFamily="2" charset="2"/>
              </a:rPr>
              <a:t>Considered for inclusion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FB746E-B16F-BAEE-E8C1-B7A9F2BAD4E7}"/>
              </a:ext>
            </a:extLst>
          </p:cNvPr>
          <p:cNvSpPr txBox="1"/>
          <p:nvPr/>
        </p:nvSpPr>
        <p:spPr>
          <a:xfrm>
            <a:off x="4970513" y="5755166"/>
            <a:ext cx="307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b="1" dirty="0">
                <a:sym typeface="Wingdings" panose="05000000000000000000" pitchFamily="2" charset="2"/>
              </a:rPr>
              <a:t>Declined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EE2A5-48AF-1E66-DD77-F84F7AB3748B}"/>
              </a:ext>
            </a:extLst>
          </p:cNvPr>
          <p:cNvSpPr txBox="1"/>
          <p:nvPr/>
        </p:nvSpPr>
        <p:spPr>
          <a:xfrm>
            <a:off x="4521637" y="1031141"/>
            <a:ext cx="6891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RHIC should be replaced by RHIC and EIC design and operation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EIC design is more critical than EIC operation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273BEB-40A6-9625-FE5D-9A394E8EEA84}"/>
              </a:ext>
            </a:extLst>
          </p:cNvPr>
          <p:cNvCxnSpPr>
            <a:cxnSpLocks/>
          </p:cNvCxnSpPr>
          <p:nvPr/>
        </p:nvCxnSpPr>
        <p:spPr>
          <a:xfrm>
            <a:off x="5290972" y="1431251"/>
            <a:ext cx="475735" cy="1043026"/>
          </a:xfrm>
          <a:prstGeom prst="straightConnector1">
            <a:avLst/>
          </a:prstGeom>
          <a:ln w="47625">
            <a:solidFill>
              <a:schemeClr val="accent1">
                <a:alpha val="35065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D12042-6A15-25DB-0B50-2282FC4A409C}"/>
              </a:ext>
            </a:extLst>
          </p:cNvPr>
          <p:cNvCxnSpPr>
            <a:cxnSpLocks/>
          </p:cNvCxnSpPr>
          <p:nvPr/>
        </p:nvCxnSpPr>
        <p:spPr>
          <a:xfrm>
            <a:off x="5017015" y="1431251"/>
            <a:ext cx="273957" cy="1719453"/>
          </a:xfrm>
          <a:prstGeom prst="straightConnector1">
            <a:avLst/>
          </a:prstGeom>
          <a:ln w="47625">
            <a:solidFill>
              <a:schemeClr val="accent1">
                <a:alpha val="37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F87607-09FA-AE95-4838-986DCD3C1061}"/>
              </a:ext>
            </a:extLst>
          </p:cNvPr>
          <p:cNvCxnSpPr>
            <a:cxnSpLocks/>
          </p:cNvCxnSpPr>
          <p:nvPr/>
        </p:nvCxnSpPr>
        <p:spPr>
          <a:xfrm>
            <a:off x="5462016" y="1332164"/>
            <a:ext cx="1045066" cy="690295"/>
          </a:xfrm>
          <a:prstGeom prst="straightConnector1">
            <a:avLst/>
          </a:prstGeom>
          <a:ln w="47625">
            <a:solidFill>
              <a:schemeClr val="accent1">
                <a:alpha val="36239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5A98A8-77CB-98C8-42F1-18340EF56C92}"/>
              </a:ext>
            </a:extLst>
          </p:cNvPr>
          <p:cNvCxnSpPr>
            <a:cxnSpLocks/>
          </p:cNvCxnSpPr>
          <p:nvPr/>
        </p:nvCxnSpPr>
        <p:spPr>
          <a:xfrm flipH="1">
            <a:off x="4684150" y="1493656"/>
            <a:ext cx="56784" cy="2859245"/>
          </a:xfrm>
          <a:prstGeom prst="straightConnector1">
            <a:avLst/>
          </a:prstGeom>
          <a:ln w="47625">
            <a:solidFill>
              <a:schemeClr val="accent1">
                <a:alpha val="36239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00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4B71C-6359-3CE1-3B20-23743EA7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 Proposals for Runs 24 and 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423049-F327-528F-A596-A8AF98173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66D2CA-CCA8-710C-6CAD-9EBE0838094B}"/>
              </a:ext>
            </a:extLst>
          </p:cNvPr>
          <p:cNvSpPr txBox="1"/>
          <p:nvPr/>
        </p:nvSpPr>
        <p:spPr>
          <a:xfrm>
            <a:off x="228929" y="1429078"/>
            <a:ext cx="406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Previous proposals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D9B569-3435-B27F-ECC4-417DDAD9622D}"/>
              </a:ext>
            </a:extLst>
          </p:cNvPr>
          <p:cNvSpPr txBox="1"/>
          <p:nvPr/>
        </p:nvSpPr>
        <p:spPr>
          <a:xfrm>
            <a:off x="487017" y="5684443"/>
            <a:ext cx="3767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of 214 hours.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still need  ramp development.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0A8BECA-1FB1-5024-3CB4-71D70CC50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1" y="2066708"/>
            <a:ext cx="12107478" cy="35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5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18126-5C3B-162E-BC4F-B35F68947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74278-CAEA-DEC5-FDB1-ABD4B4303DB0}"/>
              </a:ext>
            </a:extLst>
          </p:cNvPr>
          <p:cNvSpPr txBox="1"/>
          <p:nvPr/>
        </p:nvSpPr>
        <p:spPr>
          <a:xfrm>
            <a:off x="256157" y="119523"/>
            <a:ext cx="406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New proposals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E86209-3783-1D04-7899-9A091CB748B7}"/>
              </a:ext>
            </a:extLst>
          </p:cNvPr>
          <p:cNvSpPr txBox="1"/>
          <p:nvPr/>
        </p:nvSpPr>
        <p:spPr>
          <a:xfrm>
            <a:off x="431457" y="5574361"/>
            <a:ext cx="1097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of 214 hours for alive previous proposals. Total of 165 hours for new proposals.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hours of  379 hours.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five still need  ramp development. The level of efforts of these are different.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B4D4FE7-438D-4BBE-CA8B-40006D36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4" y="861402"/>
            <a:ext cx="11952632" cy="44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F0FF-B4CB-2A51-6AB7-AA30E176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176278"/>
            <a:ext cx="11049000" cy="658605"/>
          </a:xfrm>
        </p:spPr>
        <p:txBody>
          <a:bodyPr>
            <a:normAutofit/>
          </a:bodyPr>
          <a:lstStyle/>
          <a:p>
            <a:r>
              <a:rPr lang="en-US" sz="4000" dirty="0"/>
              <a:t>Total Beam Time Requested for Runs 24&amp;25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BDC36-44EE-8970-7AE4-A4F9C3E69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4C26AF8-5FEA-CFAF-6A11-D0DBA64EC515}"/>
              </a:ext>
            </a:extLst>
          </p:cNvPr>
          <p:cNvSpPr txBox="1">
            <a:spLocks/>
          </p:cNvSpPr>
          <p:nvPr/>
        </p:nvSpPr>
        <p:spPr>
          <a:xfrm>
            <a:off x="355257" y="694427"/>
            <a:ext cx="11049000" cy="6074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Total beam time requested:    379  hours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      with proton beams:      87 hours,    23.0%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      with He3+ ion beam:    22 hours,     5.8%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      </a:t>
            </a:r>
            <a:r>
              <a:rPr lang="en-US" dirty="0">
                <a:solidFill>
                  <a:srgbClr val="FFC000"/>
                </a:solidFill>
              </a:rPr>
              <a:t>with gold  ion beams:   270 hours,  71.2%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Proton and He3+ ones must be done in run24 (~109 hours). </a:t>
            </a:r>
          </a:p>
          <a:p>
            <a:r>
              <a:rPr lang="en-US" dirty="0"/>
              <a:t>25 </a:t>
            </a:r>
            <a:r>
              <a:rPr lang="en-US" dirty="0" err="1"/>
              <a:t>cryo</a:t>
            </a:r>
            <a:r>
              <a:rPr lang="en-US" dirty="0"/>
              <a:t> weeks-&gt; 21 weeks physics -&gt; 10 APEX sessions.</a:t>
            </a:r>
          </a:p>
          <a:p>
            <a:r>
              <a:rPr lang="en-US" dirty="0"/>
              <a:t>10sessionsX15hoursX 0.9(efficiency)=135hours.</a:t>
            </a:r>
          </a:p>
          <a:p>
            <a:r>
              <a:rPr lang="en-US" dirty="0"/>
              <a:t>With FY25 running time similar to FY24, we are short of ~100hours. </a:t>
            </a:r>
          </a:p>
          <a:p>
            <a:r>
              <a:rPr lang="en-US" dirty="0">
                <a:solidFill>
                  <a:srgbClr val="FF0000"/>
                </a:solidFill>
              </a:rPr>
              <a:t>Additional end of RHIC run APEX (~2weeks) is requested by EIC. </a:t>
            </a:r>
          </a:p>
          <a:p>
            <a:r>
              <a:rPr lang="en-US" dirty="0">
                <a:solidFill>
                  <a:srgbClr val="FF0000"/>
                </a:solidFill>
              </a:rPr>
              <a:t>Can the two weeks be separated into two runs to reduce risk?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6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8948-557E-663E-8F74-DC04CF10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70" y="119661"/>
            <a:ext cx="11049000" cy="1003461"/>
          </a:xfrm>
        </p:spPr>
        <p:txBody>
          <a:bodyPr/>
          <a:lstStyle/>
          <a:p>
            <a:r>
              <a:rPr lang="en-US" dirty="0"/>
              <a:t>Planning and Preparation of  APEXs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43A2A-F46A-F3D8-BA0C-7BEAAA72E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851058F-C302-68B8-B7AA-8BCD76E3B18F}"/>
              </a:ext>
            </a:extLst>
          </p:cNvPr>
          <p:cNvSpPr txBox="1">
            <a:spLocks/>
          </p:cNvSpPr>
          <p:nvPr/>
        </p:nvSpPr>
        <p:spPr>
          <a:xfrm>
            <a:off x="571499" y="1225343"/>
            <a:ext cx="11485382" cy="4831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C93BC-551B-7B8B-0F1C-B380E0C8EBA4}"/>
              </a:ext>
            </a:extLst>
          </p:cNvPr>
          <p:cNvSpPr txBox="1"/>
          <p:nvPr/>
        </p:nvSpPr>
        <p:spPr>
          <a:xfrm>
            <a:off x="318051" y="1496343"/>
            <a:ext cx="11579087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APEX has got attention of review boards of RHIC operation and EIC design as well as DOE.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priorities of experiments are set by the number in the rating.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Proton related must be done this year.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ensure the efficient use of APEX time, readiness is the key to stream out the planned APEX.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passive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of APEX one week before didn’t work well: 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experimenters come to us for time when they are ready.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FY23 was a bad example in that we had beam time but many experiments not ready especially  at the beginning of run.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should layout the overall APEX schedule for FY24 before run starts, with some fine tuning several weeks ahead of actual APEX to give enough time for preparation.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290EC-A1AC-8E85-2F5A-11985876AEF4}"/>
              </a:ext>
            </a:extLst>
          </p:cNvPr>
          <p:cNvSpPr txBox="1"/>
          <p:nvPr/>
        </p:nvSpPr>
        <p:spPr>
          <a:xfrm>
            <a:off x="788637" y="5521208"/>
            <a:ext cx="9279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can we improve the APEX schedule and preparation?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8555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EA740E63-8231-234F-9059-7F6E415520C6}" vid="{315AC291-A142-F24B-B412-7E021522D5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bnl-ppt-template-widescreen</Template>
  <TotalTime>2038</TotalTime>
  <Words>397</Words>
  <Application>Microsoft Macintosh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Times New Roman</vt:lpstr>
      <vt:lpstr>Wingdings</vt:lpstr>
      <vt:lpstr>BNL</vt:lpstr>
      <vt:lpstr>APEX Priority, Readiness and Planning</vt:lpstr>
      <vt:lpstr>APEX Proposal Gradings</vt:lpstr>
      <vt:lpstr>APEX Proposals for Runs 24 and 25</vt:lpstr>
      <vt:lpstr>PowerPoint Presentation</vt:lpstr>
      <vt:lpstr>Total Beam Time Requested for Runs 24&amp;25</vt:lpstr>
      <vt:lpstr>Planning and Preparation of  APEXs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Luo, Yun</dc:creator>
  <cp:keywords/>
  <dc:description/>
  <cp:lastModifiedBy>Huang, Haixin</cp:lastModifiedBy>
  <cp:revision>13</cp:revision>
  <dcterms:created xsi:type="dcterms:W3CDTF">2024-02-28T16:33:36Z</dcterms:created>
  <dcterms:modified xsi:type="dcterms:W3CDTF">2024-03-14T17:46:33Z</dcterms:modified>
  <cp:category/>
</cp:coreProperties>
</file>