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86" r:id="rId3"/>
    <p:sldId id="291" r:id="rId4"/>
    <p:sldId id="337" r:id="rId5"/>
    <p:sldId id="269" r:id="rId6"/>
    <p:sldId id="336" r:id="rId7"/>
    <p:sldId id="332" r:id="rId8"/>
    <p:sldId id="270" r:id="rId9"/>
    <p:sldId id="272" r:id="rId10"/>
    <p:sldId id="275" r:id="rId11"/>
    <p:sldId id="283" r:id="rId12"/>
    <p:sldId id="334" r:id="rId13"/>
    <p:sldId id="266" r:id="rId14"/>
    <p:sldId id="267" r:id="rId15"/>
    <p:sldId id="325" r:id="rId16"/>
  </p:sldIdLst>
  <p:sldSz cx="12192000" cy="6858000"/>
  <p:notesSz cx="12192000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presentation" id="{9805FC16-15D9-43A9-B162-F8B0A0813C6B}">
          <p14:sldIdLst>
            <p14:sldId id="256"/>
            <p14:sldId id="286"/>
            <p14:sldId id="291"/>
            <p14:sldId id="337"/>
            <p14:sldId id="269"/>
            <p14:sldId id="336"/>
            <p14:sldId id="332"/>
            <p14:sldId id="270"/>
            <p14:sldId id="272"/>
            <p14:sldId id="275"/>
            <p14:sldId id="283"/>
            <p14:sldId id="334"/>
          </p14:sldIdLst>
        </p14:section>
        <p14:section name="End - Thanks" id="{6676061E-4088-491C-B118-04EEF03C8D0F}">
          <p14:sldIdLst>
            <p14:sldId id="266"/>
          </p14:sldIdLst>
        </p14:section>
        <p14:section name="Backup" id="{5262D8D4-3252-4ABF-8ED5-D420AB08E534}">
          <p14:sldIdLst>
            <p14:sldId id="267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0C0C0"/>
    <a:srgbClr val="FFE631"/>
    <a:srgbClr val="6600FF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54" autoAdjust="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F019204-0AF6-4738-8182-69B2D98B815E}" type="datetimeFigureOut">
              <a:rPr lang="en-GB"/>
              <a:t>14/03/2024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1219200" y="3300413"/>
            <a:ext cx="9753600" cy="2700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D0B8782-EA2B-4208-AC5D-64553F063B6F}" type="slidenum">
              <a:rPr lang="en-GB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3031DFE-3B64-CB90-B4A1-C256810CF7EB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4D47A2F-E49F-C9E5-66D5-F84AFCA404E6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580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4D6CF39-EF38-316B-B757-CE4EAE3E2724}" type="slidenum">
              <a:rPr/>
              <a:t>13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9050E61-7DF8-D577-D69C-4DFC39225E64}" type="slidenum">
              <a:rPr/>
              <a:t>14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ark 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5. Backgroun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14" name="4. Logo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479376" y="476673"/>
            <a:ext cx="3077898" cy="894262"/>
          </a:xfrm>
          <a:prstGeom prst="rect">
            <a:avLst/>
          </a:prstGeom>
        </p:spPr>
      </p:pic>
      <p:sp>
        <p:nvSpPr>
          <p:cNvPr id="15" name="3. Subtitle Placeholder"/>
          <p:cNvSpPr>
            <a:spLocks noGrp="1"/>
          </p:cNvSpPr>
          <p:nvPr>
            <p:ph type="subTitle" idx="1" hasCustomPrompt="1"/>
          </p:nvPr>
        </p:nvSpPr>
        <p:spPr bwMode="auto">
          <a:xfrm>
            <a:off x="406400" y="3707702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  <a:latin typeface="Helvetica"/>
              </a:rPr>
              <a:t>Insert sub copy here.</a:t>
            </a:r>
            <a:endParaRPr/>
          </a:p>
        </p:txBody>
      </p:sp>
      <p:sp>
        <p:nvSpPr>
          <p:cNvPr id="2" name="2. Title Placeholder"/>
          <p:cNvSpPr>
            <a:spLocks noGrp="1"/>
          </p:cNvSpPr>
          <p:nvPr>
            <p:ph type="ctrTitle" hasCustomPrompt="1"/>
          </p:nvPr>
        </p:nvSpPr>
        <p:spPr bwMode="auto">
          <a:xfrm>
            <a:off x="406400" y="12747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400"/>
              </a:lnSpc>
              <a:defRPr sz="60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en-GB"/>
              <a:t>Insert headline here. </a:t>
            </a:r>
            <a:br>
              <a:rPr lang="en-GB"/>
            </a:br>
            <a:r>
              <a:rPr lang="en-GB"/>
              <a:t>Should be between </a:t>
            </a:r>
            <a:br>
              <a:rPr lang="en-GB"/>
            </a:br>
            <a:r>
              <a:rPr lang="en-GB"/>
              <a:t>1-3 lines max. </a:t>
            </a:r>
            <a:endParaRPr lang="en-US"/>
          </a:p>
        </p:txBody>
      </p:sp>
      <p:pic>
        <p:nvPicPr>
          <p:cNvPr id="3" name="Graphic 2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8616280" y="0"/>
            <a:ext cx="1818229" cy="1310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10704512" y="60157"/>
            <a:ext cx="1242648" cy="12086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12" name="4. Logo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19336" y="5877272"/>
            <a:ext cx="1954059" cy="567737"/>
          </a:xfrm>
          <a:prstGeom prst="rect">
            <a:avLst/>
          </a:prstGeom>
        </p:spPr>
      </p:pic>
      <p:sp>
        <p:nvSpPr>
          <p:cNvPr id="14" name="2. Title Placeholder"/>
          <p:cNvSpPr>
            <a:spLocks noGrp="1"/>
          </p:cNvSpPr>
          <p:nvPr>
            <p:ph type="title" hasCustomPrompt="1"/>
          </p:nvPr>
        </p:nvSpPr>
        <p:spPr bwMode="auto">
          <a:xfrm>
            <a:off x="502920" y="437430"/>
            <a:ext cx="8401392" cy="478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en-GB"/>
              <a:t>Insert headline here.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15 March 2024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EIC-UK WP1 F2F @ Birmingham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  <p:pic>
        <p:nvPicPr>
          <p:cNvPr id="2" name="Graphic 1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8832304" y="757"/>
            <a:ext cx="1818229" cy="1309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10704512" y="60157"/>
            <a:ext cx="1242647" cy="1208603"/>
          </a:xfrm>
          <a:prstGeom prst="rect">
            <a:avLst/>
          </a:prstGeom>
        </p:spPr>
      </p:pic>
      <p:sp>
        <p:nvSpPr>
          <p:cNvPr id="11" name="3. Content Placeholder"/>
          <p:cNvSpPr>
            <a:spLocks noGrp="1"/>
          </p:cNvSpPr>
          <p:nvPr>
            <p:ph sz="half" idx="10"/>
          </p:nvPr>
        </p:nvSpPr>
        <p:spPr bwMode="auto">
          <a:xfrm>
            <a:off x="502920" y="1310641"/>
            <a:ext cx="10850880" cy="471064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/>
            </a:lvl1pPr>
            <a:lvl2pPr marL="800100" indent="-342900">
              <a:buFont typeface="Arial"/>
              <a:buChar char="•"/>
              <a:defRPr/>
            </a:lvl2pPr>
            <a:lvl3pPr marL="1200150" indent="-285750">
              <a:buFont typeface="Arial"/>
              <a:buChar char="•"/>
              <a:defRPr/>
            </a:lvl3pPr>
            <a:lvl4pPr marL="1657350" indent="-285750">
              <a:buFont typeface="Arial"/>
              <a:buChar char="•"/>
              <a:defRPr/>
            </a:lvl4pPr>
            <a:lvl5pPr marL="2114550" indent="-285750">
              <a:buFont typeface="Arial"/>
              <a:buChar char="•"/>
              <a:defRPr/>
            </a:lvl5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4. Logo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9336" y="5877272"/>
            <a:ext cx="1954059" cy="56773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15 March 2024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EIC-UK WP1 F2F @ Birmingham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  <p:pic>
        <p:nvPicPr>
          <p:cNvPr id="2" name="Graphic 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8832304" y="757"/>
            <a:ext cx="1818229" cy="1309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704512" y="60157"/>
            <a:ext cx="1242647" cy="1208603"/>
          </a:xfrm>
          <a:prstGeom prst="rect">
            <a:avLst/>
          </a:prstGeom>
        </p:spPr>
      </p:pic>
      <p:sp>
        <p:nvSpPr>
          <p:cNvPr id="3" name="2. Title Placeholder"/>
          <p:cNvSpPr>
            <a:spLocks noGrp="1"/>
          </p:cNvSpPr>
          <p:nvPr>
            <p:ph type="title" hasCustomPrompt="1"/>
          </p:nvPr>
        </p:nvSpPr>
        <p:spPr bwMode="auto">
          <a:xfrm>
            <a:off x="502920" y="437430"/>
            <a:ext cx="8401392" cy="478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en-GB"/>
              <a:t>Insert headline here.</a:t>
            </a:r>
            <a:endParaRPr lang="en-US"/>
          </a:p>
        </p:txBody>
      </p:sp>
      <p:sp>
        <p:nvSpPr>
          <p:cNvPr id="8" name="3. Content Placeholder"/>
          <p:cNvSpPr>
            <a:spLocks noGrp="1"/>
          </p:cNvSpPr>
          <p:nvPr>
            <p:ph sz="half" idx="10"/>
          </p:nvPr>
        </p:nvSpPr>
        <p:spPr bwMode="auto">
          <a:xfrm>
            <a:off x="502920" y="1310641"/>
            <a:ext cx="10850880" cy="471064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/>
            </a:lvl1pPr>
            <a:lvl2pPr marL="800100" indent="-342900">
              <a:buFont typeface="Arial"/>
              <a:buChar char="•"/>
              <a:defRPr/>
            </a:lvl2pPr>
            <a:lvl3pPr marL="1200150" indent="-285750">
              <a:buFont typeface="Arial"/>
              <a:buChar char="•"/>
              <a:defRPr/>
            </a:lvl3pPr>
            <a:lvl4pPr marL="1657350" indent="-285750">
              <a:buFont typeface="Arial"/>
              <a:buChar char="•"/>
              <a:defRPr/>
            </a:lvl4pPr>
            <a:lvl5pPr marL="2114550" indent="-285750">
              <a:buFont typeface="Arial"/>
              <a:buChar char="•"/>
              <a:defRPr/>
            </a:lvl5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image of a spider&#10;&#10;Description automatically generated">
            <a:extLst>
              <a:ext uri="{FF2B5EF4-FFF2-40B4-BE49-F238E27FC236}">
                <a16:creationId xmlns:a16="http://schemas.microsoft.com/office/drawing/2014/main" id="{9514EFA7-A815-F58A-16A2-DE05DC9BF2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" y="-37412"/>
            <a:ext cx="12192000" cy="6858000"/>
          </a:xfrm>
          <a:prstGeom prst="rect">
            <a:avLst/>
          </a:prstGeom>
        </p:spPr>
      </p:pic>
      <p:pic>
        <p:nvPicPr>
          <p:cNvPr id="12" name="4. Logo">
            <a:extLst>
              <a:ext uri="{FF2B5EF4-FFF2-40B4-BE49-F238E27FC236}">
                <a16:creationId xmlns:a16="http://schemas.microsoft.com/office/drawing/2014/main" id="{CF67140E-3A47-D241-7182-3577AE6E83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35360" y="5957607"/>
            <a:ext cx="1954059" cy="567737"/>
          </a:xfrm>
          <a:prstGeom prst="rect">
            <a:avLst/>
          </a:prstGeom>
        </p:spPr>
      </p:pic>
      <p:sp>
        <p:nvSpPr>
          <p:cNvPr id="9" name="3. Content Placeholder">
            <a:extLst>
              <a:ext uri="{FF2B5EF4-FFF2-40B4-BE49-F238E27FC236}">
                <a16:creationId xmlns:a16="http://schemas.microsoft.com/office/drawing/2014/main" id="{B5A082DC-9190-CE12-A89B-DEAF24BD5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0" y="1310641"/>
            <a:ext cx="10515600" cy="4646966"/>
          </a:xfrm>
          <a:prstGeom prst="rect">
            <a:avLst/>
          </a:prstGeom>
          <a:noFill/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2. Title Placeholder">
            <a:extLst>
              <a:ext uri="{FF2B5EF4-FFF2-40B4-BE49-F238E27FC236}">
                <a16:creationId xmlns:a16="http://schemas.microsoft.com/office/drawing/2014/main" id="{6D2C9649-E817-6113-49C1-5EBD81E0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" y="437430"/>
            <a:ext cx="9921240" cy="478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dirty="0"/>
              <a:t>Insert headline here.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325C4-24D9-098E-FFE4-4E83277138A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15 March 2024</a:t>
            </a:r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D0753-C74D-D2CC-2BAE-1F08D512BE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EIC-UK WP1 F2F @ Birmingham</a:t>
            </a: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17D0F-B43E-2873-5739-0CF162BD6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5C09B69-9520-9371-FA0C-EA4CBB2CA4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832304" y="0"/>
            <a:ext cx="1818230" cy="1310641"/>
          </a:xfrm>
          <a:prstGeom prst="rect">
            <a:avLst/>
          </a:prstGeom>
        </p:spPr>
      </p:pic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2E0F30F-1C41-98DA-F4DE-D8AA1D32EE5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60157"/>
            <a:ext cx="1242648" cy="120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29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15 March 2024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EIC-UK WP1 F2F @ Birmingham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20473/contributions/84985/attachments/51831/88643/ePIC_SVT_MAPS_design_org.pptx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bnl.gov/event/20473/contributions/84989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20473/contributions/84989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indico.cern.ch/event/1372078/attachments/2790270/4865816/20240129ITS3_TDR_V3LHCC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 bwMode="auto">
          <a:xfrm>
            <a:off x="406399" y="3707701"/>
            <a:ext cx="9144000" cy="1988055"/>
          </a:xfrm>
        </p:spPr>
        <p:txBody>
          <a:bodyPr/>
          <a:lstStyle/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James Glover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EIC-UK WP1 (MAPS) F2F @ Birmingham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Fri, 15</a:t>
            </a:r>
            <a:r>
              <a:rPr lang="en-GB" baseline="30000" dirty="0"/>
              <a:t>th</a:t>
            </a:r>
            <a:r>
              <a:rPr lang="en-GB" dirty="0"/>
              <a:t> March 2024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 err="1"/>
              <a:t>ePIC</a:t>
            </a:r>
            <a:r>
              <a:rPr lang="en-GB" dirty="0"/>
              <a:t> SVT</a:t>
            </a:r>
            <a:br>
              <a:rPr lang="en-GB" dirty="0"/>
            </a:br>
            <a:r>
              <a:rPr lang="en-GB" dirty="0"/>
              <a:t>Outer Barrel Powering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0274481-1620-EEF1-E204-19764B189C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4" b="2854"/>
          <a:stretch/>
        </p:blipFill>
        <p:spPr>
          <a:xfrm>
            <a:off x="16400" y="1988840"/>
            <a:ext cx="7100930" cy="39243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18AE78-2F9D-66BC-AFA3-6E55B0658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Substrate bias domain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923CD3-7168-E257-705D-F13C317BA16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 March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D5A3A2-0C63-57E5-1FB3-85318BC5E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EIC-UK WP1 F2F @ Birmingham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42FF2B-8737-CF2F-A42C-863F1AB67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en-US" smtClean="0"/>
              <a:t>10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0EECDE-1DD4-7337-E9F5-6A6398DB418D}"/>
              </a:ext>
            </a:extLst>
          </p:cNvPr>
          <p:cNvSpPr txBox="1"/>
          <p:nvPr/>
        </p:nvSpPr>
        <p:spPr bwMode="auto">
          <a:xfrm>
            <a:off x="679936" y="1052736"/>
            <a:ext cx="4840000" cy="954107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dirty="0"/>
              <a:t>From: 9</a:t>
            </a:r>
            <a:r>
              <a:rPr lang="en-GB" sz="1400" baseline="30000" dirty="0"/>
              <a:t>th</a:t>
            </a:r>
            <a:r>
              <a:rPr lang="en-GB" sz="1400" dirty="0"/>
              <a:t> Jan ’24, </a:t>
            </a:r>
            <a:r>
              <a:rPr lang="en-GB" sz="1400" dirty="0" err="1"/>
              <a:t>ePIC</a:t>
            </a:r>
            <a:r>
              <a:rPr lang="en-GB" sz="1400" dirty="0"/>
              <a:t> CM@ANL – G. </a:t>
            </a:r>
            <a:r>
              <a:rPr lang="en-GB" sz="1400" dirty="0" err="1"/>
              <a:t>Deptuch</a:t>
            </a:r>
            <a:r>
              <a:rPr lang="en-GB" sz="1400" dirty="0"/>
              <a:t>, “EIC-LAS ancillary / support IC”, </a:t>
            </a:r>
            <a:r>
              <a:rPr lang="en-GB" sz="1400" dirty="0">
                <a:hlinkClick r:id="rId3"/>
              </a:rPr>
              <a:t>https://indico.bnl.gov/event/20473/contributions/84985/attachments/51831/88643/ePIC_SVT_MAPS_design_org.pptx</a:t>
            </a:r>
            <a:endParaRPr lang="en-GB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D5089A-12E2-9965-FE7D-DD59536CD870}"/>
              </a:ext>
            </a:extLst>
          </p:cNvPr>
          <p:cNvSpPr/>
          <p:nvPr/>
        </p:nvSpPr>
        <p:spPr>
          <a:xfrm>
            <a:off x="10848528" y="3861048"/>
            <a:ext cx="792088" cy="151216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85B5E0-1143-AE17-D6D9-FF24535ED29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456040" y="1196752"/>
            <a:ext cx="5400600" cy="482453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S-LDO configurations only cover the positive voltage power domains.</a:t>
            </a:r>
          </a:p>
          <a:p>
            <a:r>
              <a:rPr lang="en-GB" dirty="0"/>
              <a:t>A -1.2 V domain is needed for the substrate of the chip.</a:t>
            </a:r>
          </a:p>
          <a:p>
            <a:r>
              <a:rPr lang="en-GB" dirty="0"/>
              <a:t>Can not be supplied in a parallel powering scheme.</a:t>
            </a:r>
          </a:p>
          <a:p>
            <a:pPr lvl="1"/>
            <a:r>
              <a:rPr lang="en-GB" dirty="0"/>
              <a:t>Each EIC-LAS in the SP chain will have a difference ground reference.</a:t>
            </a:r>
          </a:p>
          <a:p>
            <a:pPr lvl="1"/>
            <a:r>
              <a:rPr lang="en-GB" dirty="0"/>
              <a:t>The -1.2 V must be referenced to the specific EIC-LAS’s ground.</a:t>
            </a:r>
          </a:p>
        </p:txBody>
      </p:sp>
    </p:spTree>
    <p:extLst>
      <p:ext uri="{BB962C8B-B14F-4D97-AF65-F5344CB8AC3E}">
        <p14:creationId xmlns:p14="http://schemas.microsoft.com/office/powerpoint/2010/main" val="3612027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S-LDO config per EIC-LAS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15 March 2024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EIC-UK WP1 F2F @ Birmingham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11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9416" y="1005705"/>
            <a:ext cx="5562955" cy="5375623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F03A40-DDE3-229D-6FED-586C252EA6AC}"/>
              </a:ext>
            </a:extLst>
          </p:cNvPr>
          <p:cNvSpPr txBox="1">
            <a:spLocks/>
          </p:cNvSpPr>
          <p:nvPr/>
        </p:nvSpPr>
        <p:spPr bwMode="auto">
          <a:xfrm>
            <a:off x="6456040" y="1340768"/>
            <a:ext cx="4968552" cy="4572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Basic configuration overview (no redundancy shown).</a:t>
            </a:r>
          </a:p>
          <a:p>
            <a:r>
              <a:rPr lang="en-GB" dirty="0"/>
              <a:t>Negative voltage generator shown on </a:t>
            </a:r>
            <a:r>
              <a:rPr lang="en-GB" dirty="0">
                <a:solidFill>
                  <a:schemeClr val="accent5"/>
                </a:solidFill>
              </a:rPr>
              <a:t>Global analogue</a:t>
            </a:r>
            <a:r>
              <a:rPr lang="en-GB" dirty="0"/>
              <a:t> for ease.</a:t>
            </a:r>
          </a:p>
          <a:p>
            <a:pPr lvl="1"/>
            <a:r>
              <a:rPr lang="en-GB" dirty="0"/>
              <a:t>Could be run from another domain’s S-LDO.</a:t>
            </a:r>
          </a:p>
          <a:p>
            <a:pPr lvl="1"/>
            <a:r>
              <a:rPr lang="en-GB" dirty="0"/>
              <a:t>Or a dedicated S-LDO.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551EFEA-0CFC-569C-F14C-A78FCA2B5F42}"/>
              </a:ext>
            </a:extLst>
          </p:cNvPr>
          <p:cNvSpPr/>
          <p:nvPr/>
        </p:nvSpPr>
        <p:spPr>
          <a:xfrm>
            <a:off x="4038600" y="3410888"/>
            <a:ext cx="1625352" cy="810200"/>
          </a:xfrm>
          <a:prstGeom prst="ellipse">
            <a:avLst/>
          </a:prstGeom>
          <a:noFill/>
          <a:ln w="38100"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264327539">
                  <a:custGeom>
                    <a:avLst/>
                    <a:gdLst>
                      <a:gd name="connsiteX0" fmla="*/ 0 w 1553344"/>
                      <a:gd name="connsiteY0" fmla="*/ 405100 h 810200"/>
                      <a:gd name="connsiteX1" fmla="*/ 776672 w 1553344"/>
                      <a:gd name="connsiteY1" fmla="*/ 0 h 810200"/>
                      <a:gd name="connsiteX2" fmla="*/ 1553344 w 1553344"/>
                      <a:gd name="connsiteY2" fmla="*/ 405100 h 810200"/>
                      <a:gd name="connsiteX3" fmla="*/ 776672 w 1553344"/>
                      <a:gd name="connsiteY3" fmla="*/ 810200 h 810200"/>
                      <a:gd name="connsiteX4" fmla="*/ 0 w 1553344"/>
                      <a:gd name="connsiteY4" fmla="*/ 405100 h 81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3344" h="810200" extrusionOk="0">
                        <a:moveTo>
                          <a:pt x="0" y="405100"/>
                        </a:moveTo>
                        <a:cubicBezTo>
                          <a:pt x="-7692" y="159865"/>
                          <a:pt x="345039" y="-32636"/>
                          <a:pt x="776672" y="0"/>
                        </a:cubicBezTo>
                        <a:cubicBezTo>
                          <a:pt x="1196530" y="-2201"/>
                          <a:pt x="1523788" y="186936"/>
                          <a:pt x="1553344" y="405100"/>
                        </a:cubicBezTo>
                        <a:cubicBezTo>
                          <a:pt x="1585487" y="696830"/>
                          <a:pt x="1236415" y="797406"/>
                          <a:pt x="776672" y="810200"/>
                        </a:cubicBezTo>
                        <a:cubicBezTo>
                          <a:pt x="401766" y="812757"/>
                          <a:pt x="4825" y="683963"/>
                          <a:pt x="0" y="4051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314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CEB66-7AF5-0FFA-1252-A3652B91D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Powering the ancillary ASIC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60BED1-CC55-6D67-BE54-9AA3FC26C5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 March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824926-788B-167B-07AC-11FFDB43B1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EIC-UK WP1 F2F @ Birmingham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0CC72-45B5-0F30-34FA-2E4C7C7BA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en-US" smtClean="0"/>
              <a:t>12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EB645A-016F-B6DE-71ED-69C2A6286D7A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GB" dirty="0"/>
              <a:t>The S-LDOs will be powered by the current supply.</a:t>
            </a:r>
          </a:p>
          <a:p>
            <a:r>
              <a:rPr lang="en-GB" dirty="0"/>
              <a:t>Rest of the ASIC needs power from somewhere else.</a:t>
            </a:r>
          </a:p>
          <a:p>
            <a:pPr lvl="1"/>
            <a:r>
              <a:rPr lang="en-GB" dirty="0"/>
              <a:t>Most likely needing </a:t>
            </a:r>
            <a:r>
              <a:rPr lang="en-GB" dirty="0">
                <a:solidFill>
                  <a:schemeClr val="accent5"/>
                </a:solidFill>
              </a:rPr>
              <a:t>1.8 V</a:t>
            </a:r>
            <a:r>
              <a:rPr lang="en-GB" dirty="0"/>
              <a:t>.</a:t>
            </a:r>
          </a:p>
          <a:p>
            <a:r>
              <a:rPr lang="en-GB" dirty="0"/>
              <a:t>Direct powering to ancillary ASIC?</a:t>
            </a:r>
          </a:p>
          <a:p>
            <a:pPr lvl="1"/>
            <a:r>
              <a:rPr lang="en-GB" dirty="0"/>
              <a:t>Two lines = 1 PSU channel per ancillary ASIC.</a:t>
            </a:r>
          </a:p>
          <a:p>
            <a:r>
              <a:rPr lang="en-GB" dirty="0"/>
              <a:t>Likely to want voltage regulation for the ASIC’s supply.</a:t>
            </a:r>
          </a:p>
          <a:p>
            <a:pPr lvl="1"/>
            <a:r>
              <a:rPr lang="en-GB" dirty="0"/>
              <a:t>A separate 1.8V S-LDO running in </a:t>
            </a:r>
            <a:r>
              <a:rPr lang="en-GB" dirty="0">
                <a:solidFill>
                  <a:schemeClr val="accent5"/>
                </a:solidFill>
              </a:rPr>
              <a:t>LDO-mode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8837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Any questions?</a:t>
            </a:r>
            <a:endParaRPr dirty="0"/>
          </a:p>
          <a:p>
            <a:pPr>
              <a:defRPr/>
            </a:pP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Thank you very much!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Additional (support) slides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Rectangle 269">
            <a:extLst>
              <a:ext uri="{FF2B5EF4-FFF2-40B4-BE49-F238E27FC236}">
                <a16:creationId xmlns:a16="http://schemas.microsoft.com/office/drawing/2014/main" id="{22C1BC48-5310-2A47-9CB3-5CEB97589067}"/>
              </a:ext>
            </a:extLst>
          </p:cNvPr>
          <p:cNvSpPr/>
          <p:nvPr/>
        </p:nvSpPr>
        <p:spPr>
          <a:xfrm>
            <a:off x="7608168" y="3933056"/>
            <a:ext cx="4583832" cy="2487514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0456D-F066-DCA3-09A7-0E213FB11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EIC-LAS connections on FPC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18D216-B553-1110-0D94-C350CB03F70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 March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284731-7855-61B3-2D24-0DD8D8D0A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EIC-UK WP1 F2F @ Birmingham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B7D797-065E-BA7D-FD95-BDAA92D0F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en-US" smtClean="0"/>
              <a:t>15</a:t>
            </a:fld>
            <a:endParaRPr lang="en-US"/>
          </a:p>
        </p:txBody>
      </p:sp>
      <p:pic>
        <p:nvPicPr>
          <p:cNvPr id="269" name="Picture 268">
            <a:extLst>
              <a:ext uri="{FF2B5EF4-FFF2-40B4-BE49-F238E27FC236}">
                <a16:creationId xmlns:a16="http://schemas.microsoft.com/office/drawing/2014/main" id="{00363BDE-1375-CF08-3AB3-A804A42FC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29864" y="1196752"/>
            <a:ext cx="9605221" cy="5148004"/>
          </a:xfrm>
          <a:prstGeom prst="rect">
            <a:avLst/>
          </a:prstGeom>
        </p:spPr>
      </p:pic>
      <p:sp>
        <p:nvSpPr>
          <p:cNvPr id="271" name="TextBox 270">
            <a:extLst>
              <a:ext uri="{FF2B5EF4-FFF2-40B4-BE49-F238E27FC236}">
                <a16:creationId xmlns:a16="http://schemas.microsoft.com/office/drawing/2014/main" id="{65A3ECD3-6EE4-2851-E72A-A0A456B25C48}"/>
              </a:ext>
            </a:extLst>
          </p:cNvPr>
          <p:cNvSpPr txBox="1"/>
          <p:nvPr/>
        </p:nvSpPr>
        <p:spPr>
          <a:xfrm>
            <a:off x="4089831" y="6033543"/>
            <a:ext cx="3734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Schematic drawing by Marcello </a:t>
            </a:r>
            <a:r>
              <a:rPr lang="en-GB" sz="1400" dirty="0" err="1"/>
              <a:t>Borri</a:t>
            </a:r>
            <a:r>
              <a:rPr lang="en-GB" sz="1400" dirty="0"/>
              <a:t> (STFC)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49BAA9CB-CF1C-427E-E365-D4B132E526DD}"/>
              </a:ext>
            </a:extLst>
          </p:cNvPr>
          <p:cNvSpPr txBox="1"/>
          <p:nvPr/>
        </p:nvSpPr>
        <p:spPr>
          <a:xfrm>
            <a:off x="335360" y="2181513"/>
            <a:ext cx="23606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5"/>
                </a:solidFill>
              </a:rPr>
              <a:t>On this slide the three functions of the ancillary chip are shown separately for clarity.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5"/>
                </a:solidFill>
              </a:rPr>
              <a:t>Precise location of AC-coupling capacitors TBD.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5"/>
                </a:solidFill>
              </a:rPr>
              <a:t>Which SLDO powers what part of the auxiliary chip TBD.</a:t>
            </a:r>
          </a:p>
        </p:txBody>
      </p:sp>
    </p:spTree>
    <p:extLst>
      <p:ext uri="{BB962C8B-B14F-4D97-AF65-F5344CB8AC3E}">
        <p14:creationId xmlns:p14="http://schemas.microsoft.com/office/powerpoint/2010/main" val="1873822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0BDCA-340F-1347-B1A4-700C011AC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B61F0-DD5D-B940-F8A6-8CFEA970E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Serial powering basics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0369BB-87EB-FA50-400D-20FCB3B799C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 March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ECD103-8A00-0E94-9903-639A4A9C2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EIC-UK WP1 F2F @ Birmingham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B5275-9EF3-26DF-6F6F-C82A15EA8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en-US" smtClean="0"/>
              <a:t>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D8E5C1-5591-7863-95E6-E62A67310F9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2920" y="1310641"/>
            <a:ext cx="9409504" cy="471064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Serial powering is a </a:t>
            </a:r>
            <a:r>
              <a:rPr lang="en-GB" dirty="0">
                <a:solidFill>
                  <a:schemeClr val="accent5"/>
                </a:solidFill>
              </a:rPr>
              <a:t>current based powering scheme</a:t>
            </a:r>
            <a:r>
              <a:rPr lang="en-GB" dirty="0"/>
              <a:t>, where modules are powered in series by a constant current.</a:t>
            </a:r>
          </a:p>
          <a:p>
            <a:r>
              <a:rPr lang="en-GB" dirty="0">
                <a:solidFill>
                  <a:schemeClr val="accent5"/>
                </a:solidFill>
              </a:rPr>
              <a:t>The current to voltage conversion is done by	     regulators close to/on module.</a:t>
            </a:r>
          </a:p>
          <a:p>
            <a:r>
              <a:rPr lang="en-GB" dirty="0"/>
              <a:t>In a serial powering chain made of </a:t>
            </a:r>
            <a:r>
              <a:rPr lang="en-GB" dirty="0">
                <a:solidFill>
                  <a:schemeClr val="accent5"/>
                </a:solidFill>
              </a:rPr>
              <a:t>n</a:t>
            </a:r>
            <a:r>
              <a:rPr lang="en-GB" dirty="0"/>
              <a:t> modules, the transmitted current is only the current needed by one module, I.</a:t>
            </a:r>
          </a:p>
          <a:p>
            <a:r>
              <a:rPr lang="en-GB" dirty="0"/>
              <a:t>For </a:t>
            </a:r>
            <a:r>
              <a:rPr lang="en-GB" dirty="0">
                <a:solidFill>
                  <a:schemeClr val="accent5"/>
                </a:solidFill>
              </a:rPr>
              <a:t>n</a:t>
            </a:r>
            <a:r>
              <a:rPr lang="en-GB" dirty="0"/>
              <a:t> modules powered in series, the </a:t>
            </a:r>
            <a:r>
              <a:rPr lang="en-GB" dirty="0">
                <a:solidFill>
                  <a:schemeClr val="accent5"/>
                </a:solidFill>
              </a:rPr>
              <a:t>current		         is reduced of a factor n with respect to a 			   direct powering scheme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GB" dirty="0"/>
              <a:t> Higher power 	      efficiency and reduced cable volume.</a:t>
            </a:r>
          </a:p>
          <a:p>
            <a:pPr lvl="1"/>
            <a:r>
              <a:rPr lang="en-GB" dirty="0"/>
              <a:t>Cable cross-section and the power losses on 		        the cables scale by the same factor.</a:t>
            </a:r>
          </a:p>
        </p:txBody>
      </p:sp>
      <p:pic>
        <p:nvPicPr>
          <p:cNvPr id="10" name="Picture 9" descr="A green and black background&#10;&#10;Description automatically generated">
            <a:extLst>
              <a:ext uri="{FF2B5EF4-FFF2-40B4-BE49-F238E27FC236}">
                <a16:creationId xmlns:a16="http://schemas.microsoft.com/office/drawing/2014/main" id="{B11A554B-2CCF-974F-7F00-162DC8409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4189605"/>
            <a:ext cx="3449031" cy="1687667"/>
          </a:xfrm>
          <a:prstGeom prst="rect">
            <a:avLst/>
          </a:prstGeom>
        </p:spPr>
      </p:pic>
      <p:pic>
        <p:nvPicPr>
          <p:cNvPr id="12" name="Picture 11" descr="A red and blue circles on a black background&#10;&#10;Description automatically generated">
            <a:extLst>
              <a:ext uri="{FF2B5EF4-FFF2-40B4-BE49-F238E27FC236}">
                <a16:creationId xmlns:a16="http://schemas.microsoft.com/office/drawing/2014/main" id="{202FA3EA-607A-7553-0A2A-3D77ECB7A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796" y="1119476"/>
            <a:ext cx="3002804" cy="36776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255FDD-9386-691F-8CB0-FDF267668201}"/>
              </a:ext>
            </a:extLst>
          </p:cNvPr>
          <p:cNvSpPr txBox="1"/>
          <p:nvPr/>
        </p:nvSpPr>
        <p:spPr bwMode="auto">
          <a:xfrm>
            <a:off x="2063552" y="5857194"/>
            <a:ext cx="5544616" cy="523220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dirty="0"/>
              <a:t>From: Jan ’24 CM@ANL – L. </a:t>
            </a:r>
            <a:r>
              <a:rPr lang="en-GB" sz="1400" dirty="0" err="1"/>
              <a:t>Gonella</a:t>
            </a:r>
            <a:r>
              <a:rPr lang="en-GB" sz="1400" dirty="0"/>
              <a:t>, “Basics of serial powering and S-LDO”, </a:t>
            </a:r>
            <a:r>
              <a:rPr lang="en-GB" sz="1400" dirty="0">
                <a:hlinkClick r:id="rId4"/>
              </a:rPr>
              <a:t>https://indico.bnl.gov/event/20473/contributions/84989/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01513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42F1F-626C-3396-F518-0180B5693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FA96A-CC0B-8768-0FCD-04FA47DE3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Shunt-LDO regulator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06B188-8DE8-CB67-9F39-15563AFB860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 March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DB2BF1-816C-5F41-03BA-601C2AA0C2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EIC-UK WP1 F2F @ Birmingham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6B83E-1A78-1D47-8D5F-A50E4C86D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73784D-F96A-12F8-65B0-9AA61C02FE7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2920" y="1310641"/>
            <a:ext cx="10129584" cy="471064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For this powering scheme, on-chip regulators		              are needed that can:</a:t>
            </a:r>
          </a:p>
          <a:p>
            <a:pPr lvl="1"/>
            <a:r>
              <a:rPr lang="en-GB" dirty="0"/>
              <a:t>Operate in parallel</a:t>
            </a:r>
          </a:p>
          <a:p>
            <a:pPr lvl="1"/>
            <a:r>
              <a:rPr lang="en-GB" dirty="0"/>
              <a:t>Generate different output voltages out of the 			           current supply</a:t>
            </a:r>
          </a:p>
          <a:p>
            <a:pPr lvl="1"/>
            <a:r>
              <a:rPr lang="en-GB" dirty="0"/>
              <a:t>Shunt additional current in case of device failure.</a:t>
            </a:r>
          </a:p>
          <a:p>
            <a:r>
              <a:rPr lang="en-GB" dirty="0"/>
              <a:t>The Shunt-LDO regulator was designed to 		         match these requirements.</a:t>
            </a:r>
          </a:p>
          <a:p>
            <a:pPr lvl="1"/>
            <a:r>
              <a:rPr lang="en-GB" dirty="0"/>
              <a:t>First prototype version in the ATLAS pixel FEI4 		                chip (180 nm process).</a:t>
            </a:r>
          </a:p>
          <a:p>
            <a:pPr lvl="1"/>
            <a:r>
              <a:rPr lang="en-GB" dirty="0"/>
              <a:t>Full SP version in the RD53 chip (65 nm process).</a:t>
            </a:r>
          </a:p>
          <a:p>
            <a:r>
              <a:rPr lang="en-GB" dirty="0"/>
              <a:t>It combines two regulation loops.</a:t>
            </a:r>
          </a:p>
          <a:p>
            <a:pPr lvl="1"/>
            <a:r>
              <a:rPr lang="en-GB" dirty="0">
                <a:solidFill>
                  <a:schemeClr val="accent5"/>
                </a:solidFill>
              </a:rPr>
              <a:t>Shunt regulation circuitry</a:t>
            </a:r>
            <a:r>
              <a:rPr lang="en-GB" dirty="0"/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GB" dirty="0"/>
              <a:t> regulates the current to the chip.</a:t>
            </a:r>
          </a:p>
          <a:p>
            <a:pPr lvl="1"/>
            <a:r>
              <a:rPr lang="en-GB" dirty="0">
                <a:solidFill>
                  <a:schemeClr val="accent5"/>
                </a:solidFill>
              </a:rPr>
              <a:t>LDO (Low Drop Out) regulation loop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GB" dirty="0"/>
              <a:t> generates the voltage for the chip.</a:t>
            </a:r>
          </a:p>
        </p:txBody>
      </p:sp>
      <p:pic>
        <p:nvPicPr>
          <p:cNvPr id="8" name="Picture 7" descr="A black background with red and blue lines&#10;&#10;Description automatically generated">
            <a:extLst>
              <a:ext uri="{FF2B5EF4-FFF2-40B4-BE49-F238E27FC236}">
                <a16:creationId xmlns:a16="http://schemas.microsoft.com/office/drawing/2014/main" id="{818B9F02-B4CA-A331-08E2-CA28335BA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939" y="1310641"/>
            <a:ext cx="4496578" cy="27664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657845-DBFD-3DA6-C339-47007CB4B427}"/>
              </a:ext>
            </a:extLst>
          </p:cNvPr>
          <p:cNvSpPr txBox="1"/>
          <p:nvPr/>
        </p:nvSpPr>
        <p:spPr bwMode="auto">
          <a:xfrm>
            <a:off x="2063552" y="5857194"/>
            <a:ext cx="5544616" cy="523220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dirty="0"/>
              <a:t>From: Jan ’24 CM@ANL – L. </a:t>
            </a:r>
            <a:r>
              <a:rPr lang="en-GB" sz="1400" dirty="0" err="1"/>
              <a:t>Gonella</a:t>
            </a:r>
            <a:r>
              <a:rPr lang="en-GB" sz="1400" dirty="0"/>
              <a:t>, “Basics of serial powering and S-LDO”, </a:t>
            </a:r>
            <a:r>
              <a:rPr lang="en-GB" sz="1400" dirty="0">
                <a:hlinkClick r:id="rId3"/>
              </a:rPr>
              <a:t>https://indico.bnl.gov/event/20473/contributions/84989/</a:t>
            </a:r>
            <a:endParaRPr lang="en-GB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3341F2-3308-5804-4A87-F11A9AE9D6EC}"/>
              </a:ext>
            </a:extLst>
          </p:cNvPr>
          <p:cNvSpPr txBox="1"/>
          <p:nvPr/>
        </p:nvSpPr>
        <p:spPr bwMode="auto">
          <a:xfrm>
            <a:off x="6023992" y="528936"/>
            <a:ext cx="2472504" cy="307777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chemeClr val="accent5"/>
                </a:solidFill>
              </a:rPr>
              <a:t>Details to come in Roy’s talk.</a:t>
            </a:r>
          </a:p>
        </p:txBody>
      </p:sp>
    </p:spTree>
    <p:extLst>
      <p:ext uri="{BB962C8B-B14F-4D97-AF65-F5344CB8AC3E}">
        <p14:creationId xmlns:p14="http://schemas.microsoft.com/office/powerpoint/2010/main" val="2373131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BA805-148C-B6DD-A14D-98A0A921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FPC considerations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D8EE4B-8D31-AC5A-6119-2F2A433B67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 March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0B1DF-B847-0986-88CA-994BD75D6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EIC-UK WP1 F2F @ Birmingham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F995B4-6DAD-97C8-8677-470FE9F43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D529CD-B42D-8966-19EF-7688249EF96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2920" y="1310641"/>
            <a:ext cx="11137696" cy="471064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flexible printer circuit (FPC) will be the interconnect between clusters of EIC-LAS. This needs:</a:t>
            </a:r>
          </a:p>
          <a:p>
            <a:r>
              <a:rPr lang="en-GB" dirty="0"/>
              <a:t>To enable the readout of data from many EIC-LAS to 1 </a:t>
            </a:r>
            <a:r>
              <a:rPr lang="en-GB" dirty="0" err="1"/>
              <a:t>VTRx</a:t>
            </a:r>
            <a:r>
              <a:rPr lang="en-GB" dirty="0"/>
              <a:t>+</a:t>
            </a:r>
            <a:r>
              <a:rPr lang="en-GB" dirty="0">
                <a:solidFill>
                  <a:schemeClr val="accent5"/>
                </a:solidFill>
              </a:rPr>
              <a:t>*</a:t>
            </a:r>
            <a:r>
              <a:rPr lang="en-GB" dirty="0"/>
              <a:t>.</a:t>
            </a:r>
          </a:p>
          <a:p>
            <a:r>
              <a:rPr lang="en-GB" dirty="0"/>
              <a:t>Host the current to voltage regulation (for each EIC-LAS) and interconnections within a SP chain.</a:t>
            </a:r>
          </a:p>
          <a:p>
            <a:r>
              <a:rPr lang="en-GB" dirty="0"/>
              <a:t>Clusters of </a:t>
            </a:r>
            <a:r>
              <a:rPr lang="en-GB" dirty="0">
                <a:solidFill>
                  <a:schemeClr val="accent5"/>
                </a:solidFill>
              </a:rPr>
              <a:t>4 EIC-LAS per SP chain </a:t>
            </a:r>
            <a:r>
              <a:rPr lang="en-GB" dirty="0"/>
              <a:t>work well with </a:t>
            </a:r>
            <a:r>
              <a:rPr lang="en-GB" dirty="0" err="1"/>
              <a:t>VTRx</a:t>
            </a:r>
            <a:r>
              <a:rPr lang="en-GB" dirty="0"/>
              <a:t>+ readout.</a:t>
            </a:r>
          </a:p>
          <a:p>
            <a:pPr marL="0" indent="0">
              <a:buNone/>
            </a:pPr>
            <a:r>
              <a:rPr lang="en-GB" dirty="0"/>
              <a:t>FPC designs are preferring clusters 1 EIC-LAS wide (even if interfacing sensors on different sides of the same structure).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E55CBC-15FA-B8CC-04AA-6FF2C2799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328" y="4956344"/>
            <a:ext cx="11641752" cy="848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023681-5221-CFAD-FB8F-97187A4DC39A}"/>
              </a:ext>
            </a:extLst>
          </p:cNvPr>
          <p:cNvSpPr txBox="1"/>
          <p:nvPr/>
        </p:nvSpPr>
        <p:spPr>
          <a:xfrm>
            <a:off x="2783632" y="5964615"/>
            <a:ext cx="3600400" cy="369332"/>
          </a:xfrm>
          <a:prstGeom prst="rect">
            <a:avLst/>
          </a:prstGeom>
          <a:solidFill>
            <a:srgbClr val="C0C0C0">
              <a:alpha val="50196"/>
            </a:srgb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/>
                </a:solidFill>
              </a:rPr>
              <a:t>* 4 read-out channels per </a:t>
            </a:r>
            <a:r>
              <a:rPr lang="en-GB" dirty="0" err="1">
                <a:solidFill>
                  <a:schemeClr val="accent5"/>
                </a:solidFill>
              </a:rPr>
              <a:t>VTRx</a:t>
            </a:r>
            <a:r>
              <a:rPr lang="en-GB" dirty="0">
                <a:solidFill>
                  <a:schemeClr val="accent5"/>
                </a:solidFill>
              </a:rPr>
              <a:t>+.</a:t>
            </a:r>
          </a:p>
        </p:txBody>
      </p:sp>
    </p:spTree>
    <p:extLst>
      <p:ext uri="{BB962C8B-B14F-4D97-AF65-F5344CB8AC3E}">
        <p14:creationId xmlns:p14="http://schemas.microsoft.com/office/powerpoint/2010/main" val="131305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AD22F-0893-7588-510E-C38E82B10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ITS3’s power domains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40D4F-75AA-FA90-A34C-7808FF8484A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 March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993361-F1F6-AA0F-E64B-7653651B4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EIC-UK WP1 F2F @ Birmingham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655FB-7394-F35A-215F-0F5EC4DE1C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6E548B-647B-480B-A54A-ADAA5DCD6E5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184232" y="1196752"/>
            <a:ext cx="3312368" cy="4710646"/>
          </a:xfrm>
        </p:spPr>
        <p:txBody>
          <a:bodyPr>
            <a:normAutofit/>
          </a:bodyPr>
          <a:lstStyle/>
          <a:p>
            <a:r>
              <a:rPr lang="en-GB" dirty="0"/>
              <a:t>3 domains all around +1.2 V.</a:t>
            </a:r>
          </a:p>
          <a:p>
            <a:pPr lvl="1"/>
            <a:r>
              <a:rPr lang="en-GB" dirty="0"/>
              <a:t> </a:t>
            </a:r>
            <a:r>
              <a:rPr lang="en-GB" dirty="0">
                <a:solidFill>
                  <a:schemeClr val="accent5"/>
                </a:solidFill>
              </a:rPr>
              <a:t>Services</a:t>
            </a:r>
          </a:p>
          <a:p>
            <a:pPr lvl="1"/>
            <a:r>
              <a:rPr lang="en-GB" dirty="0"/>
              <a:t> </a:t>
            </a:r>
            <a:r>
              <a:rPr lang="en-GB" dirty="0">
                <a:solidFill>
                  <a:schemeClr val="accent5"/>
                </a:solidFill>
              </a:rPr>
              <a:t>Global analogue</a:t>
            </a:r>
          </a:p>
          <a:p>
            <a:pPr lvl="1"/>
            <a:r>
              <a:rPr lang="en-GB" dirty="0"/>
              <a:t> </a:t>
            </a:r>
            <a:r>
              <a:rPr lang="en-GB" dirty="0">
                <a:solidFill>
                  <a:schemeClr val="accent5"/>
                </a:solidFill>
              </a:rPr>
              <a:t>Global digital</a:t>
            </a:r>
          </a:p>
          <a:p>
            <a:r>
              <a:rPr lang="en-GB" dirty="0"/>
              <a:t>1 </a:t>
            </a:r>
            <a:r>
              <a:rPr lang="en-GB" dirty="0" err="1">
                <a:solidFill>
                  <a:schemeClr val="accent5"/>
                </a:solidFill>
              </a:rPr>
              <a:t>Serialisers</a:t>
            </a:r>
            <a:r>
              <a:rPr lang="en-GB" dirty="0"/>
              <a:t> domain at 	 +1.8 V.</a:t>
            </a:r>
          </a:p>
          <a:p>
            <a:r>
              <a:rPr lang="en-GB" dirty="0"/>
              <a:t>1 </a:t>
            </a:r>
            <a:r>
              <a:rPr lang="en-GB" dirty="0">
                <a:solidFill>
                  <a:schemeClr val="accent5"/>
                </a:solidFill>
              </a:rPr>
              <a:t>Substrate	 bias</a:t>
            </a:r>
            <a:r>
              <a:rPr lang="en-GB" dirty="0"/>
              <a:t> domain at	   </a:t>
            </a:r>
            <a:r>
              <a:rPr lang="en-GB" dirty="0">
                <a:solidFill>
                  <a:srgbClr val="FF0000"/>
                </a:solidFill>
              </a:rPr>
              <a:t>-1.2 V</a:t>
            </a:r>
            <a:r>
              <a:rPr lang="en-GB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2FB603-5C48-1C6A-7FBF-FCBD2C18A1C6}"/>
              </a:ext>
            </a:extLst>
          </p:cNvPr>
          <p:cNvSpPr txBox="1"/>
          <p:nvPr/>
        </p:nvSpPr>
        <p:spPr bwMode="auto">
          <a:xfrm>
            <a:off x="1981202" y="4797152"/>
            <a:ext cx="4392488" cy="738664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dirty="0"/>
              <a:t>From ITS3 TDR (Section 3.4.5):</a:t>
            </a:r>
          </a:p>
          <a:p>
            <a:pPr>
              <a:defRPr/>
            </a:pPr>
            <a:r>
              <a:rPr lang="en-GB" sz="1400" dirty="0">
                <a:hlinkClick r:id="rId2"/>
              </a:rPr>
              <a:t>https://indico.cern.ch/event/1372078/attachments/2790270/4865816/20240129ITS3_TDR_V3LHCC.pdf</a:t>
            </a:r>
            <a:endParaRPr lang="en-GB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A96D01-61E5-EACF-772C-0CD885904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57" y="1980985"/>
            <a:ext cx="8020179" cy="25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36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C2EFD-661D-3966-13DE-9D3CC52C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Ancillary ASIC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F14C8B-4B72-9C50-DA1A-2A72ADDFFA6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 March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93554-82C3-6382-415A-B80383F86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EIC-UK WP1 F2F @ Birmingham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6F7FB-8EBF-0134-0424-D15CF3421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81D158-8045-91FE-80C8-CD2C8DDD3967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GB" dirty="0"/>
              <a:t>Power domains to be achieved using S-LDOs and negative voltage generator (NVG),these will be part of an ancillary ASIC (along with multiplexing of slow controls).</a:t>
            </a:r>
          </a:p>
          <a:p>
            <a:r>
              <a:rPr lang="en-GB" dirty="0"/>
              <a:t>Chip designers are working on power consumption estimates.</a:t>
            </a:r>
          </a:p>
          <a:p>
            <a:pPr lvl="1"/>
            <a:r>
              <a:rPr lang="en-GB" dirty="0"/>
              <a:t>This will be dominated by the S-LDOs</a:t>
            </a:r>
          </a:p>
          <a:p>
            <a:r>
              <a:rPr lang="en-GB" dirty="0"/>
              <a:t>Some aspects will be introduced here.</a:t>
            </a:r>
          </a:p>
          <a:p>
            <a:r>
              <a:rPr lang="en-GB" dirty="0"/>
              <a:t>A talk by the chip designers will be at a future (SVT) meeting when power figures are finalised.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86BC6D-E061-B1A8-B660-D3DB3DBF74F0}"/>
              </a:ext>
            </a:extLst>
          </p:cNvPr>
          <p:cNvSpPr txBox="1"/>
          <p:nvPr/>
        </p:nvSpPr>
        <p:spPr bwMode="auto">
          <a:xfrm>
            <a:off x="5519936" y="522618"/>
            <a:ext cx="2808312" cy="307777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chemeClr val="accent5"/>
                </a:solidFill>
              </a:rPr>
              <a:t>Details can be seen in Iain’s talk.</a:t>
            </a:r>
          </a:p>
        </p:txBody>
      </p:sp>
    </p:spTree>
    <p:extLst>
      <p:ext uri="{BB962C8B-B14F-4D97-AF65-F5344CB8AC3E}">
        <p14:creationId xmlns:p14="http://schemas.microsoft.com/office/powerpoint/2010/main" val="3638354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221BC-29E2-DC2B-A21A-5BC63F793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1.8 V problem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443EF2-8F37-B1B5-21BE-1A4A9561EF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 March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D8B86B-8926-6139-FA9A-DD3BEAFD6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EIC-UK WP1 F2F @ Birmingham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20A6F3-9927-A527-C775-58424E21C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970FEF-B23D-2F40-DF99-9EC5328B8D12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To keep the 1.8 V </a:t>
            </a:r>
            <a:r>
              <a:rPr lang="en-GB" dirty="0" err="1">
                <a:solidFill>
                  <a:schemeClr val="accent5"/>
                </a:solidFill>
              </a:rPr>
              <a:t>Serialisers</a:t>
            </a:r>
            <a:r>
              <a:rPr lang="en-GB" dirty="0"/>
              <a:t> domain of the wafer-scale sensor:</a:t>
            </a:r>
          </a:p>
          <a:p>
            <a:r>
              <a:rPr lang="en-GB" dirty="0"/>
              <a:t> All Shunt-LDOs (S-LDOs) need to be in parallel, and if we run them at 1.8V, the 1.2V supplies will waste considerable power.</a:t>
            </a:r>
          </a:p>
          <a:p>
            <a:pPr marL="0" indent="0">
              <a:buNone/>
            </a:pPr>
            <a:r>
              <a:rPr lang="en-GB" dirty="0"/>
              <a:t>Chip design (MOSAIX) currently has on-chip LDOs for the </a:t>
            </a:r>
            <a:r>
              <a:rPr lang="en-GB" dirty="0" err="1"/>
              <a:t>serialisers</a:t>
            </a:r>
            <a:r>
              <a:rPr lang="en-GB" dirty="0"/>
              <a:t> (while each </a:t>
            </a:r>
            <a:r>
              <a:rPr lang="en-GB" dirty="0" err="1"/>
              <a:t>serialiser</a:t>
            </a:r>
            <a:r>
              <a:rPr lang="en-GB" dirty="0"/>
              <a:t> runs at 1.2 V).</a:t>
            </a:r>
          </a:p>
          <a:p>
            <a:r>
              <a:rPr lang="en-GB" dirty="0"/>
              <a:t> </a:t>
            </a:r>
            <a:r>
              <a:rPr lang="en-GB" dirty="0">
                <a:solidFill>
                  <a:schemeClr val="accent5"/>
                </a:solidFill>
              </a:rPr>
              <a:t>We could remove this LDO and rely on the S-LDO to generate the 1.2V for the </a:t>
            </a:r>
            <a:r>
              <a:rPr lang="en-GB" dirty="0" err="1">
                <a:solidFill>
                  <a:schemeClr val="accent5"/>
                </a:solidFill>
              </a:rPr>
              <a:t>serialisers</a:t>
            </a:r>
            <a:r>
              <a:rPr lang="en-GB" dirty="0"/>
              <a:t>.</a:t>
            </a:r>
          </a:p>
          <a:p>
            <a:r>
              <a:rPr lang="en-GB" dirty="0"/>
              <a:t> We then have 4 domains of 1.2 – 1.32 V.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E80BF0-AAB3-8192-5C4B-DCF47D4261FD}"/>
              </a:ext>
            </a:extLst>
          </p:cNvPr>
          <p:cNvSpPr txBox="1"/>
          <p:nvPr/>
        </p:nvSpPr>
        <p:spPr bwMode="auto">
          <a:xfrm>
            <a:off x="2783632" y="6021287"/>
            <a:ext cx="4392488" cy="307777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dirty="0"/>
              <a:t>From recent chip designers meeting (closed session).</a:t>
            </a:r>
          </a:p>
        </p:txBody>
      </p:sp>
    </p:spTree>
    <p:extLst>
      <p:ext uri="{BB962C8B-B14F-4D97-AF65-F5344CB8AC3E}">
        <p14:creationId xmlns:p14="http://schemas.microsoft.com/office/powerpoint/2010/main" val="926829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04FCD-3D4C-55AE-C704-54E53A5B0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 S-LDO per (+</a:t>
            </a:r>
            <a:r>
              <a:rPr lang="en-GB" dirty="0" err="1"/>
              <a:t>ve</a:t>
            </a:r>
            <a:r>
              <a:rPr lang="en-GB" dirty="0"/>
              <a:t>) domain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29B570-8F90-AA56-6625-ACD0DD3F0D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 March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74FF1F-6365-7338-173C-BCE1B51A0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EIC-UK WP1 F2F @ Birmingham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B0D34-0E3F-1577-23B5-BD78FF8E5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A358EC-32F8-ABC9-1B47-040E70A1E02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2920" y="1196753"/>
            <a:ext cx="6961232" cy="4502762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4 S-LDOs would be needed (in parallel).</a:t>
            </a:r>
          </a:p>
          <a:p>
            <a:pPr lvl="1"/>
            <a:r>
              <a:rPr lang="en-GB" dirty="0"/>
              <a:t> </a:t>
            </a:r>
            <a:r>
              <a:rPr lang="en-GB" dirty="0">
                <a:solidFill>
                  <a:schemeClr val="accent5"/>
                </a:solidFill>
              </a:rPr>
              <a:t>Services</a:t>
            </a:r>
            <a:r>
              <a:rPr lang="en-GB" dirty="0"/>
              <a:t> (up to 1.32 V).</a:t>
            </a:r>
            <a:endParaRPr lang="en-GB" dirty="0">
              <a:sym typeface="Symbol" panose="05050102010706020507" pitchFamily="18" charset="2"/>
            </a:endParaRPr>
          </a:p>
          <a:p>
            <a:pPr lvl="1"/>
            <a:r>
              <a:rPr lang="en-GB" dirty="0"/>
              <a:t> </a:t>
            </a:r>
            <a:r>
              <a:rPr lang="en-GB" dirty="0">
                <a:solidFill>
                  <a:schemeClr val="accent5"/>
                </a:solidFill>
              </a:rPr>
              <a:t>Global analogue</a:t>
            </a:r>
            <a:r>
              <a:rPr lang="en-GB" dirty="0"/>
              <a:t> (up to 1.32 V).</a:t>
            </a:r>
          </a:p>
          <a:p>
            <a:pPr lvl="1"/>
            <a:r>
              <a:rPr lang="en-GB" dirty="0"/>
              <a:t> </a:t>
            </a:r>
            <a:r>
              <a:rPr lang="en-GB" dirty="0">
                <a:solidFill>
                  <a:schemeClr val="accent5"/>
                </a:solidFill>
              </a:rPr>
              <a:t>Global digital</a:t>
            </a:r>
            <a:r>
              <a:rPr lang="en-GB" dirty="0"/>
              <a:t> (up to 1.32 V).</a:t>
            </a:r>
          </a:p>
          <a:p>
            <a:pPr lvl="1"/>
            <a:r>
              <a:rPr lang="en-GB" dirty="0"/>
              <a:t> </a:t>
            </a:r>
            <a:r>
              <a:rPr lang="en-GB" dirty="0" err="1">
                <a:solidFill>
                  <a:schemeClr val="accent5"/>
                </a:solidFill>
              </a:rPr>
              <a:t>Serialisers</a:t>
            </a:r>
            <a:r>
              <a:rPr lang="en-GB" dirty="0"/>
              <a:t> (up to 1.32 V).</a:t>
            </a:r>
          </a:p>
          <a:p>
            <a:r>
              <a:rPr lang="en-GB" dirty="0">
                <a:sym typeface="Symbol" panose="05050102010706020507" pitchFamily="18" charset="2"/>
              </a:rPr>
              <a:t>What about redundancy?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Per EIC-LAS and per SP chain.</a:t>
            </a: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5F6C0FAD-2237-B818-36D4-AC846940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12938" y="1348030"/>
            <a:ext cx="4541844" cy="437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57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24FE7F-D84B-A178-257E-AA4E2D9778A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2920" y="1196752"/>
            <a:ext cx="10850880" cy="4896544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1 S-LDO failure, kills 1 EIC-LAS, but keeps SP chain.</a:t>
            </a:r>
          </a:p>
          <a:p>
            <a:pPr lvl="1"/>
            <a:r>
              <a:rPr lang="en-GB" dirty="0"/>
              <a:t>4 S-LDOs per EIC-LAS.</a:t>
            </a:r>
          </a:p>
          <a:p>
            <a:pPr lvl="1"/>
            <a:r>
              <a:rPr lang="en-GB" dirty="0"/>
              <a:t>If any 1 fails, the EIC-LAS is lost.</a:t>
            </a:r>
          </a:p>
          <a:p>
            <a:pPr lvl="1"/>
            <a:r>
              <a:rPr lang="en-GB" dirty="0"/>
              <a:t>Up to 2 (on the same EIC-LAS) can fail before the SP chain is lost</a:t>
            </a:r>
            <a:r>
              <a:rPr lang="en-GB" dirty="0">
                <a:solidFill>
                  <a:schemeClr val="accent5"/>
                </a:solidFill>
              </a:rPr>
              <a:t>*</a:t>
            </a:r>
            <a:r>
              <a:rPr lang="en-GB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Redundancy for each S-LDO (2 per domain).</a:t>
            </a:r>
          </a:p>
          <a:p>
            <a:pPr lvl="1"/>
            <a:r>
              <a:rPr lang="en-GB" dirty="0"/>
              <a:t>8 S-LDOs per EIC-LAS (</a:t>
            </a:r>
            <a:r>
              <a:rPr lang="en-GB" dirty="0">
                <a:solidFill>
                  <a:schemeClr val="accent5"/>
                </a:solidFill>
              </a:rPr>
              <a:t>more material</a:t>
            </a:r>
            <a:r>
              <a:rPr lang="en-GB" dirty="0"/>
              <a:t>).</a:t>
            </a:r>
          </a:p>
          <a:p>
            <a:pPr lvl="1"/>
            <a:r>
              <a:rPr lang="en-GB" dirty="0"/>
              <a:t>Master/slave relationship (slave only supplies domain if master has failed).</a:t>
            </a:r>
          </a:p>
          <a:p>
            <a:pPr lvl="1"/>
            <a:r>
              <a:rPr lang="en-GB" dirty="0"/>
              <a:t>Requires additional circuitry (</a:t>
            </a:r>
            <a:r>
              <a:rPr lang="en-GB" dirty="0">
                <a:solidFill>
                  <a:schemeClr val="accent5"/>
                </a:solidFill>
              </a:rPr>
              <a:t>and material</a:t>
            </a:r>
            <a:r>
              <a:rPr lang="en-GB" dirty="0"/>
              <a:t>), on top of the additional S-LDO.</a:t>
            </a:r>
          </a:p>
          <a:p>
            <a:pPr lvl="1"/>
            <a:r>
              <a:rPr lang="en-GB" dirty="0"/>
              <a:t>Any (single) S-LDO failure does not affect the detector performance.</a:t>
            </a:r>
          </a:p>
          <a:p>
            <a:pPr lvl="1"/>
            <a:r>
              <a:rPr lang="en-GB" dirty="0"/>
              <a:t>2 S-LDOs (for the same domain) would have to fail before losing an EIC-LAS.</a:t>
            </a:r>
          </a:p>
          <a:p>
            <a:pPr lvl="1"/>
            <a:r>
              <a:rPr lang="en-GB" dirty="0"/>
              <a:t>Up to 2 domains (on the same EIC-LAS) can fail before the SP chain is lost.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D3C859-23D3-6A56-CE86-AF4AB029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Redundancy options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8E942B-EBAC-6765-E122-1E04012FE7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 March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05A8C-2185-066D-8423-A842A34AEA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EIC-UK WP1 F2F @ Birmingham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12D699-504A-BC19-BB9A-6101B6C67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1408B1-5D15-A1C7-631F-B5D2D15F6223}"/>
                  </a:ext>
                </a:extLst>
              </p:cNvPr>
              <p:cNvSpPr txBox="1"/>
              <p:nvPr/>
            </p:nvSpPr>
            <p:spPr bwMode="auto">
              <a:xfrm>
                <a:off x="2063552" y="5845660"/>
                <a:ext cx="5760640" cy="483466"/>
              </a:xfrm>
              <a:prstGeom prst="rect">
                <a:avLst/>
              </a:prstGeom>
              <a:solidFill>
                <a:srgbClr val="DDDDDD">
                  <a:alpha val="30196"/>
                </a:srgb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 dirty="0">
                    <a:solidFill>
                      <a:schemeClr val="accent5"/>
                    </a:solidFill>
                  </a:rPr>
                  <a:t>*Assuming 2 S-LDOs remain, each shunting 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chemeClr val="accent5"/>
                    </a:solidFill>
                  </a:rPr>
                  <a:t>I</a:t>
                </a:r>
                <a:r>
                  <a:rPr lang="en-GB" baseline="-25000" dirty="0">
                    <a:solidFill>
                      <a:schemeClr val="accent5"/>
                    </a:solidFill>
                  </a:rPr>
                  <a:t>EIC-LAS</a:t>
                </a:r>
                <a:r>
                  <a:rPr lang="en-GB" dirty="0">
                    <a:solidFill>
                      <a:schemeClr val="accent5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1408B1-5D15-A1C7-631F-B5D2D15F6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3552" y="5845660"/>
                <a:ext cx="5760640" cy="483466"/>
              </a:xfrm>
              <a:prstGeom prst="rect">
                <a:avLst/>
              </a:prstGeom>
              <a:blipFill>
                <a:blip r:embed="rId2"/>
                <a:stretch>
                  <a:fillRect l="-846" r="-211" b="-6173"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707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2630</TotalTime>
  <Words>1294</Words>
  <Application>Microsoft Office PowerPoint</Application>
  <DocSecurity>0</DocSecurity>
  <PresentationFormat>Widescreen</PresentationFormat>
  <Paragraphs>148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Helvetica</vt:lpstr>
      <vt:lpstr>Symbol</vt:lpstr>
      <vt:lpstr>Times New Roman</vt:lpstr>
      <vt:lpstr>Office Theme</vt:lpstr>
      <vt:lpstr>ePIC SVT Outer Barrel Powering</vt:lpstr>
      <vt:lpstr>Serial powering basics</vt:lpstr>
      <vt:lpstr>Shunt-LDO regulator</vt:lpstr>
      <vt:lpstr>FPC considerations</vt:lpstr>
      <vt:lpstr>ITS3’s power domains</vt:lpstr>
      <vt:lpstr>Ancillary ASIC</vt:lpstr>
      <vt:lpstr>The 1.8 V problem</vt:lpstr>
      <vt:lpstr>1 S-LDO per (+ve) domain</vt:lpstr>
      <vt:lpstr>Redundancy options</vt:lpstr>
      <vt:lpstr>Substrate bias domain</vt:lpstr>
      <vt:lpstr>S-LDO config per EIC-LAS</vt:lpstr>
      <vt:lpstr>Powering the ancillary ASIC</vt:lpstr>
      <vt:lpstr>Thank you very much!</vt:lpstr>
      <vt:lpstr>Additional (support) slides</vt:lpstr>
      <vt:lpstr>EIC-LAS connections on FPC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ePIC SVT Outer Barrel Powering</dc:title>
  <dc:subject/>
  <dc:creator>James Glover (College of Engineering and Physical Sciences)</dc:creator>
  <cp:keywords/>
  <dc:description/>
  <cp:lastModifiedBy>James Glover (College of Engineering and Physical Sciences)</cp:lastModifiedBy>
  <cp:revision>430</cp:revision>
  <dcterms:created xsi:type="dcterms:W3CDTF">2012-12-03T06:56:55Z</dcterms:created>
  <dcterms:modified xsi:type="dcterms:W3CDTF">2024-03-14T15:18:57Z</dcterms:modified>
  <cp:category/>
  <dc:identifier/>
  <cp:contentStatus>Final</cp:contentStatus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