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8"/>
  </p:notesMasterIdLst>
  <p:sldIdLst>
    <p:sldId id="266" r:id="rId5"/>
    <p:sldId id="308" r:id="rId6"/>
    <p:sldId id="268" r:id="rId7"/>
    <p:sldId id="286" r:id="rId8"/>
    <p:sldId id="269" r:id="rId9"/>
    <p:sldId id="276" r:id="rId10"/>
    <p:sldId id="278" r:id="rId11"/>
    <p:sldId id="305" r:id="rId12"/>
    <p:sldId id="302" r:id="rId13"/>
    <p:sldId id="311" r:id="rId14"/>
    <p:sldId id="310" r:id="rId15"/>
    <p:sldId id="307" r:id="rId16"/>
    <p:sldId id="317" r:id="rId17"/>
    <p:sldId id="318" r:id="rId18"/>
    <p:sldId id="319" r:id="rId19"/>
    <p:sldId id="320" r:id="rId20"/>
    <p:sldId id="296" r:id="rId21"/>
    <p:sldId id="315" r:id="rId22"/>
    <p:sldId id="312" r:id="rId23"/>
    <p:sldId id="303" r:id="rId24"/>
    <p:sldId id="304" r:id="rId25"/>
    <p:sldId id="306" r:id="rId26"/>
    <p:sldId id="31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15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Yang" userId="47442de8-8d27-4a73-a5d2-c72ecd2eb6f9" providerId="ADAL" clId="{B822EF72-CAA7-4453-8476-02DEF33B22AC}"/>
    <pc:docChg chg="modSld">
      <pc:chgData name="Stephanie Yang" userId="47442de8-8d27-4a73-a5d2-c72ecd2eb6f9" providerId="ADAL" clId="{B822EF72-CAA7-4453-8476-02DEF33B22AC}" dt="2024-03-15T12:31:48.958" v="0" actId="1076"/>
      <pc:docMkLst>
        <pc:docMk/>
      </pc:docMkLst>
      <pc:sldChg chg="modSp mod">
        <pc:chgData name="Stephanie Yang" userId="47442de8-8d27-4a73-a5d2-c72ecd2eb6f9" providerId="ADAL" clId="{B822EF72-CAA7-4453-8476-02DEF33B22AC}" dt="2024-03-15T12:31:48.958" v="0" actId="1076"/>
        <pc:sldMkLst>
          <pc:docMk/>
          <pc:sldMk cId="1997521933" sldId="266"/>
        </pc:sldMkLst>
        <pc:spChg chg="mod">
          <ac:chgData name="Stephanie Yang" userId="47442de8-8d27-4a73-a5d2-c72ecd2eb6f9" providerId="ADAL" clId="{B822EF72-CAA7-4453-8476-02DEF33B22AC}" dt="2024-03-15T12:31:48.958" v="0" actId="1076"/>
          <ac:spMkLst>
            <pc:docMk/>
            <pc:sldMk cId="1997521933" sldId="266"/>
            <ac:spMk id="2" creationId="{62C58A44-54FA-4B45-BFF4-7C18411512B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'sensor detail model case1 resul'!$G$7:$G$16</c:f>
              <c:numCache>
                <c:formatCode>0</c:formatCode>
                <c:ptCount val="10"/>
                <c:pt idx="0">
                  <c:v>100</c:v>
                </c:pt>
                <c:pt idx="1">
                  <c:v>175</c:v>
                </c:pt>
                <c:pt idx="2">
                  <c:v>240</c:v>
                </c:pt>
                <c:pt idx="3">
                  <c:v>300</c:v>
                </c:pt>
                <c:pt idx="4">
                  <c:v>350</c:v>
                </c:pt>
                <c:pt idx="5">
                  <c:v>450</c:v>
                </c:pt>
                <c:pt idx="6">
                  <c:v>550</c:v>
                </c:pt>
                <c:pt idx="7">
                  <c:v>650</c:v>
                </c:pt>
                <c:pt idx="8">
                  <c:v>700</c:v>
                </c:pt>
                <c:pt idx="9">
                  <c:v>1000</c:v>
                </c:pt>
              </c:numCache>
            </c:numRef>
          </c:xVal>
          <c:yVal>
            <c:numRef>
              <c:f>'sensor detail model case1 resul'!$J$7:$J$16</c:f>
              <c:numCache>
                <c:formatCode>General</c:formatCode>
                <c:ptCount val="10"/>
                <c:pt idx="0">
                  <c:v>37.704000000000001</c:v>
                </c:pt>
                <c:pt idx="1">
                  <c:v>25.664000000000001</c:v>
                </c:pt>
                <c:pt idx="2">
                  <c:v>20.503999999999998</c:v>
                </c:pt>
                <c:pt idx="3">
                  <c:v>17.427999999999997</c:v>
                </c:pt>
                <c:pt idx="4">
                  <c:v>15.545000000000002</c:v>
                </c:pt>
                <c:pt idx="5">
                  <c:v>12.848999999999997</c:v>
                </c:pt>
                <c:pt idx="6">
                  <c:v>10.994999999999997</c:v>
                </c:pt>
                <c:pt idx="7">
                  <c:v>9.6310000000000002</c:v>
                </c:pt>
                <c:pt idx="8">
                  <c:v>9.0749999999999993</c:v>
                </c:pt>
                <c:pt idx="9">
                  <c:v>6.7639999999999993</c:v>
                </c:pt>
              </c:numCache>
            </c:numRef>
          </c:yVal>
          <c:smooth val="1"/>
          <c:extLst>
            <c:ext xmlns:c16="http://schemas.microsoft.com/office/drawing/2014/chart" uri="{C3380CC4-5D6E-409C-BE32-E72D297353CC}">
              <c16:uniqueId val="{00000000-CBDC-478F-8BF8-E1BE91BCCEBF}"/>
            </c:ext>
          </c:extLst>
        </c:ser>
        <c:dLbls>
          <c:showLegendKey val="0"/>
          <c:showVal val="0"/>
          <c:showCatName val="0"/>
          <c:showSerName val="0"/>
          <c:showPercent val="0"/>
          <c:showBubbleSize val="0"/>
        </c:dLbls>
        <c:axId val="499955536"/>
        <c:axId val="499952584"/>
      </c:scatterChart>
      <c:valAx>
        <c:axId val="499955536"/>
        <c:scaling>
          <c:orientation val="minMax"/>
          <c:max val="1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Convection film</a:t>
                </a:r>
                <a:r>
                  <a:rPr lang="en-GB" baseline="0"/>
                  <a:t> coefficient [W/m</a:t>
                </a:r>
                <a:r>
                  <a:rPr lang="en-GB" baseline="30000"/>
                  <a:t>2 o</a:t>
                </a:r>
                <a:r>
                  <a:rPr lang="en-GB" baseline="0"/>
                  <a:t>C]</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952584"/>
        <c:crosses val="autoZero"/>
        <c:crossBetween val="midCat"/>
        <c:majorUnit val="100"/>
      </c:valAx>
      <c:valAx>
        <c:axId val="499952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Delta T [</a:t>
                </a:r>
                <a:r>
                  <a:rPr lang="en-GB" baseline="30000"/>
                  <a:t>o</a:t>
                </a:r>
                <a:r>
                  <a:rPr lang="en-GB"/>
                  <a:t>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955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K9</a:t>
            </a:r>
            <a:r>
              <a:rPr lang="en-US" baseline="0"/>
              <a:t> foam </a:t>
            </a:r>
            <a:r>
              <a:rPr lang="en-US"/>
              <a:t>CERN Test</a:t>
            </a:r>
          </a:p>
        </c:rich>
      </c:tx>
      <c:layout>
        <c:manualLayout>
          <c:xMode val="edge"/>
          <c:yMode val="edge"/>
          <c:x val="0.30996974056690213"/>
          <c:y val="6.8449442271788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72149003940813"/>
          <c:y val="0.17171296296296298"/>
          <c:w val="0.75642107044156837"/>
          <c:h val="0.67525464629783749"/>
        </c:manualLayout>
      </c:layout>
      <c:scatterChart>
        <c:scatterStyle val="smoothMarker"/>
        <c:varyColors val="0"/>
        <c:ser>
          <c:idx val="0"/>
          <c:order val="0"/>
          <c:tx>
            <c:v>K9 CERN Test</c:v>
          </c:tx>
          <c:spPr>
            <a:ln w="19050" cap="rnd">
              <a:solidFill>
                <a:schemeClr val="accent1"/>
              </a:solidFill>
              <a:round/>
            </a:ln>
            <a:effectLst/>
          </c:spPr>
          <c:marker>
            <c:symbol val="diamond"/>
            <c:size val="8"/>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0"/>
            <c:dispEq val="0"/>
          </c:trendline>
          <c:trendline>
            <c:spPr>
              <a:ln w="19050" cap="rnd">
                <a:solidFill>
                  <a:schemeClr val="accent1"/>
                </a:solidFill>
                <a:prstDash val="sysDot"/>
              </a:ln>
              <a:effectLst/>
            </c:spPr>
            <c:trendlineType val="poly"/>
            <c:order val="2"/>
            <c:intercept val="0"/>
            <c:dispRSqr val="0"/>
            <c:dispEq val="1"/>
            <c:trendlineLbl>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rendlineLbl>
          </c:trendline>
          <c:xVal>
            <c:numRef>
              <c:f>'porous input'!$B$22:$B$27</c:f>
              <c:numCache>
                <c:formatCode>General</c:formatCode>
                <c:ptCount val="6"/>
                <c:pt idx="0">
                  <c:v>0</c:v>
                </c:pt>
                <c:pt idx="1">
                  <c:v>1</c:v>
                </c:pt>
                <c:pt idx="2">
                  <c:v>3</c:v>
                </c:pt>
                <c:pt idx="3">
                  <c:v>5</c:v>
                </c:pt>
                <c:pt idx="4">
                  <c:v>7</c:v>
                </c:pt>
                <c:pt idx="5">
                  <c:v>9</c:v>
                </c:pt>
              </c:numCache>
            </c:numRef>
          </c:xVal>
          <c:yVal>
            <c:numRef>
              <c:f>'porous input'!$D$22:$D$27</c:f>
              <c:numCache>
                <c:formatCode>General</c:formatCode>
                <c:ptCount val="6"/>
                <c:pt idx="0">
                  <c:v>0</c:v>
                </c:pt>
                <c:pt idx="1">
                  <c:v>50</c:v>
                </c:pt>
                <c:pt idx="2">
                  <c:v>170</c:v>
                </c:pt>
                <c:pt idx="3">
                  <c:v>345</c:v>
                </c:pt>
                <c:pt idx="4">
                  <c:v>530</c:v>
                </c:pt>
                <c:pt idx="5">
                  <c:v>775</c:v>
                </c:pt>
              </c:numCache>
            </c:numRef>
          </c:yVal>
          <c:smooth val="1"/>
          <c:extLst>
            <c:ext xmlns:c16="http://schemas.microsoft.com/office/drawing/2014/chart" uri="{C3380CC4-5D6E-409C-BE32-E72D297353CC}">
              <c16:uniqueId val="{00000002-58B1-4EC2-AE77-9AA1A7D21BDA}"/>
            </c:ext>
          </c:extLst>
        </c:ser>
        <c:dLbls>
          <c:showLegendKey val="0"/>
          <c:showVal val="0"/>
          <c:showCatName val="0"/>
          <c:showSerName val="0"/>
          <c:showPercent val="0"/>
          <c:showBubbleSize val="0"/>
        </c:dLbls>
        <c:axId val="435305704"/>
        <c:axId val="435307016"/>
      </c:scatterChart>
      <c:valAx>
        <c:axId val="435305704"/>
        <c:scaling>
          <c:orientation val="minMax"/>
          <c:max val="9"/>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velocity [m/s]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307016"/>
        <c:crosses val="autoZero"/>
        <c:crossBetween val="midCat"/>
      </c:valAx>
      <c:valAx>
        <c:axId val="435307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pressure</a:t>
                </a:r>
                <a:r>
                  <a:rPr lang="en-GB" baseline="0" dirty="0"/>
                  <a:t> drop/mm [Pa]</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3057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4E31D-CDA1-4C32-A569-78211CB31E40}" type="datetimeFigureOut">
              <a:rPr lang="en-GB" smtClean="0"/>
              <a:t>15/03/2024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7C973-F26F-43A0-8649-63BC2D006A96}" type="slidenum">
              <a:rPr lang="en-GB" smtClean="0"/>
              <a:t>‹#›</a:t>
            </a:fld>
            <a:endParaRPr lang="en-GB"/>
          </a:p>
        </p:txBody>
      </p:sp>
    </p:spTree>
    <p:extLst>
      <p:ext uri="{BB962C8B-B14F-4D97-AF65-F5344CB8AC3E}">
        <p14:creationId xmlns:p14="http://schemas.microsoft.com/office/powerpoint/2010/main" val="171600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15/03/2024</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13DC6-5A70-454B-832F-5E3FFACF8145}" type="slidenum">
              <a:rPr lang="en-GB" smtClean="0"/>
              <a:t>‹#›</a:t>
            </a:fld>
            <a:endParaRPr lang="en-GB" dirty="0"/>
          </a:p>
        </p:txBody>
      </p:sp>
    </p:spTree>
    <p:extLst>
      <p:ext uri="{BB962C8B-B14F-4D97-AF65-F5344CB8AC3E}">
        <p14:creationId xmlns:p14="http://schemas.microsoft.com/office/powerpoint/2010/main" val="40933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15/03/2024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283365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15/03/2024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36132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15/03/2024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218248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15/03/2024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118311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15/03/2024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26599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15/03/2024</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427973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15/03/2024</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365032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15/03/2024</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349367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15/03/2024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24836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15/03/2024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713DC6-5A70-454B-832F-5E3FFACF8145}" type="slidenum">
              <a:rPr lang="en-GB" smtClean="0"/>
              <a:t>‹#›</a:t>
            </a:fld>
            <a:endParaRPr lang="en-GB"/>
          </a:p>
        </p:txBody>
      </p:sp>
    </p:spTree>
    <p:extLst>
      <p:ext uri="{BB962C8B-B14F-4D97-AF65-F5344CB8AC3E}">
        <p14:creationId xmlns:p14="http://schemas.microsoft.com/office/powerpoint/2010/main" val="41681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15/03/2024</a:t>
            </a: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13DC6-5A70-454B-832F-5E3FFACF8145}" type="slidenum">
              <a:rPr lang="en-GB" smtClean="0"/>
              <a:t>‹#›</a:t>
            </a:fld>
            <a:endParaRPr lang="en-GB"/>
          </a:p>
        </p:txBody>
      </p:sp>
      <p:pic>
        <p:nvPicPr>
          <p:cNvPr id="8" name="Picture 7">
            <a:extLst>
              <a:ext uri="{FF2B5EF4-FFF2-40B4-BE49-F238E27FC236}">
                <a16:creationId xmlns:a16="http://schemas.microsoft.com/office/drawing/2014/main" id="{22F3CA28-985F-41CB-BF5C-02B74D10B215}"/>
              </a:ext>
            </a:extLst>
          </p:cNvPr>
          <p:cNvPicPr>
            <a:picLocks noChangeAspect="1"/>
          </p:cNvPicPr>
          <p:nvPr userDrawn="1"/>
        </p:nvPicPr>
        <p:blipFill rotWithShape="1">
          <a:blip r:embed="rId13"/>
          <a:srcRect l="2449" t="2897" r="1"/>
          <a:stretch/>
        </p:blipFill>
        <p:spPr>
          <a:xfrm>
            <a:off x="1" y="0"/>
            <a:ext cx="1849120" cy="553921"/>
          </a:xfrm>
          <a:prstGeom prst="rect">
            <a:avLst/>
          </a:prstGeom>
        </p:spPr>
      </p:pic>
      <p:pic>
        <p:nvPicPr>
          <p:cNvPr id="9" name="Picture 8">
            <a:extLst>
              <a:ext uri="{FF2B5EF4-FFF2-40B4-BE49-F238E27FC236}">
                <a16:creationId xmlns:a16="http://schemas.microsoft.com/office/drawing/2014/main" id="{ED914802-8F28-4590-AC14-7DA58FBD0606}"/>
              </a:ext>
            </a:extLst>
          </p:cNvPr>
          <p:cNvPicPr>
            <a:picLocks noChangeAspect="1"/>
          </p:cNvPicPr>
          <p:nvPr userDrawn="1"/>
        </p:nvPicPr>
        <p:blipFill rotWithShape="1">
          <a:blip r:embed="rId14"/>
          <a:srcRect t="8227" r="7960" b="12871"/>
          <a:stretch/>
        </p:blipFill>
        <p:spPr>
          <a:xfrm>
            <a:off x="7600950" y="-2"/>
            <a:ext cx="1543050" cy="692193"/>
          </a:xfrm>
          <a:prstGeom prst="rect">
            <a:avLst/>
          </a:prstGeom>
        </p:spPr>
      </p:pic>
    </p:spTree>
    <p:extLst>
      <p:ext uri="{BB962C8B-B14F-4D97-AF65-F5344CB8AC3E}">
        <p14:creationId xmlns:p14="http://schemas.microsoft.com/office/powerpoint/2010/main" val="3821538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indico.cern.ch/event/1228295/contributions/5390941/"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1.png"/><Relationship Id="rId7" Type="http://schemas.openxmlformats.org/officeDocument/2006/relationships/image" Target="../media/image63.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260.png"/><Relationship Id="rId4" Type="http://schemas.openxmlformats.org/officeDocument/2006/relationships/hyperlink" Target="https://indico.cern.ch/event/1228295/contributions/539094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cern.ch/event/1341665/contributions/5648416/attachments/2751648/4789826/20231114-WP2-Report.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indico.cern.ch/event/1228295/contributions/53909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8A44-54FA-4B45-BFF4-7C18411512B1}"/>
              </a:ext>
            </a:extLst>
          </p:cNvPr>
          <p:cNvSpPr>
            <a:spLocks noGrp="1"/>
          </p:cNvSpPr>
          <p:nvPr>
            <p:ph type="ctrTitle"/>
          </p:nvPr>
        </p:nvSpPr>
        <p:spPr>
          <a:xfrm>
            <a:off x="1351280" y="1067280"/>
            <a:ext cx="6858000" cy="1966277"/>
          </a:xfrm>
        </p:spPr>
        <p:txBody>
          <a:bodyPr>
            <a:normAutofit/>
          </a:bodyPr>
          <a:lstStyle/>
          <a:p>
            <a:r>
              <a:rPr lang="en-GB" sz="4800" dirty="0">
                <a:solidFill>
                  <a:schemeClr val="accent1"/>
                </a:solidFill>
              </a:rPr>
              <a:t>Stave thermal FEA and CFD preliminary studies</a:t>
            </a:r>
          </a:p>
        </p:txBody>
      </p:sp>
      <p:sp>
        <p:nvSpPr>
          <p:cNvPr id="3" name="Subtitle 2">
            <a:extLst>
              <a:ext uri="{FF2B5EF4-FFF2-40B4-BE49-F238E27FC236}">
                <a16:creationId xmlns:a16="http://schemas.microsoft.com/office/drawing/2014/main" id="{81D47268-1AD0-424A-930C-88E08D3A3807}"/>
              </a:ext>
            </a:extLst>
          </p:cNvPr>
          <p:cNvSpPr>
            <a:spLocks noGrp="1"/>
          </p:cNvSpPr>
          <p:nvPr>
            <p:ph type="subTitle" idx="1"/>
          </p:nvPr>
        </p:nvSpPr>
        <p:spPr/>
        <p:txBody>
          <a:bodyPr>
            <a:normAutofit fontScale="92500" lnSpcReduction="10000"/>
          </a:bodyPr>
          <a:lstStyle/>
          <a:p>
            <a:r>
              <a:rPr lang="en-GB" dirty="0">
                <a:solidFill>
                  <a:schemeClr val="tx2"/>
                </a:solidFill>
              </a:rPr>
              <a:t>Stephanie Yang (Oxford)</a:t>
            </a:r>
          </a:p>
          <a:p>
            <a:endParaRPr lang="en-GB" dirty="0">
              <a:solidFill>
                <a:schemeClr val="tx2"/>
              </a:solidFill>
            </a:endParaRPr>
          </a:p>
          <a:p>
            <a:r>
              <a:rPr lang="en-GB" dirty="0">
                <a:solidFill>
                  <a:schemeClr val="tx2"/>
                </a:solidFill>
              </a:rPr>
              <a:t>ePIC_UK F2F meeting at Birmingham University</a:t>
            </a:r>
          </a:p>
          <a:p>
            <a:r>
              <a:rPr lang="en-GB" dirty="0">
                <a:solidFill>
                  <a:schemeClr val="tx2"/>
                </a:solidFill>
              </a:rPr>
              <a:t>15</a:t>
            </a:r>
            <a:r>
              <a:rPr lang="en-GB" baseline="30000" dirty="0">
                <a:solidFill>
                  <a:schemeClr val="tx2"/>
                </a:solidFill>
              </a:rPr>
              <a:t>th</a:t>
            </a:r>
            <a:r>
              <a:rPr lang="en-GB" dirty="0">
                <a:solidFill>
                  <a:schemeClr val="tx2"/>
                </a:solidFill>
              </a:rPr>
              <a:t> March 2024 </a:t>
            </a:r>
          </a:p>
          <a:p>
            <a:endParaRPr lang="en-GB" dirty="0">
              <a:solidFill>
                <a:schemeClr val="tx2"/>
              </a:solidFill>
            </a:endParaRPr>
          </a:p>
        </p:txBody>
      </p:sp>
    </p:spTree>
    <p:extLst>
      <p:ext uri="{BB962C8B-B14F-4D97-AF65-F5344CB8AC3E}">
        <p14:creationId xmlns:p14="http://schemas.microsoft.com/office/powerpoint/2010/main" val="199752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4D2B367-085C-4908-A246-9C607C4281BA}"/>
              </a:ext>
            </a:extLst>
          </p:cNvPr>
          <p:cNvGrpSpPr/>
          <p:nvPr/>
        </p:nvGrpSpPr>
        <p:grpSpPr>
          <a:xfrm>
            <a:off x="4706896" y="1738399"/>
            <a:ext cx="3965389" cy="2584303"/>
            <a:chOff x="4706896" y="1738399"/>
            <a:chExt cx="3965389" cy="2584303"/>
          </a:xfrm>
        </p:grpSpPr>
        <p:pic>
          <p:nvPicPr>
            <p:cNvPr id="11" name="Picture 10">
              <a:extLst>
                <a:ext uri="{FF2B5EF4-FFF2-40B4-BE49-F238E27FC236}">
                  <a16:creationId xmlns:a16="http://schemas.microsoft.com/office/drawing/2014/main" id="{B051F213-9A97-4B8F-893F-72773CD44AB1}"/>
                </a:ext>
              </a:extLst>
            </p:cNvPr>
            <p:cNvPicPr>
              <a:picLocks noChangeAspect="1"/>
            </p:cNvPicPr>
            <p:nvPr/>
          </p:nvPicPr>
          <p:blipFill>
            <a:blip r:embed="rId2"/>
            <a:stretch>
              <a:fillRect/>
            </a:stretch>
          </p:blipFill>
          <p:spPr>
            <a:xfrm>
              <a:off x="4706896" y="1738399"/>
              <a:ext cx="3820245" cy="1907909"/>
            </a:xfrm>
            <a:prstGeom prst="rect">
              <a:avLst/>
            </a:prstGeom>
          </p:spPr>
        </p:pic>
        <p:pic>
          <p:nvPicPr>
            <p:cNvPr id="5" name="Picture 4">
              <a:extLst>
                <a:ext uri="{FF2B5EF4-FFF2-40B4-BE49-F238E27FC236}">
                  <a16:creationId xmlns:a16="http://schemas.microsoft.com/office/drawing/2014/main" id="{0592456D-AC7C-4192-B51F-AAA271682EEE}"/>
                </a:ext>
              </a:extLst>
            </p:cNvPr>
            <p:cNvPicPr>
              <a:picLocks noChangeAspect="1"/>
            </p:cNvPicPr>
            <p:nvPr/>
          </p:nvPicPr>
          <p:blipFill>
            <a:blip r:embed="rId3"/>
            <a:stretch>
              <a:fillRect/>
            </a:stretch>
          </p:blipFill>
          <p:spPr>
            <a:xfrm>
              <a:off x="4706897" y="3646308"/>
              <a:ext cx="3965388" cy="676394"/>
            </a:xfrm>
            <a:prstGeom prst="rect">
              <a:avLst/>
            </a:prstGeom>
          </p:spPr>
        </p:pic>
      </p:grpSp>
      <p:pic>
        <p:nvPicPr>
          <p:cNvPr id="14" name="Picture 13">
            <a:extLst>
              <a:ext uri="{FF2B5EF4-FFF2-40B4-BE49-F238E27FC236}">
                <a16:creationId xmlns:a16="http://schemas.microsoft.com/office/drawing/2014/main" id="{4A60DEB0-A63E-4843-9430-233B2E74A8E5}"/>
              </a:ext>
            </a:extLst>
          </p:cNvPr>
          <p:cNvPicPr>
            <a:picLocks noChangeAspect="1"/>
          </p:cNvPicPr>
          <p:nvPr/>
        </p:nvPicPr>
        <p:blipFill>
          <a:blip r:embed="rId4"/>
          <a:stretch>
            <a:fillRect/>
          </a:stretch>
        </p:blipFill>
        <p:spPr>
          <a:xfrm>
            <a:off x="928262" y="4402604"/>
            <a:ext cx="7744023" cy="1295938"/>
          </a:xfrm>
          <a:prstGeom prst="rect">
            <a:avLst/>
          </a:prstGeom>
        </p:spPr>
      </p:pic>
      <p:sp>
        <p:nvSpPr>
          <p:cNvPr id="15" name="Title 1">
            <a:extLst>
              <a:ext uri="{FF2B5EF4-FFF2-40B4-BE49-F238E27FC236}">
                <a16:creationId xmlns:a16="http://schemas.microsoft.com/office/drawing/2014/main" id="{CA3509EC-66D9-4BB8-8E3B-928B26DFD132}"/>
              </a:ext>
            </a:extLst>
          </p:cNvPr>
          <p:cNvSpPr>
            <a:spLocks noGrp="1"/>
          </p:cNvSpPr>
          <p:nvPr>
            <p:ph type="title"/>
          </p:nvPr>
        </p:nvSpPr>
        <p:spPr>
          <a:xfrm>
            <a:off x="628650" y="365126"/>
            <a:ext cx="7886700" cy="1325563"/>
          </a:xfrm>
        </p:spPr>
        <p:txBody>
          <a:bodyPr>
            <a:normAutofit/>
          </a:bodyPr>
          <a:lstStyle/>
          <a:p>
            <a:r>
              <a:rPr lang="en-GB" sz="3200" dirty="0">
                <a:solidFill>
                  <a:schemeClr val="accent1"/>
                </a:solidFill>
              </a:rPr>
              <a:t>CFD 2D fluid model without K9 foams</a:t>
            </a:r>
          </a:p>
        </p:txBody>
      </p:sp>
      <p:cxnSp>
        <p:nvCxnSpPr>
          <p:cNvPr id="22" name="Straight Connector 21">
            <a:extLst>
              <a:ext uri="{FF2B5EF4-FFF2-40B4-BE49-F238E27FC236}">
                <a16:creationId xmlns:a16="http://schemas.microsoft.com/office/drawing/2014/main" id="{C122812C-C4D5-44C5-8C55-29D8B70DB704}"/>
              </a:ext>
            </a:extLst>
          </p:cNvPr>
          <p:cNvCxnSpPr>
            <a:cxnSpLocks/>
          </p:cNvCxnSpPr>
          <p:nvPr/>
        </p:nvCxnSpPr>
        <p:spPr>
          <a:xfrm flipV="1">
            <a:off x="4753170" y="3756540"/>
            <a:ext cx="3839208"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3BC94879-B108-4716-A546-23956EF6E1EB}"/>
              </a:ext>
            </a:extLst>
          </p:cNvPr>
          <p:cNvSpPr>
            <a:spLocks noGrp="1"/>
          </p:cNvSpPr>
          <p:nvPr>
            <p:ph type="dt" sz="half" idx="10"/>
          </p:nvPr>
        </p:nvSpPr>
        <p:spPr/>
        <p:txBody>
          <a:bodyPr/>
          <a:lstStyle/>
          <a:p>
            <a:r>
              <a:rPr lang="en-US"/>
              <a:t>15/03/2024</a:t>
            </a:r>
            <a:endParaRPr lang="en-GB"/>
          </a:p>
        </p:txBody>
      </p:sp>
      <p:sp>
        <p:nvSpPr>
          <p:cNvPr id="3" name="Slide Number Placeholder 2">
            <a:extLst>
              <a:ext uri="{FF2B5EF4-FFF2-40B4-BE49-F238E27FC236}">
                <a16:creationId xmlns:a16="http://schemas.microsoft.com/office/drawing/2014/main" id="{02690303-B483-4E99-8535-A9000A2551B3}"/>
              </a:ext>
            </a:extLst>
          </p:cNvPr>
          <p:cNvSpPr>
            <a:spLocks noGrp="1"/>
          </p:cNvSpPr>
          <p:nvPr>
            <p:ph type="sldNum" sz="quarter" idx="12"/>
          </p:nvPr>
        </p:nvSpPr>
        <p:spPr/>
        <p:txBody>
          <a:bodyPr/>
          <a:lstStyle/>
          <a:p>
            <a:fld id="{5E713DC6-5A70-454B-832F-5E3FFACF8145}" type="slidenum">
              <a:rPr lang="en-GB" smtClean="0"/>
              <a:t>10</a:t>
            </a:fld>
            <a:endParaRPr lang="en-GB"/>
          </a:p>
        </p:txBody>
      </p:sp>
      <p:sp>
        <p:nvSpPr>
          <p:cNvPr id="4" name="TextBox 3">
            <a:extLst>
              <a:ext uri="{FF2B5EF4-FFF2-40B4-BE49-F238E27FC236}">
                <a16:creationId xmlns:a16="http://schemas.microsoft.com/office/drawing/2014/main" id="{253F67B0-B0D6-421D-9B66-FE29E0B0ECCF}"/>
              </a:ext>
            </a:extLst>
          </p:cNvPr>
          <p:cNvSpPr txBox="1"/>
          <p:nvPr/>
        </p:nvSpPr>
        <p:spPr>
          <a:xfrm>
            <a:off x="5527344" y="1985084"/>
            <a:ext cx="2624919" cy="276999"/>
          </a:xfrm>
          <a:prstGeom prst="rect">
            <a:avLst/>
          </a:prstGeom>
          <a:noFill/>
        </p:spPr>
        <p:txBody>
          <a:bodyPr wrap="square" rtlCol="0">
            <a:spAutoFit/>
          </a:bodyPr>
          <a:lstStyle/>
          <a:p>
            <a:r>
              <a:rPr lang="en-GB" sz="1200" dirty="0"/>
              <a:t>Linear pressure drop along the length </a:t>
            </a:r>
          </a:p>
        </p:txBody>
      </p:sp>
      <p:sp>
        <p:nvSpPr>
          <p:cNvPr id="12" name="TextBox 11">
            <a:extLst>
              <a:ext uri="{FF2B5EF4-FFF2-40B4-BE49-F238E27FC236}">
                <a16:creationId xmlns:a16="http://schemas.microsoft.com/office/drawing/2014/main" id="{17004782-3D13-4E99-9A2A-BE3802A1A3FC}"/>
              </a:ext>
            </a:extLst>
          </p:cNvPr>
          <p:cNvSpPr txBox="1"/>
          <p:nvPr/>
        </p:nvSpPr>
        <p:spPr>
          <a:xfrm>
            <a:off x="442536" y="1800418"/>
            <a:ext cx="4147497" cy="923330"/>
          </a:xfrm>
          <a:prstGeom prst="rect">
            <a:avLst/>
          </a:prstGeom>
          <a:noFill/>
        </p:spPr>
        <p:txBody>
          <a:bodyPr wrap="square" rtlCol="0">
            <a:spAutoFit/>
          </a:bodyPr>
          <a:lstStyle/>
          <a:p>
            <a:r>
              <a:rPr lang="en-GB" dirty="0"/>
              <a:t>Heat from sensor region has been moved to the right side by the flow, and spread along the channel length. </a:t>
            </a:r>
          </a:p>
        </p:txBody>
      </p:sp>
      <p:grpSp>
        <p:nvGrpSpPr>
          <p:cNvPr id="27" name="Group 26">
            <a:extLst>
              <a:ext uri="{FF2B5EF4-FFF2-40B4-BE49-F238E27FC236}">
                <a16:creationId xmlns:a16="http://schemas.microsoft.com/office/drawing/2014/main" id="{C4F0C253-903A-48AD-9BCA-31529BE7EDCE}"/>
              </a:ext>
            </a:extLst>
          </p:cNvPr>
          <p:cNvGrpSpPr/>
          <p:nvPr/>
        </p:nvGrpSpPr>
        <p:grpSpPr>
          <a:xfrm>
            <a:off x="398247" y="2968698"/>
            <a:ext cx="4236076" cy="1382250"/>
            <a:chOff x="398247" y="2968698"/>
            <a:chExt cx="4236076" cy="1382250"/>
          </a:xfrm>
        </p:grpSpPr>
        <p:grpSp>
          <p:nvGrpSpPr>
            <p:cNvPr id="24" name="Group 23">
              <a:extLst>
                <a:ext uri="{FF2B5EF4-FFF2-40B4-BE49-F238E27FC236}">
                  <a16:creationId xmlns:a16="http://schemas.microsoft.com/office/drawing/2014/main" id="{35AC7686-D3D9-4AB4-8247-1DD2650DCC0F}"/>
                </a:ext>
              </a:extLst>
            </p:cNvPr>
            <p:cNvGrpSpPr/>
            <p:nvPr/>
          </p:nvGrpSpPr>
          <p:grpSpPr>
            <a:xfrm>
              <a:off x="398247" y="2968698"/>
              <a:ext cx="4236076" cy="1382250"/>
              <a:chOff x="398247" y="2968698"/>
              <a:chExt cx="4236076" cy="1382250"/>
            </a:xfrm>
          </p:grpSpPr>
          <p:pic>
            <p:nvPicPr>
              <p:cNvPr id="21" name="Picture 20">
                <a:extLst>
                  <a:ext uri="{FF2B5EF4-FFF2-40B4-BE49-F238E27FC236}">
                    <a16:creationId xmlns:a16="http://schemas.microsoft.com/office/drawing/2014/main" id="{3584C1D8-4C30-4C79-9B1F-4D9D0E6F5DF8}"/>
                  </a:ext>
                </a:extLst>
              </p:cNvPr>
              <p:cNvPicPr>
                <a:picLocks noChangeAspect="1"/>
              </p:cNvPicPr>
              <p:nvPr/>
            </p:nvPicPr>
            <p:blipFill>
              <a:blip r:embed="rId5"/>
              <a:stretch>
                <a:fillRect/>
              </a:stretch>
            </p:blipFill>
            <p:spPr>
              <a:xfrm>
                <a:off x="398247" y="2968698"/>
                <a:ext cx="4236076" cy="1250614"/>
              </a:xfrm>
              <a:prstGeom prst="rect">
                <a:avLst/>
              </a:prstGeom>
            </p:spPr>
          </p:pic>
          <p:sp>
            <p:nvSpPr>
              <p:cNvPr id="23" name="TextBox 22">
                <a:extLst>
                  <a:ext uri="{FF2B5EF4-FFF2-40B4-BE49-F238E27FC236}">
                    <a16:creationId xmlns:a16="http://schemas.microsoft.com/office/drawing/2014/main" id="{31A0F5C9-D9BC-48A8-BBCF-9384223FD253}"/>
                  </a:ext>
                </a:extLst>
              </p:cNvPr>
              <p:cNvSpPr txBox="1"/>
              <p:nvPr/>
            </p:nvSpPr>
            <p:spPr>
              <a:xfrm>
                <a:off x="3445884" y="3889283"/>
                <a:ext cx="1188439" cy="461665"/>
              </a:xfrm>
              <a:prstGeom prst="rect">
                <a:avLst/>
              </a:prstGeom>
              <a:noFill/>
            </p:spPr>
            <p:txBody>
              <a:bodyPr wrap="square" rtlCol="0">
                <a:spAutoFit/>
              </a:bodyPr>
              <a:lstStyle/>
              <a:p>
                <a:r>
                  <a:rPr lang="en-GB" sz="1200" dirty="0"/>
                  <a:t>Global delta T=59K</a:t>
                </a:r>
              </a:p>
            </p:txBody>
          </p:sp>
        </p:grpSp>
        <p:sp>
          <p:nvSpPr>
            <p:cNvPr id="26" name="TextBox 25">
              <a:extLst>
                <a:ext uri="{FF2B5EF4-FFF2-40B4-BE49-F238E27FC236}">
                  <a16:creationId xmlns:a16="http://schemas.microsoft.com/office/drawing/2014/main" id="{A49A40A5-C6A2-4C8F-9F60-A9ABC15BB474}"/>
                </a:ext>
              </a:extLst>
            </p:cNvPr>
            <p:cNvSpPr txBox="1"/>
            <p:nvPr/>
          </p:nvSpPr>
          <p:spPr>
            <a:xfrm>
              <a:off x="424503" y="3827728"/>
              <a:ext cx="1518597" cy="523220"/>
            </a:xfrm>
            <a:prstGeom prst="rect">
              <a:avLst/>
            </a:prstGeom>
            <a:noFill/>
          </p:spPr>
          <p:txBody>
            <a:bodyPr wrap="square" rtlCol="0">
              <a:spAutoFit/>
            </a:bodyPr>
            <a:lstStyle/>
            <a:p>
              <a:r>
                <a:rPr lang="en-GB" sz="1400" dirty="0"/>
                <a:t>Delta T btw inlet and outlet =3K</a:t>
              </a:r>
            </a:p>
          </p:txBody>
        </p:sp>
      </p:grpSp>
    </p:spTree>
    <p:extLst>
      <p:ext uri="{BB962C8B-B14F-4D97-AF65-F5344CB8AC3E}">
        <p14:creationId xmlns:p14="http://schemas.microsoft.com/office/powerpoint/2010/main" val="1022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77071D-FEA8-44B2-814E-FE631F8D47C5}"/>
              </a:ext>
            </a:extLst>
          </p:cNvPr>
          <p:cNvSpPr>
            <a:spLocks noGrp="1"/>
          </p:cNvSpPr>
          <p:nvPr>
            <p:ph type="title"/>
          </p:nvPr>
        </p:nvSpPr>
        <p:spPr/>
        <p:txBody>
          <a:bodyPr/>
          <a:lstStyle/>
          <a:p>
            <a:r>
              <a:rPr lang="en-GB" dirty="0">
                <a:solidFill>
                  <a:schemeClr val="accent1"/>
                </a:solidFill>
              </a:rPr>
              <a:t>CFD 2D fluid porous model </a:t>
            </a:r>
          </a:p>
        </p:txBody>
      </p:sp>
      <p:sp>
        <p:nvSpPr>
          <p:cNvPr id="86" name="TextBox 85">
            <a:extLst>
              <a:ext uri="{FF2B5EF4-FFF2-40B4-BE49-F238E27FC236}">
                <a16:creationId xmlns:a16="http://schemas.microsoft.com/office/drawing/2014/main" id="{5108A9F5-DDF7-4466-9E26-9FC9F83707ED}"/>
              </a:ext>
            </a:extLst>
          </p:cNvPr>
          <p:cNvSpPr txBox="1"/>
          <p:nvPr/>
        </p:nvSpPr>
        <p:spPr>
          <a:xfrm>
            <a:off x="461296" y="3320918"/>
            <a:ext cx="4668299" cy="769441"/>
          </a:xfrm>
          <a:prstGeom prst="rect">
            <a:avLst/>
          </a:prstGeom>
          <a:noFill/>
        </p:spPr>
        <p:txBody>
          <a:bodyPr wrap="square" rtlCol="0">
            <a:spAutoFit/>
          </a:bodyPr>
          <a:lstStyle/>
          <a:p>
            <a:r>
              <a:rPr lang="en-GB" sz="2000" dirty="0"/>
              <a:t>Key porous input parameters:</a:t>
            </a:r>
          </a:p>
          <a:p>
            <a:r>
              <a:rPr lang="en-GB" sz="1200" dirty="0"/>
              <a:t>(derived from CERN experiment data on K9 foam: </a:t>
            </a:r>
            <a:r>
              <a:rPr lang="en-US" sz="1200" u="sng" dirty="0">
                <a:hlinkClick r:id="rId2">
                  <a:extLst>
                    <a:ext uri="{A12FA001-AC4F-418D-AE19-62706E023703}">
                      <ahyp:hlinkClr xmlns:ahyp="http://schemas.microsoft.com/office/drawing/2018/hyperlinkcolor" val="tx"/>
                    </a:ext>
                  </a:extLst>
                </a:hlinkClick>
              </a:rPr>
              <a:t>https://indico.cern.ch/event/1228295/contributions/5390941/</a:t>
            </a:r>
            <a:r>
              <a:rPr lang="en-GB" sz="1200" dirty="0"/>
              <a:t>): </a:t>
            </a:r>
          </a:p>
        </p:txBody>
      </p:sp>
      <p:sp>
        <p:nvSpPr>
          <p:cNvPr id="2" name="TextBox 1">
            <a:extLst>
              <a:ext uri="{FF2B5EF4-FFF2-40B4-BE49-F238E27FC236}">
                <a16:creationId xmlns:a16="http://schemas.microsoft.com/office/drawing/2014/main" id="{2D6204EB-C414-4E0F-AC5D-E5306F7CCB1E}"/>
              </a:ext>
            </a:extLst>
          </p:cNvPr>
          <p:cNvSpPr txBox="1"/>
          <p:nvPr/>
        </p:nvSpPr>
        <p:spPr>
          <a:xfrm>
            <a:off x="4653907" y="2450703"/>
            <a:ext cx="2019300" cy="369332"/>
          </a:xfrm>
          <a:prstGeom prst="rect">
            <a:avLst/>
          </a:prstGeom>
          <a:noFill/>
        </p:spPr>
        <p:txBody>
          <a:bodyPr wrap="square" rtlCol="0">
            <a:spAutoFit/>
          </a:bodyPr>
          <a:lstStyle/>
          <a:p>
            <a:r>
              <a:rPr lang="en-GB" dirty="0"/>
              <a:t>air</a:t>
            </a:r>
          </a:p>
        </p:txBody>
      </p:sp>
      <p:grpSp>
        <p:nvGrpSpPr>
          <p:cNvPr id="6" name="Group 5">
            <a:extLst>
              <a:ext uri="{FF2B5EF4-FFF2-40B4-BE49-F238E27FC236}">
                <a16:creationId xmlns:a16="http://schemas.microsoft.com/office/drawing/2014/main" id="{E07D1191-C79A-4AEA-9A51-882C8FE5902C}"/>
              </a:ext>
            </a:extLst>
          </p:cNvPr>
          <p:cNvGrpSpPr/>
          <p:nvPr/>
        </p:nvGrpSpPr>
        <p:grpSpPr>
          <a:xfrm>
            <a:off x="4869177" y="3247244"/>
            <a:ext cx="3898339" cy="3389861"/>
            <a:chOff x="4900000" y="3185600"/>
            <a:chExt cx="3898339" cy="3389861"/>
          </a:xfrm>
        </p:grpSpPr>
        <p:pic>
          <p:nvPicPr>
            <p:cNvPr id="5" name="Picture 4">
              <a:extLst>
                <a:ext uri="{FF2B5EF4-FFF2-40B4-BE49-F238E27FC236}">
                  <a16:creationId xmlns:a16="http://schemas.microsoft.com/office/drawing/2014/main" id="{C25183F2-4A25-470D-B133-CFB37D752983}"/>
                </a:ext>
              </a:extLst>
            </p:cNvPr>
            <p:cNvPicPr>
              <a:picLocks noChangeAspect="1"/>
            </p:cNvPicPr>
            <p:nvPr/>
          </p:nvPicPr>
          <p:blipFill>
            <a:blip r:embed="rId3"/>
            <a:stretch>
              <a:fillRect/>
            </a:stretch>
          </p:blipFill>
          <p:spPr>
            <a:xfrm>
              <a:off x="4900000" y="3185600"/>
              <a:ext cx="3898339" cy="3389861"/>
            </a:xfrm>
            <a:prstGeom prst="rect">
              <a:avLst/>
            </a:prstGeom>
          </p:spPr>
        </p:pic>
        <p:sp>
          <p:nvSpPr>
            <p:cNvPr id="3" name="Rectangle 2">
              <a:extLst>
                <a:ext uri="{FF2B5EF4-FFF2-40B4-BE49-F238E27FC236}">
                  <a16:creationId xmlns:a16="http://schemas.microsoft.com/office/drawing/2014/main" id="{BF9B0338-CCAA-4297-A87B-80C52E594128}"/>
                </a:ext>
              </a:extLst>
            </p:cNvPr>
            <p:cNvSpPr/>
            <p:nvPr/>
          </p:nvSpPr>
          <p:spPr>
            <a:xfrm>
              <a:off x="5753528" y="4171308"/>
              <a:ext cx="2517169" cy="1438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F00658-DB0C-4379-B6F5-CF1F29AA8DF2}"/>
                </a:ext>
              </a:extLst>
            </p:cNvPr>
            <p:cNvSpPr/>
            <p:nvPr/>
          </p:nvSpPr>
          <p:spPr>
            <a:xfrm>
              <a:off x="5753528" y="4477817"/>
              <a:ext cx="2761822" cy="20289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A6FC263-32E5-4CB4-A039-0592044D32EF}"/>
                </a:ext>
              </a:extLst>
            </p:cNvPr>
            <p:cNvSpPr/>
            <p:nvPr/>
          </p:nvSpPr>
          <p:spPr>
            <a:xfrm>
              <a:off x="5753528" y="4804875"/>
              <a:ext cx="2914222" cy="1780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1B4A336-4444-4CB6-8A04-DA441FC6413B}"/>
                </a:ext>
              </a:extLst>
            </p:cNvPr>
            <p:cNvSpPr/>
            <p:nvPr/>
          </p:nvSpPr>
          <p:spPr>
            <a:xfrm>
              <a:off x="5753528" y="5445820"/>
              <a:ext cx="2517169" cy="14383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7CD6309-1C22-4BCB-BAD2-EBF3138AE620}"/>
                </a:ext>
              </a:extLst>
            </p:cNvPr>
            <p:cNvSpPr/>
            <p:nvPr/>
          </p:nvSpPr>
          <p:spPr>
            <a:xfrm>
              <a:off x="5753528" y="5752329"/>
              <a:ext cx="2761822" cy="20289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F02A5B7-1ABE-471D-8067-F4146C5FD107}"/>
                </a:ext>
              </a:extLst>
            </p:cNvPr>
            <p:cNvSpPr/>
            <p:nvPr/>
          </p:nvSpPr>
          <p:spPr>
            <a:xfrm>
              <a:off x="5753528" y="6079387"/>
              <a:ext cx="2914222" cy="1780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a:extLst>
              <a:ext uri="{FF2B5EF4-FFF2-40B4-BE49-F238E27FC236}">
                <a16:creationId xmlns:a16="http://schemas.microsoft.com/office/drawing/2014/main" id="{C00BA151-28AB-464C-9DE1-BAE5ED1B8C46}"/>
              </a:ext>
            </a:extLst>
          </p:cNvPr>
          <p:cNvPicPr>
            <a:picLocks noChangeAspect="1"/>
          </p:cNvPicPr>
          <p:nvPr/>
        </p:nvPicPr>
        <p:blipFill>
          <a:blip r:embed="rId4"/>
          <a:stretch>
            <a:fillRect/>
          </a:stretch>
        </p:blipFill>
        <p:spPr>
          <a:xfrm>
            <a:off x="288694" y="4081356"/>
            <a:ext cx="2828059" cy="1926507"/>
          </a:xfrm>
          <a:prstGeom prst="rect">
            <a:avLst/>
          </a:prstGeom>
        </p:spPr>
      </p:pic>
      <p:grpSp>
        <p:nvGrpSpPr>
          <p:cNvPr id="21" name="Group 20">
            <a:extLst>
              <a:ext uri="{FF2B5EF4-FFF2-40B4-BE49-F238E27FC236}">
                <a16:creationId xmlns:a16="http://schemas.microsoft.com/office/drawing/2014/main" id="{B88F7BFF-6E28-4819-A353-C1D13EB2DFC5}"/>
              </a:ext>
            </a:extLst>
          </p:cNvPr>
          <p:cNvGrpSpPr/>
          <p:nvPr/>
        </p:nvGrpSpPr>
        <p:grpSpPr>
          <a:xfrm>
            <a:off x="163814" y="1909882"/>
            <a:ext cx="8980186" cy="1450974"/>
            <a:chOff x="163814" y="1909882"/>
            <a:chExt cx="8980186" cy="1450974"/>
          </a:xfrm>
        </p:grpSpPr>
        <p:pic>
          <p:nvPicPr>
            <p:cNvPr id="84" name="Picture 83">
              <a:extLst>
                <a:ext uri="{FF2B5EF4-FFF2-40B4-BE49-F238E27FC236}">
                  <a16:creationId xmlns:a16="http://schemas.microsoft.com/office/drawing/2014/main" id="{9FF6AC66-F726-4E1A-886C-B395628D86EA}"/>
                </a:ext>
              </a:extLst>
            </p:cNvPr>
            <p:cNvPicPr>
              <a:picLocks noChangeAspect="1"/>
            </p:cNvPicPr>
            <p:nvPr/>
          </p:nvPicPr>
          <p:blipFill>
            <a:blip r:embed="rId5"/>
            <a:stretch>
              <a:fillRect/>
            </a:stretch>
          </p:blipFill>
          <p:spPr>
            <a:xfrm>
              <a:off x="163814" y="1909882"/>
              <a:ext cx="8980186" cy="1450974"/>
            </a:xfrm>
            <a:prstGeom prst="rect">
              <a:avLst/>
            </a:prstGeom>
          </p:spPr>
        </p:pic>
        <p:cxnSp>
          <p:nvCxnSpPr>
            <p:cNvPr id="14" name="Straight Connector 13">
              <a:extLst>
                <a:ext uri="{FF2B5EF4-FFF2-40B4-BE49-F238E27FC236}">
                  <a16:creationId xmlns:a16="http://schemas.microsoft.com/office/drawing/2014/main" id="{017AB877-E654-4B07-917E-4CEEBE0E3601}"/>
                </a:ext>
              </a:extLst>
            </p:cNvPr>
            <p:cNvCxnSpPr/>
            <p:nvPr/>
          </p:nvCxnSpPr>
          <p:spPr>
            <a:xfrm>
              <a:off x="1530849" y="2502073"/>
              <a:ext cx="6637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2EC3BF-C053-4B29-996B-C7F9FB3DCC74}"/>
                </a:ext>
              </a:extLst>
            </p:cNvPr>
            <p:cNvCxnSpPr>
              <a:cxnSpLocks/>
            </p:cNvCxnSpPr>
            <p:nvPr/>
          </p:nvCxnSpPr>
          <p:spPr>
            <a:xfrm>
              <a:off x="1238134" y="2502073"/>
              <a:ext cx="2385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482538A-3BD4-4BB0-9CB4-807A934E074D}"/>
              </a:ext>
            </a:extLst>
          </p:cNvPr>
          <p:cNvGrpSpPr/>
          <p:nvPr/>
        </p:nvGrpSpPr>
        <p:grpSpPr>
          <a:xfrm>
            <a:off x="2850674" y="4771892"/>
            <a:ext cx="2475673" cy="1887628"/>
            <a:chOff x="2870548" y="4253403"/>
            <a:chExt cx="2475673" cy="1887628"/>
          </a:xfrm>
        </p:grpSpPr>
        <p:pic>
          <p:nvPicPr>
            <p:cNvPr id="16" name="Picture 15">
              <a:extLst>
                <a:ext uri="{FF2B5EF4-FFF2-40B4-BE49-F238E27FC236}">
                  <a16:creationId xmlns:a16="http://schemas.microsoft.com/office/drawing/2014/main" id="{8850E47F-EBC0-461A-BB77-08D4E95E9A2A}"/>
                </a:ext>
              </a:extLst>
            </p:cNvPr>
            <p:cNvPicPr>
              <a:picLocks noChangeAspect="1"/>
            </p:cNvPicPr>
            <p:nvPr/>
          </p:nvPicPr>
          <p:blipFill>
            <a:blip r:embed="rId6"/>
            <a:stretch>
              <a:fillRect/>
            </a:stretch>
          </p:blipFill>
          <p:spPr>
            <a:xfrm>
              <a:off x="2950285" y="4501065"/>
              <a:ext cx="2395936" cy="1639966"/>
            </a:xfrm>
            <a:prstGeom prst="rect">
              <a:avLst/>
            </a:prstGeom>
            <a:ln>
              <a:noFill/>
            </a:ln>
          </p:spPr>
        </p:pic>
        <p:sp>
          <p:nvSpPr>
            <p:cNvPr id="17" name="TextBox 16">
              <a:extLst>
                <a:ext uri="{FF2B5EF4-FFF2-40B4-BE49-F238E27FC236}">
                  <a16:creationId xmlns:a16="http://schemas.microsoft.com/office/drawing/2014/main" id="{DD9E2833-F3E5-45F6-A4AA-4EDFE5643E5A}"/>
                </a:ext>
              </a:extLst>
            </p:cNvPr>
            <p:cNvSpPr txBox="1"/>
            <p:nvPr/>
          </p:nvSpPr>
          <p:spPr>
            <a:xfrm>
              <a:off x="2870548" y="4253403"/>
              <a:ext cx="1477670" cy="307777"/>
            </a:xfrm>
            <a:prstGeom prst="rect">
              <a:avLst/>
            </a:prstGeom>
            <a:noFill/>
            <a:ln>
              <a:noFill/>
            </a:ln>
          </p:spPr>
          <p:txBody>
            <a:bodyPr wrap="square" rtlCol="0">
              <a:spAutoFit/>
            </a:bodyPr>
            <a:lstStyle/>
            <a:p>
              <a:r>
                <a:rPr lang="en-GB" sz="1400" dirty="0"/>
                <a:t>K9 foam</a:t>
              </a:r>
            </a:p>
          </p:txBody>
        </p:sp>
      </p:grpSp>
      <p:sp>
        <p:nvSpPr>
          <p:cNvPr id="7" name="Date Placeholder 6">
            <a:extLst>
              <a:ext uri="{FF2B5EF4-FFF2-40B4-BE49-F238E27FC236}">
                <a16:creationId xmlns:a16="http://schemas.microsoft.com/office/drawing/2014/main" id="{2D4BED43-B3B0-43CB-AEE9-B95F5BA8A7A7}"/>
              </a:ext>
            </a:extLst>
          </p:cNvPr>
          <p:cNvSpPr>
            <a:spLocks noGrp="1"/>
          </p:cNvSpPr>
          <p:nvPr>
            <p:ph type="dt" sz="half" idx="10"/>
          </p:nvPr>
        </p:nvSpPr>
        <p:spPr/>
        <p:txBody>
          <a:bodyPr/>
          <a:lstStyle/>
          <a:p>
            <a:r>
              <a:rPr lang="en-US"/>
              <a:t>15/03/2024</a:t>
            </a:r>
            <a:endParaRPr lang="en-GB"/>
          </a:p>
        </p:txBody>
      </p:sp>
      <p:sp>
        <p:nvSpPr>
          <p:cNvPr id="13" name="Slide Number Placeholder 12">
            <a:extLst>
              <a:ext uri="{FF2B5EF4-FFF2-40B4-BE49-F238E27FC236}">
                <a16:creationId xmlns:a16="http://schemas.microsoft.com/office/drawing/2014/main" id="{554480F5-68EE-4EC3-A5D9-F011093B399B}"/>
              </a:ext>
            </a:extLst>
          </p:cNvPr>
          <p:cNvSpPr>
            <a:spLocks noGrp="1"/>
          </p:cNvSpPr>
          <p:nvPr>
            <p:ph type="sldNum" sz="quarter" idx="12"/>
          </p:nvPr>
        </p:nvSpPr>
        <p:spPr/>
        <p:txBody>
          <a:bodyPr/>
          <a:lstStyle/>
          <a:p>
            <a:fld id="{5E713DC6-5A70-454B-832F-5E3FFACF8145}" type="slidenum">
              <a:rPr lang="en-GB" smtClean="0"/>
              <a:t>11</a:t>
            </a:fld>
            <a:endParaRPr lang="en-GB"/>
          </a:p>
        </p:txBody>
      </p:sp>
      <p:sp>
        <p:nvSpPr>
          <p:cNvPr id="23" name="TextBox 22">
            <a:extLst>
              <a:ext uri="{FF2B5EF4-FFF2-40B4-BE49-F238E27FC236}">
                <a16:creationId xmlns:a16="http://schemas.microsoft.com/office/drawing/2014/main" id="{3DEC62D6-3B6F-40F6-9715-31E8E719463B}"/>
              </a:ext>
            </a:extLst>
          </p:cNvPr>
          <p:cNvSpPr txBox="1"/>
          <p:nvPr/>
        </p:nvSpPr>
        <p:spPr>
          <a:xfrm>
            <a:off x="2789734" y="2790761"/>
            <a:ext cx="5073225" cy="276999"/>
          </a:xfrm>
          <a:prstGeom prst="rect">
            <a:avLst/>
          </a:prstGeom>
          <a:noFill/>
        </p:spPr>
        <p:txBody>
          <a:bodyPr wrap="square" rtlCol="0">
            <a:spAutoFit/>
          </a:bodyPr>
          <a:lstStyle/>
          <a:p>
            <a:r>
              <a:rPr lang="en-GB" sz="1200" dirty="0"/>
              <a:t>Adiabatic wall boundary applied to the rest of the model  </a:t>
            </a:r>
          </a:p>
        </p:txBody>
      </p:sp>
    </p:spTree>
    <p:extLst>
      <p:ext uri="{BB962C8B-B14F-4D97-AF65-F5344CB8AC3E}">
        <p14:creationId xmlns:p14="http://schemas.microsoft.com/office/powerpoint/2010/main" val="209489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88EA34-ED65-4AD1-B715-BECCD247D50D}"/>
              </a:ext>
            </a:extLst>
          </p:cNvPr>
          <p:cNvPicPr>
            <a:picLocks noChangeAspect="1"/>
          </p:cNvPicPr>
          <p:nvPr/>
        </p:nvPicPr>
        <p:blipFill>
          <a:blip r:embed="rId2"/>
          <a:stretch>
            <a:fillRect/>
          </a:stretch>
        </p:blipFill>
        <p:spPr>
          <a:xfrm>
            <a:off x="1018925" y="4684720"/>
            <a:ext cx="6644024" cy="1544630"/>
          </a:xfrm>
          <a:prstGeom prst="rect">
            <a:avLst/>
          </a:prstGeom>
        </p:spPr>
      </p:pic>
      <p:grpSp>
        <p:nvGrpSpPr>
          <p:cNvPr id="12" name="Group 11">
            <a:extLst>
              <a:ext uri="{FF2B5EF4-FFF2-40B4-BE49-F238E27FC236}">
                <a16:creationId xmlns:a16="http://schemas.microsoft.com/office/drawing/2014/main" id="{545A4540-373D-4F7C-9F18-565F509A8A36}"/>
              </a:ext>
            </a:extLst>
          </p:cNvPr>
          <p:cNvGrpSpPr/>
          <p:nvPr/>
        </p:nvGrpSpPr>
        <p:grpSpPr>
          <a:xfrm>
            <a:off x="4272077" y="1789979"/>
            <a:ext cx="4191215" cy="2841203"/>
            <a:chOff x="4169664" y="1740601"/>
            <a:chExt cx="4191215" cy="2841203"/>
          </a:xfrm>
        </p:grpSpPr>
        <p:pic>
          <p:nvPicPr>
            <p:cNvPr id="9" name="Picture 8">
              <a:extLst>
                <a:ext uri="{FF2B5EF4-FFF2-40B4-BE49-F238E27FC236}">
                  <a16:creationId xmlns:a16="http://schemas.microsoft.com/office/drawing/2014/main" id="{832B9314-D166-4E3C-88F1-0AF627C2C64A}"/>
                </a:ext>
              </a:extLst>
            </p:cNvPr>
            <p:cNvPicPr>
              <a:picLocks noChangeAspect="1"/>
            </p:cNvPicPr>
            <p:nvPr/>
          </p:nvPicPr>
          <p:blipFill>
            <a:blip r:embed="rId3"/>
            <a:stretch>
              <a:fillRect/>
            </a:stretch>
          </p:blipFill>
          <p:spPr>
            <a:xfrm>
              <a:off x="4169664" y="1740601"/>
              <a:ext cx="4191215" cy="1943200"/>
            </a:xfrm>
            <a:prstGeom prst="rect">
              <a:avLst/>
            </a:prstGeom>
          </p:spPr>
        </p:pic>
        <p:pic>
          <p:nvPicPr>
            <p:cNvPr id="11" name="Picture 10">
              <a:extLst>
                <a:ext uri="{FF2B5EF4-FFF2-40B4-BE49-F238E27FC236}">
                  <a16:creationId xmlns:a16="http://schemas.microsoft.com/office/drawing/2014/main" id="{70A98F1D-216B-4E04-9FF4-E59C13984086}"/>
                </a:ext>
              </a:extLst>
            </p:cNvPr>
            <p:cNvPicPr>
              <a:picLocks noChangeAspect="1"/>
            </p:cNvPicPr>
            <p:nvPr/>
          </p:nvPicPr>
          <p:blipFill>
            <a:blip r:embed="rId4"/>
            <a:stretch>
              <a:fillRect/>
            </a:stretch>
          </p:blipFill>
          <p:spPr>
            <a:xfrm>
              <a:off x="4169664" y="3737339"/>
              <a:ext cx="4191215" cy="844465"/>
            </a:xfrm>
            <a:prstGeom prst="rect">
              <a:avLst/>
            </a:prstGeom>
          </p:spPr>
        </p:pic>
      </p:grpSp>
      <p:sp>
        <p:nvSpPr>
          <p:cNvPr id="18" name="Title 1">
            <a:extLst>
              <a:ext uri="{FF2B5EF4-FFF2-40B4-BE49-F238E27FC236}">
                <a16:creationId xmlns:a16="http://schemas.microsoft.com/office/drawing/2014/main" id="{7D549AC4-CF98-4B90-B005-22B0D0666524}"/>
              </a:ext>
            </a:extLst>
          </p:cNvPr>
          <p:cNvSpPr>
            <a:spLocks noGrp="1"/>
          </p:cNvSpPr>
          <p:nvPr>
            <p:ph type="title"/>
          </p:nvPr>
        </p:nvSpPr>
        <p:spPr>
          <a:xfrm>
            <a:off x="628650" y="365126"/>
            <a:ext cx="7886700" cy="1325563"/>
          </a:xfrm>
        </p:spPr>
        <p:txBody>
          <a:bodyPr>
            <a:normAutofit/>
          </a:bodyPr>
          <a:lstStyle/>
          <a:p>
            <a:r>
              <a:rPr lang="en-GB" sz="3200" dirty="0">
                <a:solidFill>
                  <a:schemeClr val="accent1"/>
                </a:solidFill>
              </a:rPr>
              <a:t>CFD 2D model with K9 foams</a:t>
            </a:r>
          </a:p>
        </p:txBody>
      </p:sp>
      <p:cxnSp>
        <p:nvCxnSpPr>
          <p:cNvPr id="20" name="Straight Connector 19">
            <a:extLst>
              <a:ext uri="{FF2B5EF4-FFF2-40B4-BE49-F238E27FC236}">
                <a16:creationId xmlns:a16="http://schemas.microsoft.com/office/drawing/2014/main" id="{C030F68D-4F3E-4874-B16E-F644615EE23D}"/>
              </a:ext>
            </a:extLst>
          </p:cNvPr>
          <p:cNvCxnSpPr/>
          <p:nvPr/>
        </p:nvCxnSpPr>
        <p:spPr>
          <a:xfrm flipV="1">
            <a:off x="195248" y="3824350"/>
            <a:ext cx="3959786" cy="5270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393E51-F540-41F2-8D5F-7CF1BD8DD71D}"/>
              </a:ext>
            </a:extLst>
          </p:cNvPr>
          <p:cNvCxnSpPr>
            <a:cxnSpLocks/>
          </p:cNvCxnSpPr>
          <p:nvPr/>
        </p:nvCxnSpPr>
        <p:spPr>
          <a:xfrm flipV="1">
            <a:off x="4272077" y="3877056"/>
            <a:ext cx="4121152" cy="4007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8A26550-4DE5-46D9-8AA8-DC787EAB10C3}"/>
              </a:ext>
            </a:extLst>
          </p:cNvPr>
          <p:cNvSpPr>
            <a:spLocks noGrp="1"/>
          </p:cNvSpPr>
          <p:nvPr>
            <p:ph type="dt" sz="half" idx="10"/>
          </p:nvPr>
        </p:nvSpPr>
        <p:spPr/>
        <p:txBody>
          <a:bodyPr/>
          <a:lstStyle/>
          <a:p>
            <a:r>
              <a:rPr lang="en-US"/>
              <a:t>15/03/2024</a:t>
            </a:r>
            <a:endParaRPr lang="en-GB"/>
          </a:p>
        </p:txBody>
      </p:sp>
      <p:sp>
        <p:nvSpPr>
          <p:cNvPr id="3" name="Slide Number Placeholder 2">
            <a:extLst>
              <a:ext uri="{FF2B5EF4-FFF2-40B4-BE49-F238E27FC236}">
                <a16:creationId xmlns:a16="http://schemas.microsoft.com/office/drawing/2014/main" id="{251E307B-1998-4780-ADBF-F5730F01EF63}"/>
              </a:ext>
            </a:extLst>
          </p:cNvPr>
          <p:cNvSpPr>
            <a:spLocks noGrp="1"/>
          </p:cNvSpPr>
          <p:nvPr>
            <p:ph type="sldNum" sz="quarter" idx="12"/>
          </p:nvPr>
        </p:nvSpPr>
        <p:spPr/>
        <p:txBody>
          <a:bodyPr/>
          <a:lstStyle/>
          <a:p>
            <a:fld id="{5E713DC6-5A70-454B-832F-5E3FFACF8145}" type="slidenum">
              <a:rPr lang="en-GB" smtClean="0"/>
              <a:t>12</a:t>
            </a:fld>
            <a:endParaRPr lang="en-GB"/>
          </a:p>
        </p:txBody>
      </p:sp>
      <p:grpSp>
        <p:nvGrpSpPr>
          <p:cNvPr id="22" name="Group 21">
            <a:extLst>
              <a:ext uri="{FF2B5EF4-FFF2-40B4-BE49-F238E27FC236}">
                <a16:creationId xmlns:a16="http://schemas.microsoft.com/office/drawing/2014/main" id="{0D4C371F-BEB8-41DF-9977-7E6D37FF3FE8}"/>
              </a:ext>
            </a:extLst>
          </p:cNvPr>
          <p:cNvGrpSpPr/>
          <p:nvPr/>
        </p:nvGrpSpPr>
        <p:grpSpPr>
          <a:xfrm>
            <a:off x="195248" y="1778143"/>
            <a:ext cx="4025623" cy="2853039"/>
            <a:chOff x="195248" y="1778143"/>
            <a:chExt cx="4025623" cy="2853039"/>
          </a:xfrm>
        </p:grpSpPr>
        <p:grpSp>
          <p:nvGrpSpPr>
            <p:cNvPr id="17" name="Group 16">
              <a:extLst>
                <a:ext uri="{FF2B5EF4-FFF2-40B4-BE49-F238E27FC236}">
                  <a16:creationId xmlns:a16="http://schemas.microsoft.com/office/drawing/2014/main" id="{E6515376-EDBA-4C1F-97DA-4880DF0B5365}"/>
                </a:ext>
              </a:extLst>
            </p:cNvPr>
            <p:cNvGrpSpPr/>
            <p:nvPr/>
          </p:nvGrpSpPr>
          <p:grpSpPr>
            <a:xfrm>
              <a:off x="195248" y="1778143"/>
              <a:ext cx="4025623" cy="2853039"/>
              <a:chOff x="195248" y="1778143"/>
              <a:chExt cx="4025623" cy="2853039"/>
            </a:xfrm>
          </p:grpSpPr>
          <p:pic>
            <p:nvPicPr>
              <p:cNvPr id="14" name="Picture 13">
                <a:extLst>
                  <a:ext uri="{FF2B5EF4-FFF2-40B4-BE49-F238E27FC236}">
                    <a16:creationId xmlns:a16="http://schemas.microsoft.com/office/drawing/2014/main" id="{67AD3667-7DF1-4609-84C8-2B50DD8B4CE3}"/>
                  </a:ext>
                </a:extLst>
              </p:cNvPr>
              <p:cNvPicPr>
                <a:picLocks noChangeAspect="1"/>
              </p:cNvPicPr>
              <p:nvPr/>
            </p:nvPicPr>
            <p:blipFill>
              <a:blip r:embed="rId5"/>
              <a:stretch>
                <a:fillRect/>
              </a:stretch>
            </p:blipFill>
            <p:spPr>
              <a:xfrm>
                <a:off x="195249" y="3824350"/>
                <a:ext cx="4025622" cy="806832"/>
              </a:xfrm>
              <a:prstGeom prst="rect">
                <a:avLst/>
              </a:prstGeom>
            </p:spPr>
          </p:pic>
          <p:pic>
            <p:nvPicPr>
              <p:cNvPr id="16" name="Picture 15">
                <a:extLst>
                  <a:ext uri="{FF2B5EF4-FFF2-40B4-BE49-F238E27FC236}">
                    <a16:creationId xmlns:a16="http://schemas.microsoft.com/office/drawing/2014/main" id="{BB1470B6-EEFD-41E2-BA57-330169852280}"/>
                  </a:ext>
                </a:extLst>
              </p:cNvPr>
              <p:cNvPicPr>
                <a:picLocks noChangeAspect="1"/>
              </p:cNvPicPr>
              <p:nvPr/>
            </p:nvPicPr>
            <p:blipFill>
              <a:blip r:embed="rId6"/>
              <a:stretch>
                <a:fillRect/>
              </a:stretch>
            </p:blipFill>
            <p:spPr>
              <a:xfrm>
                <a:off x="195248" y="1778143"/>
                <a:ext cx="4025621" cy="1992669"/>
              </a:xfrm>
              <a:prstGeom prst="rect">
                <a:avLst/>
              </a:prstGeom>
            </p:spPr>
          </p:pic>
        </p:grpSp>
        <p:cxnSp>
          <p:nvCxnSpPr>
            <p:cNvPr id="19" name="Straight Connector 18">
              <a:extLst>
                <a:ext uri="{FF2B5EF4-FFF2-40B4-BE49-F238E27FC236}">
                  <a16:creationId xmlns:a16="http://schemas.microsoft.com/office/drawing/2014/main" id="{56F8CF08-B827-40F0-8A15-07129803AC8A}"/>
                </a:ext>
              </a:extLst>
            </p:cNvPr>
            <p:cNvCxnSpPr>
              <a:cxnSpLocks/>
            </p:cNvCxnSpPr>
            <p:nvPr/>
          </p:nvCxnSpPr>
          <p:spPr>
            <a:xfrm flipV="1">
              <a:off x="864782" y="2567763"/>
              <a:ext cx="0" cy="962247"/>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923FA6-6E7F-4244-85F9-228856F73705}"/>
                </a:ext>
              </a:extLst>
            </p:cNvPr>
            <p:cNvCxnSpPr/>
            <p:nvPr/>
          </p:nvCxnSpPr>
          <p:spPr>
            <a:xfrm flipH="1">
              <a:off x="590107" y="3429000"/>
              <a:ext cx="285307" cy="44805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740F256-448D-4139-A3F6-2CD8600651B4}"/>
                </a:ext>
              </a:extLst>
            </p:cNvPr>
            <p:cNvPicPr>
              <a:picLocks noChangeAspect="1"/>
            </p:cNvPicPr>
            <p:nvPr/>
          </p:nvPicPr>
          <p:blipFill rotWithShape="1">
            <a:blip r:embed="rId7"/>
            <a:srcRect l="18001"/>
            <a:stretch/>
          </p:blipFill>
          <p:spPr>
            <a:xfrm>
              <a:off x="1355845" y="2275367"/>
              <a:ext cx="2323305" cy="1202400"/>
            </a:xfrm>
            <a:prstGeom prst="rect">
              <a:avLst/>
            </a:prstGeom>
          </p:spPr>
        </p:pic>
      </p:grpSp>
      <p:sp>
        <p:nvSpPr>
          <p:cNvPr id="24" name="Rectangle 23">
            <a:extLst>
              <a:ext uri="{FF2B5EF4-FFF2-40B4-BE49-F238E27FC236}">
                <a16:creationId xmlns:a16="http://schemas.microsoft.com/office/drawing/2014/main" id="{2035EE9F-CAD1-4D5C-999E-C87E3C40E553}"/>
              </a:ext>
            </a:extLst>
          </p:cNvPr>
          <p:cNvSpPr/>
          <p:nvPr/>
        </p:nvSpPr>
        <p:spPr>
          <a:xfrm>
            <a:off x="1940442" y="2407445"/>
            <a:ext cx="1366284" cy="952444"/>
          </a:xfrm>
          <a:prstGeom prst="rect">
            <a:avLst/>
          </a:prstGeom>
          <a:noFill/>
          <a:ln w="190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E65D7241-4A72-453D-AB8A-D990F22D1563}"/>
              </a:ext>
            </a:extLst>
          </p:cNvPr>
          <p:cNvSpPr txBox="1"/>
          <p:nvPr/>
        </p:nvSpPr>
        <p:spPr>
          <a:xfrm>
            <a:off x="3231571" y="4109519"/>
            <a:ext cx="1188439" cy="461665"/>
          </a:xfrm>
          <a:prstGeom prst="rect">
            <a:avLst/>
          </a:prstGeom>
          <a:noFill/>
        </p:spPr>
        <p:txBody>
          <a:bodyPr wrap="square" rtlCol="0">
            <a:spAutoFit/>
          </a:bodyPr>
          <a:lstStyle/>
          <a:p>
            <a:r>
              <a:rPr lang="en-GB" sz="1200" dirty="0"/>
              <a:t>Global delta T=9.4K</a:t>
            </a:r>
          </a:p>
        </p:txBody>
      </p:sp>
      <p:sp>
        <p:nvSpPr>
          <p:cNvPr id="29" name="TextBox 28">
            <a:extLst>
              <a:ext uri="{FF2B5EF4-FFF2-40B4-BE49-F238E27FC236}">
                <a16:creationId xmlns:a16="http://schemas.microsoft.com/office/drawing/2014/main" id="{9C09F833-EFB3-4743-967C-B42F8BA566D6}"/>
              </a:ext>
            </a:extLst>
          </p:cNvPr>
          <p:cNvSpPr txBox="1"/>
          <p:nvPr/>
        </p:nvSpPr>
        <p:spPr>
          <a:xfrm>
            <a:off x="180027" y="4013063"/>
            <a:ext cx="1105466" cy="646331"/>
          </a:xfrm>
          <a:prstGeom prst="rect">
            <a:avLst/>
          </a:prstGeom>
          <a:noFill/>
        </p:spPr>
        <p:txBody>
          <a:bodyPr wrap="square" rtlCol="0">
            <a:spAutoFit/>
          </a:bodyPr>
          <a:lstStyle/>
          <a:p>
            <a:r>
              <a:rPr lang="en-GB" sz="1200" dirty="0"/>
              <a:t>Delta T btw inlet and outlet =3K</a:t>
            </a:r>
          </a:p>
        </p:txBody>
      </p:sp>
      <p:sp>
        <p:nvSpPr>
          <p:cNvPr id="30" name="Left Brace 29">
            <a:extLst>
              <a:ext uri="{FF2B5EF4-FFF2-40B4-BE49-F238E27FC236}">
                <a16:creationId xmlns:a16="http://schemas.microsoft.com/office/drawing/2014/main" id="{4617E891-07C3-49A4-A902-92C054877A1B}"/>
              </a:ext>
            </a:extLst>
          </p:cNvPr>
          <p:cNvSpPr/>
          <p:nvPr/>
        </p:nvSpPr>
        <p:spPr>
          <a:xfrm rot="5400000">
            <a:off x="6339873" y="846739"/>
            <a:ext cx="385766" cy="3121412"/>
          </a:xfrm>
          <a:prstGeom prst="leftBrace">
            <a:avLst>
              <a:gd name="adj1" fmla="val 3518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a:extLst>
              <a:ext uri="{FF2B5EF4-FFF2-40B4-BE49-F238E27FC236}">
                <a16:creationId xmlns:a16="http://schemas.microsoft.com/office/drawing/2014/main" id="{2E438C66-05E1-4D6F-8F28-34BAF5BE3AE7}"/>
              </a:ext>
            </a:extLst>
          </p:cNvPr>
          <p:cNvSpPr txBox="1"/>
          <p:nvPr/>
        </p:nvSpPr>
        <p:spPr>
          <a:xfrm>
            <a:off x="5302135" y="1887782"/>
            <a:ext cx="2842535" cy="307777"/>
          </a:xfrm>
          <a:prstGeom prst="rect">
            <a:avLst/>
          </a:prstGeom>
          <a:noFill/>
        </p:spPr>
        <p:txBody>
          <a:bodyPr wrap="square" rtlCol="0">
            <a:spAutoFit/>
          </a:bodyPr>
          <a:lstStyle/>
          <a:p>
            <a:pPr algn="ctr"/>
            <a:r>
              <a:rPr lang="en-GB" sz="1400" dirty="0"/>
              <a:t>Region between two foams</a:t>
            </a:r>
          </a:p>
        </p:txBody>
      </p:sp>
    </p:spTree>
    <p:extLst>
      <p:ext uri="{BB962C8B-B14F-4D97-AF65-F5344CB8AC3E}">
        <p14:creationId xmlns:p14="http://schemas.microsoft.com/office/powerpoint/2010/main" val="72834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60B7-ADEE-4E51-A73E-67582B764EF4}"/>
              </a:ext>
            </a:extLst>
          </p:cNvPr>
          <p:cNvSpPr>
            <a:spLocks noGrp="1"/>
          </p:cNvSpPr>
          <p:nvPr>
            <p:ph type="title"/>
          </p:nvPr>
        </p:nvSpPr>
        <p:spPr/>
        <p:txBody>
          <a:bodyPr>
            <a:normAutofit/>
          </a:bodyPr>
          <a:lstStyle/>
          <a:p>
            <a:r>
              <a:rPr lang="en-GB" sz="3600" dirty="0">
                <a:solidFill>
                  <a:schemeClr val="accent1"/>
                </a:solidFill>
              </a:rPr>
              <a:t>Effect of the pressure on heat transport</a:t>
            </a:r>
          </a:p>
        </p:txBody>
      </p:sp>
      <p:sp>
        <p:nvSpPr>
          <p:cNvPr id="4" name="Date Placeholder 3">
            <a:extLst>
              <a:ext uri="{FF2B5EF4-FFF2-40B4-BE49-F238E27FC236}">
                <a16:creationId xmlns:a16="http://schemas.microsoft.com/office/drawing/2014/main" id="{04943830-EC6B-42B3-94CF-976DFECE154A}"/>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9AECAB92-BBF3-403E-91FE-2A4CA906096A}"/>
              </a:ext>
            </a:extLst>
          </p:cNvPr>
          <p:cNvSpPr>
            <a:spLocks noGrp="1"/>
          </p:cNvSpPr>
          <p:nvPr>
            <p:ph type="sldNum" sz="quarter" idx="12"/>
          </p:nvPr>
        </p:nvSpPr>
        <p:spPr/>
        <p:txBody>
          <a:bodyPr/>
          <a:lstStyle/>
          <a:p>
            <a:fld id="{5E713DC6-5A70-454B-832F-5E3FFACF8145}" type="slidenum">
              <a:rPr lang="en-GB" smtClean="0"/>
              <a:t>13</a:t>
            </a:fld>
            <a:endParaRPr lang="en-GB"/>
          </a:p>
        </p:txBody>
      </p:sp>
      <p:pic>
        <p:nvPicPr>
          <p:cNvPr id="6" name="Picture 5">
            <a:extLst>
              <a:ext uri="{FF2B5EF4-FFF2-40B4-BE49-F238E27FC236}">
                <a16:creationId xmlns:a16="http://schemas.microsoft.com/office/drawing/2014/main" id="{AD2498DC-C705-42D2-BE40-243008BC49E4}"/>
              </a:ext>
            </a:extLst>
          </p:cNvPr>
          <p:cNvPicPr>
            <a:picLocks noChangeAspect="1"/>
          </p:cNvPicPr>
          <p:nvPr/>
        </p:nvPicPr>
        <p:blipFill rotWithShape="1">
          <a:blip r:embed="rId2"/>
          <a:srcRect t="-3274" b="-1"/>
          <a:stretch/>
        </p:blipFill>
        <p:spPr>
          <a:xfrm>
            <a:off x="455492" y="2165907"/>
            <a:ext cx="3651143" cy="2246360"/>
          </a:xfrm>
          <a:prstGeom prst="rect">
            <a:avLst/>
          </a:prstGeom>
        </p:spPr>
      </p:pic>
      <p:pic>
        <p:nvPicPr>
          <p:cNvPr id="7" name="Picture 6">
            <a:extLst>
              <a:ext uri="{FF2B5EF4-FFF2-40B4-BE49-F238E27FC236}">
                <a16:creationId xmlns:a16="http://schemas.microsoft.com/office/drawing/2014/main" id="{3485083E-97F4-451F-8CCB-942AA11E25EF}"/>
              </a:ext>
            </a:extLst>
          </p:cNvPr>
          <p:cNvPicPr>
            <a:picLocks noChangeAspect="1"/>
          </p:cNvPicPr>
          <p:nvPr/>
        </p:nvPicPr>
        <p:blipFill rotWithShape="1">
          <a:blip r:embed="rId3"/>
          <a:srcRect r="1957"/>
          <a:stretch/>
        </p:blipFill>
        <p:spPr>
          <a:xfrm>
            <a:off x="4418454" y="2225425"/>
            <a:ext cx="4015253" cy="2175125"/>
          </a:xfrm>
          <a:prstGeom prst="rect">
            <a:avLst/>
          </a:prstGeom>
        </p:spPr>
      </p:pic>
      <p:sp>
        <p:nvSpPr>
          <p:cNvPr id="8" name="TextBox 7">
            <a:extLst>
              <a:ext uri="{FF2B5EF4-FFF2-40B4-BE49-F238E27FC236}">
                <a16:creationId xmlns:a16="http://schemas.microsoft.com/office/drawing/2014/main" id="{B96D7635-6BFB-4788-990E-7D57D668B12D}"/>
              </a:ext>
            </a:extLst>
          </p:cNvPr>
          <p:cNvSpPr txBox="1"/>
          <p:nvPr/>
        </p:nvSpPr>
        <p:spPr>
          <a:xfrm>
            <a:off x="4882243" y="1750208"/>
            <a:ext cx="3731078" cy="369332"/>
          </a:xfrm>
          <a:prstGeom prst="rect">
            <a:avLst/>
          </a:prstGeom>
          <a:noFill/>
        </p:spPr>
        <p:txBody>
          <a:bodyPr wrap="square" rtlCol="0">
            <a:spAutoFit/>
          </a:bodyPr>
          <a:lstStyle/>
          <a:p>
            <a:r>
              <a:rPr lang="en-GB" dirty="0"/>
              <a:t>Without foams</a:t>
            </a:r>
          </a:p>
        </p:txBody>
      </p:sp>
      <p:sp>
        <p:nvSpPr>
          <p:cNvPr id="9" name="TextBox 8">
            <a:extLst>
              <a:ext uri="{FF2B5EF4-FFF2-40B4-BE49-F238E27FC236}">
                <a16:creationId xmlns:a16="http://schemas.microsoft.com/office/drawing/2014/main" id="{50564BB7-FFE8-408E-97AE-2A20EE8AFB61}"/>
              </a:ext>
            </a:extLst>
          </p:cNvPr>
          <p:cNvSpPr txBox="1"/>
          <p:nvPr/>
        </p:nvSpPr>
        <p:spPr>
          <a:xfrm>
            <a:off x="1524000" y="1773391"/>
            <a:ext cx="3731078" cy="369332"/>
          </a:xfrm>
          <a:prstGeom prst="rect">
            <a:avLst/>
          </a:prstGeom>
          <a:noFill/>
        </p:spPr>
        <p:txBody>
          <a:bodyPr wrap="square" rtlCol="0">
            <a:spAutoFit/>
          </a:bodyPr>
          <a:lstStyle/>
          <a:p>
            <a:r>
              <a:rPr lang="en-GB" dirty="0"/>
              <a:t>with foams</a:t>
            </a:r>
          </a:p>
        </p:txBody>
      </p:sp>
      <p:sp>
        <p:nvSpPr>
          <p:cNvPr id="10" name="TextBox 9">
            <a:extLst>
              <a:ext uri="{FF2B5EF4-FFF2-40B4-BE49-F238E27FC236}">
                <a16:creationId xmlns:a16="http://schemas.microsoft.com/office/drawing/2014/main" id="{0037CD0B-99B8-4491-B907-1D12FE47F47C}"/>
              </a:ext>
            </a:extLst>
          </p:cNvPr>
          <p:cNvSpPr txBox="1"/>
          <p:nvPr/>
        </p:nvSpPr>
        <p:spPr>
          <a:xfrm>
            <a:off x="455492" y="4483252"/>
            <a:ext cx="8059858" cy="923330"/>
          </a:xfrm>
          <a:prstGeom prst="rect">
            <a:avLst/>
          </a:prstGeom>
          <a:noFill/>
        </p:spPr>
        <p:txBody>
          <a:bodyPr wrap="square" rtlCol="0">
            <a:spAutoFit/>
          </a:bodyPr>
          <a:lstStyle/>
          <a:p>
            <a:r>
              <a:rPr lang="en-GB" dirty="0"/>
              <a:t>Pressure remains high between the two foam blocks although pressure difference is the same as the case without foams. However,  high pressure means higher inertia of the air there by making the heat transport more efficient. </a:t>
            </a:r>
          </a:p>
        </p:txBody>
      </p:sp>
    </p:spTree>
    <p:extLst>
      <p:ext uri="{BB962C8B-B14F-4D97-AF65-F5344CB8AC3E}">
        <p14:creationId xmlns:p14="http://schemas.microsoft.com/office/powerpoint/2010/main" val="286332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4D1FD4-B7BC-4455-B66E-227911510416}"/>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93D9B197-1078-4D32-A22D-7FC1D9A49B7C}"/>
              </a:ext>
            </a:extLst>
          </p:cNvPr>
          <p:cNvSpPr>
            <a:spLocks noGrp="1"/>
          </p:cNvSpPr>
          <p:nvPr>
            <p:ph type="sldNum" sz="quarter" idx="12"/>
          </p:nvPr>
        </p:nvSpPr>
        <p:spPr/>
        <p:txBody>
          <a:bodyPr/>
          <a:lstStyle/>
          <a:p>
            <a:fld id="{5E713DC6-5A70-454B-832F-5E3FFACF8145}" type="slidenum">
              <a:rPr lang="en-GB" smtClean="0"/>
              <a:t>14</a:t>
            </a:fld>
            <a:endParaRPr lang="en-GB"/>
          </a:p>
        </p:txBody>
      </p:sp>
      <p:grpSp>
        <p:nvGrpSpPr>
          <p:cNvPr id="10" name="Group 9">
            <a:extLst>
              <a:ext uri="{FF2B5EF4-FFF2-40B4-BE49-F238E27FC236}">
                <a16:creationId xmlns:a16="http://schemas.microsoft.com/office/drawing/2014/main" id="{418CBDE3-FBD4-43D9-B766-3410C8DAB9B2}"/>
              </a:ext>
            </a:extLst>
          </p:cNvPr>
          <p:cNvGrpSpPr/>
          <p:nvPr/>
        </p:nvGrpSpPr>
        <p:grpSpPr>
          <a:xfrm>
            <a:off x="628650" y="2001954"/>
            <a:ext cx="3574435" cy="2854091"/>
            <a:chOff x="641656" y="1787789"/>
            <a:chExt cx="3574435" cy="2854091"/>
          </a:xfrm>
        </p:grpSpPr>
        <p:pic>
          <p:nvPicPr>
            <p:cNvPr id="7" name="Picture 6">
              <a:extLst>
                <a:ext uri="{FF2B5EF4-FFF2-40B4-BE49-F238E27FC236}">
                  <a16:creationId xmlns:a16="http://schemas.microsoft.com/office/drawing/2014/main" id="{CE883C24-2B85-45BA-A9EB-80B09B28F314}"/>
                </a:ext>
              </a:extLst>
            </p:cNvPr>
            <p:cNvPicPr>
              <a:picLocks noChangeAspect="1"/>
            </p:cNvPicPr>
            <p:nvPr/>
          </p:nvPicPr>
          <p:blipFill>
            <a:blip r:embed="rId2"/>
            <a:stretch>
              <a:fillRect/>
            </a:stretch>
          </p:blipFill>
          <p:spPr>
            <a:xfrm>
              <a:off x="641656" y="3894790"/>
              <a:ext cx="3574435" cy="747090"/>
            </a:xfrm>
            <a:prstGeom prst="rect">
              <a:avLst/>
            </a:prstGeom>
          </p:spPr>
        </p:pic>
        <p:pic>
          <p:nvPicPr>
            <p:cNvPr id="9" name="Picture 8">
              <a:extLst>
                <a:ext uri="{FF2B5EF4-FFF2-40B4-BE49-F238E27FC236}">
                  <a16:creationId xmlns:a16="http://schemas.microsoft.com/office/drawing/2014/main" id="{54AA3B5F-6D1C-4C3E-96E1-C4CE854EEC86}"/>
                </a:ext>
              </a:extLst>
            </p:cNvPr>
            <p:cNvPicPr>
              <a:picLocks noChangeAspect="1"/>
            </p:cNvPicPr>
            <p:nvPr/>
          </p:nvPicPr>
          <p:blipFill>
            <a:blip r:embed="rId3"/>
            <a:stretch>
              <a:fillRect/>
            </a:stretch>
          </p:blipFill>
          <p:spPr>
            <a:xfrm>
              <a:off x="641656" y="1787789"/>
              <a:ext cx="3574435" cy="2107001"/>
            </a:xfrm>
            <a:prstGeom prst="rect">
              <a:avLst/>
            </a:prstGeom>
          </p:spPr>
        </p:pic>
      </p:grpSp>
      <p:pic>
        <p:nvPicPr>
          <p:cNvPr id="17" name="Picture 16">
            <a:extLst>
              <a:ext uri="{FF2B5EF4-FFF2-40B4-BE49-F238E27FC236}">
                <a16:creationId xmlns:a16="http://schemas.microsoft.com/office/drawing/2014/main" id="{3CC26247-7A40-491B-9DA6-5DC01ACC99BD}"/>
              </a:ext>
            </a:extLst>
          </p:cNvPr>
          <p:cNvPicPr>
            <a:picLocks noChangeAspect="1"/>
          </p:cNvPicPr>
          <p:nvPr/>
        </p:nvPicPr>
        <p:blipFill>
          <a:blip r:embed="rId4"/>
          <a:stretch>
            <a:fillRect/>
          </a:stretch>
        </p:blipFill>
        <p:spPr>
          <a:xfrm>
            <a:off x="824338" y="5024949"/>
            <a:ext cx="7169518" cy="1301817"/>
          </a:xfrm>
          <a:prstGeom prst="rect">
            <a:avLst/>
          </a:prstGeom>
        </p:spPr>
      </p:pic>
      <p:grpSp>
        <p:nvGrpSpPr>
          <p:cNvPr id="51" name="Group 50">
            <a:extLst>
              <a:ext uri="{FF2B5EF4-FFF2-40B4-BE49-F238E27FC236}">
                <a16:creationId xmlns:a16="http://schemas.microsoft.com/office/drawing/2014/main" id="{D3A0F11E-6D7A-4A54-A78D-2137CB7C8FA2}"/>
              </a:ext>
            </a:extLst>
          </p:cNvPr>
          <p:cNvGrpSpPr/>
          <p:nvPr/>
        </p:nvGrpSpPr>
        <p:grpSpPr>
          <a:xfrm>
            <a:off x="99247" y="821555"/>
            <a:ext cx="9044753" cy="1095947"/>
            <a:chOff x="81388" y="820914"/>
            <a:chExt cx="9044753" cy="1095947"/>
          </a:xfrm>
        </p:grpSpPr>
        <p:pic>
          <p:nvPicPr>
            <p:cNvPr id="23" name="Picture 22">
              <a:extLst>
                <a:ext uri="{FF2B5EF4-FFF2-40B4-BE49-F238E27FC236}">
                  <a16:creationId xmlns:a16="http://schemas.microsoft.com/office/drawing/2014/main" id="{1342BA18-16D9-4DB5-898B-A42EEA9D2D4F}"/>
                </a:ext>
              </a:extLst>
            </p:cNvPr>
            <p:cNvPicPr>
              <a:picLocks noChangeAspect="1"/>
            </p:cNvPicPr>
            <p:nvPr/>
          </p:nvPicPr>
          <p:blipFill rotWithShape="1">
            <a:blip r:embed="rId5"/>
            <a:srcRect l="839" t="14777" r="1782" b="23903"/>
            <a:stretch/>
          </p:blipFill>
          <p:spPr>
            <a:xfrm>
              <a:off x="471488" y="1254864"/>
              <a:ext cx="8293893" cy="223892"/>
            </a:xfrm>
            <a:prstGeom prst="rect">
              <a:avLst/>
            </a:prstGeom>
          </p:spPr>
        </p:pic>
        <p:cxnSp>
          <p:nvCxnSpPr>
            <p:cNvPr id="25" name="Straight Arrow Connector 24">
              <a:extLst>
                <a:ext uri="{FF2B5EF4-FFF2-40B4-BE49-F238E27FC236}">
                  <a16:creationId xmlns:a16="http://schemas.microsoft.com/office/drawing/2014/main" id="{DCA4EE6C-6509-4574-B442-585EDC6CB589}"/>
                </a:ext>
              </a:extLst>
            </p:cNvPr>
            <p:cNvCxnSpPr>
              <a:cxnSpLocks/>
              <a:endCxn id="23" idx="1"/>
            </p:cNvCxnSpPr>
            <p:nvPr/>
          </p:nvCxnSpPr>
          <p:spPr>
            <a:xfrm>
              <a:off x="300038" y="1366810"/>
              <a:ext cx="1714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C37715D-66EF-4D61-ADB9-A04D69D1415A}"/>
                </a:ext>
              </a:extLst>
            </p:cNvPr>
            <p:cNvCxnSpPr>
              <a:cxnSpLocks/>
              <a:stCxn id="23" idx="3"/>
            </p:cNvCxnSpPr>
            <p:nvPr/>
          </p:nvCxnSpPr>
          <p:spPr>
            <a:xfrm>
              <a:off x="8765381" y="1366810"/>
              <a:ext cx="192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9742007-3958-449D-A778-D875F90BB1BD}"/>
                </a:ext>
              </a:extLst>
            </p:cNvPr>
            <p:cNvSpPr txBox="1"/>
            <p:nvPr/>
          </p:nvSpPr>
          <p:spPr>
            <a:xfrm>
              <a:off x="81388" y="820914"/>
              <a:ext cx="742950" cy="430887"/>
            </a:xfrm>
            <a:prstGeom prst="rect">
              <a:avLst/>
            </a:prstGeom>
            <a:noFill/>
          </p:spPr>
          <p:txBody>
            <a:bodyPr wrap="square" rtlCol="0">
              <a:spAutoFit/>
            </a:bodyPr>
            <a:lstStyle/>
            <a:p>
              <a:r>
                <a:rPr lang="en-GB" sz="1100" dirty="0"/>
                <a:t>Inlet v=5m/s</a:t>
              </a:r>
            </a:p>
          </p:txBody>
        </p:sp>
        <p:cxnSp>
          <p:nvCxnSpPr>
            <p:cNvPr id="32" name="Straight Connector 31">
              <a:extLst>
                <a:ext uri="{FF2B5EF4-FFF2-40B4-BE49-F238E27FC236}">
                  <a16:creationId xmlns:a16="http://schemas.microsoft.com/office/drawing/2014/main" id="{9052C79E-B8C1-4BB2-B420-B384A1A8F0E7}"/>
                </a:ext>
              </a:extLst>
            </p:cNvPr>
            <p:cNvCxnSpPr/>
            <p:nvPr/>
          </p:nvCxnSpPr>
          <p:spPr>
            <a:xfrm>
              <a:off x="678658" y="1309658"/>
              <a:ext cx="195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2627FB-0674-4EFE-8925-816C89F27381}"/>
                </a:ext>
              </a:extLst>
            </p:cNvPr>
            <p:cNvCxnSpPr/>
            <p:nvPr/>
          </p:nvCxnSpPr>
          <p:spPr>
            <a:xfrm>
              <a:off x="4529136" y="1478756"/>
              <a:ext cx="195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9996AA9-185A-4621-B6B7-EFAEBF338C46}"/>
                </a:ext>
              </a:extLst>
            </p:cNvPr>
            <p:cNvCxnSpPr>
              <a:cxnSpLocks/>
            </p:cNvCxnSpPr>
            <p:nvPr/>
          </p:nvCxnSpPr>
          <p:spPr>
            <a:xfrm>
              <a:off x="874346" y="1309658"/>
              <a:ext cx="365479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183498-85E4-42CE-B196-DF70FCE30A62}"/>
                </a:ext>
              </a:extLst>
            </p:cNvPr>
            <p:cNvCxnSpPr>
              <a:cxnSpLocks/>
            </p:cNvCxnSpPr>
            <p:nvPr/>
          </p:nvCxnSpPr>
          <p:spPr>
            <a:xfrm>
              <a:off x="4724824" y="1478756"/>
              <a:ext cx="365479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5930-06F3-407D-8899-9D1E88231F78}"/>
                </a:ext>
              </a:extLst>
            </p:cNvPr>
            <p:cNvCxnSpPr>
              <a:cxnSpLocks/>
            </p:cNvCxnSpPr>
            <p:nvPr/>
          </p:nvCxnSpPr>
          <p:spPr>
            <a:xfrm flipH="1" flipV="1">
              <a:off x="714374" y="1400832"/>
              <a:ext cx="2668190" cy="291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931E567-14AB-4964-AB28-B7DE27A3B879}"/>
                </a:ext>
              </a:extLst>
            </p:cNvPr>
            <p:cNvCxnSpPr>
              <a:cxnSpLocks/>
            </p:cNvCxnSpPr>
            <p:nvPr/>
          </p:nvCxnSpPr>
          <p:spPr>
            <a:xfrm flipV="1">
              <a:off x="3382564" y="1395272"/>
              <a:ext cx="1146572" cy="2966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1CE0E4BE-A77F-4165-862B-D50952C4186A}"/>
                </a:ext>
              </a:extLst>
            </p:cNvPr>
            <p:cNvCxnSpPr>
              <a:cxnSpLocks/>
            </p:cNvCxnSpPr>
            <p:nvPr/>
          </p:nvCxnSpPr>
          <p:spPr>
            <a:xfrm flipV="1">
              <a:off x="3382564" y="1399706"/>
              <a:ext cx="5089922" cy="2921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1E8ADD76-63C7-4435-BE43-DF89627BBC2F}"/>
                </a:ext>
              </a:extLst>
            </p:cNvPr>
            <p:cNvSpPr txBox="1"/>
            <p:nvPr/>
          </p:nvSpPr>
          <p:spPr>
            <a:xfrm>
              <a:off x="3056513" y="1639862"/>
              <a:ext cx="1146572" cy="276999"/>
            </a:xfrm>
            <a:prstGeom prst="rect">
              <a:avLst/>
            </a:prstGeom>
            <a:noFill/>
          </p:spPr>
          <p:txBody>
            <a:bodyPr wrap="square" rtlCol="0">
              <a:spAutoFit/>
            </a:bodyPr>
            <a:lstStyle/>
            <a:p>
              <a:r>
                <a:rPr lang="en-GB" sz="1200" dirty="0"/>
                <a:t>3 off K9 foams</a:t>
              </a:r>
            </a:p>
          </p:txBody>
        </p:sp>
        <p:sp>
          <p:nvSpPr>
            <p:cNvPr id="48" name="TextBox 47">
              <a:extLst>
                <a:ext uri="{FF2B5EF4-FFF2-40B4-BE49-F238E27FC236}">
                  <a16:creationId xmlns:a16="http://schemas.microsoft.com/office/drawing/2014/main" id="{88949632-503E-47C7-8E9D-8025BEA518F4}"/>
                </a:ext>
              </a:extLst>
            </p:cNvPr>
            <p:cNvSpPr txBox="1"/>
            <p:nvPr/>
          </p:nvSpPr>
          <p:spPr>
            <a:xfrm>
              <a:off x="714374" y="877618"/>
              <a:ext cx="2289571" cy="276999"/>
            </a:xfrm>
            <a:prstGeom prst="rect">
              <a:avLst/>
            </a:prstGeom>
            <a:noFill/>
          </p:spPr>
          <p:txBody>
            <a:bodyPr wrap="square" rtlCol="0">
              <a:spAutoFit/>
            </a:bodyPr>
            <a:lstStyle/>
            <a:p>
              <a:r>
                <a:rPr lang="en-GB" sz="1200" dirty="0"/>
                <a:t>LEC (red) = 7910W/m</a:t>
              </a:r>
              <a:r>
                <a:rPr lang="en-GB" sz="1200" baseline="30000" dirty="0"/>
                <a:t>2</a:t>
              </a:r>
            </a:p>
          </p:txBody>
        </p:sp>
        <p:sp>
          <p:nvSpPr>
            <p:cNvPr id="49" name="TextBox 48">
              <a:extLst>
                <a:ext uri="{FF2B5EF4-FFF2-40B4-BE49-F238E27FC236}">
                  <a16:creationId xmlns:a16="http://schemas.microsoft.com/office/drawing/2014/main" id="{D8F4FA3A-E9E7-4616-A1C4-2F1C1EB79841}"/>
                </a:ext>
              </a:extLst>
            </p:cNvPr>
            <p:cNvSpPr txBox="1"/>
            <p:nvPr/>
          </p:nvSpPr>
          <p:spPr>
            <a:xfrm>
              <a:off x="2876763" y="877064"/>
              <a:ext cx="2289571" cy="276999"/>
            </a:xfrm>
            <a:prstGeom prst="rect">
              <a:avLst/>
            </a:prstGeom>
            <a:noFill/>
          </p:spPr>
          <p:txBody>
            <a:bodyPr wrap="square" rtlCol="0">
              <a:spAutoFit/>
            </a:bodyPr>
            <a:lstStyle/>
            <a:p>
              <a:r>
                <a:rPr lang="en-GB" sz="1200" dirty="0"/>
                <a:t>RSU (yellow) = 440W/m</a:t>
              </a:r>
              <a:r>
                <a:rPr lang="en-GB" sz="1200" baseline="30000" dirty="0"/>
                <a:t>2</a:t>
              </a:r>
            </a:p>
          </p:txBody>
        </p:sp>
        <p:sp>
          <p:nvSpPr>
            <p:cNvPr id="50" name="TextBox 49">
              <a:extLst>
                <a:ext uri="{FF2B5EF4-FFF2-40B4-BE49-F238E27FC236}">
                  <a16:creationId xmlns:a16="http://schemas.microsoft.com/office/drawing/2014/main" id="{8278A7DF-2FB4-4ADC-B036-A74E8E2AC10F}"/>
                </a:ext>
              </a:extLst>
            </p:cNvPr>
            <p:cNvSpPr txBox="1"/>
            <p:nvPr/>
          </p:nvSpPr>
          <p:spPr>
            <a:xfrm>
              <a:off x="8383191" y="892414"/>
              <a:ext cx="742950" cy="261610"/>
            </a:xfrm>
            <a:prstGeom prst="rect">
              <a:avLst/>
            </a:prstGeom>
            <a:noFill/>
          </p:spPr>
          <p:txBody>
            <a:bodyPr wrap="square" rtlCol="0">
              <a:spAutoFit/>
            </a:bodyPr>
            <a:lstStyle/>
            <a:p>
              <a:r>
                <a:rPr lang="en-GB" sz="1100" dirty="0"/>
                <a:t>Outlet</a:t>
              </a:r>
            </a:p>
          </p:txBody>
        </p:sp>
      </p:grpSp>
      <p:sp>
        <p:nvSpPr>
          <p:cNvPr id="56" name="TextBox 55">
            <a:extLst>
              <a:ext uri="{FF2B5EF4-FFF2-40B4-BE49-F238E27FC236}">
                <a16:creationId xmlns:a16="http://schemas.microsoft.com/office/drawing/2014/main" id="{08236E00-323A-42AD-A06B-B0C77C79223A}"/>
              </a:ext>
            </a:extLst>
          </p:cNvPr>
          <p:cNvSpPr txBox="1"/>
          <p:nvPr/>
        </p:nvSpPr>
        <p:spPr>
          <a:xfrm>
            <a:off x="2057400" y="200025"/>
            <a:ext cx="5543550" cy="584775"/>
          </a:xfrm>
          <a:prstGeom prst="rect">
            <a:avLst/>
          </a:prstGeom>
          <a:noFill/>
        </p:spPr>
        <p:txBody>
          <a:bodyPr wrap="square" rtlCol="0">
            <a:spAutoFit/>
          </a:bodyPr>
          <a:lstStyle/>
          <a:p>
            <a:r>
              <a:rPr lang="en-GB" sz="3200" dirty="0">
                <a:solidFill>
                  <a:schemeClr val="accent1"/>
                </a:solidFill>
                <a:latin typeface="+mj-lt"/>
              </a:rPr>
              <a:t>2D Two sensor length model</a:t>
            </a:r>
          </a:p>
        </p:txBody>
      </p:sp>
      <p:sp>
        <p:nvSpPr>
          <p:cNvPr id="57" name="TextBox 56">
            <a:extLst>
              <a:ext uri="{FF2B5EF4-FFF2-40B4-BE49-F238E27FC236}">
                <a16:creationId xmlns:a16="http://schemas.microsoft.com/office/drawing/2014/main" id="{3AF46B94-5F8B-411D-9C90-DFCDE5E010C1}"/>
              </a:ext>
            </a:extLst>
          </p:cNvPr>
          <p:cNvSpPr txBox="1"/>
          <p:nvPr/>
        </p:nvSpPr>
        <p:spPr>
          <a:xfrm>
            <a:off x="449910" y="1609870"/>
            <a:ext cx="2444712" cy="261610"/>
          </a:xfrm>
          <a:prstGeom prst="rect">
            <a:avLst/>
          </a:prstGeom>
          <a:noFill/>
        </p:spPr>
        <p:txBody>
          <a:bodyPr wrap="square" rtlCol="0">
            <a:spAutoFit/>
          </a:bodyPr>
          <a:lstStyle/>
          <a:p>
            <a:r>
              <a:rPr lang="en-GB" sz="1100" dirty="0"/>
              <a:t>Element size: 0.5mm</a:t>
            </a:r>
          </a:p>
        </p:txBody>
      </p:sp>
      <p:grpSp>
        <p:nvGrpSpPr>
          <p:cNvPr id="24" name="Group 23">
            <a:extLst>
              <a:ext uri="{FF2B5EF4-FFF2-40B4-BE49-F238E27FC236}">
                <a16:creationId xmlns:a16="http://schemas.microsoft.com/office/drawing/2014/main" id="{024D285E-6DE5-45F3-96B3-8F8EC35EC0A4}"/>
              </a:ext>
            </a:extLst>
          </p:cNvPr>
          <p:cNvGrpSpPr/>
          <p:nvPr/>
        </p:nvGrpSpPr>
        <p:grpSpPr>
          <a:xfrm>
            <a:off x="4343399" y="1948866"/>
            <a:ext cx="4522694" cy="3076083"/>
            <a:chOff x="4343399" y="1948866"/>
            <a:chExt cx="4522694" cy="3076083"/>
          </a:xfrm>
        </p:grpSpPr>
        <p:grpSp>
          <p:nvGrpSpPr>
            <p:cNvPr id="62" name="Group 61">
              <a:extLst>
                <a:ext uri="{FF2B5EF4-FFF2-40B4-BE49-F238E27FC236}">
                  <a16:creationId xmlns:a16="http://schemas.microsoft.com/office/drawing/2014/main" id="{13235CAD-9BB0-4AF9-89F7-03799483F079}"/>
                </a:ext>
              </a:extLst>
            </p:cNvPr>
            <p:cNvGrpSpPr/>
            <p:nvPr/>
          </p:nvGrpSpPr>
          <p:grpSpPr>
            <a:xfrm>
              <a:off x="4343399" y="1948866"/>
              <a:ext cx="4490858" cy="3076083"/>
              <a:chOff x="4343399" y="1948866"/>
              <a:chExt cx="4490858" cy="3076083"/>
            </a:xfrm>
          </p:grpSpPr>
          <p:pic>
            <p:nvPicPr>
              <p:cNvPr id="12" name="Picture 11">
                <a:extLst>
                  <a:ext uri="{FF2B5EF4-FFF2-40B4-BE49-F238E27FC236}">
                    <a16:creationId xmlns:a16="http://schemas.microsoft.com/office/drawing/2014/main" id="{116C9B0F-431A-4352-B2DA-849D38D67578}"/>
                  </a:ext>
                </a:extLst>
              </p:cNvPr>
              <p:cNvPicPr>
                <a:picLocks noChangeAspect="1"/>
              </p:cNvPicPr>
              <p:nvPr/>
            </p:nvPicPr>
            <p:blipFill>
              <a:blip r:embed="rId6"/>
              <a:stretch>
                <a:fillRect/>
              </a:stretch>
            </p:blipFill>
            <p:spPr>
              <a:xfrm>
                <a:off x="4343399" y="4108955"/>
                <a:ext cx="3650457" cy="915994"/>
              </a:xfrm>
              <a:prstGeom prst="rect">
                <a:avLst/>
              </a:prstGeom>
            </p:spPr>
          </p:pic>
          <p:pic>
            <p:nvPicPr>
              <p:cNvPr id="59" name="Picture 58">
                <a:extLst>
                  <a:ext uri="{FF2B5EF4-FFF2-40B4-BE49-F238E27FC236}">
                    <a16:creationId xmlns:a16="http://schemas.microsoft.com/office/drawing/2014/main" id="{7EF57511-1CC8-47F8-89C4-56214F9A0A6B}"/>
                  </a:ext>
                </a:extLst>
              </p:cNvPr>
              <p:cNvPicPr>
                <a:picLocks noChangeAspect="1"/>
              </p:cNvPicPr>
              <p:nvPr/>
            </p:nvPicPr>
            <p:blipFill>
              <a:blip r:embed="rId7"/>
              <a:stretch>
                <a:fillRect/>
              </a:stretch>
            </p:blipFill>
            <p:spPr>
              <a:xfrm>
                <a:off x="4371974" y="1948866"/>
                <a:ext cx="3514726" cy="2132814"/>
              </a:xfrm>
              <a:prstGeom prst="rect">
                <a:avLst/>
              </a:prstGeom>
            </p:spPr>
          </p:pic>
          <p:sp>
            <p:nvSpPr>
              <p:cNvPr id="61" name="TextBox 60">
                <a:extLst>
                  <a:ext uri="{FF2B5EF4-FFF2-40B4-BE49-F238E27FC236}">
                    <a16:creationId xmlns:a16="http://schemas.microsoft.com/office/drawing/2014/main" id="{EF9C6F64-0D34-4AE9-95A9-A65467FC360C}"/>
                  </a:ext>
                </a:extLst>
              </p:cNvPr>
              <p:cNvSpPr txBox="1"/>
              <p:nvPr/>
            </p:nvSpPr>
            <p:spPr>
              <a:xfrm>
                <a:off x="7292217" y="4417277"/>
                <a:ext cx="1542040" cy="523220"/>
              </a:xfrm>
              <a:prstGeom prst="rect">
                <a:avLst/>
              </a:prstGeom>
              <a:noFill/>
            </p:spPr>
            <p:txBody>
              <a:bodyPr wrap="square" rtlCol="0">
                <a:spAutoFit/>
              </a:bodyPr>
              <a:lstStyle/>
              <a:p>
                <a:r>
                  <a:rPr lang="en-GB" sz="1400" dirty="0"/>
                  <a:t>Delta T btw inlet and outlet = 7K</a:t>
                </a:r>
              </a:p>
            </p:txBody>
          </p:sp>
        </p:grpSp>
        <p:sp>
          <p:nvSpPr>
            <p:cNvPr id="2" name="TextBox 1">
              <a:extLst>
                <a:ext uri="{FF2B5EF4-FFF2-40B4-BE49-F238E27FC236}">
                  <a16:creationId xmlns:a16="http://schemas.microsoft.com/office/drawing/2014/main" id="{76CACE9A-0DC1-42F8-9A1C-E35B4D7AA937}"/>
                </a:ext>
              </a:extLst>
            </p:cNvPr>
            <p:cNvSpPr txBox="1"/>
            <p:nvPr/>
          </p:nvSpPr>
          <p:spPr>
            <a:xfrm>
              <a:off x="8055589" y="3916595"/>
              <a:ext cx="789384" cy="246221"/>
            </a:xfrm>
            <a:prstGeom prst="rect">
              <a:avLst/>
            </a:prstGeom>
            <a:noFill/>
          </p:spPr>
          <p:txBody>
            <a:bodyPr wrap="square" rtlCol="0">
              <a:spAutoFit/>
            </a:bodyPr>
            <a:lstStyle/>
            <a:p>
              <a:r>
                <a:rPr lang="en-GB" sz="1000" dirty="0">
                  <a:solidFill>
                    <a:srgbClr val="0000FF"/>
                  </a:solidFill>
                </a:rPr>
                <a:t>Top line</a:t>
              </a:r>
            </a:p>
          </p:txBody>
        </p:sp>
        <p:cxnSp>
          <p:nvCxnSpPr>
            <p:cNvPr id="6" name="Straight Arrow Connector 5">
              <a:extLst>
                <a:ext uri="{FF2B5EF4-FFF2-40B4-BE49-F238E27FC236}">
                  <a16:creationId xmlns:a16="http://schemas.microsoft.com/office/drawing/2014/main" id="{09306632-AE15-4A86-B378-C6BC7FCA65BA}"/>
                </a:ext>
              </a:extLst>
            </p:cNvPr>
            <p:cNvCxnSpPr>
              <a:cxnSpLocks/>
            </p:cNvCxnSpPr>
            <p:nvPr/>
          </p:nvCxnSpPr>
          <p:spPr>
            <a:xfrm flipH="1">
              <a:off x="7859209" y="4054498"/>
              <a:ext cx="285677" cy="10831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B191F5-FB58-4847-A072-83B1FE48A055}"/>
                </a:ext>
              </a:extLst>
            </p:cNvPr>
            <p:cNvSpPr txBox="1"/>
            <p:nvPr/>
          </p:nvSpPr>
          <p:spPr>
            <a:xfrm>
              <a:off x="8063237" y="4275396"/>
              <a:ext cx="789384" cy="246221"/>
            </a:xfrm>
            <a:prstGeom prst="rect">
              <a:avLst/>
            </a:prstGeom>
            <a:noFill/>
          </p:spPr>
          <p:txBody>
            <a:bodyPr wrap="square" rtlCol="0">
              <a:spAutoFit/>
            </a:bodyPr>
            <a:lstStyle/>
            <a:p>
              <a:r>
                <a:rPr lang="en-GB" sz="1000" dirty="0">
                  <a:solidFill>
                    <a:srgbClr val="00CC00"/>
                  </a:solidFill>
                </a:rPr>
                <a:t>bottom line</a:t>
              </a:r>
            </a:p>
          </p:txBody>
        </p:sp>
        <p:cxnSp>
          <p:nvCxnSpPr>
            <p:cNvPr id="14" name="Straight Arrow Connector 13">
              <a:extLst>
                <a:ext uri="{FF2B5EF4-FFF2-40B4-BE49-F238E27FC236}">
                  <a16:creationId xmlns:a16="http://schemas.microsoft.com/office/drawing/2014/main" id="{B6220A53-FEF3-487B-A3FF-82A5A1E5713B}"/>
                </a:ext>
              </a:extLst>
            </p:cNvPr>
            <p:cNvCxnSpPr>
              <a:cxnSpLocks/>
            </p:cNvCxnSpPr>
            <p:nvPr/>
          </p:nvCxnSpPr>
          <p:spPr>
            <a:xfrm flipH="1" flipV="1">
              <a:off x="7895548" y="4252637"/>
              <a:ext cx="212997" cy="170977"/>
            </a:xfrm>
            <a:prstGeom prst="straightConnector1">
              <a:avLst/>
            </a:prstGeom>
            <a:ln>
              <a:solidFill>
                <a:srgbClr val="00CC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4077801-68C5-4B53-96F2-49F0EDAF46B2}"/>
                </a:ext>
              </a:extLst>
            </p:cNvPr>
            <p:cNvSpPr txBox="1"/>
            <p:nvPr/>
          </p:nvSpPr>
          <p:spPr>
            <a:xfrm>
              <a:off x="8076709" y="4103284"/>
              <a:ext cx="789384" cy="246221"/>
            </a:xfrm>
            <a:prstGeom prst="rect">
              <a:avLst/>
            </a:prstGeom>
            <a:noFill/>
          </p:spPr>
          <p:txBody>
            <a:bodyPr wrap="square" rtlCol="0">
              <a:spAutoFit/>
            </a:bodyPr>
            <a:lstStyle/>
            <a:p>
              <a:r>
                <a:rPr lang="en-GB" sz="1000" dirty="0">
                  <a:solidFill>
                    <a:srgbClr val="FF0000"/>
                  </a:solidFill>
                </a:rPr>
                <a:t>Middle line</a:t>
              </a:r>
            </a:p>
          </p:txBody>
        </p:sp>
        <p:cxnSp>
          <p:nvCxnSpPr>
            <p:cNvPr id="21" name="Straight Arrow Connector 20">
              <a:extLst>
                <a:ext uri="{FF2B5EF4-FFF2-40B4-BE49-F238E27FC236}">
                  <a16:creationId xmlns:a16="http://schemas.microsoft.com/office/drawing/2014/main" id="{62106A6E-7957-457F-A328-ACBDBED67D2F}"/>
                </a:ext>
              </a:extLst>
            </p:cNvPr>
            <p:cNvCxnSpPr>
              <a:cxnSpLocks/>
            </p:cNvCxnSpPr>
            <p:nvPr/>
          </p:nvCxnSpPr>
          <p:spPr>
            <a:xfrm flipH="1" flipV="1">
              <a:off x="7895549" y="4213991"/>
              <a:ext cx="352524" cy="141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091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15E822-9C96-428E-B0CA-4EC14BFECC1E}"/>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E1D5C7CE-D2B0-45D0-A323-FCFD500A41DC}"/>
              </a:ext>
            </a:extLst>
          </p:cNvPr>
          <p:cNvSpPr>
            <a:spLocks noGrp="1"/>
          </p:cNvSpPr>
          <p:nvPr>
            <p:ph type="sldNum" sz="quarter" idx="12"/>
          </p:nvPr>
        </p:nvSpPr>
        <p:spPr/>
        <p:txBody>
          <a:bodyPr/>
          <a:lstStyle/>
          <a:p>
            <a:fld id="{5E713DC6-5A70-454B-832F-5E3FFACF8145}" type="slidenum">
              <a:rPr lang="en-GB" smtClean="0"/>
              <a:t>15</a:t>
            </a:fld>
            <a:endParaRPr lang="en-GB"/>
          </a:p>
        </p:txBody>
      </p:sp>
      <p:grpSp>
        <p:nvGrpSpPr>
          <p:cNvPr id="10" name="Group 9">
            <a:extLst>
              <a:ext uri="{FF2B5EF4-FFF2-40B4-BE49-F238E27FC236}">
                <a16:creationId xmlns:a16="http://schemas.microsoft.com/office/drawing/2014/main" id="{337CC579-76BC-4257-B493-36DCD728B477}"/>
              </a:ext>
            </a:extLst>
          </p:cNvPr>
          <p:cNvGrpSpPr/>
          <p:nvPr/>
        </p:nvGrpSpPr>
        <p:grpSpPr>
          <a:xfrm>
            <a:off x="192881" y="1791651"/>
            <a:ext cx="4300537" cy="2984360"/>
            <a:chOff x="464344" y="1816240"/>
            <a:chExt cx="5189751" cy="3482281"/>
          </a:xfrm>
        </p:grpSpPr>
        <p:pic>
          <p:nvPicPr>
            <p:cNvPr id="7" name="Picture 6">
              <a:extLst>
                <a:ext uri="{FF2B5EF4-FFF2-40B4-BE49-F238E27FC236}">
                  <a16:creationId xmlns:a16="http://schemas.microsoft.com/office/drawing/2014/main" id="{1D68BAA8-F2EA-4192-83C2-7CA587436776}"/>
                </a:ext>
              </a:extLst>
            </p:cNvPr>
            <p:cNvPicPr>
              <a:picLocks noChangeAspect="1"/>
            </p:cNvPicPr>
            <p:nvPr/>
          </p:nvPicPr>
          <p:blipFill>
            <a:blip r:embed="rId2"/>
            <a:stretch>
              <a:fillRect/>
            </a:stretch>
          </p:blipFill>
          <p:spPr>
            <a:xfrm>
              <a:off x="464344" y="1816240"/>
              <a:ext cx="5189751" cy="2549490"/>
            </a:xfrm>
            <a:prstGeom prst="rect">
              <a:avLst/>
            </a:prstGeom>
          </p:spPr>
        </p:pic>
        <p:pic>
          <p:nvPicPr>
            <p:cNvPr id="9" name="Picture 8">
              <a:extLst>
                <a:ext uri="{FF2B5EF4-FFF2-40B4-BE49-F238E27FC236}">
                  <a16:creationId xmlns:a16="http://schemas.microsoft.com/office/drawing/2014/main" id="{D0E048FA-1A36-46D6-BE4D-9BD8FD427623}"/>
                </a:ext>
              </a:extLst>
            </p:cNvPr>
            <p:cNvPicPr>
              <a:picLocks noChangeAspect="1"/>
            </p:cNvPicPr>
            <p:nvPr/>
          </p:nvPicPr>
          <p:blipFill>
            <a:blip r:embed="rId3"/>
            <a:stretch>
              <a:fillRect/>
            </a:stretch>
          </p:blipFill>
          <p:spPr>
            <a:xfrm>
              <a:off x="488590" y="4365730"/>
              <a:ext cx="5165505" cy="932791"/>
            </a:xfrm>
            <a:prstGeom prst="rect">
              <a:avLst/>
            </a:prstGeom>
          </p:spPr>
        </p:pic>
      </p:grpSp>
      <p:pic>
        <p:nvPicPr>
          <p:cNvPr id="17" name="Picture 16">
            <a:extLst>
              <a:ext uri="{FF2B5EF4-FFF2-40B4-BE49-F238E27FC236}">
                <a16:creationId xmlns:a16="http://schemas.microsoft.com/office/drawing/2014/main" id="{1884A0AD-1362-4829-86AC-B2F955E5053C}"/>
              </a:ext>
            </a:extLst>
          </p:cNvPr>
          <p:cNvPicPr>
            <a:picLocks noChangeAspect="1"/>
          </p:cNvPicPr>
          <p:nvPr/>
        </p:nvPicPr>
        <p:blipFill>
          <a:blip r:embed="rId4"/>
          <a:stretch>
            <a:fillRect/>
          </a:stretch>
        </p:blipFill>
        <p:spPr>
          <a:xfrm>
            <a:off x="192881" y="4859566"/>
            <a:ext cx="8806949" cy="1555116"/>
          </a:xfrm>
          <a:prstGeom prst="rect">
            <a:avLst/>
          </a:prstGeom>
        </p:spPr>
      </p:pic>
      <p:sp>
        <p:nvSpPr>
          <p:cNvPr id="18" name="Title 17">
            <a:extLst>
              <a:ext uri="{FF2B5EF4-FFF2-40B4-BE49-F238E27FC236}">
                <a16:creationId xmlns:a16="http://schemas.microsoft.com/office/drawing/2014/main" id="{E4099BE8-D14A-43A5-B910-A838FC437519}"/>
              </a:ext>
            </a:extLst>
          </p:cNvPr>
          <p:cNvSpPr txBox="1">
            <a:spLocks noGrp="1"/>
          </p:cNvSpPr>
          <p:nvPr>
            <p:ph type="title"/>
          </p:nvPr>
        </p:nvSpPr>
        <p:spPr>
          <a:xfrm>
            <a:off x="628650" y="732441"/>
            <a:ext cx="7886700" cy="590931"/>
          </a:xfrm>
          <a:prstGeom prst="rect">
            <a:avLst/>
          </a:prstGeom>
          <a:noFill/>
        </p:spPr>
        <p:txBody>
          <a:bodyPr wrap="square" rtlCol="0">
            <a:spAutoFit/>
          </a:bodyPr>
          <a:lstStyle/>
          <a:p>
            <a:r>
              <a:rPr lang="en-GB" sz="3600" dirty="0">
                <a:solidFill>
                  <a:schemeClr val="accent1"/>
                </a:solidFill>
              </a:rPr>
              <a:t>2D Four sensor length model</a:t>
            </a:r>
          </a:p>
        </p:txBody>
      </p:sp>
      <p:grpSp>
        <p:nvGrpSpPr>
          <p:cNvPr id="21" name="Group 20">
            <a:extLst>
              <a:ext uri="{FF2B5EF4-FFF2-40B4-BE49-F238E27FC236}">
                <a16:creationId xmlns:a16="http://schemas.microsoft.com/office/drawing/2014/main" id="{01818DFB-9CA6-4D97-A785-1F655A6F8886}"/>
              </a:ext>
            </a:extLst>
          </p:cNvPr>
          <p:cNvGrpSpPr/>
          <p:nvPr/>
        </p:nvGrpSpPr>
        <p:grpSpPr>
          <a:xfrm>
            <a:off x="4572000" y="1672149"/>
            <a:ext cx="4422954" cy="3101692"/>
            <a:chOff x="4572000" y="1672149"/>
            <a:chExt cx="4422954" cy="3101692"/>
          </a:xfrm>
        </p:grpSpPr>
        <p:pic>
          <p:nvPicPr>
            <p:cNvPr id="12" name="Picture 11">
              <a:extLst>
                <a:ext uri="{FF2B5EF4-FFF2-40B4-BE49-F238E27FC236}">
                  <a16:creationId xmlns:a16="http://schemas.microsoft.com/office/drawing/2014/main" id="{3AE30888-FC4A-4EC5-8769-F1B61D34432F}"/>
                </a:ext>
              </a:extLst>
            </p:cNvPr>
            <p:cNvPicPr>
              <a:picLocks noChangeAspect="1"/>
            </p:cNvPicPr>
            <p:nvPr/>
          </p:nvPicPr>
          <p:blipFill>
            <a:blip r:embed="rId5"/>
            <a:stretch>
              <a:fillRect/>
            </a:stretch>
          </p:blipFill>
          <p:spPr>
            <a:xfrm>
              <a:off x="4572000" y="3999017"/>
              <a:ext cx="4422954" cy="774824"/>
            </a:xfrm>
            <a:prstGeom prst="rect">
              <a:avLst/>
            </a:prstGeom>
          </p:spPr>
        </p:pic>
        <p:pic>
          <p:nvPicPr>
            <p:cNvPr id="20" name="Picture 19">
              <a:extLst>
                <a:ext uri="{FF2B5EF4-FFF2-40B4-BE49-F238E27FC236}">
                  <a16:creationId xmlns:a16="http://schemas.microsoft.com/office/drawing/2014/main" id="{99B1F483-68CE-4198-B387-FA3EC8519F9F}"/>
                </a:ext>
              </a:extLst>
            </p:cNvPr>
            <p:cNvPicPr>
              <a:picLocks noChangeAspect="1"/>
            </p:cNvPicPr>
            <p:nvPr/>
          </p:nvPicPr>
          <p:blipFill>
            <a:blip r:embed="rId6"/>
            <a:stretch>
              <a:fillRect/>
            </a:stretch>
          </p:blipFill>
          <p:spPr>
            <a:xfrm>
              <a:off x="4649688" y="1672149"/>
              <a:ext cx="4028181" cy="2279327"/>
            </a:xfrm>
            <a:prstGeom prst="rect">
              <a:avLst/>
            </a:prstGeom>
          </p:spPr>
        </p:pic>
      </p:grpSp>
      <p:sp>
        <p:nvSpPr>
          <p:cNvPr id="22" name="TextBox 21">
            <a:extLst>
              <a:ext uri="{FF2B5EF4-FFF2-40B4-BE49-F238E27FC236}">
                <a16:creationId xmlns:a16="http://schemas.microsoft.com/office/drawing/2014/main" id="{00D4685C-DE31-49E2-9EA4-D2F95B039341}"/>
              </a:ext>
            </a:extLst>
          </p:cNvPr>
          <p:cNvSpPr txBox="1"/>
          <p:nvPr/>
        </p:nvSpPr>
        <p:spPr>
          <a:xfrm>
            <a:off x="7531496" y="4194640"/>
            <a:ext cx="1542040" cy="523220"/>
          </a:xfrm>
          <a:prstGeom prst="rect">
            <a:avLst/>
          </a:prstGeom>
          <a:noFill/>
        </p:spPr>
        <p:txBody>
          <a:bodyPr wrap="square" rtlCol="0">
            <a:spAutoFit/>
          </a:bodyPr>
          <a:lstStyle/>
          <a:p>
            <a:r>
              <a:rPr lang="en-GB" sz="1400" dirty="0"/>
              <a:t>Delta T btw inlet and outlet = 14K</a:t>
            </a:r>
          </a:p>
        </p:txBody>
      </p:sp>
    </p:spTree>
    <p:extLst>
      <p:ext uri="{BB962C8B-B14F-4D97-AF65-F5344CB8AC3E}">
        <p14:creationId xmlns:p14="http://schemas.microsoft.com/office/powerpoint/2010/main" val="398328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D7FA-6DA6-4D4A-97F4-F95E3A84FAE3}"/>
              </a:ext>
            </a:extLst>
          </p:cNvPr>
          <p:cNvSpPr>
            <a:spLocks noGrp="1"/>
          </p:cNvSpPr>
          <p:nvPr>
            <p:ph type="title"/>
          </p:nvPr>
        </p:nvSpPr>
        <p:spPr>
          <a:xfrm>
            <a:off x="757237" y="456696"/>
            <a:ext cx="7886700" cy="1325563"/>
          </a:xfrm>
        </p:spPr>
        <p:txBody>
          <a:bodyPr>
            <a:normAutofit/>
          </a:bodyPr>
          <a:lstStyle/>
          <a:p>
            <a:r>
              <a:rPr lang="en-GB" sz="3600" dirty="0">
                <a:solidFill>
                  <a:schemeClr val="accent1"/>
                </a:solidFill>
              </a:rPr>
              <a:t>Full length model (8 sensors)</a:t>
            </a:r>
          </a:p>
        </p:txBody>
      </p:sp>
      <p:sp>
        <p:nvSpPr>
          <p:cNvPr id="4" name="Date Placeholder 3">
            <a:extLst>
              <a:ext uri="{FF2B5EF4-FFF2-40B4-BE49-F238E27FC236}">
                <a16:creationId xmlns:a16="http://schemas.microsoft.com/office/drawing/2014/main" id="{C0E79B1F-B5D7-4A00-8F83-F59B3657515E}"/>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E6855291-E397-4AFB-97D9-6795E4C8B20D}"/>
              </a:ext>
            </a:extLst>
          </p:cNvPr>
          <p:cNvSpPr>
            <a:spLocks noGrp="1"/>
          </p:cNvSpPr>
          <p:nvPr>
            <p:ph type="sldNum" sz="quarter" idx="12"/>
          </p:nvPr>
        </p:nvSpPr>
        <p:spPr/>
        <p:txBody>
          <a:bodyPr/>
          <a:lstStyle/>
          <a:p>
            <a:fld id="{5E713DC6-5A70-454B-832F-5E3FFACF8145}" type="slidenum">
              <a:rPr lang="en-GB" smtClean="0"/>
              <a:t>16</a:t>
            </a:fld>
            <a:endParaRPr lang="en-GB"/>
          </a:p>
        </p:txBody>
      </p:sp>
      <p:grpSp>
        <p:nvGrpSpPr>
          <p:cNvPr id="10" name="Group 9">
            <a:extLst>
              <a:ext uri="{FF2B5EF4-FFF2-40B4-BE49-F238E27FC236}">
                <a16:creationId xmlns:a16="http://schemas.microsoft.com/office/drawing/2014/main" id="{C83A784D-04A6-4D5C-92CF-ACAD735A50B9}"/>
              </a:ext>
            </a:extLst>
          </p:cNvPr>
          <p:cNvGrpSpPr/>
          <p:nvPr/>
        </p:nvGrpSpPr>
        <p:grpSpPr>
          <a:xfrm>
            <a:off x="80470" y="1969295"/>
            <a:ext cx="4391518" cy="3109912"/>
            <a:chOff x="168084" y="1690689"/>
            <a:chExt cx="5011135" cy="3577324"/>
          </a:xfrm>
        </p:grpSpPr>
        <p:pic>
          <p:nvPicPr>
            <p:cNvPr id="7" name="Picture 6">
              <a:extLst>
                <a:ext uri="{FF2B5EF4-FFF2-40B4-BE49-F238E27FC236}">
                  <a16:creationId xmlns:a16="http://schemas.microsoft.com/office/drawing/2014/main" id="{2B045765-7477-416A-9B16-6E075DE31B20}"/>
                </a:ext>
              </a:extLst>
            </p:cNvPr>
            <p:cNvPicPr>
              <a:picLocks noChangeAspect="1"/>
            </p:cNvPicPr>
            <p:nvPr/>
          </p:nvPicPr>
          <p:blipFill>
            <a:blip r:embed="rId2"/>
            <a:stretch>
              <a:fillRect/>
            </a:stretch>
          </p:blipFill>
          <p:spPr>
            <a:xfrm>
              <a:off x="168084" y="1690689"/>
              <a:ext cx="5011135" cy="2785866"/>
            </a:xfrm>
            <a:prstGeom prst="rect">
              <a:avLst/>
            </a:prstGeom>
          </p:spPr>
        </p:pic>
        <p:pic>
          <p:nvPicPr>
            <p:cNvPr id="9" name="Picture 8">
              <a:extLst>
                <a:ext uri="{FF2B5EF4-FFF2-40B4-BE49-F238E27FC236}">
                  <a16:creationId xmlns:a16="http://schemas.microsoft.com/office/drawing/2014/main" id="{33FA854D-ACCE-4A68-82D2-F2FBABA9052C}"/>
                </a:ext>
              </a:extLst>
            </p:cNvPr>
            <p:cNvPicPr>
              <a:picLocks noChangeAspect="1"/>
            </p:cNvPicPr>
            <p:nvPr/>
          </p:nvPicPr>
          <p:blipFill>
            <a:blip r:embed="rId3"/>
            <a:stretch>
              <a:fillRect/>
            </a:stretch>
          </p:blipFill>
          <p:spPr>
            <a:xfrm>
              <a:off x="168084" y="4476555"/>
              <a:ext cx="5011135" cy="791458"/>
            </a:xfrm>
            <a:prstGeom prst="rect">
              <a:avLst/>
            </a:prstGeom>
          </p:spPr>
        </p:pic>
      </p:grpSp>
      <p:sp>
        <p:nvSpPr>
          <p:cNvPr id="19" name="TextBox 18">
            <a:extLst>
              <a:ext uri="{FF2B5EF4-FFF2-40B4-BE49-F238E27FC236}">
                <a16:creationId xmlns:a16="http://schemas.microsoft.com/office/drawing/2014/main" id="{63D10444-BC25-4B0E-A404-90A63B83F72B}"/>
              </a:ext>
            </a:extLst>
          </p:cNvPr>
          <p:cNvSpPr txBox="1"/>
          <p:nvPr/>
        </p:nvSpPr>
        <p:spPr>
          <a:xfrm>
            <a:off x="5028584" y="2064761"/>
            <a:ext cx="2950985" cy="461665"/>
          </a:xfrm>
          <a:prstGeom prst="rect">
            <a:avLst/>
          </a:prstGeom>
          <a:noFill/>
        </p:spPr>
        <p:txBody>
          <a:bodyPr wrap="square" rtlCol="0">
            <a:spAutoFit/>
          </a:bodyPr>
          <a:lstStyle/>
          <a:p>
            <a:r>
              <a:rPr lang="en-GB" sz="1200" dirty="0"/>
              <a:t>* Temperature profile at top, middle and bottom of the channel</a:t>
            </a:r>
          </a:p>
        </p:txBody>
      </p:sp>
      <p:grpSp>
        <p:nvGrpSpPr>
          <p:cNvPr id="34" name="Group 33">
            <a:extLst>
              <a:ext uri="{FF2B5EF4-FFF2-40B4-BE49-F238E27FC236}">
                <a16:creationId xmlns:a16="http://schemas.microsoft.com/office/drawing/2014/main" id="{2538F15B-F110-401F-B6C3-9FDC7642785A}"/>
              </a:ext>
            </a:extLst>
          </p:cNvPr>
          <p:cNvGrpSpPr/>
          <p:nvPr/>
        </p:nvGrpSpPr>
        <p:grpSpPr>
          <a:xfrm>
            <a:off x="4572000" y="1969295"/>
            <a:ext cx="4417863" cy="4012984"/>
            <a:chOff x="4572000" y="1969295"/>
            <a:chExt cx="4417863" cy="4012984"/>
          </a:xfrm>
        </p:grpSpPr>
        <p:pic>
          <p:nvPicPr>
            <p:cNvPr id="14" name="Picture 13">
              <a:extLst>
                <a:ext uri="{FF2B5EF4-FFF2-40B4-BE49-F238E27FC236}">
                  <a16:creationId xmlns:a16="http://schemas.microsoft.com/office/drawing/2014/main" id="{2A0DA57B-1C5B-4659-9490-2BE2B11AE54A}"/>
                </a:ext>
              </a:extLst>
            </p:cNvPr>
            <p:cNvPicPr>
              <a:picLocks noChangeAspect="1"/>
            </p:cNvPicPr>
            <p:nvPr/>
          </p:nvPicPr>
          <p:blipFill>
            <a:blip r:embed="rId4"/>
            <a:stretch>
              <a:fillRect/>
            </a:stretch>
          </p:blipFill>
          <p:spPr>
            <a:xfrm>
              <a:off x="4572000" y="1969295"/>
              <a:ext cx="4417863" cy="2516980"/>
            </a:xfrm>
            <a:prstGeom prst="rect">
              <a:avLst/>
            </a:prstGeom>
          </p:spPr>
        </p:pic>
        <p:grpSp>
          <p:nvGrpSpPr>
            <p:cNvPr id="33" name="Group 32">
              <a:extLst>
                <a:ext uri="{FF2B5EF4-FFF2-40B4-BE49-F238E27FC236}">
                  <a16:creationId xmlns:a16="http://schemas.microsoft.com/office/drawing/2014/main" id="{25C1AC39-ACC3-49FC-A095-495683B49C65}"/>
                </a:ext>
              </a:extLst>
            </p:cNvPr>
            <p:cNvGrpSpPr/>
            <p:nvPr/>
          </p:nvGrpSpPr>
          <p:grpSpPr>
            <a:xfrm>
              <a:off x="4572000" y="4486275"/>
              <a:ext cx="4400552" cy="1496004"/>
              <a:chOff x="5040811" y="4486275"/>
              <a:chExt cx="4400552" cy="1496004"/>
            </a:xfrm>
          </p:grpSpPr>
          <p:grpSp>
            <p:nvGrpSpPr>
              <p:cNvPr id="18" name="Group 17">
                <a:extLst>
                  <a:ext uri="{FF2B5EF4-FFF2-40B4-BE49-F238E27FC236}">
                    <a16:creationId xmlns:a16="http://schemas.microsoft.com/office/drawing/2014/main" id="{1D0C199A-EB10-43C1-8080-4343E155CE5B}"/>
                  </a:ext>
                </a:extLst>
              </p:cNvPr>
              <p:cNvGrpSpPr/>
              <p:nvPr/>
            </p:nvGrpSpPr>
            <p:grpSpPr>
              <a:xfrm>
                <a:off x="5040811" y="4486275"/>
                <a:ext cx="3504626" cy="1496004"/>
                <a:chOff x="5064918" y="5029200"/>
                <a:chExt cx="3504626" cy="1496004"/>
              </a:xfrm>
            </p:grpSpPr>
            <p:pic>
              <p:nvPicPr>
                <p:cNvPr id="16" name="Picture 15">
                  <a:extLst>
                    <a:ext uri="{FF2B5EF4-FFF2-40B4-BE49-F238E27FC236}">
                      <a16:creationId xmlns:a16="http://schemas.microsoft.com/office/drawing/2014/main" id="{4642998D-5896-4B6E-AC7B-B9F2FDBDB5E9}"/>
                    </a:ext>
                  </a:extLst>
                </p:cNvPr>
                <p:cNvPicPr>
                  <a:picLocks noChangeAspect="1"/>
                </p:cNvPicPr>
                <p:nvPr/>
              </p:nvPicPr>
              <p:blipFill>
                <a:blip r:embed="rId5"/>
                <a:stretch>
                  <a:fillRect/>
                </a:stretch>
              </p:blipFill>
              <p:spPr>
                <a:xfrm>
                  <a:off x="5064918" y="5029200"/>
                  <a:ext cx="3504626" cy="1496004"/>
                </a:xfrm>
                <a:prstGeom prst="rect">
                  <a:avLst/>
                </a:prstGeom>
              </p:spPr>
            </p:pic>
            <p:sp>
              <p:nvSpPr>
                <p:cNvPr id="17" name="TextBox 16">
                  <a:extLst>
                    <a:ext uri="{FF2B5EF4-FFF2-40B4-BE49-F238E27FC236}">
                      <a16:creationId xmlns:a16="http://schemas.microsoft.com/office/drawing/2014/main" id="{3E885040-8064-42C1-A740-F79CE0488166}"/>
                    </a:ext>
                  </a:extLst>
                </p:cNvPr>
                <p:cNvSpPr txBox="1"/>
                <p:nvPr/>
              </p:nvSpPr>
              <p:spPr>
                <a:xfrm>
                  <a:off x="5614988" y="5029200"/>
                  <a:ext cx="2693194" cy="307777"/>
                </a:xfrm>
                <a:prstGeom prst="rect">
                  <a:avLst/>
                </a:prstGeom>
                <a:noFill/>
              </p:spPr>
              <p:txBody>
                <a:bodyPr wrap="square" rtlCol="0">
                  <a:spAutoFit/>
                </a:bodyPr>
                <a:lstStyle/>
                <a:p>
                  <a:r>
                    <a:rPr lang="en-GB" sz="1400" dirty="0"/>
                    <a:t>Delta T btw inlet and outlet = 27K</a:t>
                  </a:r>
                </a:p>
              </p:txBody>
            </p:sp>
          </p:grpSp>
          <p:cxnSp>
            <p:nvCxnSpPr>
              <p:cNvPr id="21" name="Straight Connector 20">
                <a:extLst>
                  <a:ext uri="{FF2B5EF4-FFF2-40B4-BE49-F238E27FC236}">
                    <a16:creationId xmlns:a16="http://schemas.microsoft.com/office/drawing/2014/main" id="{54F7AE60-D4F7-4F55-8C2C-B39348E1EDC5}"/>
                  </a:ext>
                </a:extLst>
              </p:cNvPr>
              <p:cNvCxnSpPr/>
              <p:nvPr/>
            </p:nvCxnSpPr>
            <p:spPr>
              <a:xfrm>
                <a:off x="5040811" y="4936330"/>
                <a:ext cx="32432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77ECE2A-6D6E-4017-BFD5-7B53FFEADB4D}"/>
                  </a:ext>
                </a:extLst>
              </p:cNvPr>
              <p:cNvSpPr txBox="1"/>
              <p:nvPr/>
            </p:nvSpPr>
            <p:spPr>
              <a:xfrm>
                <a:off x="8422482" y="4817597"/>
                <a:ext cx="1018881" cy="261610"/>
              </a:xfrm>
              <a:prstGeom prst="rect">
                <a:avLst/>
              </a:prstGeom>
              <a:noFill/>
            </p:spPr>
            <p:txBody>
              <a:bodyPr wrap="square" rtlCol="0">
                <a:spAutoFit/>
              </a:bodyPr>
              <a:lstStyle/>
              <a:p>
                <a:r>
                  <a:rPr lang="en-GB" sz="1100" dirty="0"/>
                  <a:t>Middle line</a:t>
                </a:r>
              </a:p>
            </p:txBody>
          </p:sp>
          <p:sp>
            <p:nvSpPr>
              <p:cNvPr id="23" name="TextBox 22">
                <a:extLst>
                  <a:ext uri="{FF2B5EF4-FFF2-40B4-BE49-F238E27FC236}">
                    <a16:creationId xmlns:a16="http://schemas.microsoft.com/office/drawing/2014/main" id="{BBDA3405-822B-4448-B92F-D521EFAABB18}"/>
                  </a:ext>
                </a:extLst>
              </p:cNvPr>
              <p:cNvSpPr txBox="1"/>
              <p:nvPr/>
            </p:nvSpPr>
            <p:spPr>
              <a:xfrm>
                <a:off x="8422482" y="5004633"/>
                <a:ext cx="1018881" cy="261610"/>
              </a:xfrm>
              <a:prstGeom prst="rect">
                <a:avLst/>
              </a:prstGeom>
              <a:noFill/>
            </p:spPr>
            <p:txBody>
              <a:bodyPr wrap="square" rtlCol="0">
                <a:spAutoFit/>
              </a:bodyPr>
              <a:lstStyle/>
              <a:p>
                <a:r>
                  <a:rPr lang="en-GB" sz="1100" dirty="0"/>
                  <a:t>bottom line</a:t>
                </a:r>
              </a:p>
            </p:txBody>
          </p:sp>
          <p:sp>
            <p:nvSpPr>
              <p:cNvPr id="24" name="TextBox 23">
                <a:extLst>
                  <a:ext uri="{FF2B5EF4-FFF2-40B4-BE49-F238E27FC236}">
                    <a16:creationId xmlns:a16="http://schemas.microsoft.com/office/drawing/2014/main" id="{50F58D02-FB26-4BA6-A081-F14B562C8183}"/>
                  </a:ext>
                </a:extLst>
              </p:cNvPr>
              <p:cNvSpPr txBox="1"/>
              <p:nvPr/>
            </p:nvSpPr>
            <p:spPr>
              <a:xfrm>
                <a:off x="8422482" y="4634076"/>
                <a:ext cx="1018881" cy="261610"/>
              </a:xfrm>
              <a:prstGeom prst="rect">
                <a:avLst/>
              </a:prstGeom>
              <a:noFill/>
            </p:spPr>
            <p:txBody>
              <a:bodyPr wrap="square" rtlCol="0">
                <a:spAutoFit/>
              </a:bodyPr>
              <a:lstStyle/>
              <a:p>
                <a:r>
                  <a:rPr lang="en-GB" sz="1100" dirty="0"/>
                  <a:t>top line</a:t>
                </a:r>
              </a:p>
            </p:txBody>
          </p:sp>
          <p:cxnSp>
            <p:nvCxnSpPr>
              <p:cNvPr id="26" name="Straight Arrow Connector 25">
                <a:extLst>
                  <a:ext uri="{FF2B5EF4-FFF2-40B4-BE49-F238E27FC236}">
                    <a16:creationId xmlns:a16="http://schemas.microsoft.com/office/drawing/2014/main" id="{58A84267-567E-491C-BD77-C8E60CDFEC52}"/>
                  </a:ext>
                </a:extLst>
              </p:cNvPr>
              <p:cNvCxnSpPr>
                <a:cxnSpLocks/>
                <a:stCxn id="24" idx="1"/>
              </p:cNvCxnSpPr>
              <p:nvPr/>
            </p:nvCxnSpPr>
            <p:spPr>
              <a:xfrm flipH="1">
                <a:off x="8086726" y="4764881"/>
                <a:ext cx="335756" cy="52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685C13E-B32F-4314-ACF6-427327BB27F2}"/>
                  </a:ext>
                </a:extLst>
              </p:cNvPr>
              <p:cNvCxnSpPr>
                <a:cxnSpLocks/>
                <a:stCxn id="23" idx="1"/>
              </p:cNvCxnSpPr>
              <p:nvPr/>
            </p:nvCxnSpPr>
            <p:spPr>
              <a:xfrm flipH="1" flipV="1">
                <a:off x="8151019" y="5066907"/>
                <a:ext cx="271463" cy="68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62741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164ED5-F56F-46E7-A606-AF2B02895BB4}"/>
              </a:ext>
            </a:extLst>
          </p:cNvPr>
          <p:cNvSpPr>
            <a:spLocks noGrp="1"/>
          </p:cNvSpPr>
          <p:nvPr>
            <p:ph type="title"/>
          </p:nvPr>
        </p:nvSpPr>
        <p:spPr/>
        <p:txBody>
          <a:bodyPr>
            <a:normAutofit/>
          </a:bodyPr>
          <a:lstStyle/>
          <a:p>
            <a:r>
              <a:rPr lang="en-GB" sz="2800" dirty="0">
                <a:solidFill>
                  <a:schemeClr val="accent1"/>
                </a:solidFill>
              </a:rPr>
              <a:t>CFD 3D model without foam</a:t>
            </a:r>
          </a:p>
        </p:txBody>
      </p:sp>
      <p:pic>
        <p:nvPicPr>
          <p:cNvPr id="8" name="Picture 7">
            <a:extLst>
              <a:ext uri="{FF2B5EF4-FFF2-40B4-BE49-F238E27FC236}">
                <a16:creationId xmlns:a16="http://schemas.microsoft.com/office/drawing/2014/main" id="{3F281E57-6409-4025-BB58-3E321E4DD336}"/>
              </a:ext>
            </a:extLst>
          </p:cNvPr>
          <p:cNvPicPr>
            <a:picLocks noChangeAspect="1"/>
          </p:cNvPicPr>
          <p:nvPr/>
        </p:nvPicPr>
        <p:blipFill>
          <a:blip r:embed="rId2"/>
          <a:stretch>
            <a:fillRect/>
          </a:stretch>
        </p:blipFill>
        <p:spPr>
          <a:xfrm>
            <a:off x="1237633" y="3231760"/>
            <a:ext cx="7118147" cy="2493502"/>
          </a:xfrm>
          <a:prstGeom prst="rect">
            <a:avLst/>
          </a:prstGeom>
        </p:spPr>
      </p:pic>
      <p:grpSp>
        <p:nvGrpSpPr>
          <p:cNvPr id="5" name="Group 4">
            <a:extLst>
              <a:ext uri="{FF2B5EF4-FFF2-40B4-BE49-F238E27FC236}">
                <a16:creationId xmlns:a16="http://schemas.microsoft.com/office/drawing/2014/main" id="{260FD83F-4682-4725-B505-1E212B19F7D0}"/>
              </a:ext>
            </a:extLst>
          </p:cNvPr>
          <p:cNvGrpSpPr/>
          <p:nvPr/>
        </p:nvGrpSpPr>
        <p:grpSpPr>
          <a:xfrm>
            <a:off x="464794" y="1544045"/>
            <a:ext cx="7374353" cy="1633870"/>
            <a:chOff x="464794" y="1544045"/>
            <a:chExt cx="7374353" cy="1633870"/>
          </a:xfrm>
        </p:grpSpPr>
        <p:grpSp>
          <p:nvGrpSpPr>
            <p:cNvPr id="10" name="Group 9">
              <a:extLst>
                <a:ext uri="{FF2B5EF4-FFF2-40B4-BE49-F238E27FC236}">
                  <a16:creationId xmlns:a16="http://schemas.microsoft.com/office/drawing/2014/main" id="{34F8153E-DF40-453D-BB41-ABE858E2FB35}"/>
                </a:ext>
              </a:extLst>
            </p:cNvPr>
            <p:cNvGrpSpPr/>
            <p:nvPr/>
          </p:nvGrpSpPr>
          <p:grpSpPr>
            <a:xfrm>
              <a:off x="895201" y="1544045"/>
              <a:ext cx="6943946" cy="1633870"/>
              <a:chOff x="895201" y="1544045"/>
              <a:chExt cx="6943946" cy="1633870"/>
            </a:xfrm>
          </p:grpSpPr>
          <p:pic>
            <p:nvPicPr>
              <p:cNvPr id="6" name="Picture 5">
                <a:extLst>
                  <a:ext uri="{FF2B5EF4-FFF2-40B4-BE49-F238E27FC236}">
                    <a16:creationId xmlns:a16="http://schemas.microsoft.com/office/drawing/2014/main" id="{721041E3-4BEC-459D-A366-413819022B38}"/>
                  </a:ext>
                </a:extLst>
              </p:cNvPr>
              <p:cNvPicPr>
                <a:picLocks noChangeAspect="1"/>
              </p:cNvPicPr>
              <p:nvPr/>
            </p:nvPicPr>
            <p:blipFill>
              <a:blip r:embed="rId3"/>
              <a:stretch>
                <a:fillRect/>
              </a:stretch>
            </p:blipFill>
            <p:spPr>
              <a:xfrm>
                <a:off x="895201" y="1544045"/>
                <a:ext cx="6943946" cy="1633870"/>
              </a:xfrm>
              <a:prstGeom prst="rect">
                <a:avLst/>
              </a:prstGeom>
            </p:spPr>
          </p:pic>
          <p:sp>
            <p:nvSpPr>
              <p:cNvPr id="9" name="TextBox 8">
                <a:extLst>
                  <a:ext uri="{FF2B5EF4-FFF2-40B4-BE49-F238E27FC236}">
                    <a16:creationId xmlns:a16="http://schemas.microsoft.com/office/drawing/2014/main" id="{2B6B70BA-8C23-4063-9C27-E9A079C0CE65}"/>
                  </a:ext>
                </a:extLst>
              </p:cNvPr>
              <p:cNvSpPr txBox="1"/>
              <p:nvPr/>
            </p:nvSpPr>
            <p:spPr>
              <a:xfrm>
                <a:off x="5712714" y="2684942"/>
                <a:ext cx="1992938" cy="369332"/>
              </a:xfrm>
              <a:prstGeom prst="rect">
                <a:avLst/>
              </a:prstGeom>
              <a:noFill/>
            </p:spPr>
            <p:txBody>
              <a:bodyPr wrap="square" rtlCol="0">
                <a:spAutoFit/>
              </a:bodyPr>
              <a:lstStyle/>
              <a:p>
                <a:r>
                  <a:rPr lang="en-GB" dirty="0"/>
                  <a:t>Fluid material: Air</a:t>
                </a:r>
              </a:p>
            </p:txBody>
          </p:sp>
        </p:grpSp>
        <p:sp>
          <p:nvSpPr>
            <p:cNvPr id="4" name="TextBox 3">
              <a:extLst>
                <a:ext uri="{FF2B5EF4-FFF2-40B4-BE49-F238E27FC236}">
                  <a16:creationId xmlns:a16="http://schemas.microsoft.com/office/drawing/2014/main" id="{16738E10-A9D6-4A29-BE15-7CB157D260F1}"/>
                </a:ext>
              </a:extLst>
            </p:cNvPr>
            <p:cNvSpPr txBox="1"/>
            <p:nvPr/>
          </p:nvSpPr>
          <p:spPr>
            <a:xfrm>
              <a:off x="464794" y="2869608"/>
              <a:ext cx="1680117" cy="307777"/>
            </a:xfrm>
            <a:prstGeom prst="rect">
              <a:avLst/>
            </a:prstGeom>
            <a:noFill/>
          </p:spPr>
          <p:txBody>
            <a:bodyPr wrap="square" rtlCol="0">
              <a:spAutoFit/>
            </a:bodyPr>
            <a:lstStyle/>
            <a:p>
              <a:r>
                <a:rPr lang="en-GB" sz="1400" dirty="0"/>
                <a:t>Nozzle </a:t>
              </a:r>
              <a:r>
                <a:rPr lang="en-GB" sz="1400" dirty="0" err="1"/>
                <a:t>dia</a:t>
              </a:r>
              <a:r>
                <a:rPr lang="en-GB" sz="1400" dirty="0"/>
                <a:t>: 2.5mm </a:t>
              </a:r>
            </a:p>
          </p:txBody>
        </p:sp>
      </p:grpSp>
      <p:sp>
        <p:nvSpPr>
          <p:cNvPr id="11" name="TextBox 10">
            <a:extLst>
              <a:ext uri="{FF2B5EF4-FFF2-40B4-BE49-F238E27FC236}">
                <a16:creationId xmlns:a16="http://schemas.microsoft.com/office/drawing/2014/main" id="{EEC6384F-48AE-4F8C-A973-82A8DB070EB3}"/>
              </a:ext>
            </a:extLst>
          </p:cNvPr>
          <p:cNvSpPr txBox="1"/>
          <p:nvPr/>
        </p:nvSpPr>
        <p:spPr>
          <a:xfrm>
            <a:off x="1159520" y="5725262"/>
            <a:ext cx="8066049" cy="369332"/>
          </a:xfrm>
          <a:prstGeom prst="rect">
            <a:avLst/>
          </a:prstGeom>
          <a:noFill/>
        </p:spPr>
        <p:txBody>
          <a:bodyPr wrap="square" rtlCol="0">
            <a:spAutoFit/>
          </a:bodyPr>
          <a:lstStyle/>
          <a:p>
            <a:r>
              <a:rPr lang="en-GB" dirty="0"/>
              <a:t>The flow pattern without foam</a:t>
            </a:r>
          </a:p>
        </p:txBody>
      </p:sp>
      <p:sp>
        <p:nvSpPr>
          <p:cNvPr id="2" name="Date Placeholder 1">
            <a:extLst>
              <a:ext uri="{FF2B5EF4-FFF2-40B4-BE49-F238E27FC236}">
                <a16:creationId xmlns:a16="http://schemas.microsoft.com/office/drawing/2014/main" id="{7A7E9731-F9E2-4103-9DEC-6D01A9EA1A35}"/>
              </a:ext>
            </a:extLst>
          </p:cNvPr>
          <p:cNvSpPr>
            <a:spLocks noGrp="1"/>
          </p:cNvSpPr>
          <p:nvPr>
            <p:ph type="dt" sz="half" idx="10"/>
          </p:nvPr>
        </p:nvSpPr>
        <p:spPr/>
        <p:txBody>
          <a:bodyPr/>
          <a:lstStyle/>
          <a:p>
            <a:r>
              <a:rPr lang="en-US"/>
              <a:t>15/03/2024</a:t>
            </a:r>
            <a:endParaRPr lang="en-GB"/>
          </a:p>
        </p:txBody>
      </p:sp>
      <p:sp>
        <p:nvSpPr>
          <p:cNvPr id="3" name="Slide Number Placeholder 2">
            <a:extLst>
              <a:ext uri="{FF2B5EF4-FFF2-40B4-BE49-F238E27FC236}">
                <a16:creationId xmlns:a16="http://schemas.microsoft.com/office/drawing/2014/main" id="{47323D78-B37B-4B8F-B405-9AB04FE7DE73}"/>
              </a:ext>
            </a:extLst>
          </p:cNvPr>
          <p:cNvSpPr>
            <a:spLocks noGrp="1"/>
          </p:cNvSpPr>
          <p:nvPr>
            <p:ph type="sldNum" sz="quarter" idx="12"/>
          </p:nvPr>
        </p:nvSpPr>
        <p:spPr/>
        <p:txBody>
          <a:bodyPr/>
          <a:lstStyle/>
          <a:p>
            <a:fld id="{5E713DC6-5A70-454B-832F-5E3FFACF8145}" type="slidenum">
              <a:rPr lang="en-GB" smtClean="0"/>
              <a:t>17</a:t>
            </a:fld>
            <a:endParaRPr lang="en-GB"/>
          </a:p>
        </p:txBody>
      </p:sp>
    </p:spTree>
    <p:extLst>
      <p:ext uri="{BB962C8B-B14F-4D97-AF65-F5344CB8AC3E}">
        <p14:creationId xmlns:p14="http://schemas.microsoft.com/office/powerpoint/2010/main" val="32390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8ABDC5-244A-4EFB-9755-CA91A0BCD615}"/>
              </a:ext>
            </a:extLst>
          </p:cNvPr>
          <p:cNvPicPr>
            <a:picLocks noChangeAspect="1"/>
          </p:cNvPicPr>
          <p:nvPr/>
        </p:nvPicPr>
        <p:blipFill rotWithShape="1">
          <a:blip r:embed="rId2"/>
          <a:srcRect l="2435"/>
          <a:stretch/>
        </p:blipFill>
        <p:spPr>
          <a:xfrm>
            <a:off x="4505164" y="4551989"/>
            <a:ext cx="4470251" cy="1607746"/>
          </a:xfrm>
          <a:prstGeom prst="rect">
            <a:avLst/>
          </a:prstGeom>
          <a:ln>
            <a:solidFill>
              <a:schemeClr val="accent1"/>
            </a:solidFill>
          </a:ln>
        </p:spPr>
      </p:pic>
      <p:grpSp>
        <p:nvGrpSpPr>
          <p:cNvPr id="8" name="Group 7">
            <a:extLst>
              <a:ext uri="{FF2B5EF4-FFF2-40B4-BE49-F238E27FC236}">
                <a16:creationId xmlns:a16="http://schemas.microsoft.com/office/drawing/2014/main" id="{749F3B09-38C2-4A95-8028-8276D0056FE7}"/>
              </a:ext>
            </a:extLst>
          </p:cNvPr>
          <p:cNvGrpSpPr/>
          <p:nvPr/>
        </p:nvGrpSpPr>
        <p:grpSpPr>
          <a:xfrm>
            <a:off x="4834872" y="1598341"/>
            <a:ext cx="3762253" cy="2809426"/>
            <a:chOff x="628650" y="2349321"/>
            <a:chExt cx="3762253" cy="2628612"/>
          </a:xfrm>
        </p:grpSpPr>
        <p:pic>
          <p:nvPicPr>
            <p:cNvPr id="9" name="Picture 8">
              <a:extLst>
                <a:ext uri="{FF2B5EF4-FFF2-40B4-BE49-F238E27FC236}">
                  <a16:creationId xmlns:a16="http://schemas.microsoft.com/office/drawing/2014/main" id="{72D56471-06D5-42B8-B830-58886327AAA1}"/>
                </a:ext>
              </a:extLst>
            </p:cNvPr>
            <p:cNvPicPr>
              <a:picLocks noChangeAspect="1"/>
            </p:cNvPicPr>
            <p:nvPr/>
          </p:nvPicPr>
          <p:blipFill>
            <a:blip r:embed="rId3"/>
            <a:stretch>
              <a:fillRect/>
            </a:stretch>
          </p:blipFill>
          <p:spPr>
            <a:xfrm>
              <a:off x="628650" y="2349321"/>
              <a:ext cx="3762253" cy="1750082"/>
            </a:xfrm>
            <a:prstGeom prst="rect">
              <a:avLst/>
            </a:prstGeom>
          </p:spPr>
        </p:pic>
        <p:pic>
          <p:nvPicPr>
            <p:cNvPr id="10" name="Picture 9">
              <a:extLst>
                <a:ext uri="{FF2B5EF4-FFF2-40B4-BE49-F238E27FC236}">
                  <a16:creationId xmlns:a16="http://schemas.microsoft.com/office/drawing/2014/main" id="{08201966-FC90-471E-B30E-820B8CB65280}"/>
                </a:ext>
              </a:extLst>
            </p:cNvPr>
            <p:cNvPicPr>
              <a:picLocks noChangeAspect="1"/>
            </p:cNvPicPr>
            <p:nvPr/>
          </p:nvPicPr>
          <p:blipFill>
            <a:blip r:embed="rId4"/>
            <a:stretch>
              <a:fillRect/>
            </a:stretch>
          </p:blipFill>
          <p:spPr>
            <a:xfrm>
              <a:off x="628650" y="4099403"/>
              <a:ext cx="3762253" cy="878530"/>
            </a:xfrm>
            <a:prstGeom prst="rect">
              <a:avLst/>
            </a:prstGeom>
          </p:spPr>
        </p:pic>
      </p:grpSp>
      <p:sp>
        <p:nvSpPr>
          <p:cNvPr id="11" name="Title 1">
            <a:extLst>
              <a:ext uri="{FF2B5EF4-FFF2-40B4-BE49-F238E27FC236}">
                <a16:creationId xmlns:a16="http://schemas.microsoft.com/office/drawing/2014/main" id="{A723E264-84E6-4AEC-8C59-AC4D0245B59E}"/>
              </a:ext>
            </a:extLst>
          </p:cNvPr>
          <p:cNvSpPr>
            <a:spLocks noGrp="1"/>
          </p:cNvSpPr>
          <p:nvPr>
            <p:ph type="title"/>
          </p:nvPr>
        </p:nvSpPr>
        <p:spPr>
          <a:xfrm>
            <a:off x="628650" y="365126"/>
            <a:ext cx="7886700" cy="1325563"/>
          </a:xfrm>
        </p:spPr>
        <p:txBody>
          <a:bodyPr>
            <a:normAutofit/>
          </a:bodyPr>
          <a:lstStyle/>
          <a:p>
            <a:r>
              <a:rPr lang="en-GB" sz="2800" dirty="0">
                <a:solidFill>
                  <a:schemeClr val="accent1"/>
                </a:solidFill>
              </a:rPr>
              <a:t>CFD 3D model with foams</a:t>
            </a:r>
          </a:p>
        </p:txBody>
      </p:sp>
      <p:pic>
        <p:nvPicPr>
          <p:cNvPr id="28" name="Picture 27">
            <a:extLst>
              <a:ext uri="{FF2B5EF4-FFF2-40B4-BE49-F238E27FC236}">
                <a16:creationId xmlns:a16="http://schemas.microsoft.com/office/drawing/2014/main" id="{8106F769-46C6-4998-9183-67F035CD5F70}"/>
              </a:ext>
            </a:extLst>
          </p:cNvPr>
          <p:cNvPicPr>
            <a:picLocks noChangeAspect="1"/>
          </p:cNvPicPr>
          <p:nvPr/>
        </p:nvPicPr>
        <p:blipFill>
          <a:blip r:embed="rId5"/>
          <a:stretch>
            <a:fillRect/>
          </a:stretch>
        </p:blipFill>
        <p:spPr>
          <a:xfrm>
            <a:off x="168585" y="3400174"/>
            <a:ext cx="4336579" cy="2744546"/>
          </a:xfrm>
          <a:prstGeom prst="rect">
            <a:avLst/>
          </a:prstGeom>
          <a:ln>
            <a:solidFill>
              <a:schemeClr val="accent1"/>
            </a:solidFill>
          </a:ln>
        </p:spPr>
      </p:pic>
      <p:sp>
        <p:nvSpPr>
          <p:cNvPr id="29" name="Rectangle 28">
            <a:extLst>
              <a:ext uri="{FF2B5EF4-FFF2-40B4-BE49-F238E27FC236}">
                <a16:creationId xmlns:a16="http://schemas.microsoft.com/office/drawing/2014/main" id="{E043C576-2313-4E29-AED3-0D83BD831E80}"/>
              </a:ext>
            </a:extLst>
          </p:cNvPr>
          <p:cNvSpPr/>
          <p:nvPr/>
        </p:nvSpPr>
        <p:spPr>
          <a:xfrm>
            <a:off x="4505164" y="5070088"/>
            <a:ext cx="1137353" cy="10896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9DE6BEC1-6C67-49F5-BDF5-FA3FBD475FE3}"/>
              </a:ext>
            </a:extLst>
          </p:cNvPr>
          <p:cNvSpPr>
            <a:spLocks noGrp="1"/>
          </p:cNvSpPr>
          <p:nvPr>
            <p:ph type="dt" sz="half" idx="10"/>
          </p:nvPr>
        </p:nvSpPr>
        <p:spPr/>
        <p:txBody>
          <a:bodyPr/>
          <a:lstStyle/>
          <a:p>
            <a:r>
              <a:rPr lang="en-US"/>
              <a:t>15/03/2024</a:t>
            </a:r>
            <a:endParaRPr lang="en-GB"/>
          </a:p>
        </p:txBody>
      </p:sp>
      <p:sp>
        <p:nvSpPr>
          <p:cNvPr id="3" name="Slide Number Placeholder 2">
            <a:extLst>
              <a:ext uri="{FF2B5EF4-FFF2-40B4-BE49-F238E27FC236}">
                <a16:creationId xmlns:a16="http://schemas.microsoft.com/office/drawing/2014/main" id="{9B04DA7E-9D72-4C20-8929-E2E4681A7756}"/>
              </a:ext>
            </a:extLst>
          </p:cNvPr>
          <p:cNvSpPr>
            <a:spLocks noGrp="1"/>
          </p:cNvSpPr>
          <p:nvPr>
            <p:ph type="sldNum" sz="quarter" idx="12"/>
          </p:nvPr>
        </p:nvSpPr>
        <p:spPr/>
        <p:txBody>
          <a:bodyPr/>
          <a:lstStyle/>
          <a:p>
            <a:fld id="{5E713DC6-5A70-454B-832F-5E3FFACF8145}" type="slidenum">
              <a:rPr lang="en-GB" smtClean="0"/>
              <a:t>18</a:t>
            </a:fld>
            <a:endParaRPr lang="en-GB"/>
          </a:p>
        </p:txBody>
      </p:sp>
      <p:grpSp>
        <p:nvGrpSpPr>
          <p:cNvPr id="22" name="Group 21">
            <a:extLst>
              <a:ext uri="{FF2B5EF4-FFF2-40B4-BE49-F238E27FC236}">
                <a16:creationId xmlns:a16="http://schemas.microsoft.com/office/drawing/2014/main" id="{6D068A90-C1A9-4DED-AE76-F138FB49BE7F}"/>
              </a:ext>
            </a:extLst>
          </p:cNvPr>
          <p:cNvGrpSpPr/>
          <p:nvPr/>
        </p:nvGrpSpPr>
        <p:grpSpPr>
          <a:xfrm>
            <a:off x="43263" y="1593586"/>
            <a:ext cx="4791609" cy="1651754"/>
            <a:chOff x="43263" y="1593586"/>
            <a:chExt cx="4791609" cy="1651754"/>
          </a:xfrm>
        </p:grpSpPr>
        <p:grpSp>
          <p:nvGrpSpPr>
            <p:cNvPr id="26" name="Group 25">
              <a:extLst>
                <a:ext uri="{FF2B5EF4-FFF2-40B4-BE49-F238E27FC236}">
                  <a16:creationId xmlns:a16="http://schemas.microsoft.com/office/drawing/2014/main" id="{85B5CE67-9EC6-4728-963C-6EC074875B04}"/>
                </a:ext>
              </a:extLst>
            </p:cNvPr>
            <p:cNvGrpSpPr/>
            <p:nvPr/>
          </p:nvGrpSpPr>
          <p:grpSpPr>
            <a:xfrm>
              <a:off x="43263" y="1721971"/>
              <a:ext cx="4791609" cy="1523369"/>
              <a:chOff x="43263" y="1721971"/>
              <a:chExt cx="4791609" cy="1523369"/>
            </a:xfrm>
          </p:grpSpPr>
          <p:sp>
            <p:nvSpPr>
              <p:cNvPr id="19" name="TextBox 18">
                <a:extLst>
                  <a:ext uri="{FF2B5EF4-FFF2-40B4-BE49-F238E27FC236}">
                    <a16:creationId xmlns:a16="http://schemas.microsoft.com/office/drawing/2014/main" id="{3AC92894-0E45-4EC8-9364-E1B37AC10D5C}"/>
                  </a:ext>
                </a:extLst>
              </p:cNvPr>
              <p:cNvSpPr txBox="1"/>
              <p:nvPr/>
            </p:nvSpPr>
            <p:spPr>
              <a:xfrm>
                <a:off x="1673350" y="2937563"/>
                <a:ext cx="1724722" cy="307777"/>
              </a:xfrm>
              <a:prstGeom prst="rect">
                <a:avLst/>
              </a:prstGeom>
              <a:noFill/>
            </p:spPr>
            <p:txBody>
              <a:bodyPr wrap="square" rtlCol="0">
                <a:spAutoFit/>
              </a:bodyPr>
              <a:lstStyle/>
              <a:p>
                <a:r>
                  <a:rPr lang="en-GB" sz="1400" dirty="0"/>
                  <a:t>K9 foams</a:t>
                </a:r>
              </a:p>
            </p:txBody>
          </p:sp>
          <p:grpSp>
            <p:nvGrpSpPr>
              <p:cNvPr id="25" name="Group 24">
                <a:extLst>
                  <a:ext uri="{FF2B5EF4-FFF2-40B4-BE49-F238E27FC236}">
                    <a16:creationId xmlns:a16="http://schemas.microsoft.com/office/drawing/2014/main" id="{5B1FED3A-41B4-44A7-BC55-D68810B494A7}"/>
                  </a:ext>
                </a:extLst>
              </p:cNvPr>
              <p:cNvGrpSpPr/>
              <p:nvPr/>
            </p:nvGrpSpPr>
            <p:grpSpPr>
              <a:xfrm>
                <a:off x="43263" y="1721971"/>
                <a:ext cx="4791609" cy="1375165"/>
                <a:chOff x="43263" y="2017746"/>
                <a:chExt cx="4791609" cy="1375165"/>
              </a:xfrm>
            </p:grpSpPr>
            <p:grpSp>
              <p:nvGrpSpPr>
                <p:cNvPr id="20" name="Group 19">
                  <a:extLst>
                    <a:ext uri="{FF2B5EF4-FFF2-40B4-BE49-F238E27FC236}">
                      <a16:creationId xmlns:a16="http://schemas.microsoft.com/office/drawing/2014/main" id="{711F2157-9146-40F4-9BBD-EDA03606BFC5}"/>
                    </a:ext>
                  </a:extLst>
                </p:cNvPr>
                <p:cNvGrpSpPr/>
                <p:nvPr/>
              </p:nvGrpSpPr>
              <p:grpSpPr>
                <a:xfrm>
                  <a:off x="43263" y="2017746"/>
                  <a:ext cx="4791609" cy="1224199"/>
                  <a:chOff x="0" y="2014824"/>
                  <a:chExt cx="4791609" cy="1224199"/>
                </a:xfrm>
              </p:grpSpPr>
              <p:pic>
                <p:nvPicPr>
                  <p:cNvPr id="13" name="Picture 12">
                    <a:extLst>
                      <a:ext uri="{FF2B5EF4-FFF2-40B4-BE49-F238E27FC236}">
                        <a16:creationId xmlns:a16="http://schemas.microsoft.com/office/drawing/2014/main" id="{71180167-C027-4882-85F4-4CA18A0BAF1A}"/>
                      </a:ext>
                    </a:extLst>
                  </p:cNvPr>
                  <p:cNvPicPr>
                    <a:picLocks noChangeAspect="1"/>
                  </p:cNvPicPr>
                  <p:nvPr/>
                </p:nvPicPr>
                <p:blipFill>
                  <a:blip r:embed="rId6"/>
                  <a:stretch>
                    <a:fillRect/>
                  </a:stretch>
                </p:blipFill>
                <p:spPr>
                  <a:xfrm>
                    <a:off x="0" y="2014824"/>
                    <a:ext cx="4791609" cy="1120533"/>
                  </a:xfrm>
                  <a:prstGeom prst="rect">
                    <a:avLst/>
                  </a:prstGeom>
                </p:spPr>
              </p:pic>
              <p:cxnSp>
                <p:nvCxnSpPr>
                  <p:cNvPr id="16" name="Straight Arrow Connector 15">
                    <a:extLst>
                      <a:ext uri="{FF2B5EF4-FFF2-40B4-BE49-F238E27FC236}">
                        <a16:creationId xmlns:a16="http://schemas.microsoft.com/office/drawing/2014/main" id="{8486317B-5CD9-489A-A895-BA4B03FC1E03}"/>
                      </a:ext>
                    </a:extLst>
                  </p:cNvPr>
                  <p:cNvCxnSpPr/>
                  <p:nvPr/>
                </p:nvCxnSpPr>
                <p:spPr>
                  <a:xfrm flipH="1" flipV="1">
                    <a:off x="862361" y="2966224"/>
                    <a:ext cx="1055649" cy="272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5B25C4D-CBD3-4AA7-B0A0-83A6FFAFCC13}"/>
                      </a:ext>
                    </a:extLst>
                  </p:cNvPr>
                  <p:cNvCxnSpPr/>
                  <p:nvPr/>
                </p:nvCxnSpPr>
                <p:spPr>
                  <a:xfrm flipV="1">
                    <a:off x="1992351" y="2512741"/>
                    <a:ext cx="2222810" cy="7262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B07C529A-B43A-42D6-AF6E-42EB96A073FE}"/>
                    </a:ext>
                  </a:extLst>
                </p:cNvPr>
                <p:cNvSpPr txBox="1"/>
                <p:nvPr/>
              </p:nvSpPr>
              <p:spPr>
                <a:xfrm>
                  <a:off x="193287" y="3085134"/>
                  <a:ext cx="1767986" cy="307777"/>
                </a:xfrm>
                <a:prstGeom prst="rect">
                  <a:avLst/>
                </a:prstGeom>
                <a:noFill/>
              </p:spPr>
              <p:txBody>
                <a:bodyPr wrap="square" rtlCol="0">
                  <a:spAutoFit/>
                </a:bodyPr>
                <a:lstStyle/>
                <a:p>
                  <a:r>
                    <a:rPr lang="en-GB" sz="1400" dirty="0"/>
                    <a:t>Inlet v = 5m/s</a:t>
                  </a:r>
                </a:p>
              </p:txBody>
            </p:sp>
          </p:grpSp>
        </p:grpSp>
        <p:cxnSp>
          <p:nvCxnSpPr>
            <p:cNvPr id="6" name="Straight Arrow Connector 5">
              <a:extLst>
                <a:ext uri="{FF2B5EF4-FFF2-40B4-BE49-F238E27FC236}">
                  <a16:creationId xmlns:a16="http://schemas.microsoft.com/office/drawing/2014/main" id="{FA27D984-AC37-45A7-88D7-7CDF6B95C960}"/>
                </a:ext>
              </a:extLst>
            </p:cNvPr>
            <p:cNvCxnSpPr>
              <a:cxnSpLocks/>
            </p:cNvCxnSpPr>
            <p:nvPr/>
          </p:nvCxnSpPr>
          <p:spPr>
            <a:xfrm>
              <a:off x="628650" y="1995055"/>
              <a:ext cx="0" cy="3786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FCB94E6-A8E9-4168-8EE8-518D2A54E723}"/>
                </a:ext>
              </a:extLst>
            </p:cNvPr>
            <p:cNvSpPr txBox="1"/>
            <p:nvPr/>
          </p:nvSpPr>
          <p:spPr>
            <a:xfrm>
              <a:off x="219072" y="1690689"/>
              <a:ext cx="1194092" cy="307777"/>
            </a:xfrm>
            <a:prstGeom prst="rect">
              <a:avLst/>
            </a:prstGeom>
            <a:noFill/>
          </p:spPr>
          <p:txBody>
            <a:bodyPr wrap="square" rtlCol="0">
              <a:spAutoFit/>
            </a:bodyPr>
            <a:lstStyle/>
            <a:p>
              <a:r>
                <a:rPr lang="en-GB" sz="1400" dirty="0"/>
                <a:t>LEC area</a:t>
              </a:r>
            </a:p>
          </p:txBody>
        </p:sp>
        <p:sp>
          <p:nvSpPr>
            <p:cNvPr id="14" name="TextBox 13">
              <a:extLst>
                <a:ext uri="{FF2B5EF4-FFF2-40B4-BE49-F238E27FC236}">
                  <a16:creationId xmlns:a16="http://schemas.microsoft.com/office/drawing/2014/main" id="{E77C0ADF-AE72-40BB-A0E8-7177112227BC}"/>
                </a:ext>
              </a:extLst>
            </p:cNvPr>
            <p:cNvSpPr txBox="1"/>
            <p:nvPr/>
          </p:nvSpPr>
          <p:spPr>
            <a:xfrm>
              <a:off x="1823689" y="1593586"/>
              <a:ext cx="1724722" cy="307777"/>
            </a:xfrm>
            <a:prstGeom prst="rect">
              <a:avLst/>
            </a:prstGeom>
            <a:noFill/>
          </p:spPr>
          <p:txBody>
            <a:bodyPr wrap="square" rtlCol="0">
              <a:spAutoFit/>
            </a:bodyPr>
            <a:lstStyle/>
            <a:p>
              <a:r>
                <a:rPr lang="en-GB" sz="1400" dirty="0"/>
                <a:t>RSU area</a:t>
              </a:r>
            </a:p>
          </p:txBody>
        </p:sp>
        <p:sp>
          <p:nvSpPr>
            <p:cNvPr id="21" name="Left Brace 20">
              <a:extLst>
                <a:ext uri="{FF2B5EF4-FFF2-40B4-BE49-F238E27FC236}">
                  <a16:creationId xmlns:a16="http://schemas.microsoft.com/office/drawing/2014/main" id="{4D528C33-FE3E-4AE0-8884-FD98BF051E5D}"/>
                </a:ext>
              </a:extLst>
            </p:cNvPr>
            <p:cNvSpPr/>
            <p:nvPr/>
          </p:nvSpPr>
          <p:spPr>
            <a:xfrm rot="5021396">
              <a:off x="2313165" y="351442"/>
              <a:ext cx="300211" cy="343492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278125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751C-5687-461B-B5BC-AEB68C41C745}"/>
              </a:ext>
            </a:extLst>
          </p:cNvPr>
          <p:cNvSpPr>
            <a:spLocks noGrp="1"/>
          </p:cNvSpPr>
          <p:nvPr>
            <p:ph type="title"/>
          </p:nvPr>
        </p:nvSpPr>
        <p:spPr/>
        <p:txBody>
          <a:bodyPr/>
          <a:lstStyle/>
          <a:p>
            <a:r>
              <a:rPr lang="en-GB" dirty="0">
                <a:solidFill>
                  <a:schemeClr val="accent1"/>
                </a:solidFill>
              </a:rPr>
              <a:t>Final remark</a:t>
            </a:r>
          </a:p>
        </p:txBody>
      </p:sp>
      <p:sp>
        <p:nvSpPr>
          <p:cNvPr id="3" name="Content Placeholder 2">
            <a:extLst>
              <a:ext uri="{FF2B5EF4-FFF2-40B4-BE49-F238E27FC236}">
                <a16:creationId xmlns:a16="http://schemas.microsoft.com/office/drawing/2014/main" id="{DFF52F51-82BD-4137-BC7C-BEE31DBBF7F9}"/>
              </a:ext>
            </a:extLst>
          </p:cNvPr>
          <p:cNvSpPr>
            <a:spLocks noGrp="1"/>
          </p:cNvSpPr>
          <p:nvPr>
            <p:ph idx="1"/>
          </p:nvPr>
        </p:nvSpPr>
        <p:spPr/>
        <p:txBody>
          <a:bodyPr/>
          <a:lstStyle/>
          <a:p>
            <a:r>
              <a:rPr lang="en-GB" dirty="0"/>
              <a:t>All work in progress..</a:t>
            </a:r>
          </a:p>
          <a:p>
            <a:r>
              <a:rPr lang="en-GB" dirty="0"/>
              <a:t>Ancillary chip power is not included in the study, it will be added to the later studies. </a:t>
            </a:r>
          </a:p>
          <a:p>
            <a:r>
              <a:rPr lang="en-GB" dirty="0"/>
              <a:t>Simplified sensor model shows the same result as the detail model. </a:t>
            </a:r>
          </a:p>
          <a:p>
            <a:r>
              <a:rPr lang="en-GB" dirty="0"/>
              <a:t>Existence of K9 foams helps remove the heat efficiently.  </a:t>
            </a:r>
          </a:p>
          <a:p>
            <a:r>
              <a:rPr lang="en-GB" dirty="0"/>
              <a:t>Continue working on CFD 3D modelling</a:t>
            </a:r>
          </a:p>
          <a:p>
            <a:endParaRPr lang="en-GB" dirty="0"/>
          </a:p>
        </p:txBody>
      </p:sp>
      <p:sp>
        <p:nvSpPr>
          <p:cNvPr id="4" name="Date Placeholder 3">
            <a:extLst>
              <a:ext uri="{FF2B5EF4-FFF2-40B4-BE49-F238E27FC236}">
                <a16:creationId xmlns:a16="http://schemas.microsoft.com/office/drawing/2014/main" id="{3FE10750-7B76-42D9-ADD9-6B709F513E10}"/>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5FA5684E-1E70-4FF0-BE8E-71A6B40397B7}"/>
              </a:ext>
            </a:extLst>
          </p:cNvPr>
          <p:cNvSpPr>
            <a:spLocks noGrp="1"/>
          </p:cNvSpPr>
          <p:nvPr>
            <p:ph type="sldNum" sz="quarter" idx="12"/>
          </p:nvPr>
        </p:nvSpPr>
        <p:spPr/>
        <p:txBody>
          <a:bodyPr/>
          <a:lstStyle/>
          <a:p>
            <a:fld id="{5E713DC6-5A70-454B-832F-5E3FFACF8145}" type="slidenum">
              <a:rPr lang="en-GB" smtClean="0"/>
              <a:t>19</a:t>
            </a:fld>
            <a:endParaRPr lang="en-GB"/>
          </a:p>
        </p:txBody>
      </p:sp>
    </p:spTree>
    <p:extLst>
      <p:ext uri="{BB962C8B-B14F-4D97-AF65-F5344CB8AC3E}">
        <p14:creationId xmlns:p14="http://schemas.microsoft.com/office/powerpoint/2010/main" val="66259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2284-B8BF-4A1C-8311-204EDA229447}"/>
              </a:ext>
            </a:extLst>
          </p:cNvPr>
          <p:cNvSpPr>
            <a:spLocks noGrp="1"/>
          </p:cNvSpPr>
          <p:nvPr>
            <p:ph type="title"/>
          </p:nvPr>
        </p:nvSpPr>
        <p:spPr/>
        <p:txBody>
          <a:bodyPr/>
          <a:lstStyle/>
          <a:p>
            <a:r>
              <a:rPr lang="en-GB" dirty="0">
                <a:solidFill>
                  <a:schemeClr val="accent1"/>
                </a:solidFill>
              </a:rPr>
              <a:t>Introduction</a:t>
            </a:r>
          </a:p>
        </p:txBody>
      </p:sp>
      <p:sp>
        <p:nvSpPr>
          <p:cNvPr id="3" name="Content Placeholder 2">
            <a:extLst>
              <a:ext uri="{FF2B5EF4-FFF2-40B4-BE49-F238E27FC236}">
                <a16:creationId xmlns:a16="http://schemas.microsoft.com/office/drawing/2014/main" id="{D28F852E-D824-4617-9474-A3603B35A6D0}"/>
              </a:ext>
            </a:extLst>
          </p:cNvPr>
          <p:cNvSpPr>
            <a:spLocks noGrp="1"/>
          </p:cNvSpPr>
          <p:nvPr>
            <p:ph idx="1"/>
          </p:nvPr>
        </p:nvSpPr>
        <p:spPr/>
        <p:txBody>
          <a:bodyPr>
            <a:normAutofit fontScale="92500" lnSpcReduction="10000"/>
          </a:bodyPr>
          <a:lstStyle/>
          <a:p>
            <a:pPr marL="0" indent="0">
              <a:buNone/>
            </a:pPr>
            <a:r>
              <a:rPr lang="en-GB" b="1" dirty="0"/>
              <a:t>Sensitivity studies </a:t>
            </a:r>
            <a:r>
              <a:rPr lang="en-GB" dirty="0"/>
              <a:t>have been carried out:</a:t>
            </a:r>
          </a:p>
          <a:p>
            <a:pPr lvl="1">
              <a:tabLst>
                <a:tab pos="534988" algn="l"/>
              </a:tabLst>
            </a:pPr>
            <a:r>
              <a:rPr lang="en-GB" dirty="0"/>
              <a:t>Steady state thermal FEA to look at temperature profile of a single 5RSU sensor at various convection film coefficient values, and</a:t>
            </a:r>
          </a:p>
          <a:p>
            <a:pPr lvl="1">
              <a:tabLst>
                <a:tab pos="534988" algn="l"/>
              </a:tabLst>
            </a:pPr>
            <a:r>
              <a:rPr lang="en-GB" dirty="0"/>
              <a:t>To establish a simplified model.</a:t>
            </a:r>
          </a:p>
          <a:p>
            <a:pPr lvl="1">
              <a:tabLst>
                <a:tab pos="534988" algn="l"/>
              </a:tabLst>
            </a:pPr>
            <a:r>
              <a:rPr lang="en-GB" dirty="0"/>
              <a:t>CFD 2D with porous media to test out the input porous parameters.</a:t>
            </a:r>
          </a:p>
          <a:p>
            <a:pPr lvl="1">
              <a:tabLst>
                <a:tab pos="534988" algn="l"/>
              </a:tabLst>
            </a:pPr>
            <a:r>
              <a:rPr lang="en-GB" dirty="0"/>
              <a:t>CFD 2D: extend the model to 2 sensors, then 4 sensors, finally full length (8 sensors) model.</a:t>
            </a:r>
          </a:p>
          <a:p>
            <a:pPr lvl="1">
              <a:tabLst>
                <a:tab pos="534988" algn="l"/>
              </a:tabLst>
            </a:pPr>
            <a:r>
              <a:rPr lang="en-GB" dirty="0"/>
              <a:t>CFD 3D models: to observe their flow patterns. </a:t>
            </a:r>
          </a:p>
          <a:p>
            <a:pPr marL="0" indent="0">
              <a:buNone/>
            </a:pPr>
            <a:r>
              <a:rPr lang="en-GB" dirty="0"/>
              <a:t>The assumptions made for the input parameters and boundary conditions were rough estimates as we only look at the effect of cases and their implications. </a:t>
            </a:r>
          </a:p>
        </p:txBody>
      </p:sp>
      <p:sp>
        <p:nvSpPr>
          <p:cNvPr id="4" name="Date Placeholder 3">
            <a:extLst>
              <a:ext uri="{FF2B5EF4-FFF2-40B4-BE49-F238E27FC236}">
                <a16:creationId xmlns:a16="http://schemas.microsoft.com/office/drawing/2014/main" id="{BE2E3F5D-54E1-42AF-A354-95CAB8726BC9}"/>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2AED8261-C02B-45E1-9D68-B9399CF4A07A}"/>
              </a:ext>
            </a:extLst>
          </p:cNvPr>
          <p:cNvSpPr>
            <a:spLocks noGrp="1"/>
          </p:cNvSpPr>
          <p:nvPr>
            <p:ph type="sldNum" sz="quarter" idx="12"/>
          </p:nvPr>
        </p:nvSpPr>
        <p:spPr/>
        <p:txBody>
          <a:bodyPr/>
          <a:lstStyle/>
          <a:p>
            <a:fld id="{5E713DC6-5A70-454B-832F-5E3FFACF8145}" type="slidenum">
              <a:rPr lang="en-GB" smtClean="0"/>
              <a:t>2</a:t>
            </a:fld>
            <a:endParaRPr lang="en-GB"/>
          </a:p>
        </p:txBody>
      </p:sp>
    </p:spTree>
    <p:extLst>
      <p:ext uri="{BB962C8B-B14F-4D97-AF65-F5344CB8AC3E}">
        <p14:creationId xmlns:p14="http://schemas.microsoft.com/office/powerpoint/2010/main" val="2358693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8832A-4F20-4421-B0A0-682DBC558DA1}"/>
              </a:ext>
            </a:extLst>
          </p:cNvPr>
          <p:cNvSpPr>
            <a:spLocks noGrp="1"/>
          </p:cNvSpPr>
          <p:nvPr>
            <p:ph type="title"/>
          </p:nvPr>
        </p:nvSpPr>
        <p:spPr/>
        <p:txBody>
          <a:bodyPr/>
          <a:lstStyle/>
          <a:p>
            <a:r>
              <a:rPr lang="en-GB" dirty="0"/>
              <a:t>Back up</a:t>
            </a:r>
          </a:p>
        </p:txBody>
      </p:sp>
      <p:sp>
        <p:nvSpPr>
          <p:cNvPr id="3" name="Content Placeholder 2">
            <a:extLst>
              <a:ext uri="{FF2B5EF4-FFF2-40B4-BE49-F238E27FC236}">
                <a16:creationId xmlns:a16="http://schemas.microsoft.com/office/drawing/2014/main" id="{253C5F40-D97D-4A7E-A19D-607A6EA02DF6}"/>
              </a:ext>
            </a:extLst>
          </p:cNvPr>
          <p:cNvSpPr>
            <a:spLocks noGrp="1"/>
          </p:cNvSpPr>
          <p:nvPr>
            <p:ph idx="1"/>
          </p:nvPr>
        </p:nvSpPr>
        <p:spPr/>
        <p:txBody>
          <a:bodyPr/>
          <a:lstStyle/>
          <a:p>
            <a:endParaRPr lang="en-GB" dirty="0"/>
          </a:p>
        </p:txBody>
      </p:sp>
      <p:sp>
        <p:nvSpPr>
          <p:cNvPr id="4" name="Date Placeholder 3">
            <a:extLst>
              <a:ext uri="{FF2B5EF4-FFF2-40B4-BE49-F238E27FC236}">
                <a16:creationId xmlns:a16="http://schemas.microsoft.com/office/drawing/2014/main" id="{26715F86-5718-46CA-A178-3DACBBADD054}"/>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40F03B5A-FE4E-413C-B098-DB2B1FDB8C50}"/>
              </a:ext>
            </a:extLst>
          </p:cNvPr>
          <p:cNvSpPr>
            <a:spLocks noGrp="1"/>
          </p:cNvSpPr>
          <p:nvPr>
            <p:ph type="sldNum" sz="quarter" idx="12"/>
          </p:nvPr>
        </p:nvSpPr>
        <p:spPr/>
        <p:txBody>
          <a:bodyPr/>
          <a:lstStyle/>
          <a:p>
            <a:fld id="{5E713DC6-5A70-454B-832F-5E3FFACF8145}" type="slidenum">
              <a:rPr lang="en-GB" smtClean="0"/>
              <a:t>20</a:t>
            </a:fld>
            <a:endParaRPr lang="en-GB"/>
          </a:p>
        </p:txBody>
      </p:sp>
    </p:spTree>
    <p:extLst>
      <p:ext uri="{BB962C8B-B14F-4D97-AF65-F5344CB8AC3E}">
        <p14:creationId xmlns:p14="http://schemas.microsoft.com/office/powerpoint/2010/main" val="54378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6B5F2-146A-4271-A872-097838EC6A6B}"/>
              </a:ext>
            </a:extLst>
          </p:cNvPr>
          <p:cNvSpPr>
            <a:spLocks noGrp="1"/>
          </p:cNvSpPr>
          <p:nvPr>
            <p:ph type="title"/>
          </p:nvPr>
        </p:nvSpPr>
        <p:spPr/>
        <p:txBody>
          <a:bodyPr>
            <a:normAutofit/>
          </a:bodyPr>
          <a:lstStyle/>
          <a:p>
            <a:r>
              <a:rPr lang="en-GB" sz="3600" dirty="0">
                <a:solidFill>
                  <a:schemeClr val="accent1"/>
                </a:solidFill>
              </a:rPr>
              <a:t>Porous media coefficients </a:t>
            </a:r>
          </a:p>
        </p:txBody>
      </p:sp>
      <p:graphicFrame>
        <p:nvGraphicFramePr>
          <p:cNvPr id="5" name="Chart 4">
            <a:extLst>
              <a:ext uri="{FF2B5EF4-FFF2-40B4-BE49-F238E27FC236}">
                <a16:creationId xmlns:a16="http://schemas.microsoft.com/office/drawing/2014/main" id="{003E8990-C051-42DA-9435-5B5AAE9EBCA9}"/>
              </a:ext>
            </a:extLst>
          </p:cNvPr>
          <p:cNvGraphicFramePr>
            <a:graphicFrameLocks/>
          </p:cNvGraphicFramePr>
          <p:nvPr>
            <p:extLst>
              <p:ext uri="{D42A27DB-BD31-4B8C-83A1-F6EECF244321}">
                <p14:modId xmlns:p14="http://schemas.microsoft.com/office/powerpoint/2010/main" val="576025800"/>
              </p:ext>
            </p:extLst>
          </p:nvPr>
        </p:nvGraphicFramePr>
        <p:xfrm>
          <a:off x="4570214" y="1738601"/>
          <a:ext cx="3628951" cy="2783076"/>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AB55A3D-AC7B-45B5-972A-1FB40A3B2210}"/>
              </a:ext>
            </a:extLst>
          </p:cNvPr>
          <p:cNvGrpSpPr/>
          <p:nvPr/>
        </p:nvGrpSpPr>
        <p:grpSpPr>
          <a:xfrm>
            <a:off x="288862" y="2477642"/>
            <a:ext cx="4123384" cy="2897855"/>
            <a:chOff x="278587" y="1828892"/>
            <a:chExt cx="4123384" cy="2897855"/>
          </a:xfrm>
        </p:grpSpPr>
        <p:pic>
          <p:nvPicPr>
            <p:cNvPr id="4" name="Picture 3">
              <a:extLst>
                <a:ext uri="{FF2B5EF4-FFF2-40B4-BE49-F238E27FC236}">
                  <a16:creationId xmlns:a16="http://schemas.microsoft.com/office/drawing/2014/main" id="{221EB28F-C1E3-4D6A-856D-7048087135F6}"/>
                </a:ext>
              </a:extLst>
            </p:cNvPr>
            <p:cNvPicPr>
              <a:picLocks noChangeAspect="1"/>
            </p:cNvPicPr>
            <p:nvPr/>
          </p:nvPicPr>
          <p:blipFill>
            <a:blip r:embed="rId3"/>
            <a:stretch>
              <a:fillRect/>
            </a:stretch>
          </p:blipFill>
          <p:spPr>
            <a:xfrm>
              <a:off x="382494" y="1828892"/>
              <a:ext cx="3231222" cy="2201147"/>
            </a:xfrm>
            <a:prstGeom prst="rect">
              <a:avLst/>
            </a:prstGeom>
          </p:spPr>
        </p:pic>
        <p:sp>
          <p:nvSpPr>
            <p:cNvPr id="7" name="TextBox 6">
              <a:extLst>
                <a:ext uri="{FF2B5EF4-FFF2-40B4-BE49-F238E27FC236}">
                  <a16:creationId xmlns:a16="http://schemas.microsoft.com/office/drawing/2014/main" id="{1535F764-0A65-4C67-AF66-8C04733C6A80}"/>
                </a:ext>
              </a:extLst>
            </p:cNvPr>
            <p:cNvSpPr txBox="1"/>
            <p:nvPr/>
          </p:nvSpPr>
          <p:spPr>
            <a:xfrm>
              <a:off x="278587" y="3772640"/>
              <a:ext cx="4123384" cy="954107"/>
            </a:xfrm>
            <a:prstGeom prst="rect">
              <a:avLst/>
            </a:prstGeom>
            <a:noFill/>
          </p:spPr>
          <p:txBody>
            <a:bodyPr wrap="square">
              <a:spAutoFit/>
            </a:bodyPr>
            <a:lstStyle/>
            <a:p>
              <a:r>
                <a:rPr lang="en-US" sz="1400" dirty="0"/>
                <a:t> [1].</a:t>
              </a:r>
              <a:r>
                <a:rPr lang="en-US" sz="1400" u="sng" dirty="0">
                  <a:hlinkClick r:id="rId4"/>
                </a:rPr>
                <a:t>https://indico.cern.ch/event/1228295/contributions/5390941/</a:t>
              </a:r>
              <a:r>
                <a:rPr lang="en-US" sz="1400" dirty="0"/>
                <a:t> </a:t>
              </a:r>
            </a:p>
            <a:p>
              <a:r>
                <a:rPr lang="en-US" sz="1400" dirty="0"/>
                <a:t>[2]. ANSYS Help, section 7.2.8.11 </a:t>
              </a:r>
              <a:endParaRPr lang="en-GB" sz="1400" dirty="0"/>
            </a:p>
          </p:txBody>
        </p:sp>
      </p:grpSp>
      <p:sp>
        <p:nvSpPr>
          <p:cNvPr id="9" name="Arrow: Right 8">
            <a:extLst>
              <a:ext uri="{FF2B5EF4-FFF2-40B4-BE49-F238E27FC236}">
                <a16:creationId xmlns:a16="http://schemas.microsoft.com/office/drawing/2014/main" id="{F902C3F1-E575-460C-A4B3-C79C9969B5D7}"/>
              </a:ext>
            </a:extLst>
          </p:cNvPr>
          <p:cNvSpPr/>
          <p:nvPr/>
        </p:nvSpPr>
        <p:spPr>
          <a:xfrm>
            <a:off x="3623991" y="2809097"/>
            <a:ext cx="821629" cy="53414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7F0A52A-69F8-4004-B7E0-251B2ED5BEFF}"/>
              </a:ext>
            </a:extLst>
          </p:cNvPr>
          <p:cNvSpPr txBox="1"/>
          <p:nvPr/>
        </p:nvSpPr>
        <p:spPr>
          <a:xfrm>
            <a:off x="137531" y="1491076"/>
            <a:ext cx="8868937" cy="646331"/>
          </a:xfrm>
          <a:prstGeom prst="rect">
            <a:avLst/>
          </a:prstGeom>
          <a:noFill/>
        </p:spPr>
        <p:txBody>
          <a:bodyPr wrap="square" rtlCol="0">
            <a:spAutoFit/>
          </a:bodyPr>
          <a:lstStyle/>
          <a:p>
            <a:pPr marL="285750" indent="-285750">
              <a:buFont typeface="Arial" panose="020B0604020202020204" pitchFamily="34" charset="0"/>
              <a:buChar char="•"/>
            </a:pPr>
            <a:r>
              <a:rPr lang="en-GB" dirty="0"/>
              <a:t>Porous media coefficients for K9 foam are derived from the experimental pressure and velocity data </a:t>
            </a:r>
          </a:p>
        </p:txBody>
      </p:sp>
      <p:sp>
        <p:nvSpPr>
          <p:cNvPr id="11" name="TextBox 10">
            <a:extLst>
              <a:ext uri="{FF2B5EF4-FFF2-40B4-BE49-F238E27FC236}">
                <a16:creationId xmlns:a16="http://schemas.microsoft.com/office/drawing/2014/main" id="{229DBB2D-64C0-4D72-8E70-CAB604050C32}"/>
              </a:ext>
            </a:extLst>
          </p:cNvPr>
          <p:cNvSpPr txBox="1"/>
          <p:nvPr/>
        </p:nvSpPr>
        <p:spPr>
          <a:xfrm>
            <a:off x="3939927" y="4473765"/>
            <a:ext cx="4889526" cy="923330"/>
          </a:xfrm>
          <a:prstGeom prst="rect">
            <a:avLst/>
          </a:prstGeom>
          <a:noFill/>
        </p:spPr>
        <p:txBody>
          <a:bodyPr wrap="square" rtlCol="0">
            <a:spAutoFit/>
          </a:bodyPr>
          <a:lstStyle/>
          <a:p>
            <a:pPr algn="ctr"/>
            <a:r>
              <a:rPr lang="en-GB" i="1" dirty="0"/>
              <a:t>This yield to the following equation: </a:t>
            </a:r>
          </a:p>
          <a:p>
            <a:pPr algn="ctr"/>
            <a:r>
              <a:rPr lang="el-GR" i="1" dirty="0"/>
              <a:t>Δ</a:t>
            </a:r>
            <a:r>
              <a:rPr lang="en-GB" i="1" dirty="0"/>
              <a:t>p = 4.6275</a:t>
            </a:r>
            <a:r>
              <a:rPr lang="el-GR" i="1" dirty="0"/>
              <a:t>ν</a:t>
            </a:r>
            <a:r>
              <a:rPr lang="en-GB" i="1" baseline="30000" dirty="0"/>
              <a:t>2</a:t>
            </a:r>
            <a:r>
              <a:rPr lang="en-GB" i="1" dirty="0"/>
              <a:t>+ 44.252</a:t>
            </a:r>
            <a:r>
              <a:rPr lang="el-GR" i="1" dirty="0"/>
              <a:t>ν</a:t>
            </a:r>
            <a:r>
              <a:rPr lang="en-GB" i="1" dirty="0"/>
              <a:t> </a:t>
            </a:r>
          </a:p>
          <a:p>
            <a:pPr algn="ctr"/>
            <a:r>
              <a:rPr lang="en-GB" i="1" dirty="0"/>
              <a:t>where </a:t>
            </a:r>
            <a:r>
              <a:rPr lang="el-GR" i="1" dirty="0"/>
              <a:t>Δ</a:t>
            </a:r>
            <a:r>
              <a:rPr lang="en-GB" i="1" dirty="0"/>
              <a:t>p is the pressure drop and </a:t>
            </a:r>
            <a:r>
              <a:rPr lang="el-GR" i="1" dirty="0"/>
              <a:t>ν</a:t>
            </a:r>
            <a:r>
              <a:rPr lang="en-GB" i="1" dirty="0"/>
              <a:t> is the velocity   </a:t>
            </a:r>
          </a:p>
        </p:txBody>
      </p:sp>
      <p:grpSp>
        <p:nvGrpSpPr>
          <p:cNvPr id="15" name="Group 14">
            <a:extLst>
              <a:ext uri="{FF2B5EF4-FFF2-40B4-BE49-F238E27FC236}">
                <a16:creationId xmlns:a16="http://schemas.microsoft.com/office/drawing/2014/main" id="{E754C2CB-F303-4325-AF43-811FBA595C67}"/>
              </a:ext>
            </a:extLst>
          </p:cNvPr>
          <p:cNvGrpSpPr/>
          <p:nvPr/>
        </p:nvGrpSpPr>
        <p:grpSpPr>
          <a:xfrm>
            <a:off x="3349461" y="5320553"/>
            <a:ext cx="4572000" cy="479126"/>
            <a:chOff x="3328219" y="5449273"/>
            <a:chExt cx="4572000" cy="479126"/>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E2D04B-D5F9-4763-97BB-33A2E24FDE8A}"/>
                    </a:ext>
                  </a:extLst>
                </p:cNvPr>
                <p:cNvSpPr txBox="1"/>
                <p:nvPr/>
              </p:nvSpPr>
              <p:spPr>
                <a:xfrm>
                  <a:off x="3328219" y="5481394"/>
                  <a:ext cx="4572000"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 4.6275</m:t>
                        </m:r>
                      </m:oMath>
                    </m:oMathPara>
                  </a14:m>
                  <a:endParaRPr lang="en-GB" sz="1800" i="1" dirty="0"/>
                </a:p>
              </p:txBody>
            </p:sp>
          </mc:Choice>
          <mc:Fallback xmlns="">
            <p:sp>
              <p:nvSpPr>
                <p:cNvPr id="12" name="TextBox 11">
                  <a:extLst>
                    <a:ext uri="{FF2B5EF4-FFF2-40B4-BE49-F238E27FC236}">
                      <a16:creationId xmlns:a16="http://schemas.microsoft.com/office/drawing/2014/main" id="{92E2D04B-D5F9-4763-97BB-33A2E24FDE8A}"/>
                    </a:ext>
                  </a:extLst>
                </p:cNvPr>
                <p:cNvSpPr txBox="1">
                  <a:spLocks noRot="1" noChangeAspect="1" noMove="1" noResize="1" noEditPoints="1" noAdjustHandles="1" noChangeArrowheads="1" noChangeShapeType="1" noTextEdit="1"/>
                </p:cNvSpPr>
                <p:nvPr/>
              </p:nvSpPr>
              <p:spPr>
                <a:xfrm>
                  <a:off x="3328219" y="5481394"/>
                  <a:ext cx="4572000" cy="369332"/>
                </a:xfrm>
                <a:prstGeom prst="rect">
                  <a:avLst/>
                </a:prstGeom>
                <a:blipFill>
                  <a:blip r:embed="rId5"/>
                  <a:stretch>
                    <a:fillRect/>
                  </a:stretch>
                </a:blipFill>
              </p:spPr>
              <p:txBody>
                <a:bodyPr/>
                <a:lstStyle/>
                <a:p>
                  <a:r>
                    <a:rPr lang="en-GB">
                      <a:noFill/>
                    </a:rPr>
                    <a:t> </a:t>
                  </a:r>
                </a:p>
              </p:txBody>
            </p:sp>
          </mc:Fallback>
        </mc:AlternateContent>
        <p:pic>
          <p:nvPicPr>
            <p:cNvPr id="14" name="Picture 13">
              <a:extLst>
                <a:ext uri="{FF2B5EF4-FFF2-40B4-BE49-F238E27FC236}">
                  <a16:creationId xmlns:a16="http://schemas.microsoft.com/office/drawing/2014/main" id="{F557F9F6-8544-4343-8B1D-8551DA5B9582}"/>
                </a:ext>
              </a:extLst>
            </p:cNvPr>
            <p:cNvPicPr>
              <a:picLocks noChangeAspect="1"/>
            </p:cNvPicPr>
            <p:nvPr/>
          </p:nvPicPr>
          <p:blipFill rotWithShape="1">
            <a:blip r:embed="rId6"/>
            <a:srcRect l="45456"/>
            <a:stretch/>
          </p:blipFill>
          <p:spPr>
            <a:xfrm>
              <a:off x="6127888" y="5449273"/>
              <a:ext cx="1090569" cy="479126"/>
            </a:xfrm>
            <a:prstGeom prst="rect">
              <a:avLst/>
            </a:prstGeom>
          </p:spPr>
        </p:pic>
      </p:grpSp>
      <p:grpSp>
        <p:nvGrpSpPr>
          <p:cNvPr id="28" name="Group 27">
            <a:extLst>
              <a:ext uri="{FF2B5EF4-FFF2-40B4-BE49-F238E27FC236}">
                <a16:creationId xmlns:a16="http://schemas.microsoft.com/office/drawing/2014/main" id="{CDBCB7D4-F7A0-49C4-BA01-CA3CA27F8F3C}"/>
              </a:ext>
            </a:extLst>
          </p:cNvPr>
          <p:cNvGrpSpPr/>
          <p:nvPr/>
        </p:nvGrpSpPr>
        <p:grpSpPr>
          <a:xfrm>
            <a:off x="392769" y="5610602"/>
            <a:ext cx="8558128" cy="923330"/>
            <a:chOff x="392769" y="5771008"/>
            <a:chExt cx="8558128" cy="923330"/>
          </a:xfrm>
        </p:grpSpPr>
        <p:pic>
          <p:nvPicPr>
            <p:cNvPr id="22" name="Picture 21">
              <a:extLst>
                <a:ext uri="{FF2B5EF4-FFF2-40B4-BE49-F238E27FC236}">
                  <a16:creationId xmlns:a16="http://schemas.microsoft.com/office/drawing/2014/main" id="{9E0B27C1-3689-4A8F-865B-E0AF46536676}"/>
                </a:ext>
              </a:extLst>
            </p:cNvPr>
            <p:cNvPicPr>
              <a:picLocks noChangeAspect="1"/>
            </p:cNvPicPr>
            <p:nvPr/>
          </p:nvPicPr>
          <p:blipFill>
            <a:blip r:embed="rId7"/>
            <a:stretch>
              <a:fillRect/>
            </a:stretch>
          </p:blipFill>
          <p:spPr>
            <a:xfrm>
              <a:off x="2881015" y="5829628"/>
              <a:ext cx="298730" cy="211751"/>
            </a:xfrm>
            <a:prstGeom prst="rect">
              <a:avLst/>
            </a:prstGeom>
          </p:spPr>
        </p:pic>
        <p:grpSp>
          <p:nvGrpSpPr>
            <p:cNvPr id="26" name="Group 25">
              <a:extLst>
                <a:ext uri="{FF2B5EF4-FFF2-40B4-BE49-F238E27FC236}">
                  <a16:creationId xmlns:a16="http://schemas.microsoft.com/office/drawing/2014/main" id="{25932A49-98B2-4295-9263-5D175F1F10FA}"/>
                </a:ext>
              </a:extLst>
            </p:cNvPr>
            <p:cNvGrpSpPr/>
            <p:nvPr/>
          </p:nvGrpSpPr>
          <p:grpSpPr>
            <a:xfrm>
              <a:off x="392769" y="5771008"/>
              <a:ext cx="8558128" cy="923330"/>
              <a:chOff x="392769" y="5771008"/>
              <a:chExt cx="8558128" cy="923330"/>
            </a:xfrm>
          </p:grpSpPr>
          <p:sp>
            <p:nvSpPr>
              <p:cNvPr id="18" name="TextBox 17">
                <a:extLst>
                  <a:ext uri="{FF2B5EF4-FFF2-40B4-BE49-F238E27FC236}">
                    <a16:creationId xmlns:a16="http://schemas.microsoft.com/office/drawing/2014/main" id="{AA020A38-1EAB-4EA5-8E9A-D934A87FB79C}"/>
                  </a:ext>
                </a:extLst>
              </p:cNvPr>
              <p:cNvSpPr txBox="1"/>
              <p:nvPr/>
            </p:nvSpPr>
            <p:spPr>
              <a:xfrm>
                <a:off x="392769" y="5771008"/>
                <a:ext cx="8558128" cy="923330"/>
              </a:xfrm>
              <a:prstGeom prst="rect">
                <a:avLst/>
              </a:prstGeom>
              <a:noFill/>
            </p:spPr>
            <p:txBody>
              <a:bodyPr wrap="square" rtlCol="0">
                <a:spAutoFit/>
              </a:bodyPr>
              <a:lstStyle/>
              <a:p>
                <a:r>
                  <a:rPr lang="en-GB" dirty="0"/>
                  <a:t>With </a:t>
                </a:r>
                <a:r>
                  <a:rPr lang="el-GR" dirty="0"/>
                  <a:t>ρ</a:t>
                </a:r>
                <a:r>
                  <a:rPr lang="en-GB" dirty="0"/>
                  <a:t> =1.225kg/m</a:t>
                </a:r>
                <a:r>
                  <a:rPr lang="en-GB" baseline="30000" dirty="0"/>
                  <a:t>3</a:t>
                </a:r>
                <a:r>
                  <a:rPr lang="en-GB" dirty="0"/>
                  <a:t>, and        = porous media thickness which is 6mm, </a:t>
                </a:r>
                <a:r>
                  <a:rPr lang="en-GB" b="1" dirty="0">
                    <a:solidFill>
                      <a:schemeClr val="accent1"/>
                    </a:solidFill>
                  </a:rPr>
                  <a:t>inertial resistance factor </a:t>
                </a:r>
                <a:r>
                  <a:rPr lang="en-GB" b="1" dirty="0"/>
                  <a:t>C2</a:t>
                </a:r>
                <a:r>
                  <a:rPr lang="en-GB" b="1" dirty="0">
                    <a:solidFill>
                      <a:schemeClr val="accent1"/>
                    </a:solidFill>
                  </a:rPr>
                  <a:t> </a:t>
                </a:r>
                <a:r>
                  <a:rPr lang="en-GB" dirty="0"/>
                  <a:t>is calculated. Likewise,  4.251=         ; the </a:t>
                </a:r>
                <a:r>
                  <a:rPr lang="el-GR" dirty="0"/>
                  <a:t>μ</a:t>
                </a:r>
                <a:r>
                  <a:rPr lang="en-GB" dirty="0"/>
                  <a:t>=1.7894E-5 for air, the </a:t>
                </a:r>
                <a:r>
                  <a:rPr lang="en-GB" b="1" dirty="0">
                    <a:solidFill>
                      <a:schemeClr val="accent1"/>
                    </a:solidFill>
                  </a:rPr>
                  <a:t>viscos inertial resistance factor </a:t>
                </a:r>
                <a:r>
                  <a:rPr lang="en-GB" b="1" dirty="0"/>
                  <a:t>1/</a:t>
                </a:r>
                <a:r>
                  <a:rPr lang="el-GR" b="1" dirty="0"/>
                  <a:t>α</a:t>
                </a:r>
                <a:r>
                  <a:rPr lang="en-GB" b="1" dirty="0"/>
                  <a:t> </a:t>
                </a:r>
                <a:r>
                  <a:rPr lang="en-GB" dirty="0"/>
                  <a:t>is calculated. </a:t>
                </a:r>
              </a:p>
            </p:txBody>
          </p:sp>
          <p:pic>
            <p:nvPicPr>
              <p:cNvPr id="25" name="Picture 24">
                <a:extLst>
                  <a:ext uri="{FF2B5EF4-FFF2-40B4-BE49-F238E27FC236}">
                    <a16:creationId xmlns:a16="http://schemas.microsoft.com/office/drawing/2014/main" id="{8763714F-B785-49B1-8D96-C37E45C5D3E3}"/>
                  </a:ext>
                </a:extLst>
              </p:cNvPr>
              <p:cNvPicPr>
                <a:picLocks noChangeAspect="1"/>
              </p:cNvPicPr>
              <p:nvPr/>
            </p:nvPicPr>
            <p:blipFill rotWithShape="1">
              <a:blip r:embed="rId8"/>
              <a:srcRect l="60752" t="24253" r="30101" b="40295"/>
              <a:stretch/>
            </p:blipFill>
            <p:spPr>
              <a:xfrm>
                <a:off x="4211232" y="6045535"/>
                <a:ext cx="468776" cy="443779"/>
              </a:xfrm>
              <a:prstGeom prst="rect">
                <a:avLst/>
              </a:prstGeom>
            </p:spPr>
          </p:pic>
        </p:grpSp>
      </p:grpSp>
      <p:sp>
        <p:nvSpPr>
          <p:cNvPr id="3" name="Date Placeholder 2">
            <a:extLst>
              <a:ext uri="{FF2B5EF4-FFF2-40B4-BE49-F238E27FC236}">
                <a16:creationId xmlns:a16="http://schemas.microsoft.com/office/drawing/2014/main" id="{0DDFA97F-70D7-4775-874B-F7B934E5ABA0}"/>
              </a:ext>
            </a:extLst>
          </p:cNvPr>
          <p:cNvSpPr>
            <a:spLocks noGrp="1"/>
          </p:cNvSpPr>
          <p:nvPr>
            <p:ph type="dt" sz="half" idx="10"/>
          </p:nvPr>
        </p:nvSpPr>
        <p:spPr/>
        <p:txBody>
          <a:bodyPr/>
          <a:lstStyle/>
          <a:p>
            <a:r>
              <a:rPr lang="en-US"/>
              <a:t>15/03/2024</a:t>
            </a:r>
            <a:endParaRPr lang="en-GB"/>
          </a:p>
        </p:txBody>
      </p:sp>
      <p:sp>
        <p:nvSpPr>
          <p:cNvPr id="6" name="Slide Number Placeholder 5">
            <a:extLst>
              <a:ext uri="{FF2B5EF4-FFF2-40B4-BE49-F238E27FC236}">
                <a16:creationId xmlns:a16="http://schemas.microsoft.com/office/drawing/2014/main" id="{4DDED2E0-1B80-4441-880C-05BB5014F0AA}"/>
              </a:ext>
            </a:extLst>
          </p:cNvPr>
          <p:cNvSpPr>
            <a:spLocks noGrp="1"/>
          </p:cNvSpPr>
          <p:nvPr>
            <p:ph type="sldNum" sz="quarter" idx="12"/>
          </p:nvPr>
        </p:nvSpPr>
        <p:spPr/>
        <p:txBody>
          <a:bodyPr/>
          <a:lstStyle/>
          <a:p>
            <a:fld id="{5E713DC6-5A70-454B-832F-5E3FFACF8145}" type="slidenum">
              <a:rPr lang="en-GB" smtClean="0"/>
              <a:t>21</a:t>
            </a:fld>
            <a:endParaRPr lang="en-GB"/>
          </a:p>
        </p:txBody>
      </p:sp>
    </p:spTree>
    <p:extLst>
      <p:ext uri="{BB962C8B-B14F-4D97-AF65-F5344CB8AC3E}">
        <p14:creationId xmlns:p14="http://schemas.microsoft.com/office/powerpoint/2010/main" val="3217917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FD66-52F0-4755-BB0D-313F91FD662A}"/>
              </a:ext>
            </a:extLst>
          </p:cNvPr>
          <p:cNvSpPr>
            <a:spLocks noGrp="1"/>
          </p:cNvSpPr>
          <p:nvPr>
            <p:ph type="title"/>
          </p:nvPr>
        </p:nvSpPr>
        <p:spPr/>
        <p:txBody>
          <a:bodyPr/>
          <a:lstStyle/>
          <a:p>
            <a:r>
              <a:rPr lang="en-GB" dirty="0"/>
              <a:t>CFD 2D model mesh</a:t>
            </a:r>
          </a:p>
        </p:txBody>
      </p:sp>
      <p:grpSp>
        <p:nvGrpSpPr>
          <p:cNvPr id="7" name="Group 6">
            <a:extLst>
              <a:ext uri="{FF2B5EF4-FFF2-40B4-BE49-F238E27FC236}">
                <a16:creationId xmlns:a16="http://schemas.microsoft.com/office/drawing/2014/main" id="{DE2CD20C-815C-4DDD-9303-FC7F8F8A1E8D}"/>
              </a:ext>
            </a:extLst>
          </p:cNvPr>
          <p:cNvGrpSpPr/>
          <p:nvPr/>
        </p:nvGrpSpPr>
        <p:grpSpPr>
          <a:xfrm>
            <a:off x="628650" y="1849348"/>
            <a:ext cx="5193506" cy="1786978"/>
            <a:chOff x="628650" y="1849348"/>
            <a:chExt cx="5193506" cy="1786978"/>
          </a:xfrm>
        </p:grpSpPr>
        <p:pic>
          <p:nvPicPr>
            <p:cNvPr id="5" name="Picture 4">
              <a:extLst>
                <a:ext uri="{FF2B5EF4-FFF2-40B4-BE49-F238E27FC236}">
                  <a16:creationId xmlns:a16="http://schemas.microsoft.com/office/drawing/2014/main" id="{67277110-4F1A-4DD0-A195-56431CD55C8D}"/>
                </a:ext>
              </a:extLst>
            </p:cNvPr>
            <p:cNvPicPr>
              <a:picLocks noChangeAspect="1"/>
            </p:cNvPicPr>
            <p:nvPr/>
          </p:nvPicPr>
          <p:blipFill>
            <a:blip r:embed="rId2"/>
            <a:stretch>
              <a:fillRect/>
            </a:stretch>
          </p:blipFill>
          <p:spPr>
            <a:xfrm>
              <a:off x="628650" y="2811206"/>
              <a:ext cx="3571751" cy="825120"/>
            </a:xfrm>
            <a:prstGeom prst="rect">
              <a:avLst/>
            </a:prstGeom>
          </p:spPr>
        </p:pic>
        <p:sp>
          <p:nvSpPr>
            <p:cNvPr id="6" name="TextBox 5">
              <a:extLst>
                <a:ext uri="{FF2B5EF4-FFF2-40B4-BE49-F238E27FC236}">
                  <a16:creationId xmlns:a16="http://schemas.microsoft.com/office/drawing/2014/main" id="{5D4A5B56-95D1-4DA4-8818-041EBAF805A7}"/>
                </a:ext>
              </a:extLst>
            </p:cNvPr>
            <p:cNvSpPr txBox="1"/>
            <p:nvPr/>
          </p:nvSpPr>
          <p:spPr>
            <a:xfrm>
              <a:off x="628650" y="1849348"/>
              <a:ext cx="5193506" cy="923330"/>
            </a:xfrm>
            <a:prstGeom prst="rect">
              <a:avLst/>
            </a:prstGeom>
            <a:noFill/>
          </p:spPr>
          <p:txBody>
            <a:bodyPr wrap="square" rtlCol="0">
              <a:spAutoFit/>
            </a:bodyPr>
            <a:lstStyle/>
            <a:p>
              <a:r>
                <a:rPr lang="en-GB" dirty="0"/>
                <a:t>CFD 2D model mesh setting:</a:t>
              </a:r>
            </a:p>
            <a:p>
              <a:r>
                <a:rPr lang="en-GB" dirty="0"/>
                <a:t>Element size = 0.1mm</a:t>
              </a:r>
            </a:p>
            <a:p>
              <a:r>
                <a:rPr lang="en-GB" dirty="0"/>
                <a:t>Inflation total thickness =0.1mm, 4 layers </a:t>
              </a:r>
            </a:p>
          </p:txBody>
        </p:sp>
      </p:grpSp>
      <p:grpSp>
        <p:nvGrpSpPr>
          <p:cNvPr id="24" name="Group 23">
            <a:extLst>
              <a:ext uri="{FF2B5EF4-FFF2-40B4-BE49-F238E27FC236}">
                <a16:creationId xmlns:a16="http://schemas.microsoft.com/office/drawing/2014/main" id="{8B9B4452-5F9B-45A8-BC33-E802D97E673A}"/>
              </a:ext>
            </a:extLst>
          </p:cNvPr>
          <p:cNvGrpSpPr/>
          <p:nvPr/>
        </p:nvGrpSpPr>
        <p:grpSpPr>
          <a:xfrm>
            <a:off x="514167" y="3904583"/>
            <a:ext cx="8464985" cy="2693551"/>
            <a:chOff x="514167" y="3904583"/>
            <a:chExt cx="8464985" cy="2693551"/>
          </a:xfrm>
        </p:grpSpPr>
        <p:pic>
          <p:nvPicPr>
            <p:cNvPr id="9" name="Picture 8">
              <a:extLst>
                <a:ext uri="{FF2B5EF4-FFF2-40B4-BE49-F238E27FC236}">
                  <a16:creationId xmlns:a16="http://schemas.microsoft.com/office/drawing/2014/main" id="{6CA4324E-E5E7-44DF-B5CD-F1916CA2ADFB}"/>
                </a:ext>
              </a:extLst>
            </p:cNvPr>
            <p:cNvPicPr>
              <a:picLocks noChangeAspect="1"/>
            </p:cNvPicPr>
            <p:nvPr/>
          </p:nvPicPr>
          <p:blipFill>
            <a:blip r:embed="rId3"/>
            <a:stretch>
              <a:fillRect/>
            </a:stretch>
          </p:blipFill>
          <p:spPr>
            <a:xfrm>
              <a:off x="514167" y="4273915"/>
              <a:ext cx="8464985" cy="2324219"/>
            </a:xfrm>
            <a:prstGeom prst="rect">
              <a:avLst/>
            </a:prstGeom>
          </p:spPr>
        </p:pic>
        <p:sp>
          <p:nvSpPr>
            <p:cNvPr id="10" name="TextBox 9">
              <a:extLst>
                <a:ext uri="{FF2B5EF4-FFF2-40B4-BE49-F238E27FC236}">
                  <a16:creationId xmlns:a16="http://schemas.microsoft.com/office/drawing/2014/main" id="{0C1A56DB-558A-4B22-807F-CE07BF63D509}"/>
                </a:ext>
              </a:extLst>
            </p:cNvPr>
            <p:cNvSpPr txBox="1"/>
            <p:nvPr/>
          </p:nvSpPr>
          <p:spPr>
            <a:xfrm>
              <a:off x="4097659" y="3904583"/>
              <a:ext cx="2239766" cy="369332"/>
            </a:xfrm>
            <a:prstGeom prst="rect">
              <a:avLst/>
            </a:prstGeom>
            <a:noFill/>
          </p:spPr>
          <p:txBody>
            <a:bodyPr wrap="square" rtlCol="0">
              <a:spAutoFit/>
            </a:bodyPr>
            <a:lstStyle/>
            <a:p>
              <a:r>
                <a:rPr lang="en-GB" dirty="0"/>
                <a:t>LEC</a:t>
              </a:r>
            </a:p>
          </p:txBody>
        </p:sp>
        <p:cxnSp>
          <p:nvCxnSpPr>
            <p:cNvPr id="13" name="Straight Connector 12">
              <a:extLst>
                <a:ext uri="{FF2B5EF4-FFF2-40B4-BE49-F238E27FC236}">
                  <a16:creationId xmlns:a16="http://schemas.microsoft.com/office/drawing/2014/main" id="{9AD2A03A-7785-4759-BA78-F2159A5A197D}"/>
                </a:ext>
              </a:extLst>
            </p:cNvPr>
            <p:cNvCxnSpPr>
              <a:cxnSpLocks/>
            </p:cNvCxnSpPr>
            <p:nvPr/>
          </p:nvCxnSpPr>
          <p:spPr>
            <a:xfrm>
              <a:off x="3287730" y="4331028"/>
              <a:ext cx="23425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DC5B6E4-A5F1-459A-9D59-423CC38C4F94}"/>
                </a:ext>
              </a:extLst>
            </p:cNvPr>
            <p:cNvCxnSpPr>
              <a:cxnSpLocks/>
            </p:cNvCxnSpPr>
            <p:nvPr/>
          </p:nvCxnSpPr>
          <p:spPr>
            <a:xfrm>
              <a:off x="5751816" y="4331028"/>
              <a:ext cx="32273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8901751-8EA8-483A-AAFD-77199B2996AA}"/>
                </a:ext>
              </a:extLst>
            </p:cNvPr>
            <p:cNvSpPr txBox="1"/>
            <p:nvPr/>
          </p:nvSpPr>
          <p:spPr>
            <a:xfrm>
              <a:off x="6709025" y="3935244"/>
              <a:ext cx="2270127" cy="369332"/>
            </a:xfrm>
            <a:prstGeom prst="rect">
              <a:avLst/>
            </a:prstGeom>
            <a:noFill/>
          </p:spPr>
          <p:txBody>
            <a:bodyPr wrap="square" rtlCol="0">
              <a:spAutoFit/>
            </a:bodyPr>
            <a:lstStyle/>
            <a:p>
              <a:pPr algn="ctr"/>
              <a:r>
                <a:rPr lang="en-GB" dirty="0"/>
                <a:t>RSU</a:t>
              </a:r>
            </a:p>
          </p:txBody>
        </p:sp>
        <p:cxnSp>
          <p:nvCxnSpPr>
            <p:cNvPr id="19" name="Straight Connector 18">
              <a:extLst>
                <a:ext uri="{FF2B5EF4-FFF2-40B4-BE49-F238E27FC236}">
                  <a16:creationId xmlns:a16="http://schemas.microsoft.com/office/drawing/2014/main" id="{C3CE30E7-5646-4A4D-B7D3-BC63B48AB612}"/>
                </a:ext>
              </a:extLst>
            </p:cNvPr>
            <p:cNvCxnSpPr>
              <a:cxnSpLocks/>
            </p:cNvCxnSpPr>
            <p:nvPr/>
          </p:nvCxnSpPr>
          <p:spPr>
            <a:xfrm>
              <a:off x="628650" y="4331028"/>
              <a:ext cx="25666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253EC19-3093-43DA-A85F-78F6E7B35793}"/>
                </a:ext>
              </a:extLst>
            </p:cNvPr>
            <p:cNvSpPr txBox="1"/>
            <p:nvPr/>
          </p:nvSpPr>
          <p:spPr>
            <a:xfrm>
              <a:off x="628650" y="3935244"/>
              <a:ext cx="3301565" cy="338554"/>
            </a:xfrm>
            <a:prstGeom prst="rect">
              <a:avLst/>
            </a:prstGeom>
            <a:noFill/>
          </p:spPr>
          <p:txBody>
            <a:bodyPr wrap="square" rtlCol="0">
              <a:spAutoFit/>
            </a:bodyPr>
            <a:lstStyle/>
            <a:p>
              <a:pPr algn="ctr"/>
              <a:r>
                <a:rPr lang="en-GB" sz="1600" dirty="0"/>
                <a:t>Axillary chip</a:t>
              </a:r>
              <a:endParaRPr lang="en-GB" sz="1600" baseline="30000" dirty="0"/>
            </a:p>
          </p:txBody>
        </p:sp>
        <p:sp>
          <p:nvSpPr>
            <p:cNvPr id="22" name="Rectangle 21">
              <a:extLst>
                <a:ext uri="{FF2B5EF4-FFF2-40B4-BE49-F238E27FC236}">
                  <a16:creationId xmlns:a16="http://schemas.microsoft.com/office/drawing/2014/main" id="{863F09AC-2B05-43C4-A6AF-C09680008A00}"/>
                </a:ext>
              </a:extLst>
            </p:cNvPr>
            <p:cNvSpPr/>
            <p:nvPr/>
          </p:nvSpPr>
          <p:spPr>
            <a:xfrm>
              <a:off x="3287730" y="4388142"/>
              <a:ext cx="3184989" cy="209966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AC5D465-0F68-4E83-927D-7EC7FC94AEE2}"/>
                </a:ext>
              </a:extLst>
            </p:cNvPr>
            <p:cNvSpPr txBox="1"/>
            <p:nvPr/>
          </p:nvSpPr>
          <p:spPr>
            <a:xfrm>
              <a:off x="3688422" y="4972692"/>
              <a:ext cx="1941816" cy="369332"/>
            </a:xfrm>
            <a:prstGeom prst="rect">
              <a:avLst/>
            </a:prstGeom>
            <a:noFill/>
          </p:spPr>
          <p:txBody>
            <a:bodyPr wrap="square" rtlCol="0">
              <a:spAutoFit/>
            </a:bodyPr>
            <a:lstStyle/>
            <a:p>
              <a:pPr algn="ctr"/>
              <a:r>
                <a:rPr lang="en-GB" dirty="0">
                  <a:solidFill>
                    <a:srgbClr val="FFFF00"/>
                  </a:solidFill>
                </a:rPr>
                <a:t>K9</a:t>
              </a:r>
            </a:p>
          </p:txBody>
        </p:sp>
      </p:grpSp>
      <p:sp>
        <p:nvSpPr>
          <p:cNvPr id="3" name="Date Placeholder 2">
            <a:extLst>
              <a:ext uri="{FF2B5EF4-FFF2-40B4-BE49-F238E27FC236}">
                <a16:creationId xmlns:a16="http://schemas.microsoft.com/office/drawing/2014/main" id="{FC4A6569-6F0B-4E52-9967-7B219C29193D}"/>
              </a:ext>
            </a:extLst>
          </p:cNvPr>
          <p:cNvSpPr>
            <a:spLocks noGrp="1"/>
          </p:cNvSpPr>
          <p:nvPr>
            <p:ph type="dt" sz="half" idx="10"/>
          </p:nvPr>
        </p:nvSpPr>
        <p:spPr/>
        <p:txBody>
          <a:bodyPr/>
          <a:lstStyle/>
          <a:p>
            <a:r>
              <a:rPr lang="en-US"/>
              <a:t>15/03/2024</a:t>
            </a:r>
            <a:endParaRPr lang="en-GB"/>
          </a:p>
        </p:txBody>
      </p:sp>
      <p:sp>
        <p:nvSpPr>
          <p:cNvPr id="4" name="Slide Number Placeholder 3">
            <a:extLst>
              <a:ext uri="{FF2B5EF4-FFF2-40B4-BE49-F238E27FC236}">
                <a16:creationId xmlns:a16="http://schemas.microsoft.com/office/drawing/2014/main" id="{7F2C8D26-9F8B-4337-8AAE-1400C0572253}"/>
              </a:ext>
            </a:extLst>
          </p:cNvPr>
          <p:cNvSpPr>
            <a:spLocks noGrp="1"/>
          </p:cNvSpPr>
          <p:nvPr>
            <p:ph type="sldNum" sz="quarter" idx="12"/>
          </p:nvPr>
        </p:nvSpPr>
        <p:spPr/>
        <p:txBody>
          <a:bodyPr/>
          <a:lstStyle/>
          <a:p>
            <a:fld id="{5E713DC6-5A70-454B-832F-5E3FFACF8145}" type="slidenum">
              <a:rPr lang="en-GB" smtClean="0"/>
              <a:t>22</a:t>
            </a:fld>
            <a:endParaRPr lang="en-GB"/>
          </a:p>
        </p:txBody>
      </p:sp>
    </p:spTree>
    <p:extLst>
      <p:ext uri="{BB962C8B-B14F-4D97-AF65-F5344CB8AC3E}">
        <p14:creationId xmlns:p14="http://schemas.microsoft.com/office/powerpoint/2010/main" val="156178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0B2024B-FAE8-432A-87B4-24A67353064A}"/>
              </a:ext>
            </a:extLst>
          </p:cNvPr>
          <p:cNvSpPr>
            <a:spLocks noGrp="1"/>
          </p:cNvSpPr>
          <p:nvPr>
            <p:ph type="title"/>
          </p:nvPr>
        </p:nvSpPr>
        <p:spPr>
          <a:xfrm>
            <a:off x="628650" y="365125"/>
            <a:ext cx="7886700" cy="1325563"/>
          </a:xfrm>
        </p:spPr>
        <p:txBody>
          <a:bodyPr>
            <a:normAutofit/>
          </a:bodyPr>
          <a:lstStyle/>
          <a:p>
            <a:r>
              <a:rPr lang="en-GB" sz="2800" dirty="0">
                <a:solidFill>
                  <a:schemeClr val="accent1"/>
                </a:solidFill>
              </a:rPr>
              <a:t>CFD 3D model with foams (double channel)</a:t>
            </a:r>
          </a:p>
        </p:txBody>
      </p:sp>
      <p:sp>
        <p:nvSpPr>
          <p:cNvPr id="23" name="TextBox 22">
            <a:extLst>
              <a:ext uri="{FF2B5EF4-FFF2-40B4-BE49-F238E27FC236}">
                <a16:creationId xmlns:a16="http://schemas.microsoft.com/office/drawing/2014/main" id="{C1460953-25C3-4B02-A485-41AC6880F001}"/>
              </a:ext>
            </a:extLst>
          </p:cNvPr>
          <p:cNvSpPr txBox="1"/>
          <p:nvPr/>
        </p:nvSpPr>
        <p:spPr>
          <a:xfrm>
            <a:off x="5379623" y="1151558"/>
            <a:ext cx="743414" cy="369332"/>
          </a:xfrm>
          <a:prstGeom prst="rect">
            <a:avLst/>
          </a:prstGeom>
          <a:noFill/>
        </p:spPr>
        <p:txBody>
          <a:bodyPr wrap="square" rtlCol="0">
            <a:spAutoFit/>
          </a:bodyPr>
          <a:lstStyle/>
          <a:p>
            <a:r>
              <a:rPr lang="en-GB" dirty="0"/>
              <a:t>K9</a:t>
            </a:r>
          </a:p>
        </p:txBody>
      </p:sp>
      <p:grpSp>
        <p:nvGrpSpPr>
          <p:cNvPr id="25" name="Group 24">
            <a:extLst>
              <a:ext uri="{FF2B5EF4-FFF2-40B4-BE49-F238E27FC236}">
                <a16:creationId xmlns:a16="http://schemas.microsoft.com/office/drawing/2014/main" id="{DE9B0B74-F9AE-402A-BECB-B4195260AD5B}"/>
              </a:ext>
            </a:extLst>
          </p:cNvPr>
          <p:cNvGrpSpPr/>
          <p:nvPr/>
        </p:nvGrpSpPr>
        <p:grpSpPr>
          <a:xfrm>
            <a:off x="799524" y="1204112"/>
            <a:ext cx="5512066" cy="1883568"/>
            <a:chOff x="799524" y="1204112"/>
            <a:chExt cx="5512066" cy="1883568"/>
          </a:xfrm>
        </p:grpSpPr>
        <p:pic>
          <p:nvPicPr>
            <p:cNvPr id="15" name="Picture 14">
              <a:extLst>
                <a:ext uri="{FF2B5EF4-FFF2-40B4-BE49-F238E27FC236}">
                  <a16:creationId xmlns:a16="http://schemas.microsoft.com/office/drawing/2014/main" id="{220B8A53-1B85-4876-AB85-D68B31423F32}"/>
                </a:ext>
              </a:extLst>
            </p:cNvPr>
            <p:cNvPicPr>
              <a:picLocks noChangeAspect="1"/>
            </p:cNvPicPr>
            <p:nvPr/>
          </p:nvPicPr>
          <p:blipFill>
            <a:blip r:embed="rId2"/>
            <a:stretch>
              <a:fillRect/>
            </a:stretch>
          </p:blipFill>
          <p:spPr>
            <a:xfrm>
              <a:off x="799524" y="1204112"/>
              <a:ext cx="5512066" cy="1883568"/>
            </a:xfrm>
            <a:prstGeom prst="rect">
              <a:avLst/>
            </a:prstGeom>
          </p:spPr>
        </p:pic>
        <p:sp>
          <p:nvSpPr>
            <p:cNvPr id="16" name="TextBox 15">
              <a:extLst>
                <a:ext uri="{FF2B5EF4-FFF2-40B4-BE49-F238E27FC236}">
                  <a16:creationId xmlns:a16="http://schemas.microsoft.com/office/drawing/2014/main" id="{B11B44E9-8BDC-4C96-BCED-5CEA4D43DE8C}"/>
                </a:ext>
              </a:extLst>
            </p:cNvPr>
            <p:cNvSpPr txBox="1"/>
            <p:nvPr/>
          </p:nvSpPr>
          <p:spPr>
            <a:xfrm>
              <a:off x="2053859" y="1336224"/>
              <a:ext cx="1501698" cy="369332"/>
            </a:xfrm>
            <a:prstGeom prst="rect">
              <a:avLst/>
            </a:prstGeom>
            <a:noFill/>
          </p:spPr>
          <p:txBody>
            <a:bodyPr wrap="square" rtlCol="0">
              <a:spAutoFit/>
            </a:bodyPr>
            <a:lstStyle/>
            <a:p>
              <a:r>
                <a:rPr lang="en-GB" dirty="0"/>
                <a:t>RVC foam</a:t>
              </a:r>
            </a:p>
          </p:txBody>
        </p:sp>
        <p:cxnSp>
          <p:nvCxnSpPr>
            <p:cNvPr id="18" name="Straight Arrow Connector 17">
              <a:extLst>
                <a:ext uri="{FF2B5EF4-FFF2-40B4-BE49-F238E27FC236}">
                  <a16:creationId xmlns:a16="http://schemas.microsoft.com/office/drawing/2014/main" id="{6BBB9E76-4D8B-4A12-B506-E6951EBD2975}"/>
                </a:ext>
              </a:extLst>
            </p:cNvPr>
            <p:cNvCxnSpPr/>
            <p:nvPr/>
          </p:nvCxnSpPr>
          <p:spPr>
            <a:xfrm>
              <a:off x="2817541" y="1690688"/>
              <a:ext cx="260196" cy="5841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64DCAD-0CC4-4BCE-B326-8AAC352EB098}"/>
                </a:ext>
              </a:extLst>
            </p:cNvPr>
            <p:cNvSpPr txBox="1"/>
            <p:nvPr/>
          </p:nvSpPr>
          <p:spPr>
            <a:xfrm>
              <a:off x="944137" y="1664088"/>
              <a:ext cx="743414" cy="369332"/>
            </a:xfrm>
            <a:prstGeom prst="rect">
              <a:avLst/>
            </a:prstGeom>
            <a:noFill/>
          </p:spPr>
          <p:txBody>
            <a:bodyPr wrap="square" rtlCol="0">
              <a:spAutoFit/>
            </a:bodyPr>
            <a:lstStyle/>
            <a:p>
              <a:r>
                <a:rPr lang="en-GB" dirty="0"/>
                <a:t>K9</a:t>
              </a:r>
            </a:p>
          </p:txBody>
        </p:sp>
        <p:cxnSp>
          <p:nvCxnSpPr>
            <p:cNvPr id="21" name="Straight Arrow Connector 20">
              <a:extLst>
                <a:ext uri="{FF2B5EF4-FFF2-40B4-BE49-F238E27FC236}">
                  <a16:creationId xmlns:a16="http://schemas.microsoft.com/office/drawing/2014/main" id="{83F90108-D621-40E1-900E-F0C5048CA8BA}"/>
                </a:ext>
              </a:extLst>
            </p:cNvPr>
            <p:cNvCxnSpPr>
              <a:cxnSpLocks/>
            </p:cNvCxnSpPr>
            <p:nvPr/>
          </p:nvCxnSpPr>
          <p:spPr>
            <a:xfrm>
              <a:off x="1196898" y="1982768"/>
              <a:ext cx="103414" cy="418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C47092E-F705-41B8-B710-65A6631F297C}"/>
                </a:ext>
              </a:extLst>
            </p:cNvPr>
            <p:cNvCxnSpPr>
              <a:cxnSpLocks/>
            </p:cNvCxnSpPr>
            <p:nvPr/>
          </p:nvCxnSpPr>
          <p:spPr>
            <a:xfrm>
              <a:off x="5632384" y="1470238"/>
              <a:ext cx="103414" cy="418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7FEAF24-997C-4510-A154-CFB0DE655790}"/>
              </a:ext>
            </a:extLst>
          </p:cNvPr>
          <p:cNvSpPr>
            <a:spLocks noGrp="1"/>
          </p:cNvSpPr>
          <p:nvPr>
            <p:ph type="dt" sz="half" idx="10"/>
          </p:nvPr>
        </p:nvSpPr>
        <p:spPr/>
        <p:txBody>
          <a:bodyPr/>
          <a:lstStyle/>
          <a:p>
            <a:r>
              <a:rPr lang="en-US"/>
              <a:t>15/03/2024</a:t>
            </a:r>
            <a:endParaRPr lang="en-GB"/>
          </a:p>
        </p:txBody>
      </p:sp>
      <p:sp>
        <p:nvSpPr>
          <p:cNvPr id="3" name="Slide Number Placeholder 2">
            <a:extLst>
              <a:ext uri="{FF2B5EF4-FFF2-40B4-BE49-F238E27FC236}">
                <a16:creationId xmlns:a16="http://schemas.microsoft.com/office/drawing/2014/main" id="{8541C125-1B6B-497F-8388-F1A680BAA72B}"/>
              </a:ext>
            </a:extLst>
          </p:cNvPr>
          <p:cNvSpPr>
            <a:spLocks noGrp="1"/>
          </p:cNvSpPr>
          <p:nvPr>
            <p:ph type="sldNum" sz="quarter" idx="12"/>
          </p:nvPr>
        </p:nvSpPr>
        <p:spPr/>
        <p:txBody>
          <a:bodyPr/>
          <a:lstStyle/>
          <a:p>
            <a:fld id="{5E713DC6-5A70-454B-832F-5E3FFACF8145}" type="slidenum">
              <a:rPr lang="en-GB" smtClean="0"/>
              <a:t>23</a:t>
            </a:fld>
            <a:endParaRPr lang="en-GB"/>
          </a:p>
        </p:txBody>
      </p:sp>
    </p:spTree>
    <p:extLst>
      <p:ext uri="{BB962C8B-B14F-4D97-AF65-F5344CB8AC3E}">
        <p14:creationId xmlns:p14="http://schemas.microsoft.com/office/powerpoint/2010/main" val="26198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0BA6-E7D5-4431-83BF-9CB04525B7CF}"/>
              </a:ext>
            </a:extLst>
          </p:cNvPr>
          <p:cNvSpPr>
            <a:spLocks noGrp="1"/>
          </p:cNvSpPr>
          <p:nvPr>
            <p:ph type="title"/>
          </p:nvPr>
        </p:nvSpPr>
        <p:spPr/>
        <p:txBody>
          <a:bodyPr/>
          <a:lstStyle/>
          <a:p>
            <a:r>
              <a:rPr lang="en-GB" dirty="0">
                <a:solidFill>
                  <a:schemeClr val="accent1"/>
                </a:solidFill>
              </a:rPr>
              <a:t>Sensor FEA geometry</a:t>
            </a:r>
          </a:p>
        </p:txBody>
      </p:sp>
      <p:grpSp>
        <p:nvGrpSpPr>
          <p:cNvPr id="10" name="Group 9">
            <a:extLst>
              <a:ext uri="{FF2B5EF4-FFF2-40B4-BE49-F238E27FC236}">
                <a16:creationId xmlns:a16="http://schemas.microsoft.com/office/drawing/2014/main" id="{34B80104-C4B6-42B9-AA8F-FCFDF119F6BF}"/>
              </a:ext>
            </a:extLst>
          </p:cNvPr>
          <p:cNvGrpSpPr/>
          <p:nvPr/>
        </p:nvGrpSpPr>
        <p:grpSpPr>
          <a:xfrm>
            <a:off x="5209800" y="1702556"/>
            <a:ext cx="3810711" cy="1896916"/>
            <a:chOff x="5086773" y="1198671"/>
            <a:chExt cx="3810711" cy="1896916"/>
          </a:xfrm>
        </p:grpSpPr>
        <p:pic>
          <p:nvPicPr>
            <p:cNvPr id="5" name="Picture 4">
              <a:extLst>
                <a:ext uri="{FF2B5EF4-FFF2-40B4-BE49-F238E27FC236}">
                  <a16:creationId xmlns:a16="http://schemas.microsoft.com/office/drawing/2014/main" id="{10E55A3A-6A94-47E5-A485-10F573B803CE}"/>
                </a:ext>
              </a:extLst>
            </p:cNvPr>
            <p:cNvPicPr>
              <a:picLocks noChangeAspect="1"/>
            </p:cNvPicPr>
            <p:nvPr/>
          </p:nvPicPr>
          <p:blipFill>
            <a:blip r:embed="rId2"/>
            <a:stretch>
              <a:fillRect/>
            </a:stretch>
          </p:blipFill>
          <p:spPr>
            <a:xfrm>
              <a:off x="5086773" y="1739087"/>
              <a:ext cx="3810709" cy="1356500"/>
            </a:xfrm>
            <a:prstGeom prst="rect">
              <a:avLst/>
            </a:prstGeom>
          </p:spPr>
        </p:pic>
        <p:sp>
          <p:nvSpPr>
            <p:cNvPr id="9" name="Rectangle 8">
              <a:extLst>
                <a:ext uri="{FF2B5EF4-FFF2-40B4-BE49-F238E27FC236}">
                  <a16:creationId xmlns:a16="http://schemas.microsoft.com/office/drawing/2014/main" id="{445A9F87-CA92-433B-BCBD-40B52D0AC5D0}"/>
                </a:ext>
              </a:extLst>
            </p:cNvPr>
            <p:cNvSpPr/>
            <p:nvPr/>
          </p:nvSpPr>
          <p:spPr>
            <a:xfrm>
              <a:off x="5253431" y="1198671"/>
              <a:ext cx="3644053" cy="415498"/>
            </a:xfrm>
            <a:prstGeom prst="rect">
              <a:avLst/>
            </a:prstGeom>
          </p:spPr>
          <p:txBody>
            <a:bodyPr wrap="square">
              <a:spAutoFit/>
            </a:bodyPr>
            <a:lstStyle/>
            <a:p>
              <a:pPr>
                <a:tabLst>
                  <a:tab pos="534988" algn="l"/>
                </a:tabLst>
              </a:pPr>
              <a:r>
                <a:rPr lang="en-GB" sz="1000" u="sng" dirty="0">
                  <a:hlinkClick r:id="rId3"/>
                </a:rPr>
                <a:t>https://indico.cern.ch/event/1341665/contributions/5648416/attachments/2751648/4789826/20231114-WP2-Report.pdf</a:t>
              </a:r>
              <a:endParaRPr lang="en-GB" sz="1000" u="sng" dirty="0"/>
            </a:p>
          </p:txBody>
        </p:sp>
      </p:grpSp>
      <p:pic>
        <p:nvPicPr>
          <p:cNvPr id="7" name="Picture 6">
            <a:extLst>
              <a:ext uri="{FF2B5EF4-FFF2-40B4-BE49-F238E27FC236}">
                <a16:creationId xmlns:a16="http://schemas.microsoft.com/office/drawing/2014/main" id="{70FAC21B-2083-4D62-9AB9-59B4EEA4CCDA}"/>
              </a:ext>
            </a:extLst>
          </p:cNvPr>
          <p:cNvPicPr>
            <a:picLocks noChangeAspect="1"/>
          </p:cNvPicPr>
          <p:nvPr/>
        </p:nvPicPr>
        <p:blipFill>
          <a:blip r:embed="rId4"/>
          <a:stretch>
            <a:fillRect/>
          </a:stretch>
        </p:blipFill>
        <p:spPr>
          <a:xfrm>
            <a:off x="628650" y="1690689"/>
            <a:ext cx="4514428" cy="2338436"/>
          </a:xfrm>
          <a:prstGeom prst="rect">
            <a:avLst/>
          </a:prstGeom>
        </p:spPr>
      </p:pic>
      <p:grpSp>
        <p:nvGrpSpPr>
          <p:cNvPr id="21" name="Group 20">
            <a:extLst>
              <a:ext uri="{FF2B5EF4-FFF2-40B4-BE49-F238E27FC236}">
                <a16:creationId xmlns:a16="http://schemas.microsoft.com/office/drawing/2014/main" id="{1428030D-1307-43B2-A4AF-F72C9C0AC75D}"/>
              </a:ext>
            </a:extLst>
          </p:cNvPr>
          <p:cNvGrpSpPr/>
          <p:nvPr/>
        </p:nvGrpSpPr>
        <p:grpSpPr>
          <a:xfrm>
            <a:off x="390239" y="4279090"/>
            <a:ext cx="5537755" cy="1721930"/>
            <a:chOff x="1509462" y="4241850"/>
            <a:chExt cx="5537755" cy="1721930"/>
          </a:xfrm>
        </p:grpSpPr>
        <p:grpSp>
          <p:nvGrpSpPr>
            <p:cNvPr id="37" name="Group 36">
              <a:extLst>
                <a:ext uri="{FF2B5EF4-FFF2-40B4-BE49-F238E27FC236}">
                  <a16:creationId xmlns:a16="http://schemas.microsoft.com/office/drawing/2014/main" id="{BEF1DFB9-A839-4517-A3BD-07F1424B275D}"/>
                </a:ext>
              </a:extLst>
            </p:cNvPr>
            <p:cNvGrpSpPr/>
            <p:nvPr/>
          </p:nvGrpSpPr>
          <p:grpSpPr>
            <a:xfrm>
              <a:off x="1539944" y="4278962"/>
              <a:ext cx="5507273" cy="1221988"/>
              <a:chOff x="4641708" y="5316021"/>
              <a:chExt cx="5507273" cy="1221988"/>
            </a:xfrm>
          </p:grpSpPr>
          <p:grpSp>
            <p:nvGrpSpPr>
              <p:cNvPr id="33" name="Group 32">
                <a:extLst>
                  <a:ext uri="{FF2B5EF4-FFF2-40B4-BE49-F238E27FC236}">
                    <a16:creationId xmlns:a16="http://schemas.microsoft.com/office/drawing/2014/main" id="{EFE2F771-F918-478E-BC23-43932529022A}"/>
                  </a:ext>
                </a:extLst>
              </p:cNvPr>
              <p:cNvGrpSpPr/>
              <p:nvPr/>
            </p:nvGrpSpPr>
            <p:grpSpPr>
              <a:xfrm>
                <a:off x="4641708" y="5316021"/>
                <a:ext cx="5507273" cy="1221988"/>
                <a:chOff x="4770402" y="5445341"/>
                <a:chExt cx="5507273" cy="1221988"/>
              </a:xfrm>
            </p:grpSpPr>
            <p:grpSp>
              <p:nvGrpSpPr>
                <p:cNvPr id="29" name="Group 28">
                  <a:extLst>
                    <a:ext uri="{FF2B5EF4-FFF2-40B4-BE49-F238E27FC236}">
                      <a16:creationId xmlns:a16="http://schemas.microsoft.com/office/drawing/2014/main" id="{09FAD4C0-29EB-459B-B27D-2E663EB7FAFC}"/>
                    </a:ext>
                  </a:extLst>
                </p:cNvPr>
                <p:cNvGrpSpPr/>
                <p:nvPr/>
              </p:nvGrpSpPr>
              <p:grpSpPr>
                <a:xfrm>
                  <a:off x="4770402" y="5495179"/>
                  <a:ext cx="5507273" cy="1172150"/>
                  <a:chOff x="4770402" y="5495179"/>
                  <a:chExt cx="5507273" cy="1172150"/>
                </a:xfrm>
              </p:grpSpPr>
              <p:pic>
                <p:nvPicPr>
                  <p:cNvPr id="14" name="Picture 13">
                    <a:extLst>
                      <a:ext uri="{FF2B5EF4-FFF2-40B4-BE49-F238E27FC236}">
                        <a16:creationId xmlns:a16="http://schemas.microsoft.com/office/drawing/2014/main" id="{CC488C56-8FFE-4D13-A990-C62F0A1FC103}"/>
                      </a:ext>
                    </a:extLst>
                  </p:cNvPr>
                  <p:cNvPicPr>
                    <a:picLocks noChangeAspect="1"/>
                  </p:cNvPicPr>
                  <p:nvPr/>
                </p:nvPicPr>
                <p:blipFill>
                  <a:blip r:embed="rId5"/>
                  <a:stretch>
                    <a:fillRect/>
                  </a:stretch>
                </p:blipFill>
                <p:spPr>
                  <a:xfrm>
                    <a:off x="4770402" y="5689733"/>
                    <a:ext cx="5507273" cy="977596"/>
                  </a:xfrm>
                  <a:prstGeom prst="rect">
                    <a:avLst/>
                  </a:prstGeom>
                </p:spPr>
              </p:pic>
              <p:cxnSp>
                <p:nvCxnSpPr>
                  <p:cNvPr id="16" name="Straight Connector 15">
                    <a:extLst>
                      <a:ext uri="{FF2B5EF4-FFF2-40B4-BE49-F238E27FC236}">
                        <a16:creationId xmlns:a16="http://schemas.microsoft.com/office/drawing/2014/main" id="{E83BF564-432B-4732-8904-4769BA57BE19}"/>
                      </a:ext>
                    </a:extLst>
                  </p:cNvPr>
                  <p:cNvCxnSpPr/>
                  <p:nvPr/>
                </p:nvCxnSpPr>
                <p:spPr>
                  <a:xfrm flipV="1">
                    <a:off x="4825129" y="5508725"/>
                    <a:ext cx="0" cy="194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2EF88B1-609D-4472-999E-F00F6FD96E90}"/>
                      </a:ext>
                    </a:extLst>
                  </p:cNvPr>
                  <p:cNvCxnSpPr/>
                  <p:nvPr/>
                </p:nvCxnSpPr>
                <p:spPr>
                  <a:xfrm flipV="1">
                    <a:off x="9096587" y="5495179"/>
                    <a:ext cx="0" cy="194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E2CA2BE-1164-48BA-BA14-8B7E03871FB7}"/>
                      </a:ext>
                    </a:extLst>
                  </p:cNvPr>
                  <p:cNvCxnSpPr>
                    <a:cxnSpLocks/>
                  </p:cNvCxnSpPr>
                  <p:nvPr/>
                </p:nvCxnSpPr>
                <p:spPr>
                  <a:xfrm>
                    <a:off x="8117606" y="5599230"/>
                    <a:ext cx="21126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73A416A-13CF-4372-A563-4226B3A6F9EA}"/>
                      </a:ext>
                    </a:extLst>
                  </p:cNvPr>
                  <p:cNvCxnSpPr>
                    <a:cxnSpLocks/>
                    <a:stCxn id="30" idx="1"/>
                  </p:cNvCxnSpPr>
                  <p:nvPr/>
                </p:nvCxnSpPr>
                <p:spPr>
                  <a:xfrm flipH="1" flipV="1">
                    <a:off x="4818371" y="5598538"/>
                    <a:ext cx="2545522" cy="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3EB10261-0D23-4C95-A926-7221F04AC4A9}"/>
                    </a:ext>
                  </a:extLst>
                </p:cNvPr>
                <p:cNvSpPr txBox="1"/>
                <p:nvPr/>
              </p:nvSpPr>
              <p:spPr>
                <a:xfrm>
                  <a:off x="7363893" y="5445341"/>
                  <a:ext cx="1201377" cy="307777"/>
                </a:xfrm>
                <a:prstGeom prst="rect">
                  <a:avLst/>
                </a:prstGeom>
                <a:noFill/>
              </p:spPr>
              <p:txBody>
                <a:bodyPr wrap="square" rtlCol="0">
                  <a:spAutoFit/>
                </a:bodyPr>
                <a:lstStyle/>
                <a:p>
                  <a:r>
                    <a:rPr lang="en-GB" sz="1400" dirty="0"/>
                    <a:t>114.330</a:t>
                  </a:r>
                </a:p>
              </p:txBody>
            </p:sp>
          </p:grpSp>
          <p:sp>
            <p:nvSpPr>
              <p:cNvPr id="34" name="Rectangle 33">
                <a:extLst>
                  <a:ext uri="{FF2B5EF4-FFF2-40B4-BE49-F238E27FC236}">
                    <a16:creationId xmlns:a16="http://schemas.microsoft.com/office/drawing/2014/main" id="{46D87AFE-062D-4B7E-A2E0-C7081682C736}"/>
                  </a:ext>
                </a:extLst>
              </p:cNvPr>
              <p:cNvSpPr/>
              <p:nvPr/>
            </p:nvSpPr>
            <p:spPr>
              <a:xfrm>
                <a:off x="4899648" y="5560413"/>
                <a:ext cx="1043079" cy="9775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297A41D7-1167-46AE-8F36-71124DADDC45}"/>
                </a:ext>
              </a:extLst>
            </p:cNvPr>
            <p:cNvSpPr txBox="1"/>
            <p:nvPr/>
          </p:nvSpPr>
          <p:spPr>
            <a:xfrm>
              <a:off x="1848016" y="5625226"/>
              <a:ext cx="5199201" cy="338554"/>
            </a:xfrm>
            <a:prstGeom prst="rect">
              <a:avLst/>
            </a:prstGeom>
            <a:noFill/>
          </p:spPr>
          <p:txBody>
            <a:bodyPr wrap="square">
              <a:spAutoFit/>
            </a:bodyPr>
            <a:lstStyle/>
            <a:p>
              <a:pPr algn="ctr"/>
              <a:r>
                <a:rPr lang="en-GB" sz="1600" i="1" dirty="0"/>
                <a:t>Sensor geometry modelled using shell elements. </a:t>
              </a:r>
            </a:p>
          </p:txBody>
        </p:sp>
        <p:sp>
          <p:nvSpPr>
            <p:cNvPr id="15" name="Rectangle 14">
              <a:extLst>
                <a:ext uri="{FF2B5EF4-FFF2-40B4-BE49-F238E27FC236}">
                  <a16:creationId xmlns:a16="http://schemas.microsoft.com/office/drawing/2014/main" id="{DA61CA69-2FDD-4AEC-B507-09F680CA60DB}"/>
                </a:ext>
              </a:extLst>
            </p:cNvPr>
            <p:cNvSpPr/>
            <p:nvPr/>
          </p:nvSpPr>
          <p:spPr>
            <a:xfrm>
              <a:off x="2840963" y="4523354"/>
              <a:ext cx="1007429" cy="9755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4B893FC-DE54-422B-987D-759374BAF392}"/>
                </a:ext>
              </a:extLst>
            </p:cNvPr>
            <p:cNvSpPr/>
            <p:nvPr/>
          </p:nvSpPr>
          <p:spPr>
            <a:xfrm>
              <a:off x="3857460" y="4517778"/>
              <a:ext cx="1007429" cy="9755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51E6CC49-A6DB-4904-8D90-92E5CC434A27}"/>
                </a:ext>
              </a:extLst>
            </p:cNvPr>
            <p:cNvSpPr/>
            <p:nvPr/>
          </p:nvSpPr>
          <p:spPr>
            <a:xfrm>
              <a:off x="4873957" y="4512346"/>
              <a:ext cx="1007429" cy="9755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1D402938-0789-4D31-9F5C-340E17908540}"/>
                </a:ext>
              </a:extLst>
            </p:cNvPr>
            <p:cNvSpPr/>
            <p:nvPr/>
          </p:nvSpPr>
          <p:spPr>
            <a:xfrm>
              <a:off x="5896876" y="4521540"/>
              <a:ext cx="1007429" cy="9755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736F248-99B6-4E24-93B4-6AD1D5F221BE}"/>
                </a:ext>
              </a:extLst>
            </p:cNvPr>
            <p:cNvSpPr txBox="1"/>
            <p:nvPr/>
          </p:nvSpPr>
          <p:spPr>
            <a:xfrm rot="16200000">
              <a:off x="1166120" y="4585192"/>
              <a:ext cx="1025238" cy="338554"/>
            </a:xfrm>
            <a:prstGeom prst="rect">
              <a:avLst/>
            </a:prstGeom>
            <a:noFill/>
          </p:spPr>
          <p:txBody>
            <a:bodyPr wrap="square" rtlCol="0">
              <a:spAutoFit/>
            </a:bodyPr>
            <a:lstStyle/>
            <a:p>
              <a:r>
                <a:rPr lang="en-GB" sz="1600" b="1" dirty="0"/>
                <a:t>LEC</a:t>
              </a:r>
            </a:p>
          </p:txBody>
        </p:sp>
        <p:sp>
          <p:nvSpPr>
            <p:cNvPr id="38" name="TextBox 37">
              <a:extLst>
                <a:ext uri="{FF2B5EF4-FFF2-40B4-BE49-F238E27FC236}">
                  <a16:creationId xmlns:a16="http://schemas.microsoft.com/office/drawing/2014/main" id="{89FBCCF0-036A-47DF-904F-B3C1E234E6FE}"/>
                </a:ext>
              </a:extLst>
            </p:cNvPr>
            <p:cNvSpPr txBox="1"/>
            <p:nvPr/>
          </p:nvSpPr>
          <p:spPr>
            <a:xfrm>
              <a:off x="2059646" y="4828757"/>
              <a:ext cx="1025238" cy="338554"/>
            </a:xfrm>
            <a:prstGeom prst="rect">
              <a:avLst/>
            </a:prstGeom>
            <a:noFill/>
          </p:spPr>
          <p:txBody>
            <a:bodyPr wrap="square" rtlCol="0">
              <a:spAutoFit/>
            </a:bodyPr>
            <a:lstStyle/>
            <a:p>
              <a:r>
                <a:rPr lang="en-GB" sz="1600" b="1" dirty="0"/>
                <a:t>RSU</a:t>
              </a:r>
            </a:p>
          </p:txBody>
        </p:sp>
        <p:cxnSp>
          <p:nvCxnSpPr>
            <p:cNvPr id="12" name="Straight Connector 11">
              <a:extLst>
                <a:ext uri="{FF2B5EF4-FFF2-40B4-BE49-F238E27FC236}">
                  <a16:creationId xmlns:a16="http://schemas.microsoft.com/office/drawing/2014/main" id="{EDC950A3-58D2-4832-B0D6-2A966D91B094}"/>
                </a:ext>
              </a:extLst>
            </p:cNvPr>
            <p:cNvCxnSpPr>
              <a:cxnSpLocks/>
            </p:cNvCxnSpPr>
            <p:nvPr/>
          </p:nvCxnSpPr>
          <p:spPr>
            <a:xfrm flipV="1">
              <a:off x="6999804" y="4241850"/>
              <a:ext cx="0" cy="279690"/>
            </a:xfrm>
            <a:prstGeom prst="line">
              <a:avLst/>
            </a:prstGeom>
          </p:spPr>
          <p:style>
            <a:lnRef idx="1">
              <a:schemeClr val="dk1"/>
            </a:lnRef>
            <a:fillRef idx="0">
              <a:schemeClr val="dk1"/>
            </a:fillRef>
            <a:effectRef idx="0">
              <a:schemeClr val="dk1"/>
            </a:effectRef>
            <a:fontRef idx="minor">
              <a:schemeClr val="tx1"/>
            </a:fontRef>
          </p:style>
        </p:cxnSp>
      </p:grpSp>
      <p:grpSp>
        <p:nvGrpSpPr>
          <p:cNvPr id="42" name="Group 41">
            <a:extLst>
              <a:ext uri="{FF2B5EF4-FFF2-40B4-BE49-F238E27FC236}">
                <a16:creationId xmlns:a16="http://schemas.microsoft.com/office/drawing/2014/main" id="{6E5BC891-2031-4F79-97FB-FDC63B1F1322}"/>
              </a:ext>
            </a:extLst>
          </p:cNvPr>
          <p:cNvGrpSpPr/>
          <p:nvPr/>
        </p:nvGrpSpPr>
        <p:grpSpPr>
          <a:xfrm>
            <a:off x="5998922" y="3854917"/>
            <a:ext cx="3139123" cy="2396493"/>
            <a:chOff x="5998922" y="3854917"/>
            <a:chExt cx="3139123" cy="2396493"/>
          </a:xfrm>
        </p:grpSpPr>
        <p:grpSp>
          <p:nvGrpSpPr>
            <p:cNvPr id="28" name="Group 27">
              <a:extLst>
                <a:ext uri="{FF2B5EF4-FFF2-40B4-BE49-F238E27FC236}">
                  <a16:creationId xmlns:a16="http://schemas.microsoft.com/office/drawing/2014/main" id="{C0B3F432-F57B-4BE9-8971-4CF157A50DAD}"/>
                </a:ext>
              </a:extLst>
            </p:cNvPr>
            <p:cNvGrpSpPr/>
            <p:nvPr/>
          </p:nvGrpSpPr>
          <p:grpSpPr>
            <a:xfrm>
              <a:off x="5998922" y="3854917"/>
              <a:ext cx="2898532" cy="2018210"/>
              <a:chOff x="5998920" y="3854917"/>
              <a:chExt cx="2898532" cy="2018210"/>
            </a:xfrm>
          </p:grpSpPr>
          <p:pic>
            <p:nvPicPr>
              <p:cNvPr id="24" name="Picture 23">
                <a:extLst>
                  <a:ext uri="{FF2B5EF4-FFF2-40B4-BE49-F238E27FC236}">
                    <a16:creationId xmlns:a16="http://schemas.microsoft.com/office/drawing/2014/main" id="{6F2D1AF0-ACFF-47D7-A87C-F050250EB905}"/>
                  </a:ext>
                </a:extLst>
              </p:cNvPr>
              <p:cNvPicPr>
                <a:picLocks noChangeAspect="1"/>
              </p:cNvPicPr>
              <p:nvPr/>
            </p:nvPicPr>
            <p:blipFill rotWithShape="1">
              <a:blip r:embed="rId6"/>
              <a:srcRect l="26128" r="22296" b="18834"/>
              <a:stretch/>
            </p:blipFill>
            <p:spPr>
              <a:xfrm>
                <a:off x="6103413" y="3854917"/>
                <a:ext cx="2794039" cy="1679383"/>
              </a:xfrm>
              <a:prstGeom prst="rect">
                <a:avLst/>
              </a:prstGeom>
            </p:spPr>
          </p:pic>
          <p:sp>
            <p:nvSpPr>
              <p:cNvPr id="25" name="TextBox 24">
                <a:extLst>
                  <a:ext uri="{FF2B5EF4-FFF2-40B4-BE49-F238E27FC236}">
                    <a16:creationId xmlns:a16="http://schemas.microsoft.com/office/drawing/2014/main" id="{9908F5A1-BCEC-42EC-8433-28E696D29EE2}"/>
                  </a:ext>
                </a:extLst>
              </p:cNvPr>
              <p:cNvSpPr txBox="1"/>
              <p:nvPr/>
            </p:nvSpPr>
            <p:spPr>
              <a:xfrm>
                <a:off x="5998920" y="5596128"/>
                <a:ext cx="2516428" cy="276999"/>
              </a:xfrm>
              <a:prstGeom prst="rect">
                <a:avLst/>
              </a:prstGeom>
              <a:noFill/>
            </p:spPr>
            <p:txBody>
              <a:bodyPr wrap="square" rtlCol="0">
                <a:spAutoFit/>
              </a:bodyPr>
              <a:lstStyle/>
              <a:p>
                <a:r>
                  <a:rPr lang="en-GB" sz="1200" i="1" dirty="0"/>
                  <a:t>Source of Power density input</a:t>
                </a:r>
              </a:p>
            </p:txBody>
          </p:sp>
        </p:grpSp>
        <p:sp>
          <p:nvSpPr>
            <p:cNvPr id="3" name="Rectangle 2">
              <a:extLst>
                <a:ext uri="{FF2B5EF4-FFF2-40B4-BE49-F238E27FC236}">
                  <a16:creationId xmlns:a16="http://schemas.microsoft.com/office/drawing/2014/main" id="{9EC77F94-55E9-4B07-8C0B-710303CBD9CC}"/>
                </a:ext>
              </a:extLst>
            </p:cNvPr>
            <p:cNvSpPr/>
            <p:nvPr/>
          </p:nvSpPr>
          <p:spPr>
            <a:xfrm>
              <a:off x="7857893" y="4623979"/>
              <a:ext cx="483219" cy="359193"/>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B10FED8-29FC-4861-8405-88649BBFD44B}"/>
                </a:ext>
              </a:extLst>
            </p:cNvPr>
            <p:cNvSpPr/>
            <p:nvPr/>
          </p:nvSpPr>
          <p:spPr>
            <a:xfrm>
              <a:off x="7924800" y="5003180"/>
              <a:ext cx="416312" cy="592948"/>
            </a:xfrm>
            <a:prstGeom prst="rect">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542A46D-CAC7-4478-A912-B35284941CB9}"/>
                </a:ext>
              </a:extLst>
            </p:cNvPr>
            <p:cNvSpPr txBox="1"/>
            <p:nvPr/>
          </p:nvSpPr>
          <p:spPr>
            <a:xfrm>
              <a:off x="8237179" y="5789745"/>
              <a:ext cx="556342" cy="461665"/>
            </a:xfrm>
            <a:prstGeom prst="rect">
              <a:avLst/>
            </a:prstGeom>
            <a:noFill/>
            <a:ln>
              <a:noFill/>
            </a:ln>
          </p:spPr>
          <p:txBody>
            <a:bodyPr wrap="square" rtlCol="0">
              <a:spAutoFit/>
            </a:bodyPr>
            <a:lstStyle/>
            <a:p>
              <a:r>
                <a:rPr lang="en-GB" sz="1200" dirty="0">
                  <a:solidFill>
                    <a:schemeClr val="accent1"/>
                  </a:solidFill>
                </a:rPr>
                <a:t>Case1 input</a:t>
              </a:r>
            </a:p>
          </p:txBody>
        </p:sp>
        <p:cxnSp>
          <p:nvCxnSpPr>
            <p:cNvPr id="17" name="Straight Arrow Connector 16">
              <a:extLst>
                <a:ext uri="{FF2B5EF4-FFF2-40B4-BE49-F238E27FC236}">
                  <a16:creationId xmlns:a16="http://schemas.microsoft.com/office/drawing/2014/main" id="{DE10821C-5408-4A27-BD8C-4D01EC433FBB}"/>
                </a:ext>
              </a:extLst>
            </p:cNvPr>
            <p:cNvCxnSpPr>
              <a:endCxn id="8" idx="2"/>
            </p:cNvCxnSpPr>
            <p:nvPr/>
          </p:nvCxnSpPr>
          <p:spPr>
            <a:xfrm flipH="1" flipV="1">
              <a:off x="8132956" y="5596128"/>
              <a:ext cx="208156" cy="23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04732B3-FC26-4E5C-8C56-F5069C608411}"/>
                </a:ext>
              </a:extLst>
            </p:cNvPr>
            <p:cNvSpPr txBox="1"/>
            <p:nvPr/>
          </p:nvSpPr>
          <p:spPr>
            <a:xfrm>
              <a:off x="8581703" y="4492048"/>
              <a:ext cx="556342" cy="461665"/>
            </a:xfrm>
            <a:prstGeom prst="rect">
              <a:avLst/>
            </a:prstGeom>
            <a:noFill/>
          </p:spPr>
          <p:txBody>
            <a:bodyPr wrap="square" rtlCol="0">
              <a:spAutoFit/>
            </a:bodyPr>
            <a:lstStyle/>
            <a:p>
              <a:r>
                <a:rPr lang="en-GB" sz="1200" dirty="0">
                  <a:solidFill>
                    <a:srgbClr val="00B050"/>
                  </a:solidFill>
                </a:rPr>
                <a:t>Case2 input</a:t>
              </a:r>
            </a:p>
          </p:txBody>
        </p:sp>
        <p:cxnSp>
          <p:nvCxnSpPr>
            <p:cNvPr id="22" name="Straight Arrow Connector 21">
              <a:extLst>
                <a:ext uri="{FF2B5EF4-FFF2-40B4-BE49-F238E27FC236}">
                  <a16:creationId xmlns:a16="http://schemas.microsoft.com/office/drawing/2014/main" id="{47EF6F50-A0A9-4934-9D05-95EFF9286B45}"/>
                </a:ext>
              </a:extLst>
            </p:cNvPr>
            <p:cNvCxnSpPr>
              <a:cxnSpLocks/>
              <a:endCxn id="3" idx="3"/>
            </p:cNvCxnSpPr>
            <p:nvPr/>
          </p:nvCxnSpPr>
          <p:spPr>
            <a:xfrm flipH="1">
              <a:off x="8341112" y="4623979"/>
              <a:ext cx="318334" cy="17959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72DB4C6E-329B-476B-9EF3-2A73DAD0C865}"/>
              </a:ext>
            </a:extLst>
          </p:cNvPr>
          <p:cNvSpPr>
            <a:spLocks noGrp="1"/>
          </p:cNvSpPr>
          <p:nvPr>
            <p:ph type="dt" sz="half" idx="10"/>
          </p:nvPr>
        </p:nvSpPr>
        <p:spPr/>
        <p:txBody>
          <a:bodyPr/>
          <a:lstStyle/>
          <a:p>
            <a:r>
              <a:rPr lang="en-US"/>
              <a:t>15/03/2024</a:t>
            </a:r>
            <a:endParaRPr lang="en-GB"/>
          </a:p>
        </p:txBody>
      </p:sp>
      <p:sp>
        <p:nvSpPr>
          <p:cNvPr id="13" name="Slide Number Placeholder 12">
            <a:extLst>
              <a:ext uri="{FF2B5EF4-FFF2-40B4-BE49-F238E27FC236}">
                <a16:creationId xmlns:a16="http://schemas.microsoft.com/office/drawing/2014/main" id="{C4426644-BDA9-4108-85F4-97EC84FDF2BA}"/>
              </a:ext>
            </a:extLst>
          </p:cNvPr>
          <p:cNvSpPr>
            <a:spLocks noGrp="1"/>
          </p:cNvSpPr>
          <p:nvPr>
            <p:ph type="sldNum" sz="quarter" idx="12"/>
          </p:nvPr>
        </p:nvSpPr>
        <p:spPr/>
        <p:txBody>
          <a:bodyPr/>
          <a:lstStyle/>
          <a:p>
            <a:fld id="{5E713DC6-5A70-454B-832F-5E3FFACF8145}" type="slidenum">
              <a:rPr lang="en-GB" smtClean="0"/>
              <a:t>3</a:t>
            </a:fld>
            <a:endParaRPr lang="en-GB"/>
          </a:p>
        </p:txBody>
      </p:sp>
    </p:spTree>
    <p:extLst>
      <p:ext uri="{BB962C8B-B14F-4D97-AF65-F5344CB8AC3E}">
        <p14:creationId xmlns:p14="http://schemas.microsoft.com/office/powerpoint/2010/main" val="96369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DEEA0-0201-42B4-A7D5-7F85B08D7C75}"/>
              </a:ext>
            </a:extLst>
          </p:cNvPr>
          <p:cNvSpPr>
            <a:spLocks noGrp="1"/>
          </p:cNvSpPr>
          <p:nvPr>
            <p:ph type="title"/>
          </p:nvPr>
        </p:nvSpPr>
        <p:spPr/>
        <p:txBody>
          <a:bodyPr>
            <a:normAutofit/>
          </a:bodyPr>
          <a:lstStyle/>
          <a:p>
            <a:r>
              <a:rPr lang="en-GB" sz="4000" dirty="0">
                <a:solidFill>
                  <a:schemeClr val="accent1"/>
                </a:solidFill>
              </a:rPr>
              <a:t>Material properties for thermal FEA</a:t>
            </a:r>
          </a:p>
        </p:txBody>
      </p:sp>
      <p:grpSp>
        <p:nvGrpSpPr>
          <p:cNvPr id="14" name="Group 13">
            <a:extLst>
              <a:ext uri="{FF2B5EF4-FFF2-40B4-BE49-F238E27FC236}">
                <a16:creationId xmlns:a16="http://schemas.microsoft.com/office/drawing/2014/main" id="{7BDA835B-0AC6-4B5C-8158-E0B18583F96A}"/>
              </a:ext>
            </a:extLst>
          </p:cNvPr>
          <p:cNvGrpSpPr/>
          <p:nvPr/>
        </p:nvGrpSpPr>
        <p:grpSpPr>
          <a:xfrm>
            <a:off x="628650" y="1722189"/>
            <a:ext cx="7611224" cy="3413621"/>
            <a:chOff x="834134" y="1863431"/>
            <a:chExt cx="6230142" cy="2649369"/>
          </a:xfrm>
        </p:grpSpPr>
        <p:pic>
          <p:nvPicPr>
            <p:cNvPr id="8" name="Picture 7">
              <a:extLst>
                <a:ext uri="{FF2B5EF4-FFF2-40B4-BE49-F238E27FC236}">
                  <a16:creationId xmlns:a16="http://schemas.microsoft.com/office/drawing/2014/main" id="{D623C10B-E391-4E74-A199-2AEDB184D8C3}"/>
                </a:ext>
              </a:extLst>
            </p:cNvPr>
            <p:cNvPicPr>
              <a:picLocks noChangeAspect="1"/>
            </p:cNvPicPr>
            <p:nvPr/>
          </p:nvPicPr>
          <p:blipFill rotWithShape="1">
            <a:blip r:embed="rId2"/>
            <a:srcRect r="6386"/>
            <a:stretch/>
          </p:blipFill>
          <p:spPr>
            <a:xfrm>
              <a:off x="834135" y="1863431"/>
              <a:ext cx="6230141" cy="895396"/>
            </a:xfrm>
            <a:prstGeom prst="rect">
              <a:avLst/>
            </a:prstGeom>
          </p:spPr>
        </p:pic>
        <p:pic>
          <p:nvPicPr>
            <p:cNvPr id="13" name="Picture 12">
              <a:extLst>
                <a:ext uri="{FF2B5EF4-FFF2-40B4-BE49-F238E27FC236}">
                  <a16:creationId xmlns:a16="http://schemas.microsoft.com/office/drawing/2014/main" id="{7471DC6B-1EBE-46B2-B94F-D4A9B8260BE3}"/>
                </a:ext>
              </a:extLst>
            </p:cNvPr>
            <p:cNvPicPr>
              <a:picLocks noChangeAspect="1"/>
            </p:cNvPicPr>
            <p:nvPr/>
          </p:nvPicPr>
          <p:blipFill rotWithShape="1">
            <a:blip r:embed="rId3"/>
            <a:srcRect r="6565"/>
            <a:stretch/>
          </p:blipFill>
          <p:spPr>
            <a:xfrm>
              <a:off x="834134" y="2931569"/>
              <a:ext cx="6230141" cy="1581231"/>
            </a:xfrm>
            <a:prstGeom prst="rect">
              <a:avLst/>
            </a:prstGeom>
          </p:spPr>
        </p:pic>
      </p:grpSp>
      <p:sp>
        <p:nvSpPr>
          <p:cNvPr id="3" name="Date Placeholder 2">
            <a:extLst>
              <a:ext uri="{FF2B5EF4-FFF2-40B4-BE49-F238E27FC236}">
                <a16:creationId xmlns:a16="http://schemas.microsoft.com/office/drawing/2014/main" id="{02C784DB-91AF-404A-808C-D24DDAB8897E}"/>
              </a:ext>
            </a:extLst>
          </p:cNvPr>
          <p:cNvSpPr>
            <a:spLocks noGrp="1"/>
          </p:cNvSpPr>
          <p:nvPr>
            <p:ph type="dt" sz="half" idx="10"/>
          </p:nvPr>
        </p:nvSpPr>
        <p:spPr/>
        <p:txBody>
          <a:bodyPr/>
          <a:lstStyle/>
          <a:p>
            <a:r>
              <a:rPr lang="en-US"/>
              <a:t>15/03/2024</a:t>
            </a:r>
            <a:endParaRPr lang="en-GB"/>
          </a:p>
        </p:txBody>
      </p:sp>
      <p:sp>
        <p:nvSpPr>
          <p:cNvPr id="4" name="Slide Number Placeholder 3">
            <a:extLst>
              <a:ext uri="{FF2B5EF4-FFF2-40B4-BE49-F238E27FC236}">
                <a16:creationId xmlns:a16="http://schemas.microsoft.com/office/drawing/2014/main" id="{C799B7FB-6B40-4986-90E4-74C9C30C42D5}"/>
              </a:ext>
            </a:extLst>
          </p:cNvPr>
          <p:cNvSpPr>
            <a:spLocks noGrp="1"/>
          </p:cNvSpPr>
          <p:nvPr>
            <p:ph type="sldNum" sz="quarter" idx="12"/>
          </p:nvPr>
        </p:nvSpPr>
        <p:spPr/>
        <p:txBody>
          <a:bodyPr/>
          <a:lstStyle/>
          <a:p>
            <a:fld id="{5E713DC6-5A70-454B-832F-5E3FFACF8145}" type="slidenum">
              <a:rPr lang="en-GB" smtClean="0"/>
              <a:t>4</a:t>
            </a:fld>
            <a:endParaRPr lang="en-GB"/>
          </a:p>
        </p:txBody>
      </p:sp>
    </p:spTree>
    <p:extLst>
      <p:ext uri="{BB962C8B-B14F-4D97-AF65-F5344CB8AC3E}">
        <p14:creationId xmlns:p14="http://schemas.microsoft.com/office/powerpoint/2010/main" val="196381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854BD2-587D-45F4-8BB6-0C8D3BAAE946}"/>
              </a:ext>
            </a:extLst>
          </p:cNvPr>
          <p:cNvSpPr>
            <a:spLocks noGrp="1"/>
          </p:cNvSpPr>
          <p:nvPr>
            <p:ph type="title"/>
          </p:nvPr>
        </p:nvSpPr>
        <p:spPr>
          <a:xfrm>
            <a:off x="628650" y="365128"/>
            <a:ext cx="8209060" cy="1325563"/>
          </a:xfrm>
        </p:spPr>
        <p:txBody>
          <a:bodyPr>
            <a:normAutofit fontScale="90000"/>
          </a:bodyPr>
          <a:lstStyle/>
          <a:p>
            <a:br>
              <a:rPr lang="en-GB" dirty="0">
                <a:solidFill>
                  <a:schemeClr val="accent1"/>
                </a:solidFill>
              </a:rPr>
            </a:br>
            <a:r>
              <a:rPr lang="en-GB" dirty="0">
                <a:solidFill>
                  <a:schemeClr val="accent1"/>
                </a:solidFill>
              </a:rPr>
              <a:t>Power density input</a:t>
            </a:r>
            <a:br>
              <a:rPr lang="en-GB" dirty="0">
                <a:solidFill>
                  <a:schemeClr val="accent1"/>
                </a:solidFill>
              </a:rPr>
            </a:br>
            <a:endParaRPr lang="en-GB" dirty="0">
              <a:solidFill>
                <a:schemeClr val="accent1"/>
              </a:solidFill>
            </a:endParaRPr>
          </a:p>
        </p:txBody>
      </p:sp>
      <p:pic>
        <p:nvPicPr>
          <p:cNvPr id="8" name="Picture 7">
            <a:extLst>
              <a:ext uri="{FF2B5EF4-FFF2-40B4-BE49-F238E27FC236}">
                <a16:creationId xmlns:a16="http://schemas.microsoft.com/office/drawing/2014/main" id="{C85BDC5C-800C-4FC6-ACEF-5AFCD925EA3F}"/>
              </a:ext>
            </a:extLst>
          </p:cNvPr>
          <p:cNvPicPr>
            <a:picLocks noChangeAspect="1"/>
          </p:cNvPicPr>
          <p:nvPr/>
        </p:nvPicPr>
        <p:blipFill rotWithShape="1">
          <a:blip r:embed="rId2"/>
          <a:srcRect r="6483"/>
          <a:stretch/>
        </p:blipFill>
        <p:spPr>
          <a:xfrm>
            <a:off x="199489" y="3019043"/>
            <a:ext cx="2947114" cy="1194062"/>
          </a:xfrm>
          <a:prstGeom prst="rect">
            <a:avLst/>
          </a:prstGeom>
          <a:ln>
            <a:solidFill>
              <a:schemeClr val="bg1"/>
            </a:solidFill>
          </a:ln>
        </p:spPr>
      </p:pic>
      <p:sp>
        <p:nvSpPr>
          <p:cNvPr id="26" name="TextBox 25">
            <a:extLst>
              <a:ext uri="{FF2B5EF4-FFF2-40B4-BE49-F238E27FC236}">
                <a16:creationId xmlns:a16="http://schemas.microsoft.com/office/drawing/2014/main" id="{A3503A11-04F3-4981-BAE7-D46351B641A6}"/>
              </a:ext>
            </a:extLst>
          </p:cNvPr>
          <p:cNvSpPr txBox="1"/>
          <p:nvPr/>
        </p:nvSpPr>
        <p:spPr>
          <a:xfrm>
            <a:off x="199487" y="4299998"/>
            <a:ext cx="2947116" cy="2369880"/>
          </a:xfrm>
          <a:prstGeom prst="rect">
            <a:avLst/>
          </a:prstGeom>
          <a:noFill/>
        </p:spPr>
        <p:txBody>
          <a:bodyPr wrap="square" rtlCol="0">
            <a:spAutoFit/>
          </a:bodyPr>
          <a:lstStyle/>
          <a:p>
            <a:r>
              <a:rPr lang="en-GB" sz="2000" dirty="0"/>
              <a:t>Boundary conditions: </a:t>
            </a:r>
          </a:p>
          <a:p>
            <a:pPr marL="285750" indent="-285750">
              <a:buFont typeface="Arial" panose="020B0604020202020204" pitchFamily="34" charset="0"/>
              <a:buChar char="•"/>
            </a:pPr>
            <a:r>
              <a:rPr lang="en-GB" dirty="0"/>
              <a:t>Initial reference T = 22C;</a:t>
            </a:r>
          </a:p>
          <a:p>
            <a:pPr marL="285750" indent="-285750">
              <a:buFont typeface="Arial" panose="020B0604020202020204" pitchFamily="34" charset="0"/>
              <a:buChar char="•"/>
            </a:pPr>
            <a:r>
              <a:rPr lang="en-GB" dirty="0"/>
              <a:t>HTC values from 5 to 1000 W/m</a:t>
            </a:r>
            <a:r>
              <a:rPr lang="en-GB" baseline="30000" dirty="0"/>
              <a:t>2</a:t>
            </a:r>
            <a:r>
              <a:rPr lang="en-GB" dirty="0"/>
              <a:t>C are applied to the whole sensor surface</a:t>
            </a:r>
          </a:p>
          <a:p>
            <a:pPr marL="285750" indent="-285750">
              <a:buFont typeface="Arial" panose="020B0604020202020204" pitchFamily="34" charset="0"/>
              <a:buChar char="•"/>
            </a:pPr>
            <a:r>
              <a:rPr lang="en-GB" dirty="0"/>
              <a:t>Steady state thermal analysis</a:t>
            </a:r>
          </a:p>
          <a:p>
            <a:endParaRPr lang="en-GB" sz="2000" dirty="0"/>
          </a:p>
        </p:txBody>
      </p:sp>
      <p:grpSp>
        <p:nvGrpSpPr>
          <p:cNvPr id="35" name="Group 34">
            <a:extLst>
              <a:ext uri="{FF2B5EF4-FFF2-40B4-BE49-F238E27FC236}">
                <a16:creationId xmlns:a16="http://schemas.microsoft.com/office/drawing/2014/main" id="{481EF1BB-14C1-4D81-ACC9-2040765720DD}"/>
              </a:ext>
            </a:extLst>
          </p:cNvPr>
          <p:cNvGrpSpPr/>
          <p:nvPr/>
        </p:nvGrpSpPr>
        <p:grpSpPr>
          <a:xfrm>
            <a:off x="947530" y="1460007"/>
            <a:ext cx="7996983" cy="4736419"/>
            <a:chOff x="947528" y="1460005"/>
            <a:chExt cx="7996983" cy="4736419"/>
          </a:xfrm>
        </p:grpSpPr>
        <p:grpSp>
          <p:nvGrpSpPr>
            <p:cNvPr id="33" name="Group 32">
              <a:extLst>
                <a:ext uri="{FF2B5EF4-FFF2-40B4-BE49-F238E27FC236}">
                  <a16:creationId xmlns:a16="http://schemas.microsoft.com/office/drawing/2014/main" id="{85D69AE0-1B38-48B9-9532-66EFF1FC6827}"/>
                </a:ext>
              </a:extLst>
            </p:cNvPr>
            <p:cNvGrpSpPr/>
            <p:nvPr/>
          </p:nvGrpSpPr>
          <p:grpSpPr>
            <a:xfrm>
              <a:off x="947528" y="1460005"/>
              <a:ext cx="7996983" cy="4736419"/>
              <a:chOff x="947528" y="1460005"/>
              <a:chExt cx="7996983" cy="4736419"/>
            </a:xfrm>
          </p:grpSpPr>
          <p:grpSp>
            <p:nvGrpSpPr>
              <p:cNvPr id="31" name="Group 30">
                <a:extLst>
                  <a:ext uri="{FF2B5EF4-FFF2-40B4-BE49-F238E27FC236}">
                    <a16:creationId xmlns:a16="http://schemas.microsoft.com/office/drawing/2014/main" id="{39E2DB56-311C-4097-BE66-5D549483A498}"/>
                  </a:ext>
                </a:extLst>
              </p:cNvPr>
              <p:cNvGrpSpPr/>
              <p:nvPr/>
            </p:nvGrpSpPr>
            <p:grpSpPr>
              <a:xfrm>
                <a:off x="947528" y="1460005"/>
                <a:ext cx="7996983" cy="4736419"/>
                <a:chOff x="947528" y="1460005"/>
                <a:chExt cx="7996983" cy="4736419"/>
              </a:xfrm>
            </p:grpSpPr>
            <p:grpSp>
              <p:nvGrpSpPr>
                <p:cNvPr id="29" name="Group 28">
                  <a:extLst>
                    <a:ext uri="{FF2B5EF4-FFF2-40B4-BE49-F238E27FC236}">
                      <a16:creationId xmlns:a16="http://schemas.microsoft.com/office/drawing/2014/main" id="{BDA41F9E-B78B-4B24-808F-BE05576215E4}"/>
                    </a:ext>
                  </a:extLst>
                </p:cNvPr>
                <p:cNvGrpSpPr/>
                <p:nvPr/>
              </p:nvGrpSpPr>
              <p:grpSpPr>
                <a:xfrm>
                  <a:off x="947528" y="1460005"/>
                  <a:ext cx="7996983" cy="4736419"/>
                  <a:chOff x="947528" y="1460005"/>
                  <a:chExt cx="7996983" cy="4736419"/>
                </a:xfrm>
              </p:grpSpPr>
              <p:grpSp>
                <p:nvGrpSpPr>
                  <p:cNvPr id="24" name="Group 23">
                    <a:extLst>
                      <a:ext uri="{FF2B5EF4-FFF2-40B4-BE49-F238E27FC236}">
                        <a16:creationId xmlns:a16="http://schemas.microsoft.com/office/drawing/2014/main" id="{DBE0075F-5EF3-4182-B21C-2D63539F19FC}"/>
                      </a:ext>
                    </a:extLst>
                  </p:cNvPr>
                  <p:cNvGrpSpPr/>
                  <p:nvPr/>
                </p:nvGrpSpPr>
                <p:grpSpPr>
                  <a:xfrm>
                    <a:off x="1273560" y="1460005"/>
                    <a:ext cx="7670951" cy="4736419"/>
                    <a:chOff x="-988211" y="1759570"/>
                    <a:chExt cx="7670951" cy="4736419"/>
                  </a:xfrm>
                </p:grpSpPr>
                <p:pic>
                  <p:nvPicPr>
                    <p:cNvPr id="13" name="Picture 12">
                      <a:extLst>
                        <a:ext uri="{FF2B5EF4-FFF2-40B4-BE49-F238E27FC236}">
                          <a16:creationId xmlns:a16="http://schemas.microsoft.com/office/drawing/2014/main" id="{E4B6D671-7668-4F64-ACD6-E38A6A34C076}"/>
                        </a:ext>
                      </a:extLst>
                    </p:cNvPr>
                    <p:cNvPicPr>
                      <a:picLocks noChangeAspect="1"/>
                    </p:cNvPicPr>
                    <p:nvPr/>
                  </p:nvPicPr>
                  <p:blipFill>
                    <a:blip r:embed="rId3"/>
                    <a:stretch>
                      <a:fillRect/>
                    </a:stretch>
                  </p:blipFill>
                  <p:spPr>
                    <a:xfrm>
                      <a:off x="-988211" y="1759570"/>
                      <a:ext cx="985735" cy="1348013"/>
                    </a:xfrm>
                    <a:prstGeom prst="rect">
                      <a:avLst/>
                    </a:prstGeom>
                  </p:spPr>
                </p:pic>
                <p:pic>
                  <p:nvPicPr>
                    <p:cNvPr id="15" name="Picture 14">
                      <a:extLst>
                        <a:ext uri="{FF2B5EF4-FFF2-40B4-BE49-F238E27FC236}">
                          <a16:creationId xmlns:a16="http://schemas.microsoft.com/office/drawing/2014/main" id="{164FA793-F560-4D13-B471-1F5D90EDFD8F}"/>
                        </a:ext>
                      </a:extLst>
                    </p:cNvPr>
                    <p:cNvPicPr>
                      <a:picLocks noChangeAspect="1"/>
                    </p:cNvPicPr>
                    <p:nvPr/>
                  </p:nvPicPr>
                  <p:blipFill>
                    <a:blip r:embed="rId4"/>
                    <a:stretch>
                      <a:fillRect/>
                    </a:stretch>
                  </p:blipFill>
                  <p:spPr>
                    <a:xfrm>
                      <a:off x="670346" y="1887513"/>
                      <a:ext cx="5981914" cy="1194062"/>
                    </a:xfrm>
                    <a:prstGeom prst="rect">
                      <a:avLst/>
                    </a:prstGeom>
                  </p:spPr>
                </p:pic>
                <p:pic>
                  <p:nvPicPr>
                    <p:cNvPr id="16" name="Picture 15">
                      <a:extLst>
                        <a:ext uri="{FF2B5EF4-FFF2-40B4-BE49-F238E27FC236}">
                          <a16:creationId xmlns:a16="http://schemas.microsoft.com/office/drawing/2014/main" id="{D4CE7D1F-5BBE-4B09-9ABD-FEE6F82050E8}"/>
                        </a:ext>
                      </a:extLst>
                    </p:cNvPr>
                    <p:cNvPicPr>
                      <a:picLocks noChangeAspect="1"/>
                    </p:cNvPicPr>
                    <p:nvPr/>
                  </p:nvPicPr>
                  <p:blipFill>
                    <a:blip r:embed="rId5"/>
                    <a:stretch>
                      <a:fillRect/>
                    </a:stretch>
                  </p:blipFill>
                  <p:spPr>
                    <a:xfrm>
                      <a:off x="857250" y="3129816"/>
                      <a:ext cx="5795010" cy="1175484"/>
                    </a:xfrm>
                    <a:prstGeom prst="rect">
                      <a:avLst/>
                    </a:prstGeom>
                  </p:spPr>
                </p:pic>
                <p:grpSp>
                  <p:nvGrpSpPr>
                    <p:cNvPr id="17" name="Group 16">
                      <a:extLst>
                        <a:ext uri="{FF2B5EF4-FFF2-40B4-BE49-F238E27FC236}">
                          <a16:creationId xmlns:a16="http://schemas.microsoft.com/office/drawing/2014/main" id="{F3C6F566-0608-4E3F-85CA-9147136050C8}"/>
                        </a:ext>
                      </a:extLst>
                    </p:cNvPr>
                    <p:cNvGrpSpPr/>
                    <p:nvPr/>
                  </p:nvGrpSpPr>
                  <p:grpSpPr>
                    <a:xfrm>
                      <a:off x="887730" y="4386602"/>
                      <a:ext cx="5795010" cy="1103739"/>
                      <a:chOff x="0" y="2306923"/>
                      <a:chExt cx="9144000" cy="2244154"/>
                    </a:xfrm>
                  </p:grpSpPr>
                  <p:pic>
                    <p:nvPicPr>
                      <p:cNvPr id="18" name="Picture 17">
                        <a:extLst>
                          <a:ext uri="{FF2B5EF4-FFF2-40B4-BE49-F238E27FC236}">
                            <a16:creationId xmlns:a16="http://schemas.microsoft.com/office/drawing/2014/main" id="{8F953AB1-14B4-46C8-B776-49FD539140DC}"/>
                          </a:ext>
                        </a:extLst>
                      </p:cNvPr>
                      <p:cNvPicPr>
                        <a:picLocks noChangeAspect="1"/>
                      </p:cNvPicPr>
                      <p:nvPr/>
                    </p:nvPicPr>
                    <p:blipFill>
                      <a:blip r:embed="rId6"/>
                      <a:stretch>
                        <a:fillRect/>
                      </a:stretch>
                    </p:blipFill>
                    <p:spPr>
                      <a:xfrm>
                        <a:off x="0" y="2306923"/>
                        <a:ext cx="9144000" cy="2244154"/>
                      </a:xfrm>
                      <a:prstGeom prst="rect">
                        <a:avLst/>
                      </a:prstGeom>
                    </p:spPr>
                  </p:pic>
                  <p:cxnSp>
                    <p:nvCxnSpPr>
                      <p:cNvPr id="19" name="Straight Connector 18">
                        <a:extLst>
                          <a:ext uri="{FF2B5EF4-FFF2-40B4-BE49-F238E27FC236}">
                            <a16:creationId xmlns:a16="http://schemas.microsoft.com/office/drawing/2014/main" id="{A64575E0-9868-416D-8CC5-8A6979E96183}"/>
                          </a:ext>
                        </a:extLst>
                      </p:cNvPr>
                      <p:cNvCxnSpPr/>
                      <p:nvPr/>
                    </p:nvCxnSpPr>
                    <p:spPr>
                      <a:xfrm>
                        <a:off x="381000" y="2933700"/>
                        <a:ext cx="85648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8DEE98-7744-46F7-8DB4-0BA2A1B5856E}"/>
                          </a:ext>
                        </a:extLst>
                      </p:cNvPr>
                      <p:cNvCxnSpPr/>
                      <p:nvPr/>
                    </p:nvCxnSpPr>
                    <p:spPr>
                      <a:xfrm>
                        <a:off x="381000" y="4396740"/>
                        <a:ext cx="856488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0C2E1A9-0B5E-4FCE-A1D6-2AB17DC68E6B}"/>
                        </a:ext>
                      </a:extLst>
                    </p:cNvPr>
                    <p:cNvGrpSpPr/>
                    <p:nvPr/>
                  </p:nvGrpSpPr>
                  <p:grpSpPr>
                    <a:xfrm>
                      <a:off x="857250" y="5488725"/>
                      <a:ext cx="5825490" cy="1007264"/>
                      <a:chOff x="0" y="2322322"/>
                      <a:chExt cx="9144000" cy="2213355"/>
                    </a:xfrm>
                  </p:grpSpPr>
                  <p:pic>
                    <p:nvPicPr>
                      <p:cNvPr id="22" name="Picture 21">
                        <a:extLst>
                          <a:ext uri="{FF2B5EF4-FFF2-40B4-BE49-F238E27FC236}">
                            <a16:creationId xmlns:a16="http://schemas.microsoft.com/office/drawing/2014/main" id="{17D008A3-43A7-47F0-8B7B-BC8888BF8B03}"/>
                          </a:ext>
                        </a:extLst>
                      </p:cNvPr>
                      <p:cNvPicPr>
                        <a:picLocks noChangeAspect="1"/>
                      </p:cNvPicPr>
                      <p:nvPr/>
                    </p:nvPicPr>
                    <p:blipFill>
                      <a:blip r:embed="rId7"/>
                      <a:stretch>
                        <a:fillRect/>
                      </a:stretch>
                    </p:blipFill>
                    <p:spPr>
                      <a:xfrm>
                        <a:off x="0" y="2322322"/>
                        <a:ext cx="9144000" cy="2213355"/>
                      </a:xfrm>
                      <a:prstGeom prst="rect">
                        <a:avLst/>
                      </a:prstGeom>
                    </p:spPr>
                  </p:pic>
                  <p:cxnSp>
                    <p:nvCxnSpPr>
                      <p:cNvPr id="23" name="Straight Connector 22">
                        <a:extLst>
                          <a:ext uri="{FF2B5EF4-FFF2-40B4-BE49-F238E27FC236}">
                            <a16:creationId xmlns:a16="http://schemas.microsoft.com/office/drawing/2014/main" id="{82F73A14-7E71-4115-BAD5-926709CC5053}"/>
                          </a:ext>
                        </a:extLst>
                      </p:cNvPr>
                      <p:cNvCxnSpPr/>
                      <p:nvPr/>
                    </p:nvCxnSpPr>
                    <p:spPr>
                      <a:xfrm>
                        <a:off x="411480" y="3704270"/>
                        <a:ext cx="856488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id="{94F0232B-EFC4-4DC0-BAFD-55CDDC6485B7}"/>
                      </a:ext>
                    </a:extLst>
                  </p:cNvPr>
                  <p:cNvSpPr txBox="1"/>
                  <p:nvPr/>
                </p:nvSpPr>
                <p:spPr>
                  <a:xfrm>
                    <a:off x="947528" y="2051683"/>
                    <a:ext cx="652063" cy="369332"/>
                  </a:xfrm>
                  <a:prstGeom prst="rect">
                    <a:avLst/>
                  </a:prstGeom>
                  <a:noFill/>
                </p:spPr>
                <p:txBody>
                  <a:bodyPr wrap="square" rtlCol="0">
                    <a:spAutoFit/>
                  </a:bodyPr>
                  <a:lstStyle/>
                  <a:p>
                    <a:r>
                      <a:rPr lang="en-GB" dirty="0"/>
                      <a:t>LEC</a:t>
                    </a:r>
                  </a:p>
                </p:txBody>
              </p:sp>
            </p:grpSp>
            <p:sp>
              <p:nvSpPr>
                <p:cNvPr id="30" name="TextBox 29">
                  <a:extLst>
                    <a:ext uri="{FF2B5EF4-FFF2-40B4-BE49-F238E27FC236}">
                      <a16:creationId xmlns:a16="http://schemas.microsoft.com/office/drawing/2014/main" id="{184D4BDF-C1C1-41B4-8B87-621AAF983439}"/>
                    </a:ext>
                  </a:extLst>
                </p:cNvPr>
                <p:cNvSpPr txBox="1"/>
                <p:nvPr/>
              </p:nvSpPr>
              <p:spPr>
                <a:xfrm>
                  <a:off x="4742139" y="1539707"/>
                  <a:ext cx="1889852" cy="369332"/>
                </a:xfrm>
                <a:prstGeom prst="rect">
                  <a:avLst/>
                </a:prstGeom>
                <a:noFill/>
              </p:spPr>
              <p:txBody>
                <a:bodyPr wrap="square" rtlCol="0">
                  <a:spAutoFit/>
                </a:bodyPr>
                <a:lstStyle/>
                <a:p>
                  <a:r>
                    <a:rPr lang="en-GB" dirty="0"/>
                    <a:t>Pixel matrix</a:t>
                  </a:r>
                </a:p>
              </p:txBody>
            </p:sp>
          </p:grpSp>
          <p:sp>
            <p:nvSpPr>
              <p:cNvPr id="32" name="TextBox 31">
                <a:extLst>
                  <a:ext uri="{FF2B5EF4-FFF2-40B4-BE49-F238E27FC236}">
                    <a16:creationId xmlns:a16="http://schemas.microsoft.com/office/drawing/2014/main" id="{AF1E66C8-FB3B-4620-9421-74C614C37433}"/>
                  </a:ext>
                </a:extLst>
              </p:cNvPr>
              <p:cNvSpPr txBox="1"/>
              <p:nvPr/>
            </p:nvSpPr>
            <p:spPr>
              <a:xfrm>
                <a:off x="4742139" y="2772460"/>
                <a:ext cx="1889852" cy="369332"/>
              </a:xfrm>
              <a:prstGeom prst="rect">
                <a:avLst/>
              </a:prstGeom>
              <a:noFill/>
            </p:spPr>
            <p:txBody>
              <a:bodyPr wrap="square" rtlCol="0">
                <a:spAutoFit/>
              </a:bodyPr>
              <a:lstStyle/>
              <a:p>
                <a:r>
                  <a:rPr lang="en-GB" dirty="0"/>
                  <a:t>Data backbone</a:t>
                </a:r>
              </a:p>
            </p:txBody>
          </p:sp>
        </p:grpSp>
        <p:sp>
          <p:nvSpPr>
            <p:cNvPr id="34" name="TextBox 33">
              <a:extLst>
                <a:ext uri="{FF2B5EF4-FFF2-40B4-BE49-F238E27FC236}">
                  <a16:creationId xmlns:a16="http://schemas.microsoft.com/office/drawing/2014/main" id="{0297BB94-C847-4F0C-9A1D-0B2DDD17C663}"/>
                </a:ext>
              </a:extLst>
            </p:cNvPr>
            <p:cNvSpPr txBox="1"/>
            <p:nvPr/>
          </p:nvSpPr>
          <p:spPr>
            <a:xfrm>
              <a:off x="4742138" y="4013048"/>
              <a:ext cx="2449771" cy="369332"/>
            </a:xfrm>
            <a:prstGeom prst="rect">
              <a:avLst/>
            </a:prstGeom>
            <a:noFill/>
          </p:spPr>
          <p:txBody>
            <a:bodyPr wrap="square" rtlCol="0">
              <a:spAutoFit/>
            </a:bodyPr>
            <a:lstStyle/>
            <a:p>
              <a:r>
                <a:rPr lang="en-GB" dirty="0"/>
                <a:t>Readout  periphery</a:t>
              </a:r>
            </a:p>
          </p:txBody>
        </p:sp>
      </p:grpSp>
      <p:sp>
        <p:nvSpPr>
          <p:cNvPr id="36" name="TextBox 35">
            <a:extLst>
              <a:ext uri="{FF2B5EF4-FFF2-40B4-BE49-F238E27FC236}">
                <a16:creationId xmlns:a16="http://schemas.microsoft.com/office/drawing/2014/main" id="{9C44F0A4-2629-4488-9110-C47A3A8CD0BE}"/>
              </a:ext>
            </a:extLst>
          </p:cNvPr>
          <p:cNvSpPr txBox="1"/>
          <p:nvPr/>
        </p:nvSpPr>
        <p:spPr>
          <a:xfrm>
            <a:off x="4742139" y="5163311"/>
            <a:ext cx="1889852" cy="369332"/>
          </a:xfrm>
          <a:prstGeom prst="rect">
            <a:avLst/>
          </a:prstGeom>
          <a:noFill/>
        </p:spPr>
        <p:txBody>
          <a:bodyPr wrap="square" rtlCol="0">
            <a:spAutoFit/>
          </a:bodyPr>
          <a:lstStyle/>
          <a:p>
            <a:r>
              <a:rPr lang="en-GB" dirty="0"/>
              <a:t>Biasing</a:t>
            </a:r>
          </a:p>
        </p:txBody>
      </p:sp>
      <p:sp>
        <p:nvSpPr>
          <p:cNvPr id="2" name="Rectangle 1">
            <a:extLst>
              <a:ext uri="{FF2B5EF4-FFF2-40B4-BE49-F238E27FC236}">
                <a16:creationId xmlns:a16="http://schemas.microsoft.com/office/drawing/2014/main" id="{8535F300-93D7-496A-8718-C06A787C9B91}"/>
              </a:ext>
            </a:extLst>
          </p:cNvPr>
          <p:cNvSpPr/>
          <p:nvPr/>
        </p:nvSpPr>
        <p:spPr>
          <a:xfrm>
            <a:off x="2373799" y="3011278"/>
            <a:ext cx="708680" cy="1194062"/>
          </a:xfrm>
          <a:prstGeom prst="rect">
            <a:avLst/>
          </a:prstGeom>
          <a:no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Date Placeholder 2">
            <a:extLst>
              <a:ext uri="{FF2B5EF4-FFF2-40B4-BE49-F238E27FC236}">
                <a16:creationId xmlns:a16="http://schemas.microsoft.com/office/drawing/2014/main" id="{2388E0B2-AC84-4338-9B9F-AD0CF9C58B0D}"/>
              </a:ext>
            </a:extLst>
          </p:cNvPr>
          <p:cNvSpPr>
            <a:spLocks noGrp="1"/>
          </p:cNvSpPr>
          <p:nvPr>
            <p:ph type="dt" sz="half" idx="10"/>
          </p:nvPr>
        </p:nvSpPr>
        <p:spPr/>
        <p:txBody>
          <a:bodyPr/>
          <a:lstStyle/>
          <a:p>
            <a:r>
              <a:rPr lang="en-US"/>
              <a:t>15/03/2024</a:t>
            </a:r>
            <a:endParaRPr lang="en-GB"/>
          </a:p>
        </p:txBody>
      </p:sp>
      <p:sp>
        <p:nvSpPr>
          <p:cNvPr id="4" name="Slide Number Placeholder 3">
            <a:extLst>
              <a:ext uri="{FF2B5EF4-FFF2-40B4-BE49-F238E27FC236}">
                <a16:creationId xmlns:a16="http://schemas.microsoft.com/office/drawing/2014/main" id="{90161715-E32A-41C5-B8F9-2166EF622B13}"/>
              </a:ext>
            </a:extLst>
          </p:cNvPr>
          <p:cNvSpPr>
            <a:spLocks noGrp="1"/>
          </p:cNvSpPr>
          <p:nvPr>
            <p:ph type="sldNum" sz="quarter" idx="12"/>
          </p:nvPr>
        </p:nvSpPr>
        <p:spPr/>
        <p:txBody>
          <a:bodyPr/>
          <a:lstStyle/>
          <a:p>
            <a:fld id="{5E713DC6-5A70-454B-832F-5E3FFACF8145}" type="slidenum">
              <a:rPr lang="en-GB" smtClean="0"/>
              <a:t>5</a:t>
            </a:fld>
            <a:endParaRPr lang="en-GB"/>
          </a:p>
        </p:txBody>
      </p:sp>
    </p:spTree>
    <p:extLst>
      <p:ext uri="{BB962C8B-B14F-4D97-AF65-F5344CB8AC3E}">
        <p14:creationId xmlns:p14="http://schemas.microsoft.com/office/powerpoint/2010/main" val="293211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D8AF4C-5088-46A0-B17F-14A79ABCCCE1}"/>
              </a:ext>
            </a:extLst>
          </p:cNvPr>
          <p:cNvSpPr>
            <a:spLocks noGrp="1"/>
          </p:cNvSpPr>
          <p:nvPr>
            <p:ph type="title"/>
          </p:nvPr>
        </p:nvSpPr>
        <p:spPr>
          <a:xfrm>
            <a:off x="750571" y="314700"/>
            <a:ext cx="7886700" cy="1325563"/>
          </a:xfrm>
        </p:spPr>
        <p:txBody>
          <a:bodyPr>
            <a:normAutofit/>
          </a:bodyPr>
          <a:lstStyle/>
          <a:p>
            <a:r>
              <a:rPr lang="en-GB" sz="3600" dirty="0">
                <a:solidFill>
                  <a:schemeClr val="accent1"/>
                </a:solidFill>
              </a:rPr>
              <a:t>Thermal FEA case 1 </a:t>
            </a:r>
            <a:r>
              <a:rPr lang="en-GB" sz="3200" dirty="0">
                <a:solidFill>
                  <a:schemeClr val="accent1"/>
                </a:solidFill>
              </a:rPr>
              <a:t>(sensor detail model) </a:t>
            </a:r>
            <a:endParaRPr lang="en-GB" sz="3600" dirty="0">
              <a:solidFill>
                <a:schemeClr val="accent1"/>
              </a:solidFill>
            </a:endParaRPr>
          </a:p>
        </p:txBody>
      </p:sp>
      <p:sp>
        <p:nvSpPr>
          <p:cNvPr id="16" name="TextBox 15">
            <a:extLst>
              <a:ext uri="{FF2B5EF4-FFF2-40B4-BE49-F238E27FC236}">
                <a16:creationId xmlns:a16="http://schemas.microsoft.com/office/drawing/2014/main" id="{F72FCDB1-2C70-422D-91F7-6AAB010A6D3D}"/>
              </a:ext>
            </a:extLst>
          </p:cNvPr>
          <p:cNvSpPr txBox="1"/>
          <p:nvPr/>
        </p:nvSpPr>
        <p:spPr>
          <a:xfrm>
            <a:off x="750571" y="5104719"/>
            <a:ext cx="6127209" cy="369332"/>
          </a:xfrm>
          <a:prstGeom prst="rect">
            <a:avLst/>
          </a:prstGeom>
          <a:noFill/>
        </p:spPr>
        <p:txBody>
          <a:bodyPr wrap="square" rtlCol="0">
            <a:spAutoFit/>
          </a:bodyPr>
          <a:lstStyle/>
          <a:p>
            <a:r>
              <a:rPr lang="en-GB" dirty="0"/>
              <a:t>As expected, the higher the HTC values the smaller the </a:t>
            </a:r>
            <a:r>
              <a:rPr lang="en-GB" dirty="0" err="1"/>
              <a:t>dT.</a:t>
            </a:r>
            <a:r>
              <a:rPr lang="en-GB" dirty="0"/>
              <a:t> </a:t>
            </a:r>
          </a:p>
        </p:txBody>
      </p:sp>
      <p:sp>
        <p:nvSpPr>
          <p:cNvPr id="5" name="Date Placeholder 4">
            <a:extLst>
              <a:ext uri="{FF2B5EF4-FFF2-40B4-BE49-F238E27FC236}">
                <a16:creationId xmlns:a16="http://schemas.microsoft.com/office/drawing/2014/main" id="{F2BEB447-C3BC-40F9-A7E1-ED1F2DD40FEF}"/>
              </a:ext>
            </a:extLst>
          </p:cNvPr>
          <p:cNvSpPr>
            <a:spLocks noGrp="1"/>
          </p:cNvSpPr>
          <p:nvPr>
            <p:ph type="dt" sz="half" idx="10"/>
          </p:nvPr>
        </p:nvSpPr>
        <p:spPr/>
        <p:txBody>
          <a:bodyPr/>
          <a:lstStyle/>
          <a:p>
            <a:r>
              <a:rPr lang="en-US"/>
              <a:t>15/03/2024</a:t>
            </a:r>
            <a:endParaRPr lang="en-GB"/>
          </a:p>
        </p:txBody>
      </p:sp>
      <p:sp>
        <p:nvSpPr>
          <p:cNvPr id="6" name="Slide Number Placeholder 5">
            <a:extLst>
              <a:ext uri="{FF2B5EF4-FFF2-40B4-BE49-F238E27FC236}">
                <a16:creationId xmlns:a16="http://schemas.microsoft.com/office/drawing/2014/main" id="{92AF63FD-4BDB-4B51-AE6B-EE594CC6931C}"/>
              </a:ext>
            </a:extLst>
          </p:cNvPr>
          <p:cNvSpPr>
            <a:spLocks noGrp="1"/>
          </p:cNvSpPr>
          <p:nvPr>
            <p:ph type="sldNum" sz="quarter" idx="12"/>
          </p:nvPr>
        </p:nvSpPr>
        <p:spPr/>
        <p:txBody>
          <a:bodyPr/>
          <a:lstStyle/>
          <a:p>
            <a:fld id="{5E713DC6-5A70-454B-832F-5E3FFACF8145}" type="slidenum">
              <a:rPr lang="en-GB" smtClean="0"/>
              <a:t>6</a:t>
            </a:fld>
            <a:endParaRPr lang="en-GB"/>
          </a:p>
        </p:txBody>
      </p:sp>
      <p:pic>
        <p:nvPicPr>
          <p:cNvPr id="11" name="Picture 10">
            <a:extLst>
              <a:ext uri="{FF2B5EF4-FFF2-40B4-BE49-F238E27FC236}">
                <a16:creationId xmlns:a16="http://schemas.microsoft.com/office/drawing/2014/main" id="{25AC48E9-63DE-455D-895A-0FA0226E1696}"/>
              </a:ext>
            </a:extLst>
          </p:cNvPr>
          <p:cNvPicPr>
            <a:picLocks noChangeAspect="1"/>
          </p:cNvPicPr>
          <p:nvPr/>
        </p:nvPicPr>
        <p:blipFill>
          <a:blip r:embed="rId2"/>
          <a:stretch>
            <a:fillRect/>
          </a:stretch>
        </p:blipFill>
        <p:spPr>
          <a:xfrm>
            <a:off x="3910945" y="2192274"/>
            <a:ext cx="5008091" cy="2149419"/>
          </a:xfrm>
          <a:prstGeom prst="rect">
            <a:avLst/>
          </a:prstGeom>
        </p:spPr>
      </p:pic>
      <p:graphicFrame>
        <p:nvGraphicFramePr>
          <p:cNvPr id="15" name="Chart 14">
            <a:extLst>
              <a:ext uri="{FF2B5EF4-FFF2-40B4-BE49-F238E27FC236}">
                <a16:creationId xmlns:a16="http://schemas.microsoft.com/office/drawing/2014/main" id="{5ED260BE-13B2-43DA-B4F9-9878211B32D4}"/>
              </a:ext>
            </a:extLst>
          </p:cNvPr>
          <p:cNvGraphicFramePr>
            <a:graphicFrameLocks/>
          </p:cNvGraphicFramePr>
          <p:nvPr>
            <p:extLst>
              <p:ext uri="{D42A27DB-BD31-4B8C-83A1-F6EECF244321}">
                <p14:modId xmlns:p14="http://schemas.microsoft.com/office/powerpoint/2010/main" val="2688704180"/>
              </p:ext>
            </p:extLst>
          </p:nvPr>
        </p:nvGraphicFramePr>
        <p:xfrm>
          <a:off x="135129" y="2064908"/>
          <a:ext cx="3882460" cy="2404153"/>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10DD400A-5469-4433-B32A-6ACE5E65D8E8}"/>
              </a:ext>
            </a:extLst>
          </p:cNvPr>
          <p:cNvCxnSpPr>
            <a:cxnSpLocks/>
          </p:cNvCxnSpPr>
          <p:nvPr/>
        </p:nvCxnSpPr>
        <p:spPr>
          <a:xfrm>
            <a:off x="2229492" y="3381439"/>
            <a:ext cx="0" cy="679662"/>
          </a:xfrm>
          <a:prstGeom prst="line">
            <a:avLst/>
          </a:prstGeom>
          <a:ln>
            <a:solidFill>
              <a:srgbClr val="FF0000"/>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861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B4110B-B374-444E-BAFE-93140E9B272A}"/>
              </a:ext>
            </a:extLst>
          </p:cNvPr>
          <p:cNvPicPr>
            <a:picLocks noChangeAspect="1"/>
          </p:cNvPicPr>
          <p:nvPr/>
        </p:nvPicPr>
        <p:blipFill rotWithShape="1">
          <a:blip r:embed="rId2"/>
          <a:srcRect t="-2323" b="-1"/>
          <a:stretch/>
        </p:blipFill>
        <p:spPr>
          <a:xfrm>
            <a:off x="682425" y="1379572"/>
            <a:ext cx="7779150" cy="1325563"/>
          </a:xfrm>
          <a:prstGeom prst="rect">
            <a:avLst/>
          </a:prstGeom>
        </p:spPr>
      </p:pic>
      <p:sp>
        <p:nvSpPr>
          <p:cNvPr id="16" name="TextBox 15">
            <a:extLst>
              <a:ext uri="{FF2B5EF4-FFF2-40B4-BE49-F238E27FC236}">
                <a16:creationId xmlns:a16="http://schemas.microsoft.com/office/drawing/2014/main" id="{CD002440-4EFA-418F-B112-EFD896F8E5A3}"/>
              </a:ext>
            </a:extLst>
          </p:cNvPr>
          <p:cNvSpPr txBox="1"/>
          <p:nvPr/>
        </p:nvSpPr>
        <p:spPr>
          <a:xfrm>
            <a:off x="355685" y="2936513"/>
            <a:ext cx="2384073" cy="3139321"/>
          </a:xfrm>
          <a:prstGeom prst="rect">
            <a:avLst/>
          </a:prstGeom>
          <a:noFill/>
        </p:spPr>
        <p:txBody>
          <a:bodyPr wrap="square" rtlCol="0">
            <a:spAutoFit/>
          </a:bodyPr>
          <a:lstStyle/>
          <a:p>
            <a:r>
              <a:rPr lang="en-GB" dirty="0"/>
              <a:t>This result shows that the simplified sensor model with equivalent power input gives the same result as the detail sensor model. </a:t>
            </a:r>
          </a:p>
          <a:p>
            <a:endParaRPr lang="en-GB" dirty="0"/>
          </a:p>
          <a:p>
            <a:r>
              <a:rPr lang="en-GB" dirty="0"/>
              <a:t>For further CFD studies, the simplified model and power input will be used.</a:t>
            </a:r>
          </a:p>
        </p:txBody>
      </p:sp>
      <p:sp>
        <p:nvSpPr>
          <p:cNvPr id="9" name="Title 1">
            <a:extLst>
              <a:ext uri="{FF2B5EF4-FFF2-40B4-BE49-F238E27FC236}">
                <a16:creationId xmlns:a16="http://schemas.microsoft.com/office/drawing/2014/main" id="{DD0CB5A5-5A84-4164-95C7-14171388615C}"/>
              </a:ext>
            </a:extLst>
          </p:cNvPr>
          <p:cNvSpPr>
            <a:spLocks noGrp="1"/>
          </p:cNvSpPr>
          <p:nvPr>
            <p:ph type="title"/>
          </p:nvPr>
        </p:nvSpPr>
        <p:spPr>
          <a:xfrm>
            <a:off x="521638" y="181138"/>
            <a:ext cx="8511897" cy="1325563"/>
          </a:xfrm>
        </p:spPr>
        <p:txBody>
          <a:bodyPr>
            <a:normAutofit fontScale="90000"/>
          </a:bodyPr>
          <a:lstStyle/>
          <a:p>
            <a:br>
              <a:rPr lang="en-GB" sz="2800" dirty="0">
                <a:solidFill>
                  <a:schemeClr val="accent1"/>
                </a:solidFill>
              </a:rPr>
            </a:br>
            <a:r>
              <a:rPr lang="en-GB" sz="4000" dirty="0">
                <a:solidFill>
                  <a:schemeClr val="accent1"/>
                </a:solidFill>
              </a:rPr>
              <a:t>Thermal FEA case 2 </a:t>
            </a:r>
            <a:r>
              <a:rPr lang="en-GB" sz="2700" dirty="0">
                <a:solidFill>
                  <a:schemeClr val="accent1"/>
                </a:solidFill>
              </a:rPr>
              <a:t>(sensor simplified model benchmark) </a:t>
            </a:r>
            <a:endParaRPr lang="en-GB" sz="2800" dirty="0">
              <a:solidFill>
                <a:schemeClr val="accent1"/>
              </a:solidFill>
            </a:endParaRPr>
          </a:p>
        </p:txBody>
      </p:sp>
      <p:sp>
        <p:nvSpPr>
          <p:cNvPr id="2" name="Date Placeholder 1">
            <a:extLst>
              <a:ext uri="{FF2B5EF4-FFF2-40B4-BE49-F238E27FC236}">
                <a16:creationId xmlns:a16="http://schemas.microsoft.com/office/drawing/2014/main" id="{09B429CF-2464-4CBD-9ABE-55C1DA679DB7}"/>
              </a:ext>
            </a:extLst>
          </p:cNvPr>
          <p:cNvSpPr>
            <a:spLocks noGrp="1"/>
          </p:cNvSpPr>
          <p:nvPr>
            <p:ph type="dt" sz="half" idx="10"/>
          </p:nvPr>
        </p:nvSpPr>
        <p:spPr/>
        <p:txBody>
          <a:bodyPr/>
          <a:lstStyle/>
          <a:p>
            <a:r>
              <a:rPr lang="en-US"/>
              <a:t>15/03/2024</a:t>
            </a:r>
            <a:endParaRPr lang="en-GB"/>
          </a:p>
        </p:txBody>
      </p:sp>
      <p:sp>
        <p:nvSpPr>
          <p:cNvPr id="3" name="Slide Number Placeholder 2">
            <a:extLst>
              <a:ext uri="{FF2B5EF4-FFF2-40B4-BE49-F238E27FC236}">
                <a16:creationId xmlns:a16="http://schemas.microsoft.com/office/drawing/2014/main" id="{D2569430-0954-4D0D-856E-8FCBF9EAE31A}"/>
              </a:ext>
            </a:extLst>
          </p:cNvPr>
          <p:cNvSpPr>
            <a:spLocks noGrp="1"/>
          </p:cNvSpPr>
          <p:nvPr>
            <p:ph type="sldNum" sz="quarter" idx="12"/>
          </p:nvPr>
        </p:nvSpPr>
        <p:spPr/>
        <p:txBody>
          <a:bodyPr/>
          <a:lstStyle/>
          <a:p>
            <a:fld id="{5E713DC6-5A70-454B-832F-5E3FFACF8145}" type="slidenum">
              <a:rPr lang="en-GB" smtClean="0"/>
              <a:t>7</a:t>
            </a:fld>
            <a:endParaRPr lang="en-GB"/>
          </a:p>
        </p:txBody>
      </p:sp>
      <p:pic>
        <p:nvPicPr>
          <p:cNvPr id="4" name="Picture 3">
            <a:extLst>
              <a:ext uri="{FF2B5EF4-FFF2-40B4-BE49-F238E27FC236}">
                <a16:creationId xmlns:a16="http://schemas.microsoft.com/office/drawing/2014/main" id="{E6135C7F-48FB-4A72-BDF8-57FDD2ACC46F}"/>
              </a:ext>
            </a:extLst>
          </p:cNvPr>
          <p:cNvPicPr>
            <a:picLocks noChangeAspect="1"/>
          </p:cNvPicPr>
          <p:nvPr/>
        </p:nvPicPr>
        <p:blipFill>
          <a:blip r:embed="rId3"/>
          <a:stretch>
            <a:fillRect/>
          </a:stretch>
        </p:blipFill>
        <p:spPr>
          <a:xfrm>
            <a:off x="2792518" y="2901231"/>
            <a:ext cx="5844753" cy="3008616"/>
          </a:xfrm>
          <a:prstGeom prst="rect">
            <a:avLst/>
          </a:prstGeom>
        </p:spPr>
      </p:pic>
    </p:spTree>
    <p:extLst>
      <p:ext uri="{BB962C8B-B14F-4D97-AF65-F5344CB8AC3E}">
        <p14:creationId xmlns:p14="http://schemas.microsoft.com/office/powerpoint/2010/main" val="2991038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4A72B0A-513F-433F-8E61-05242B76F362}"/>
              </a:ext>
            </a:extLst>
          </p:cNvPr>
          <p:cNvGrpSpPr/>
          <p:nvPr/>
        </p:nvGrpSpPr>
        <p:grpSpPr>
          <a:xfrm>
            <a:off x="286236" y="1763978"/>
            <a:ext cx="4169372" cy="1715165"/>
            <a:chOff x="452872" y="1460474"/>
            <a:chExt cx="3661928" cy="1389848"/>
          </a:xfrm>
        </p:grpSpPr>
        <p:grpSp>
          <p:nvGrpSpPr>
            <p:cNvPr id="35" name="Group 34">
              <a:extLst>
                <a:ext uri="{FF2B5EF4-FFF2-40B4-BE49-F238E27FC236}">
                  <a16:creationId xmlns:a16="http://schemas.microsoft.com/office/drawing/2014/main" id="{580DA5FC-42E1-42FA-9C6A-AD3015016410}"/>
                </a:ext>
              </a:extLst>
            </p:cNvPr>
            <p:cNvGrpSpPr/>
            <p:nvPr/>
          </p:nvGrpSpPr>
          <p:grpSpPr>
            <a:xfrm>
              <a:off x="452872" y="1460474"/>
              <a:ext cx="3661928" cy="1389848"/>
              <a:chOff x="452872" y="1460474"/>
              <a:chExt cx="3661928" cy="1389848"/>
            </a:xfrm>
          </p:grpSpPr>
          <p:grpSp>
            <p:nvGrpSpPr>
              <p:cNvPr id="22" name="Group 21">
                <a:extLst>
                  <a:ext uri="{FF2B5EF4-FFF2-40B4-BE49-F238E27FC236}">
                    <a16:creationId xmlns:a16="http://schemas.microsoft.com/office/drawing/2014/main" id="{91BA8D3C-4FFE-433F-A390-369FE736CD8C}"/>
                  </a:ext>
                </a:extLst>
              </p:cNvPr>
              <p:cNvGrpSpPr/>
              <p:nvPr/>
            </p:nvGrpSpPr>
            <p:grpSpPr>
              <a:xfrm>
                <a:off x="452872" y="1460786"/>
                <a:ext cx="3661928" cy="1389536"/>
                <a:chOff x="452872" y="1460786"/>
                <a:chExt cx="3661928" cy="1389536"/>
              </a:xfrm>
            </p:grpSpPr>
            <p:pic>
              <p:nvPicPr>
                <p:cNvPr id="6" name="Picture 5">
                  <a:extLst>
                    <a:ext uri="{FF2B5EF4-FFF2-40B4-BE49-F238E27FC236}">
                      <a16:creationId xmlns:a16="http://schemas.microsoft.com/office/drawing/2014/main" id="{5D2D86FE-7648-4D2C-94CB-45B021DA834C}"/>
                    </a:ext>
                  </a:extLst>
                </p:cNvPr>
                <p:cNvPicPr>
                  <a:picLocks noChangeAspect="1"/>
                </p:cNvPicPr>
                <p:nvPr/>
              </p:nvPicPr>
              <p:blipFill>
                <a:blip r:embed="rId2"/>
                <a:stretch>
                  <a:fillRect/>
                </a:stretch>
              </p:blipFill>
              <p:spPr>
                <a:xfrm>
                  <a:off x="452872" y="1460786"/>
                  <a:ext cx="3661928" cy="1389536"/>
                </a:xfrm>
                <a:prstGeom prst="rect">
                  <a:avLst/>
                </a:prstGeom>
              </p:spPr>
            </p:pic>
            <p:cxnSp>
              <p:nvCxnSpPr>
                <p:cNvPr id="20" name="Straight Arrow Connector 19">
                  <a:extLst>
                    <a:ext uri="{FF2B5EF4-FFF2-40B4-BE49-F238E27FC236}">
                      <a16:creationId xmlns:a16="http://schemas.microsoft.com/office/drawing/2014/main" id="{428FC6F5-C28F-4D67-AD44-ABBA151876C9}"/>
                    </a:ext>
                  </a:extLst>
                </p:cNvPr>
                <p:cNvCxnSpPr/>
                <p:nvPr/>
              </p:nvCxnSpPr>
              <p:spPr>
                <a:xfrm>
                  <a:off x="975360" y="2155554"/>
                  <a:ext cx="83820" cy="3361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32F566C-CF78-40B1-8055-3F47C457BD87}"/>
                    </a:ext>
                  </a:extLst>
                </p:cNvPr>
                <p:cNvSpPr txBox="1"/>
                <p:nvPr/>
              </p:nvSpPr>
              <p:spPr>
                <a:xfrm>
                  <a:off x="628650" y="1889760"/>
                  <a:ext cx="1558290" cy="276999"/>
                </a:xfrm>
                <a:prstGeom prst="rect">
                  <a:avLst/>
                </a:prstGeom>
                <a:noFill/>
                <a:ln>
                  <a:noFill/>
                </a:ln>
              </p:spPr>
              <p:txBody>
                <a:bodyPr wrap="square" rtlCol="0">
                  <a:spAutoFit/>
                </a:bodyPr>
                <a:lstStyle/>
                <a:p>
                  <a:r>
                    <a:rPr lang="en-GB" sz="1200" dirty="0"/>
                    <a:t>LEC = 7910W/m</a:t>
                  </a:r>
                  <a:r>
                    <a:rPr lang="en-GB" sz="1200" baseline="30000" dirty="0"/>
                    <a:t>2</a:t>
                  </a:r>
                </a:p>
              </p:txBody>
            </p:sp>
          </p:grpSp>
          <p:sp>
            <p:nvSpPr>
              <p:cNvPr id="24" name="TextBox 23">
                <a:extLst>
                  <a:ext uri="{FF2B5EF4-FFF2-40B4-BE49-F238E27FC236}">
                    <a16:creationId xmlns:a16="http://schemas.microsoft.com/office/drawing/2014/main" id="{3F37CF3F-7531-4C8C-A026-ABA9A44961A1}"/>
                  </a:ext>
                </a:extLst>
              </p:cNvPr>
              <p:cNvSpPr txBox="1"/>
              <p:nvPr/>
            </p:nvSpPr>
            <p:spPr>
              <a:xfrm>
                <a:off x="1828535" y="1460474"/>
                <a:ext cx="1242060" cy="276999"/>
              </a:xfrm>
              <a:prstGeom prst="rect">
                <a:avLst/>
              </a:prstGeom>
              <a:noFill/>
            </p:spPr>
            <p:txBody>
              <a:bodyPr wrap="square" rtlCol="0">
                <a:spAutoFit/>
              </a:bodyPr>
              <a:lstStyle/>
              <a:p>
                <a:r>
                  <a:rPr lang="en-GB" sz="1200" dirty="0"/>
                  <a:t>RSU = 440W/m</a:t>
                </a:r>
                <a:r>
                  <a:rPr lang="en-GB" sz="1200" baseline="30000" dirty="0"/>
                  <a:t>2</a:t>
                </a:r>
                <a:endParaRPr lang="en-GB" sz="1200" dirty="0"/>
              </a:p>
            </p:txBody>
          </p:sp>
          <p:cxnSp>
            <p:nvCxnSpPr>
              <p:cNvPr id="26" name="Straight Arrow Connector 25">
                <a:extLst>
                  <a:ext uri="{FF2B5EF4-FFF2-40B4-BE49-F238E27FC236}">
                    <a16:creationId xmlns:a16="http://schemas.microsoft.com/office/drawing/2014/main" id="{533A2955-5EC0-413C-AD14-68941D8FF6E8}"/>
                  </a:ext>
                </a:extLst>
              </p:cNvPr>
              <p:cNvCxnSpPr/>
              <p:nvPr/>
            </p:nvCxnSpPr>
            <p:spPr>
              <a:xfrm flipH="1">
                <a:off x="1524000" y="1740638"/>
                <a:ext cx="759836" cy="7511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AC036A7-F822-4CB1-9E6F-21BFB96F963E}"/>
                  </a:ext>
                </a:extLst>
              </p:cNvPr>
              <p:cNvCxnSpPr/>
              <p:nvPr/>
            </p:nvCxnSpPr>
            <p:spPr>
              <a:xfrm flipH="1">
                <a:off x="2095500" y="1711934"/>
                <a:ext cx="188336" cy="528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DADF1BC-9C8A-4EDD-9063-289B768770F6}"/>
                  </a:ext>
                </a:extLst>
              </p:cNvPr>
              <p:cNvCxnSpPr/>
              <p:nvPr/>
            </p:nvCxnSpPr>
            <p:spPr>
              <a:xfrm>
                <a:off x="2283836" y="1719392"/>
                <a:ext cx="249814" cy="396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0740F0E-E401-46A9-A574-1EA8424CFA28}"/>
                  </a:ext>
                </a:extLst>
              </p:cNvPr>
              <p:cNvCxnSpPr/>
              <p:nvPr/>
            </p:nvCxnSpPr>
            <p:spPr>
              <a:xfrm>
                <a:off x="2283836" y="1719392"/>
                <a:ext cx="693678" cy="2567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61A92DB-1BDD-4B4D-9777-E7E4593BF5BA}"/>
                  </a:ext>
                </a:extLst>
              </p:cNvPr>
              <p:cNvCxnSpPr/>
              <p:nvPr/>
            </p:nvCxnSpPr>
            <p:spPr>
              <a:xfrm>
                <a:off x="2291456" y="1719392"/>
                <a:ext cx="1430654" cy="107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 name="TextBox 1">
              <a:extLst>
                <a:ext uri="{FF2B5EF4-FFF2-40B4-BE49-F238E27FC236}">
                  <a16:creationId xmlns:a16="http://schemas.microsoft.com/office/drawing/2014/main" id="{1650DFD4-5DE4-412E-B93F-B62B587B2CD6}"/>
                </a:ext>
              </a:extLst>
            </p:cNvPr>
            <p:cNvSpPr txBox="1"/>
            <p:nvPr/>
          </p:nvSpPr>
          <p:spPr>
            <a:xfrm>
              <a:off x="2834640" y="2491740"/>
              <a:ext cx="887470" cy="276999"/>
            </a:xfrm>
            <a:prstGeom prst="rect">
              <a:avLst/>
            </a:prstGeom>
            <a:noFill/>
          </p:spPr>
          <p:txBody>
            <a:bodyPr wrap="square" rtlCol="0">
              <a:spAutoFit/>
            </a:bodyPr>
            <a:lstStyle/>
            <a:p>
              <a:r>
                <a:rPr lang="en-GB" sz="1200" dirty="0"/>
                <a:t>K9 foams</a:t>
              </a:r>
            </a:p>
          </p:txBody>
        </p:sp>
        <p:cxnSp>
          <p:nvCxnSpPr>
            <p:cNvPr id="5" name="Straight Arrow Connector 4">
              <a:extLst>
                <a:ext uri="{FF2B5EF4-FFF2-40B4-BE49-F238E27FC236}">
                  <a16:creationId xmlns:a16="http://schemas.microsoft.com/office/drawing/2014/main" id="{F23C1D3C-EFD2-4DE5-BD46-990DE7CBBE50}"/>
                </a:ext>
              </a:extLst>
            </p:cNvPr>
            <p:cNvCxnSpPr/>
            <p:nvPr/>
          </p:nvCxnSpPr>
          <p:spPr>
            <a:xfrm flipV="1">
              <a:off x="3440948" y="1983565"/>
              <a:ext cx="536692" cy="528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695F8D9F-F199-40E0-8C92-7110835CAD39}"/>
                </a:ext>
              </a:extLst>
            </p:cNvPr>
            <p:cNvCxnSpPr/>
            <p:nvPr/>
          </p:nvCxnSpPr>
          <p:spPr>
            <a:xfrm flipH="1">
              <a:off x="1326145" y="2669029"/>
              <a:ext cx="1467103" cy="65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318BF47-0FF5-45DB-B641-6A1BE584AFA9}"/>
              </a:ext>
            </a:extLst>
          </p:cNvPr>
          <p:cNvSpPr>
            <a:spLocks noGrp="1"/>
          </p:cNvSpPr>
          <p:nvPr>
            <p:ph type="title"/>
          </p:nvPr>
        </p:nvSpPr>
        <p:spPr>
          <a:xfrm>
            <a:off x="750570" y="181138"/>
            <a:ext cx="8150033" cy="1325563"/>
          </a:xfrm>
        </p:spPr>
        <p:txBody>
          <a:bodyPr>
            <a:normAutofit/>
          </a:bodyPr>
          <a:lstStyle/>
          <a:p>
            <a:br>
              <a:rPr lang="en-GB" sz="3200" dirty="0">
                <a:solidFill>
                  <a:schemeClr val="accent1"/>
                </a:solidFill>
              </a:rPr>
            </a:br>
            <a:r>
              <a:rPr lang="en-GB" sz="3600" dirty="0">
                <a:solidFill>
                  <a:schemeClr val="accent1"/>
                </a:solidFill>
              </a:rPr>
              <a:t>Thermal FEA case 3</a:t>
            </a:r>
            <a:r>
              <a:rPr lang="en-GB" sz="3200" dirty="0">
                <a:solidFill>
                  <a:schemeClr val="accent1"/>
                </a:solidFill>
              </a:rPr>
              <a:t> </a:t>
            </a:r>
            <a:r>
              <a:rPr lang="en-GB" sz="2000" dirty="0">
                <a:solidFill>
                  <a:schemeClr val="accent1"/>
                </a:solidFill>
              </a:rPr>
              <a:t>(sensor simplified model with K9 foams) </a:t>
            </a:r>
            <a:endParaRPr lang="en-GB" sz="3200" dirty="0">
              <a:solidFill>
                <a:schemeClr val="accent1"/>
              </a:solidFill>
            </a:endParaRPr>
          </a:p>
        </p:txBody>
      </p:sp>
      <p:grpSp>
        <p:nvGrpSpPr>
          <p:cNvPr id="8" name="Group 7">
            <a:extLst>
              <a:ext uri="{FF2B5EF4-FFF2-40B4-BE49-F238E27FC236}">
                <a16:creationId xmlns:a16="http://schemas.microsoft.com/office/drawing/2014/main" id="{7ABA38E0-1D6A-405A-A50A-DB24D491A06C}"/>
              </a:ext>
            </a:extLst>
          </p:cNvPr>
          <p:cNvGrpSpPr/>
          <p:nvPr/>
        </p:nvGrpSpPr>
        <p:grpSpPr>
          <a:xfrm>
            <a:off x="4387596" y="3731567"/>
            <a:ext cx="4654698" cy="2297100"/>
            <a:chOff x="4467538" y="4134588"/>
            <a:chExt cx="4654698" cy="2297100"/>
          </a:xfrm>
        </p:grpSpPr>
        <p:grpSp>
          <p:nvGrpSpPr>
            <p:cNvPr id="71" name="Group 70">
              <a:extLst>
                <a:ext uri="{FF2B5EF4-FFF2-40B4-BE49-F238E27FC236}">
                  <a16:creationId xmlns:a16="http://schemas.microsoft.com/office/drawing/2014/main" id="{BDBBB3E7-870C-4E51-89FB-F9CDE4D6A590}"/>
                </a:ext>
              </a:extLst>
            </p:cNvPr>
            <p:cNvGrpSpPr/>
            <p:nvPr/>
          </p:nvGrpSpPr>
          <p:grpSpPr>
            <a:xfrm>
              <a:off x="4467538" y="4134588"/>
              <a:ext cx="4654698" cy="968843"/>
              <a:chOff x="4376791" y="4252947"/>
              <a:chExt cx="4654698" cy="968843"/>
            </a:xfrm>
          </p:grpSpPr>
          <p:grpSp>
            <p:nvGrpSpPr>
              <p:cNvPr id="69" name="Group 68">
                <a:extLst>
                  <a:ext uri="{FF2B5EF4-FFF2-40B4-BE49-F238E27FC236}">
                    <a16:creationId xmlns:a16="http://schemas.microsoft.com/office/drawing/2014/main" id="{276600C2-F9A6-465C-9DAD-0057093E30FD}"/>
                  </a:ext>
                </a:extLst>
              </p:cNvPr>
              <p:cNvGrpSpPr/>
              <p:nvPr/>
            </p:nvGrpSpPr>
            <p:grpSpPr>
              <a:xfrm>
                <a:off x="4376791" y="4252947"/>
                <a:ext cx="4654698" cy="688924"/>
                <a:chOff x="4376791" y="4252947"/>
                <a:chExt cx="4654698" cy="688924"/>
              </a:xfrm>
            </p:grpSpPr>
            <p:pic>
              <p:nvPicPr>
                <p:cNvPr id="60" name="Picture 59">
                  <a:extLst>
                    <a:ext uri="{FF2B5EF4-FFF2-40B4-BE49-F238E27FC236}">
                      <a16:creationId xmlns:a16="http://schemas.microsoft.com/office/drawing/2014/main" id="{F623B4FF-29EE-484E-9096-5E5450AAF2E1}"/>
                    </a:ext>
                  </a:extLst>
                </p:cNvPr>
                <p:cNvPicPr>
                  <a:picLocks noChangeAspect="1"/>
                </p:cNvPicPr>
                <p:nvPr/>
              </p:nvPicPr>
              <p:blipFill rotWithShape="1">
                <a:blip r:embed="rId3"/>
                <a:srcRect b="34301"/>
                <a:stretch/>
              </p:blipFill>
              <p:spPr>
                <a:xfrm>
                  <a:off x="4615682" y="4252947"/>
                  <a:ext cx="4304149" cy="688924"/>
                </a:xfrm>
                <a:prstGeom prst="rect">
                  <a:avLst/>
                </a:prstGeom>
              </p:spPr>
            </p:pic>
            <p:cxnSp>
              <p:nvCxnSpPr>
                <p:cNvPr id="62" name="Straight Arrow Connector 61">
                  <a:extLst>
                    <a:ext uri="{FF2B5EF4-FFF2-40B4-BE49-F238E27FC236}">
                      <a16:creationId xmlns:a16="http://schemas.microsoft.com/office/drawing/2014/main" id="{C0AFD034-A60B-400A-8B34-177E9FCAAF51}"/>
                    </a:ext>
                  </a:extLst>
                </p:cNvPr>
                <p:cNvCxnSpPr/>
                <p:nvPr/>
              </p:nvCxnSpPr>
              <p:spPr>
                <a:xfrm>
                  <a:off x="4376791" y="4756755"/>
                  <a:ext cx="31713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D12E3B-DB0C-4724-951C-53E7D961CA1F}"/>
                    </a:ext>
                  </a:extLst>
                </p:cNvPr>
                <p:cNvCxnSpPr>
                  <a:cxnSpLocks/>
                </p:cNvCxnSpPr>
                <p:nvPr/>
              </p:nvCxnSpPr>
              <p:spPr>
                <a:xfrm flipH="1">
                  <a:off x="8744589" y="4737377"/>
                  <a:ext cx="2869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79B604BD-3FB4-43D2-9A76-1F0D37426AFE}"/>
                  </a:ext>
                </a:extLst>
              </p:cNvPr>
              <p:cNvSpPr txBox="1"/>
              <p:nvPr/>
            </p:nvSpPr>
            <p:spPr>
              <a:xfrm>
                <a:off x="4709420" y="4944791"/>
                <a:ext cx="4050668" cy="276999"/>
              </a:xfrm>
              <a:prstGeom prst="rect">
                <a:avLst/>
              </a:prstGeom>
              <a:noFill/>
            </p:spPr>
            <p:txBody>
              <a:bodyPr wrap="square" rtlCol="0">
                <a:spAutoFit/>
              </a:bodyPr>
              <a:lstStyle/>
              <a:p>
                <a:pPr algn="ctr"/>
                <a:r>
                  <a:rPr lang="en-GB" sz="1200" dirty="0"/>
                  <a:t>Additional HTC  also applied to the end faces of the K9 foams</a:t>
                </a:r>
              </a:p>
            </p:txBody>
          </p:sp>
        </p:grpSp>
        <p:sp>
          <p:nvSpPr>
            <p:cNvPr id="74" name="TextBox 73">
              <a:extLst>
                <a:ext uri="{FF2B5EF4-FFF2-40B4-BE49-F238E27FC236}">
                  <a16:creationId xmlns:a16="http://schemas.microsoft.com/office/drawing/2014/main" id="{CDACD844-9001-4A60-9519-D3ED1F06363F}"/>
                </a:ext>
              </a:extLst>
            </p:cNvPr>
            <p:cNvSpPr txBox="1"/>
            <p:nvPr/>
          </p:nvSpPr>
          <p:spPr>
            <a:xfrm>
              <a:off x="7083227" y="6123911"/>
              <a:ext cx="1334222" cy="307777"/>
            </a:xfrm>
            <a:prstGeom prst="rect">
              <a:avLst/>
            </a:prstGeom>
            <a:noFill/>
          </p:spPr>
          <p:txBody>
            <a:bodyPr wrap="square" rtlCol="0">
              <a:spAutoFit/>
            </a:bodyPr>
            <a:lstStyle/>
            <a:p>
              <a:r>
                <a:rPr lang="en-GB" sz="1400" dirty="0"/>
                <a:t>Delt T =7.5 </a:t>
              </a:r>
              <a:r>
                <a:rPr lang="en-GB" sz="1400" baseline="30000" dirty="0"/>
                <a:t>o</a:t>
              </a:r>
              <a:r>
                <a:rPr lang="en-GB" sz="1400" dirty="0"/>
                <a:t>C</a:t>
              </a:r>
            </a:p>
          </p:txBody>
        </p:sp>
      </p:grpSp>
      <p:sp>
        <p:nvSpPr>
          <p:cNvPr id="80" name="TextBox 79">
            <a:extLst>
              <a:ext uri="{FF2B5EF4-FFF2-40B4-BE49-F238E27FC236}">
                <a16:creationId xmlns:a16="http://schemas.microsoft.com/office/drawing/2014/main" id="{6A508D47-8537-478C-B86E-82D15D5FA034}"/>
              </a:ext>
            </a:extLst>
          </p:cNvPr>
          <p:cNvSpPr txBox="1"/>
          <p:nvPr/>
        </p:nvSpPr>
        <p:spPr>
          <a:xfrm>
            <a:off x="355865" y="3837736"/>
            <a:ext cx="3817096" cy="646331"/>
          </a:xfrm>
          <a:prstGeom prst="rect">
            <a:avLst/>
          </a:prstGeom>
          <a:noFill/>
        </p:spPr>
        <p:txBody>
          <a:bodyPr wrap="square" rtlCol="0">
            <a:spAutoFit/>
          </a:bodyPr>
          <a:lstStyle/>
          <a:p>
            <a:r>
              <a:rPr lang="en-GB" dirty="0"/>
              <a:t>The additional surface area from K9 foams helps to remove the heat. </a:t>
            </a:r>
          </a:p>
        </p:txBody>
      </p:sp>
      <p:sp>
        <p:nvSpPr>
          <p:cNvPr id="3" name="Date Placeholder 2">
            <a:extLst>
              <a:ext uri="{FF2B5EF4-FFF2-40B4-BE49-F238E27FC236}">
                <a16:creationId xmlns:a16="http://schemas.microsoft.com/office/drawing/2014/main" id="{2CC9E2CD-918B-44D0-A84B-97BC123A60CA}"/>
              </a:ext>
            </a:extLst>
          </p:cNvPr>
          <p:cNvSpPr>
            <a:spLocks noGrp="1"/>
          </p:cNvSpPr>
          <p:nvPr>
            <p:ph type="dt" sz="half" idx="10"/>
          </p:nvPr>
        </p:nvSpPr>
        <p:spPr/>
        <p:txBody>
          <a:bodyPr/>
          <a:lstStyle/>
          <a:p>
            <a:r>
              <a:rPr lang="en-US"/>
              <a:t>15/03/2024</a:t>
            </a:r>
            <a:endParaRPr lang="en-GB"/>
          </a:p>
        </p:txBody>
      </p:sp>
      <p:sp>
        <p:nvSpPr>
          <p:cNvPr id="4" name="Slide Number Placeholder 3">
            <a:extLst>
              <a:ext uri="{FF2B5EF4-FFF2-40B4-BE49-F238E27FC236}">
                <a16:creationId xmlns:a16="http://schemas.microsoft.com/office/drawing/2014/main" id="{2AA6F3BE-6701-40AE-908A-E384CE25BBDB}"/>
              </a:ext>
            </a:extLst>
          </p:cNvPr>
          <p:cNvSpPr>
            <a:spLocks noGrp="1"/>
          </p:cNvSpPr>
          <p:nvPr>
            <p:ph type="sldNum" sz="quarter" idx="12"/>
          </p:nvPr>
        </p:nvSpPr>
        <p:spPr/>
        <p:txBody>
          <a:bodyPr/>
          <a:lstStyle/>
          <a:p>
            <a:fld id="{5E713DC6-5A70-454B-832F-5E3FFACF8145}" type="slidenum">
              <a:rPr lang="en-GB" smtClean="0"/>
              <a:t>8</a:t>
            </a:fld>
            <a:endParaRPr lang="en-GB"/>
          </a:p>
        </p:txBody>
      </p:sp>
      <p:grpSp>
        <p:nvGrpSpPr>
          <p:cNvPr id="19" name="Group 18">
            <a:extLst>
              <a:ext uri="{FF2B5EF4-FFF2-40B4-BE49-F238E27FC236}">
                <a16:creationId xmlns:a16="http://schemas.microsoft.com/office/drawing/2014/main" id="{7CA2F6E4-7E32-4FCD-A100-5257300FDBC6}"/>
              </a:ext>
            </a:extLst>
          </p:cNvPr>
          <p:cNvGrpSpPr/>
          <p:nvPr/>
        </p:nvGrpSpPr>
        <p:grpSpPr>
          <a:xfrm>
            <a:off x="4646997" y="1468647"/>
            <a:ext cx="4283639" cy="2507727"/>
            <a:chOff x="4629034" y="1366660"/>
            <a:chExt cx="4283639" cy="2507727"/>
          </a:xfrm>
        </p:grpSpPr>
        <p:grpSp>
          <p:nvGrpSpPr>
            <p:cNvPr id="7" name="Group 6">
              <a:extLst>
                <a:ext uri="{FF2B5EF4-FFF2-40B4-BE49-F238E27FC236}">
                  <a16:creationId xmlns:a16="http://schemas.microsoft.com/office/drawing/2014/main" id="{DC79A93E-D4C5-4229-A5D5-88965196F97B}"/>
                </a:ext>
              </a:extLst>
            </p:cNvPr>
            <p:cNvGrpSpPr/>
            <p:nvPr/>
          </p:nvGrpSpPr>
          <p:grpSpPr>
            <a:xfrm>
              <a:off x="4629034" y="1366660"/>
              <a:ext cx="4283639" cy="2507727"/>
              <a:chOff x="313318" y="3782587"/>
              <a:chExt cx="4283639" cy="2507727"/>
            </a:xfrm>
          </p:grpSpPr>
          <p:grpSp>
            <p:nvGrpSpPr>
              <p:cNvPr id="55" name="Group 54">
                <a:extLst>
                  <a:ext uri="{FF2B5EF4-FFF2-40B4-BE49-F238E27FC236}">
                    <a16:creationId xmlns:a16="http://schemas.microsoft.com/office/drawing/2014/main" id="{A31475AA-01D1-4457-B51B-5A8C5A02CB62}"/>
                  </a:ext>
                </a:extLst>
              </p:cNvPr>
              <p:cNvGrpSpPr/>
              <p:nvPr/>
            </p:nvGrpSpPr>
            <p:grpSpPr>
              <a:xfrm>
                <a:off x="313318" y="3782587"/>
                <a:ext cx="4283639" cy="962631"/>
                <a:chOff x="4572000" y="1456066"/>
                <a:chExt cx="4283639" cy="962631"/>
              </a:xfrm>
            </p:grpSpPr>
            <p:grpSp>
              <p:nvGrpSpPr>
                <p:cNvPr id="50" name="Group 49">
                  <a:extLst>
                    <a:ext uri="{FF2B5EF4-FFF2-40B4-BE49-F238E27FC236}">
                      <a16:creationId xmlns:a16="http://schemas.microsoft.com/office/drawing/2014/main" id="{C5067B6D-ECB1-4953-A73A-F5B2581C537B}"/>
                    </a:ext>
                  </a:extLst>
                </p:cNvPr>
                <p:cNvGrpSpPr/>
                <p:nvPr/>
              </p:nvGrpSpPr>
              <p:grpSpPr>
                <a:xfrm>
                  <a:off x="4629408" y="1761560"/>
                  <a:ext cx="4068999" cy="657137"/>
                  <a:chOff x="4629408" y="1761560"/>
                  <a:chExt cx="4068999" cy="657137"/>
                </a:xfrm>
              </p:grpSpPr>
              <p:sp>
                <p:nvSpPr>
                  <p:cNvPr id="36" name="TextBox 35">
                    <a:extLst>
                      <a:ext uri="{FF2B5EF4-FFF2-40B4-BE49-F238E27FC236}">
                        <a16:creationId xmlns:a16="http://schemas.microsoft.com/office/drawing/2014/main" id="{8EF88DAC-0EBA-4E16-808D-8956CEFB9280}"/>
                      </a:ext>
                    </a:extLst>
                  </p:cNvPr>
                  <p:cNvSpPr txBox="1"/>
                  <p:nvPr/>
                </p:nvSpPr>
                <p:spPr>
                  <a:xfrm>
                    <a:off x="4647739" y="2141698"/>
                    <a:ext cx="4050668" cy="276999"/>
                  </a:xfrm>
                  <a:prstGeom prst="rect">
                    <a:avLst/>
                  </a:prstGeom>
                  <a:noFill/>
                </p:spPr>
                <p:txBody>
                  <a:bodyPr wrap="square" rtlCol="0">
                    <a:spAutoFit/>
                  </a:bodyPr>
                  <a:lstStyle/>
                  <a:p>
                    <a:pPr algn="ctr"/>
                    <a:r>
                      <a:rPr lang="en-GB" sz="1200" dirty="0"/>
                      <a:t>HTC area applied to inside faces of K9 foam and sensor area</a:t>
                    </a:r>
                  </a:p>
                </p:txBody>
              </p:sp>
              <p:grpSp>
                <p:nvGrpSpPr>
                  <p:cNvPr id="29" name="Group 28">
                    <a:extLst>
                      <a:ext uri="{FF2B5EF4-FFF2-40B4-BE49-F238E27FC236}">
                        <a16:creationId xmlns:a16="http://schemas.microsoft.com/office/drawing/2014/main" id="{77B898A3-9F02-46DD-A622-D7032C9014F0}"/>
                      </a:ext>
                    </a:extLst>
                  </p:cNvPr>
                  <p:cNvGrpSpPr/>
                  <p:nvPr/>
                </p:nvGrpSpPr>
                <p:grpSpPr>
                  <a:xfrm>
                    <a:off x="4629408" y="1761560"/>
                    <a:ext cx="4065271" cy="266699"/>
                    <a:chOff x="4572000" y="1623061"/>
                    <a:chExt cx="4065271" cy="266699"/>
                  </a:xfrm>
                </p:grpSpPr>
                <p:sp>
                  <p:nvSpPr>
                    <p:cNvPr id="23" name="Rectangle 22">
                      <a:extLst>
                        <a:ext uri="{FF2B5EF4-FFF2-40B4-BE49-F238E27FC236}">
                          <a16:creationId xmlns:a16="http://schemas.microsoft.com/office/drawing/2014/main" id="{86EEF073-6993-4A6E-A9DF-19A078EE2344}"/>
                        </a:ext>
                      </a:extLst>
                    </p:cNvPr>
                    <p:cNvSpPr/>
                    <p:nvPr/>
                  </p:nvSpPr>
                  <p:spPr>
                    <a:xfrm>
                      <a:off x="4572000" y="1623061"/>
                      <a:ext cx="4065271" cy="5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F0D4F143-D1F2-4CB0-BDCF-6F6EB7B9618B}"/>
                        </a:ext>
                      </a:extLst>
                    </p:cNvPr>
                    <p:cNvSpPr/>
                    <p:nvPr/>
                  </p:nvSpPr>
                  <p:spPr>
                    <a:xfrm>
                      <a:off x="4572000" y="1681053"/>
                      <a:ext cx="226031" cy="2087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6B838EC-0FC3-4A4D-8334-35DB8D3809D5}"/>
                        </a:ext>
                      </a:extLst>
                    </p:cNvPr>
                    <p:cNvSpPr/>
                    <p:nvPr/>
                  </p:nvSpPr>
                  <p:spPr>
                    <a:xfrm>
                      <a:off x="8407199" y="1681052"/>
                      <a:ext cx="226031" cy="20870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1" name="Straight Arrow Connector 40">
                    <a:extLst>
                      <a:ext uri="{FF2B5EF4-FFF2-40B4-BE49-F238E27FC236}">
                        <a16:creationId xmlns:a16="http://schemas.microsoft.com/office/drawing/2014/main" id="{9DA555BF-7E69-4635-8FA7-FC06959AAA76}"/>
                      </a:ext>
                    </a:extLst>
                  </p:cNvPr>
                  <p:cNvCxnSpPr/>
                  <p:nvPr/>
                </p:nvCxnSpPr>
                <p:spPr>
                  <a:xfrm flipV="1">
                    <a:off x="5537771" y="1819551"/>
                    <a:ext cx="0" cy="26844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8E52BAE8-2EA3-4BDC-A5A7-48760CB9C150}"/>
                      </a:ext>
                    </a:extLst>
                  </p:cNvPr>
                  <p:cNvCxnSpPr/>
                  <p:nvPr/>
                </p:nvCxnSpPr>
                <p:spPr>
                  <a:xfrm flipV="1">
                    <a:off x="6316894" y="1826529"/>
                    <a:ext cx="0" cy="26844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12F126E1-C77E-4743-9743-828D50A6CE97}"/>
                      </a:ext>
                    </a:extLst>
                  </p:cNvPr>
                  <p:cNvCxnSpPr>
                    <a:cxnSpLocks/>
                  </p:cNvCxnSpPr>
                  <p:nvPr/>
                </p:nvCxnSpPr>
                <p:spPr>
                  <a:xfrm flipH="1">
                    <a:off x="4900773" y="1922949"/>
                    <a:ext cx="36987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A0336A2A-3598-45D9-9946-8F8CF7A6AF8B}"/>
                      </a:ext>
                    </a:extLst>
                  </p:cNvPr>
                  <p:cNvCxnSpPr/>
                  <p:nvPr/>
                </p:nvCxnSpPr>
                <p:spPr>
                  <a:xfrm flipV="1">
                    <a:off x="7062231" y="1819551"/>
                    <a:ext cx="0" cy="26844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B47BBBED-AC91-4139-B174-16718CA9A41A}"/>
                      </a:ext>
                    </a:extLst>
                  </p:cNvPr>
                  <p:cNvCxnSpPr/>
                  <p:nvPr/>
                </p:nvCxnSpPr>
                <p:spPr>
                  <a:xfrm flipV="1">
                    <a:off x="7751188" y="1833538"/>
                    <a:ext cx="0" cy="26844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892F6740-7B1A-44FB-B57D-8D8F9890A25B}"/>
                      </a:ext>
                    </a:extLst>
                  </p:cNvPr>
                  <p:cNvCxnSpPr>
                    <a:cxnSpLocks/>
                  </p:cNvCxnSpPr>
                  <p:nvPr/>
                </p:nvCxnSpPr>
                <p:spPr>
                  <a:xfrm>
                    <a:off x="8096339" y="1917790"/>
                    <a:ext cx="368268"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sp>
              <p:nvSpPr>
                <p:cNvPr id="52" name="TextBox 51">
                  <a:extLst>
                    <a:ext uri="{FF2B5EF4-FFF2-40B4-BE49-F238E27FC236}">
                      <a16:creationId xmlns:a16="http://schemas.microsoft.com/office/drawing/2014/main" id="{F01FF9BA-AD46-4C9E-948B-8643C55FC335}"/>
                    </a:ext>
                  </a:extLst>
                </p:cNvPr>
                <p:cNvSpPr txBox="1"/>
                <p:nvPr/>
              </p:nvSpPr>
              <p:spPr>
                <a:xfrm>
                  <a:off x="6267039" y="1456066"/>
                  <a:ext cx="2558568" cy="307777"/>
                </a:xfrm>
                <a:prstGeom prst="rect">
                  <a:avLst/>
                </a:prstGeom>
                <a:noFill/>
              </p:spPr>
              <p:txBody>
                <a:bodyPr wrap="square" rtlCol="0">
                  <a:spAutoFit/>
                </a:bodyPr>
                <a:lstStyle/>
                <a:p>
                  <a:r>
                    <a:rPr lang="en-GB" sz="1400" dirty="0"/>
                    <a:t>sensor</a:t>
                  </a:r>
                </a:p>
              </p:txBody>
            </p:sp>
            <p:sp>
              <p:nvSpPr>
                <p:cNvPr id="53" name="TextBox 52">
                  <a:extLst>
                    <a:ext uri="{FF2B5EF4-FFF2-40B4-BE49-F238E27FC236}">
                      <a16:creationId xmlns:a16="http://schemas.microsoft.com/office/drawing/2014/main" id="{A9D88557-7F88-4EE6-8E42-30F9EE2C538F}"/>
                    </a:ext>
                  </a:extLst>
                </p:cNvPr>
                <p:cNvSpPr txBox="1"/>
                <p:nvPr/>
              </p:nvSpPr>
              <p:spPr>
                <a:xfrm>
                  <a:off x="4572000" y="1772976"/>
                  <a:ext cx="457202" cy="307777"/>
                </a:xfrm>
                <a:prstGeom prst="rect">
                  <a:avLst/>
                </a:prstGeom>
                <a:noFill/>
              </p:spPr>
              <p:txBody>
                <a:bodyPr wrap="square" rtlCol="0">
                  <a:spAutoFit/>
                </a:bodyPr>
                <a:lstStyle/>
                <a:p>
                  <a:r>
                    <a:rPr lang="en-GB" sz="1400" dirty="0"/>
                    <a:t>K9</a:t>
                  </a:r>
                </a:p>
              </p:txBody>
            </p:sp>
            <p:sp>
              <p:nvSpPr>
                <p:cNvPr id="54" name="TextBox 53">
                  <a:extLst>
                    <a:ext uri="{FF2B5EF4-FFF2-40B4-BE49-F238E27FC236}">
                      <a16:creationId xmlns:a16="http://schemas.microsoft.com/office/drawing/2014/main" id="{D3358071-EBF4-4DE3-8594-5B9D5DF23285}"/>
                    </a:ext>
                  </a:extLst>
                </p:cNvPr>
                <p:cNvSpPr txBox="1"/>
                <p:nvPr/>
              </p:nvSpPr>
              <p:spPr>
                <a:xfrm>
                  <a:off x="8398437" y="1751398"/>
                  <a:ext cx="457202" cy="307777"/>
                </a:xfrm>
                <a:prstGeom prst="rect">
                  <a:avLst/>
                </a:prstGeom>
                <a:noFill/>
              </p:spPr>
              <p:txBody>
                <a:bodyPr wrap="square" rtlCol="0">
                  <a:spAutoFit/>
                </a:bodyPr>
                <a:lstStyle/>
                <a:p>
                  <a:r>
                    <a:rPr lang="en-GB" sz="1400" dirty="0"/>
                    <a:t>K9</a:t>
                  </a:r>
                </a:p>
              </p:txBody>
            </p:sp>
          </p:grpSp>
          <p:grpSp>
            <p:nvGrpSpPr>
              <p:cNvPr id="59" name="Group 58">
                <a:extLst>
                  <a:ext uri="{FF2B5EF4-FFF2-40B4-BE49-F238E27FC236}">
                    <a16:creationId xmlns:a16="http://schemas.microsoft.com/office/drawing/2014/main" id="{89966538-128F-43E1-BCE5-FD32B401681A}"/>
                  </a:ext>
                </a:extLst>
              </p:cNvPr>
              <p:cNvGrpSpPr/>
              <p:nvPr/>
            </p:nvGrpSpPr>
            <p:grpSpPr>
              <a:xfrm>
                <a:off x="1975950" y="4800103"/>
                <a:ext cx="2463775" cy="1490211"/>
                <a:chOff x="6234632" y="2494130"/>
                <a:chExt cx="2463775" cy="1490211"/>
              </a:xfrm>
            </p:grpSpPr>
            <p:pic>
              <p:nvPicPr>
                <p:cNvPr id="57" name="Picture 56">
                  <a:extLst>
                    <a:ext uri="{FF2B5EF4-FFF2-40B4-BE49-F238E27FC236}">
                      <a16:creationId xmlns:a16="http://schemas.microsoft.com/office/drawing/2014/main" id="{898614EA-9E68-43B0-9055-DC46E1288730}"/>
                    </a:ext>
                  </a:extLst>
                </p:cNvPr>
                <p:cNvPicPr>
                  <a:picLocks noChangeAspect="1"/>
                </p:cNvPicPr>
                <p:nvPr/>
              </p:nvPicPr>
              <p:blipFill rotWithShape="1">
                <a:blip r:embed="rId4"/>
                <a:srcRect r="5017"/>
                <a:stretch/>
              </p:blipFill>
              <p:spPr>
                <a:xfrm>
                  <a:off x="6234632" y="2510283"/>
                  <a:ext cx="2463775" cy="1474058"/>
                </a:xfrm>
                <a:prstGeom prst="rect">
                  <a:avLst/>
                </a:prstGeom>
              </p:spPr>
            </p:pic>
            <p:sp>
              <p:nvSpPr>
                <p:cNvPr id="58" name="TextBox 57">
                  <a:extLst>
                    <a:ext uri="{FF2B5EF4-FFF2-40B4-BE49-F238E27FC236}">
                      <a16:creationId xmlns:a16="http://schemas.microsoft.com/office/drawing/2014/main" id="{0F573226-FDA7-4B4A-BE4D-7CF9DCAD8D12}"/>
                    </a:ext>
                  </a:extLst>
                </p:cNvPr>
                <p:cNvSpPr txBox="1"/>
                <p:nvPr/>
              </p:nvSpPr>
              <p:spPr>
                <a:xfrm>
                  <a:off x="6948671" y="2494130"/>
                  <a:ext cx="1667460" cy="276999"/>
                </a:xfrm>
                <a:prstGeom prst="rect">
                  <a:avLst/>
                </a:prstGeom>
                <a:noFill/>
              </p:spPr>
              <p:txBody>
                <a:bodyPr wrap="square" rtlCol="0">
                  <a:spAutoFit/>
                </a:bodyPr>
                <a:lstStyle/>
                <a:p>
                  <a:pPr algn="ctr"/>
                  <a:r>
                    <a:rPr lang="en-GB" sz="1200" dirty="0"/>
                    <a:t>Delt T =12 </a:t>
                  </a:r>
                  <a:r>
                    <a:rPr lang="en-GB" sz="1200" baseline="30000" dirty="0"/>
                    <a:t>o</a:t>
                  </a:r>
                  <a:r>
                    <a:rPr lang="en-GB" sz="1200" dirty="0"/>
                    <a:t>C</a:t>
                  </a:r>
                </a:p>
              </p:txBody>
            </p:sp>
          </p:grpSp>
        </p:grpSp>
        <p:pic>
          <p:nvPicPr>
            <p:cNvPr id="18" name="Picture 17">
              <a:extLst>
                <a:ext uri="{FF2B5EF4-FFF2-40B4-BE49-F238E27FC236}">
                  <a16:creationId xmlns:a16="http://schemas.microsoft.com/office/drawing/2014/main" id="{CBE90BA6-F1ED-4CB0-8AA8-B8B063FFAD70}"/>
                </a:ext>
              </a:extLst>
            </p:cNvPr>
            <p:cNvPicPr>
              <a:picLocks noChangeAspect="1"/>
            </p:cNvPicPr>
            <p:nvPr/>
          </p:nvPicPr>
          <p:blipFill rotWithShape="1">
            <a:blip r:embed="rId5"/>
            <a:srcRect l="4491" t="8220" b="5046"/>
            <a:stretch/>
          </p:blipFill>
          <p:spPr>
            <a:xfrm>
              <a:off x="4735961" y="2415537"/>
              <a:ext cx="1563668" cy="1449748"/>
            </a:xfrm>
            <a:prstGeom prst="rect">
              <a:avLst/>
            </a:prstGeom>
          </p:spPr>
        </p:pic>
      </p:grpSp>
      <p:grpSp>
        <p:nvGrpSpPr>
          <p:cNvPr id="31" name="Group 30">
            <a:extLst>
              <a:ext uri="{FF2B5EF4-FFF2-40B4-BE49-F238E27FC236}">
                <a16:creationId xmlns:a16="http://schemas.microsoft.com/office/drawing/2014/main" id="{26CB377D-385E-49BB-9A30-378F02DEA29E}"/>
              </a:ext>
            </a:extLst>
          </p:cNvPr>
          <p:cNvGrpSpPr/>
          <p:nvPr/>
        </p:nvGrpSpPr>
        <p:grpSpPr>
          <a:xfrm>
            <a:off x="3028883" y="4832414"/>
            <a:ext cx="5631388" cy="1490877"/>
            <a:chOff x="3028883" y="4832414"/>
            <a:chExt cx="5631388" cy="1490877"/>
          </a:xfrm>
        </p:grpSpPr>
        <p:grpSp>
          <p:nvGrpSpPr>
            <p:cNvPr id="16" name="Group 15">
              <a:extLst>
                <a:ext uri="{FF2B5EF4-FFF2-40B4-BE49-F238E27FC236}">
                  <a16:creationId xmlns:a16="http://schemas.microsoft.com/office/drawing/2014/main" id="{40B5C2B9-CA0C-4F11-A612-22E9195A0E5C}"/>
                </a:ext>
              </a:extLst>
            </p:cNvPr>
            <p:cNvGrpSpPr/>
            <p:nvPr/>
          </p:nvGrpSpPr>
          <p:grpSpPr>
            <a:xfrm>
              <a:off x="3028883" y="4832414"/>
              <a:ext cx="5631388" cy="1490877"/>
              <a:chOff x="2580741" y="4756499"/>
              <a:chExt cx="5631388" cy="1490877"/>
            </a:xfrm>
          </p:grpSpPr>
          <p:pic>
            <p:nvPicPr>
              <p:cNvPr id="15" name="Picture 14">
                <a:extLst>
                  <a:ext uri="{FF2B5EF4-FFF2-40B4-BE49-F238E27FC236}">
                    <a16:creationId xmlns:a16="http://schemas.microsoft.com/office/drawing/2014/main" id="{A24A537F-132D-4203-A68C-CE991420DA28}"/>
                  </a:ext>
                </a:extLst>
              </p:cNvPr>
              <p:cNvPicPr>
                <a:picLocks noChangeAspect="1"/>
              </p:cNvPicPr>
              <p:nvPr/>
            </p:nvPicPr>
            <p:blipFill>
              <a:blip r:embed="rId6"/>
              <a:stretch>
                <a:fillRect/>
              </a:stretch>
            </p:blipFill>
            <p:spPr>
              <a:xfrm>
                <a:off x="5057148" y="4756499"/>
                <a:ext cx="3154981" cy="1490877"/>
              </a:xfrm>
              <a:prstGeom prst="rect">
                <a:avLst/>
              </a:prstGeom>
            </p:spPr>
          </p:pic>
          <p:pic>
            <p:nvPicPr>
              <p:cNvPr id="13" name="Picture 12">
                <a:extLst>
                  <a:ext uri="{FF2B5EF4-FFF2-40B4-BE49-F238E27FC236}">
                    <a16:creationId xmlns:a16="http://schemas.microsoft.com/office/drawing/2014/main" id="{4EBC78F1-CE79-4B2C-9479-F7C532DD1A78}"/>
                  </a:ext>
                </a:extLst>
              </p:cNvPr>
              <p:cNvPicPr>
                <a:picLocks noChangeAspect="1"/>
              </p:cNvPicPr>
              <p:nvPr/>
            </p:nvPicPr>
            <p:blipFill rotWithShape="1">
              <a:blip r:embed="rId6"/>
              <a:srcRect l="23058" t="44741" r="34103" b="2278"/>
              <a:stretch/>
            </p:blipFill>
            <p:spPr>
              <a:xfrm>
                <a:off x="2580741" y="4766734"/>
                <a:ext cx="2468410" cy="1442538"/>
              </a:xfrm>
              <a:prstGeom prst="rect">
                <a:avLst/>
              </a:prstGeom>
            </p:spPr>
          </p:pic>
        </p:grpSp>
        <p:sp>
          <p:nvSpPr>
            <p:cNvPr id="25" name="TextBox 24">
              <a:extLst>
                <a:ext uri="{FF2B5EF4-FFF2-40B4-BE49-F238E27FC236}">
                  <a16:creationId xmlns:a16="http://schemas.microsoft.com/office/drawing/2014/main" id="{86527EB8-9FD0-4587-9F80-2F305289A111}"/>
                </a:ext>
              </a:extLst>
            </p:cNvPr>
            <p:cNvSpPr txBox="1"/>
            <p:nvPr/>
          </p:nvSpPr>
          <p:spPr>
            <a:xfrm>
              <a:off x="7401117" y="5879162"/>
              <a:ext cx="1236154" cy="261610"/>
            </a:xfrm>
            <a:prstGeom prst="rect">
              <a:avLst/>
            </a:prstGeom>
            <a:noFill/>
          </p:spPr>
          <p:txBody>
            <a:bodyPr wrap="square" rtlCol="0">
              <a:spAutoFit/>
            </a:bodyPr>
            <a:lstStyle/>
            <a:p>
              <a:r>
                <a:rPr lang="en-GB" sz="1100" dirty="0"/>
                <a:t>Delta T = 7.53 </a:t>
              </a:r>
              <a:r>
                <a:rPr lang="en-GB" sz="1100" baseline="30000" dirty="0"/>
                <a:t>o</a:t>
              </a:r>
              <a:r>
                <a:rPr lang="en-GB" sz="1100" dirty="0"/>
                <a:t>C</a:t>
              </a:r>
            </a:p>
          </p:txBody>
        </p:sp>
      </p:grpSp>
    </p:spTree>
    <p:extLst>
      <p:ext uri="{BB962C8B-B14F-4D97-AF65-F5344CB8AC3E}">
        <p14:creationId xmlns:p14="http://schemas.microsoft.com/office/powerpoint/2010/main" val="60203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77071D-FEA8-44B2-814E-FE631F8D47C5}"/>
              </a:ext>
            </a:extLst>
          </p:cNvPr>
          <p:cNvSpPr>
            <a:spLocks noGrp="1"/>
          </p:cNvSpPr>
          <p:nvPr>
            <p:ph type="title"/>
          </p:nvPr>
        </p:nvSpPr>
        <p:spPr/>
        <p:txBody>
          <a:bodyPr>
            <a:normAutofit/>
          </a:bodyPr>
          <a:lstStyle/>
          <a:p>
            <a:r>
              <a:rPr lang="en-GB" sz="3200" dirty="0">
                <a:solidFill>
                  <a:schemeClr val="accent1"/>
                </a:solidFill>
              </a:rPr>
              <a:t>CFD 2D model (without K9 foams)</a:t>
            </a:r>
          </a:p>
        </p:txBody>
      </p:sp>
      <p:grpSp>
        <p:nvGrpSpPr>
          <p:cNvPr id="16" name="Group 15">
            <a:extLst>
              <a:ext uri="{FF2B5EF4-FFF2-40B4-BE49-F238E27FC236}">
                <a16:creationId xmlns:a16="http://schemas.microsoft.com/office/drawing/2014/main" id="{B6DBB456-9B12-4123-B88A-59544B84E242}"/>
              </a:ext>
            </a:extLst>
          </p:cNvPr>
          <p:cNvGrpSpPr/>
          <p:nvPr/>
        </p:nvGrpSpPr>
        <p:grpSpPr>
          <a:xfrm>
            <a:off x="-7736" y="1954770"/>
            <a:ext cx="9151736" cy="910153"/>
            <a:chOff x="-7736" y="1909882"/>
            <a:chExt cx="9151736" cy="910153"/>
          </a:xfrm>
        </p:grpSpPr>
        <p:sp>
          <p:nvSpPr>
            <p:cNvPr id="2" name="TextBox 1">
              <a:extLst>
                <a:ext uri="{FF2B5EF4-FFF2-40B4-BE49-F238E27FC236}">
                  <a16:creationId xmlns:a16="http://schemas.microsoft.com/office/drawing/2014/main" id="{2D6204EB-C414-4E0F-AC5D-E5306F7CCB1E}"/>
                </a:ext>
              </a:extLst>
            </p:cNvPr>
            <p:cNvSpPr txBox="1"/>
            <p:nvPr/>
          </p:nvSpPr>
          <p:spPr>
            <a:xfrm>
              <a:off x="4653907" y="2450703"/>
              <a:ext cx="2019300" cy="369332"/>
            </a:xfrm>
            <a:prstGeom prst="rect">
              <a:avLst/>
            </a:prstGeom>
            <a:noFill/>
          </p:spPr>
          <p:txBody>
            <a:bodyPr wrap="square" rtlCol="0">
              <a:spAutoFit/>
            </a:bodyPr>
            <a:lstStyle/>
            <a:p>
              <a:r>
                <a:rPr lang="en-GB" dirty="0"/>
                <a:t>air</a:t>
              </a:r>
            </a:p>
          </p:txBody>
        </p:sp>
        <p:pic>
          <p:nvPicPr>
            <p:cNvPr id="84" name="Picture 83">
              <a:extLst>
                <a:ext uri="{FF2B5EF4-FFF2-40B4-BE49-F238E27FC236}">
                  <a16:creationId xmlns:a16="http://schemas.microsoft.com/office/drawing/2014/main" id="{9FF6AC66-F726-4E1A-886C-B395628D86EA}"/>
                </a:ext>
              </a:extLst>
            </p:cNvPr>
            <p:cNvPicPr>
              <a:picLocks noChangeAspect="1"/>
            </p:cNvPicPr>
            <p:nvPr/>
          </p:nvPicPr>
          <p:blipFill rotWithShape="1">
            <a:blip r:embed="rId2"/>
            <a:srcRect b="37273"/>
            <a:stretch/>
          </p:blipFill>
          <p:spPr>
            <a:xfrm>
              <a:off x="163814" y="1909882"/>
              <a:ext cx="8980186" cy="910153"/>
            </a:xfrm>
            <a:prstGeom prst="rect">
              <a:avLst/>
            </a:prstGeom>
          </p:spPr>
        </p:pic>
        <p:cxnSp>
          <p:nvCxnSpPr>
            <p:cNvPr id="14" name="Straight Connector 13">
              <a:extLst>
                <a:ext uri="{FF2B5EF4-FFF2-40B4-BE49-F238E27FC236}">
                  <a16:creationId xmlns:a16="http://schemas.microsoft.com/office/drawing/2014/main" id="{017AB877-E654-4B07-917E-4CEEBE0E3601}"/>
                </a:ext>
              </a:extLst>
            </p:cNvPr>
            <p:cNvCxnSpPr/>
            <p:nvPr/>
          </p:nvCxnSpPr>
          <p:spPr>
            <a:xfrm>
              <a:off x="1530849" y="2502073"/>
              <a:ext cx="6637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2EC3BF-C053-4B29-996B-C7F9FB3DCC74}"/>
                </a:ext>
              </a:extLst>
            </p:cNvPr>
            <p:cNvCxnSpPr>
              <a:cxnSpLocks/>
            </p:cNvCxnSpPr>
            <p:nvPr/>
          </p:nvCxnSpPr>
          <p:spPr>
            <a:xfrm>
              <a:off x="1238134" y="2502073"/>
              <a:ext cx="2385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F84358F-61B2-47B7-B3B4-A6C3CEC770C1}"/>
                </a:ext>
              </a:extLst>
            </p:cNvPr>
            <p:cNvSpPr/>
            <p:nvPr/>
          </p:nvSpPr>
          <p:spPr>
            <a:xfrm>
              <a:off x="896471" y="2508619"/>
              <a:ext cx="7682753" cy="23969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1DC43A0-DB55-4FAA-9927-483032EBCEB9}"/>
                </a:ext>
              </a:extLst>
            </p:cNvPr>
            <p:cNvSpPr txBox="1"/>
            <p:nvPr/>
          </p:nvSpPr>
          <p:spPr>
            <a:xfrm>
              <a:off x="-7736" y="2194296"/>
              <a:ext cx="1398494" cy="307777"/>
            </a:xfrm>
            <a:prstGeom prst="rect">
              <a:avLst/>
            </a:prstGeom>
            <a:noFill/>
          </p:spPr>
          <p:txBody>
            <a:bodyPr wrap="square" rtlCol="0">
              <a:spAutoFit/>
            </a:bodyPr>
            <a:lstStyle/>
            <a:p>
              <a:r>
                <a:rPr lang="en-GB" sz="1400" b="1" dirty="0"/>
                <a:t>Inlet v=5/s</a:t>
              </a:r>
            </a:p>
          </p:txBody>
        </p:sp>
      </p:grpSp>
      <p:sp>
        <p:nvSpPr>
          <p:cNvPr id="31" name="TextBox 30">
            <a:extLst>
              <a:ext uri="{FF2B5EF4-FFF2-40B4-BE49-F238E27FC236}">
                <a16:creationId xmlns:a16="http://schemas.microsoft.com/office/drawing/2014/main" id="{5B755136-3FBD-488D-AE1D-A9F0B5FB7E23}"/>
              </a:ext>
            </a:extLst>
          </p:cNvPr>
          <p:cNvSpPr txBox="1"/>
          <p:nvPr/>
        </p:nvSpPr>
        <p:spPr>
          <a:xfrm>
            <a:off x="412376" y="1577788"/>
            <a:ext cx="8102974" cy="338554"/>
          </a:xfrm>
          <a:prstGeom prst="rect">
            <a:avLst/>
          </a:prstGeom>
          <a:noFill/>
        </p:spPr>
        <p:txBody>
          <a:bodyPr wrap="square" rtlCol="0">
            <a:spAutoFit/>
          </a:bodyPr>
          <a:lstStyle/>
          <a:p>
            <a:r>
              <a:rPr lang="en-GB" sz="1600" dirty="0"/>
              <a:t>2D geometry and CFD input:</a:t>
            </a:r>
          </a:p>
        </p:txBody>
      </p:sp>
      <p:grpSp>
        <p:nvGrpSpPr>
          <p:cNvPr id="66" name="Group 65">
            <a:extLst>
              <a:ext uri="{FF2B5EF4-FFF2-40B4-BE49-F238E27FC236}">
                <a16:creationId xmlns:a16="http://schemas.microsoft.com/office/drawing/2014/main" id="{7255A99D-02BE-4DBE-99F9-95628EBC926F}"/>
              </a:ext>
            </a:extLst>
          </p:cNvPr>
          <p:cNvGrpSpPr/>
          <p:nvPr/>
        </p:nvGrpSpPr>
        <p:grpSpPr>
          <a:xfrm>
            <a:off x="853608" y="3293991"/>
            <a:ext cx="2965497" cy="2912481"/>
            <a:chOff x="334143" y="3075418"/>
            <a:chExt cx="2965497" cy="2912481"/>
          </a:xfrm>
        </p:grpSpPr>
        <p:grpSp>
          <p:nvGrpSpPr>
            <p:cNvPr id="30" name="Group 29">
              <a:extLst>
                <a:ext uri="{FF2B5EF4-FFF2-40B4-BE49-F238E27FC236}">
                  <a16:creationId xmlns:a16="http://schemas.microsoft.com/office/drawing/2014/main" id="{0B852C6D-2CB2-4C66-94C5-3B0704E3F078}"/>
                </a:ext>
              </a:extLst>
            </p:cNvPr>
            <p:cNvGrpSpPr/>
            <p:nvPr/>
          </p:nvGrpSpPr>
          <p:grpSpPr>
            <a:xfrm>
              <a:off x="334143" y="3075418"/>
              <a:ext cx="2965497" cy="2912481"/>
              <a:chOff x="334143" y="3075418"/>
              <a:chExt cx="2965497" cy="2912481"/>
            </a:xfrm>
          </p:grpSpPr>
          <p:grpSp>
            <p:nvGrpSpPr>
              <p:cNvPr id="25" name="Group 24">
                <a:extLst>
                  <a:ext uri="{FF2B5EF4-FFF2-40B4-BE49-F238E27FC236}">
                    <a16:creationId xmlns:a16="http://schemas.microsoft.com/office/drawing/2014/main" id="{FCD27479-C10C-4F10-BDFC-0DE10CBE098D}"/>
                  </a:ext>
                </a:extLst>
              </p:cNvPr>
              <p:cNvGrpSpPr/>
              <p:nvPr/>
            </p:nvGrpSpPr>
            <p:grpSpPr>
              <a:xfrm>
                <a:off x="334143" y="3075418"/>
                <a:ext cx="2965497" cy="2912481"/>
                <a:chOff x="5832406" y="3138034"/>
                <a:chExt cx="2965497" cy="2912481"/>
              </a:xfrm>
            </p:grpSpPr>
            <p:grpSp>
              <p:nvGrpSpPr>
                <p:cNvPr id="26" name="Group 25">
                  <a:extLst>
                    <a:ext uri="{FF2B5EF4-FFF2-40B4-BE49-F238E27FC236}">
                      <a16:creationId xmlns:a16="http://schemas.microsoft.com/office/drawing/2014/main" id="{77C4E436-5AEA-429F-A6EC-2E5605BC7070}"/>
                    </a:ext>
                  </a:extLst>
                </p:cNvPr>
                <p:cNvGrpSpPr/>
                <p:nvPr/>
              </p:nvGrpSpPr>
              <p:grpSpPr>
                <a:xfrm>
                  <a:off x="5832406" y="3138034"/>
                  <a:ext cx="2965497" cy="2912481"/>
                  <a:chOff x="5832406" y="3138034"/>
                  <a:chExt cx="2965497" cy="2912481"/>
                </a:xfrm>
              </p:grpSpPr>
              <p:pic>
                <p:nvPicPr>
                  <p:cNvPr id="28" name="Picture 27">
                    <a:extLst>
                      <a:ext uri="{FF2B5EF4-FFF2-40B4-BE49-F238E27FC236}">
                        <a16:creationId xmlns:a16="http://schemas.microsoft.com/office/drawing/2014/main" id="{650A6039-3242-4A06-B31E-AC79AA7A3ADF}"/>
                      </a:ext>
                    </a:extLst>
                  </p:cNvPr>
                  <p:cNvPicPr>
                    <a:picLocks noChangeAspect="1"/>
                  </p:cNvPicPr>
                  <p:nvPr/>
                </p:nvPicPr>
                <p:blipFill>
                  <a:blip r:embed="rId3"/>
                  <a:stretch>
                    <a:fillRect/>
                  </a:stretch>
                </p:blipFill>
                <p:spPr>
                  <a:xfrm>
                    <a:off x="5832406" y="3138034"/>
                    <a:ext cx="2965497" cy="2213758"/>
                  </a:xfrm>
                  <a:prstGeom prst="rect">
                    <a:avLst/>
                  </a:prstGeom>
                </p:spPr>
              </p:pic>
              <p:sp>
                <p:nvSpPr>
                  <p:cNvPr id="29" name="TextBox 28">
                    <a:extLst>
                      <a:ext uri="{FF2B5EF4-FFF2-40B4-BE49-F238E27FC236}">
                        <a16:creationId xmlns:a16="http://schemas.microsoft.com/office/drawing/2014/main" id="{94837AD4-5B42-4EE3-B88F-38A7E9280C2D}"/>
                      </a:ext>
                    </a:extLst>
                  </p:cNvPr>
                  <p:cNvSpPr txBox="1"/>
                  <p:nvPr/>
                </p:nvSpPr>
                <p:spPr>
                  <a:xfrm>
                    <a:off x="6068154" y="5404184"/>
                    <a:ext cx="2615793" cy="646331"/>
                  </a:xfrm>
                  <a:prstGeom prst="rect">
                    <a:avLst/>
                  </a:prstGeom>
                  <a:noFill/>
                </p:spPr>
                <p:txBody>
                  <a:bodyPr wrap="square">
                    <a:spAutoFit/>
                  </a:bodyPr>
                  <a:lstStyle/>
                  <a:p>
                    <a:r>
                      <a:rPr lang="en-US" sz="1200" i="1" u="sng" dirty="0">
                        <a:hlinkClick r:id="rId4">
                          <a:extLst>
                            <a:ext uri="{A12FA001-AC4F-418D-AE19-62706E023703}">
                              <ahyp:hlinkClr xmlns:ahyp="http://schemas.microsoft.com/office/drawing/2018/hyperlinkcolor" val="tx"/>
                            </a:ext>
                          </a:extLst>
                        </a:hlinkClick>
                      </a:rPr>
                      <a:t>Reference:</a:t>
                    </a:r>
                  </a:p>
                  <a:p>
                    <a:r>
                      <a:rPr lang="en-US" sz="1200" i="1" u="sng" dirty="0">
                        <a:hlinkClick r:id="rId4">
                          <a:extLst>
                            <a:ext uri="{A12FA001-AC4F-418D-AE19-62706E023703}">
                              <ahyp:hlinkClr xmlns:ahyp="http://schemas.microsoft.com/office/drawing/2018/hyperlinkcolor" val="tx"/>
                            </a:ext>
                          </a:extLst>
                        </a:hlinkClick>
                      </a:rPr>
                      <a:t>https://indico.cern.ch/event/1228295/contributions/5390941/</a:t>
                    </a:r>
                    <a:r>
                      <a:rPr lang="en-US" sz="1200" i="1" dirty="0"/>
                      <a:t> </a:t>
                    </a:r>
                    <a:endParaRPr lang="en-GB" sz="1200" i="1" dirty="0"/>
                  </a:p>
                </p:txBody>
              </p:sp>
            </p:grpSp>
            <p:sp>
              <p:nvSpPr>
                <p:cNvPr id="27" name="Isosceles Triangle 26">
                  <a:extLst>
                    <a:ext uri="{FF2B5EF4-FFF2-40B4-BE49-F238E27FC236}">
                      <a16:creationId xmlns:a16="http://schemas.microsoft.com/office/drawing/2014/main" id="{BDC8ED0F-3B33-4432-ABAC-2FDA9888A8A7}"/>
                    </a:ext>
                  </a:extLst>
                </p:cNvPr>
                <p:cNvSpPr/>
                <p:nvPr/>
              </p:nvSpPr>
              <p:spPr>
                <a:xfrm>
                  <a:off x="7318101" y="3836757"/>
                  <a:ext cx="115900" cy="17197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4" name="Straight Connector 23">
                <a:extLst>
                  <a:ext uri="{FF2B5EF4-FFF2-40B4-BE49-F238E27FC236}">
                    <a16:creationId xmlns:a16="http://schemas.microsoft.com/office/drawing/2014/main" id="{77CEB645-B97E-45A3-996A-213222E39ED5}"/>
                  </a:ext>
                </a:extLst>
              </p:cNvPr>
              <p:cNvCxnSpPr>
                <a:cxnSpLocks/>
              </p:cNvCxnSpPr>
              <p:nvPr/>
            </p:nvCxnSpPr>
            <p:spPr>
              <a:xfrm flipH="1">
                <a:off x="1886752" y="3946120"/>
                <a:ext cx="1" cy="1047221"/>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C52FEE5A-8E07-4416-BEB8-C5EB8D06F17D}"/>
                </a:ext>
              </a:extLst>
            </p:cNvPr>
            <p:cNvCxnSpPr>
              <a:cxnSpLocks/>
            </p:cNvCxnSpPr>
            <p:nvPr/>
          </p:nvCxnSpPr>
          <p:spPr>
            <a:xfrm>
              <a:off x="744071" y="3892330"/>
              <a:ext cx="1075767"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E78A544D-2B9E-4B1B-9273-FE23018F67EA}"/>
              </a:ext>
            </a:extLst>
          </p:cNvPr>
          <p:cNvGrpSpPr/>
          <p:nvPr/>
        </p:nvGrpSpPr>
        <p:grpSpPr>
          <a:xfrm>
            <a:off x="4183087" y="3175687"/>
            <a:ext cx="2952393" cy="2695258"/>
            <a:chOff x="3296138" y="2852005"/>
            <a:chExt cx="2952393" cy="2695258"/>
          </a:xfrm>
        </p:grpSpPr>
        <p:sp>
          <p:nvSpPr>
            <p:cNvPr id="69" name="TextBox 68">
              <a:extLst>
                <a:ext uri="{FF2B5EF4-FFF2-40B4-BE49-F238E27FC236}">
                  <a16:creationId xmlns:a16="http://schemas.microsoft.com/office/drawing/2014/main" id="{1618B65D-F5A7-4D75-8BB1-ED0CF0DCA41B}"/>
                </a:ext>
              </a:extLst>
            </p:cNvPr>
            <p:cNvSpPr txBox="1"/>
            <p:nvPr/>
          </p:nvSpPr>
          <p:spPr>
            <a:xfrm>
              <a:off x="3296138" y="2852005"/>
              <a:ext cx="2026023" cy="369332"/>
            </a:xfrm>
            <a:prstGeom prst="rect">
              <a:avLst/>
            </a:prstGeom>
            <a:noFill/>
          </p:spPr>
          <p:txBody>
            <a:bodyPr wrap="square" rtlCol="0">
              <a:spAutoFit/>
            </a:bodyPr>
            <a:lstStyle/>
            <a:p>
              <a:r>
                <a:rPr lang="en-GB" dirty="0"/>
                <a:t>Fluid material: air</a:t>
              </a:r>
            </a:p>
          </p:txBody>
        </p:sp>
        <p:pic>
          <p:nvPicPr>
            <p:cNvPr id="68" name="Picture 67">
              <a:extLst>
                <a:ext uri="{FF2B5EF4-FFF2-40B4-BE49-F238E27FC236}">
                  <a16:creationId xmlns:a16="http://schemas.microsoft.com/office/drawing/2014/main" id="{FE47D0E0-31E5-4D4E-8665-0AF09328929B}"/>
                </a:ext>
              </a:extLst>
            </p:cNvPr>
            <p:cNvPicPr>
              <a:picLocks noChangeAspect="1"/>
            </p:cNvPicPr>
            <p:nvPr/>
          </p:nvPicPr>
          <p:blipFill rotWithShape="1">
            <a:blip r:embed="rId5"/>
            <a:srcRect r="30684"/>
            <a:stretch/>
          </p:blipFill>
          <p:spPr>
            <a:xfrm>
              <a:off x="3421433" y="3249621"/>
              <a:ext cx="2827098" cy="2297642"/>
            </a:xfrm>
            <a:prstGeom prst="rect">
              <a:avLst/>
            </a:prstGeom>
          </p:spPr>
        </p:pic>
      </p:grpSp>
      <p:sp>
        <p:nvSpPr>
          <p:cNvPr id="3" name="Date Placeholder 2">
            <a:extLst>
              <a:ext uri="{FF2B5EF4-FFF2-40B4-BE49-F238E27FC236}">
                <a16:creationId xmlns:a16="http://schemas.microsoft.com/office/drawing/2014/main" id="{D2E2B75D-680A-4070-8639-C182F549B7AB}"/>
              </a:ext>
            </a:extLst>
          </p:cNvPr>
          <p:cNvSpPr>
            <a:spLocks noGrp="1"/>
          </p:cNvSpPr>
          <p:nvPr>
            <p:ph type="dt" sz="half" idx="10"/>
          </p:nvPr>
        </p:nvSpPr>
        <p:spPr/>
        <p:txBody>
          <a:bodyPr/>
          <a:lstStyle/>
          <a:p>
            <a:r>
              <a:rPr lang="en-US"/>
              <a:t>15/03/2024</a:t>
            </a:r>
            <a:endParaRPr lang="en-GB"/>
          </a:p>
        </p:txBody>
      </p:sp>
      <p:sp>
        <p:nvSpPr>
          <p:cNvPr id="5" name="Slide Number Placeholder 4">
            <a:extLst>
              <a:ext uri="{FF2B5EF4-FFF2-40B4-BE49-F238E27FC236}">
                <a16:creationId xmlns:a16="http://schemas.microsoft.com/office/drawing/2014/main" id="{7DBC3247-F40C-45F1-B8DA-651CA4CA8D32}"/>
              </a:ext>
            </a:extLst>
          </p:cNvPr>
          <p:cNvSpPr>
            <a:spLocks noGrp="1"/>
          </p:cNvSpPr>
          <p:nvPr>
            <p:ph type="sldNum" sz="quarter" idx="12"/>
          </p:nvPr>
        </p:nvSpPr>
        <p:spPr/>
        <p:txBody>
          <a:bodyPr/>
          <a:lstStyle/>
          <a:p>
            <a:fld id="{5E713DC6-5A70-454B-832F-5E3FFACF8145}" type="slidenum">
              <a:rPr lang="en-GB" smtClean="0"/>
              <a:t>9</a:t>
            </a:fld>
            <a:endParaRPr lang="en-GB"/>
          </a:p>
        </p:txBody>
      </p:sp>
      <p:sp>
        <p:nvSpPr>
          <p:cNvPr id="6" name="TextBox 5">
            <a:extLst>
              <a:ext uri="{FF2B5EF4-FFF2-40B4-BE49-F238E27FC236}">
                <a16:creationId xmlns:a16="http://schemas.microsoft.com/office/drawing/2014/main" id="{CE52E67D-9754-4FE3-B33C-F954E942D1BD}"/>
              </a:ext>
            </a:extLst>
          </p:cNvPr>
          <p:cNvSpPr txBox="1"/>
          <p:nvPr/>
        </p:nvSpPr>
        <p:spPr>
          <a:xfrm>
            <a:off x="807662" y="2793200"/>
            <a:ext cx="5073225" cy="276999"/>
          </a:xfrm>
          <a:prstGeom prst="rect">
            <a:avLst/>
          </a:prstGeom>
          <a:noFill/>
        </p:spPr>
        <p:txBody>
          <a:bodyPr wrap="square" rtlCol="0">
            <a:spAutoFit/>
          </a:bodyPr>
          <a:lstStyle/>
          <a:p>
            <a:r>
              <a:rPr lang="en-GB" sz="1200" dirty="0"/>
              <a:t>Adiabatic wall boundary conditions applied to the rest of the model  </a:t>
            </a:r>
          </a:p>
        </p:txBody>
      </p:sp>
    </p:spTree>
    <p:extLst>
      <p:ext uri="{BB962C8B-B14F-4D97-AF65-F5344CB8AC3E}">
        <p14:creationId xmlns:p14="http://schemas.microsoft.com/office/powerpoint/2010/main" val="2593484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df06c9e-d9da-4bb3-a18b-5ea881c947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7B963D9821514B9E6C41573FBC4F36" ma:contentTypeVersion="18" ma:contentTypeDescription="Create a new document." ma:contentTypeScope="" ma:versionID="7c3d70c14613d20a12d2739198243c10">
  <xsd:schema xmlns:xsd="http://www.w3.org/2001/XMLSchema" xmlns:xs="http://www.w3.org/2001/XMLSchema" xmlns:p="http://schemas.microsoft.com/office/2006/metadata/properties" xmlns:ns3="4df06c9e-d9da-4bb3-a18b-5ea881c94774" xmlns:ns4="314f32be-0282-43e0-adde-cfd1ab3d35a5" targetNamespace="http://schemas.microsoft.com/office/2006/metadata/properties" ma:root="true" ma:fieldsID="d5baa0196e2608b76d838d35ee7c2324" ns3:_="" ns4:_="">
    <xsd:import namespace="4df06c9e-d9da-4bb3-a18b-5ea881c94774"/>
    <xsd:import namespace="314f32be-0282-43e0-adde-cfd1ab3d35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06c9e-d9da-4bb3-a18b-5ea881c94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4f32be-0282-43e0-adde-cfd1ab3d3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FE4464-984E-413A-A077-7AA3BBFCFED0}">
  <ds:schemaRefs>
    <ds:schemaRef ds:uri="http://schemas.microsoft.com/sharepoint/v3/contenttype/forms"/>
  </ds:schemaRefs>
</ds:datastoreItem>
</file>

<file path=customXml/itemProps2.xml><?xml version="1.0" encoding="utf-8"?>
<ds:datastoreItem xmlns:ds="http://schemas.openxmlformats.org/officeDocument/2006/customXml" ds:itemID="{2A8A7D2B-B8A0-47B9-B76B-4FD603E75C5F}">
  <ds:schemaRefs>
    <ds:schemaRef ds:uri="http://schemas.openxmlformats.org/package/2006/metadata/core-properties"/>
    <ds:schemaRef ds:uri="4df06c9e-d9da-4bb3-a18b-5ea881c9477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314f32be-0282-43e0-adde-cfd1ab3d35a5"/>
    <ds:schemaRef ds:uri="http://www.w3.org/XML/1998/namespace"/>
    <ds:schemaRef ds:uri="http://purl.org/dc/dcmitype/"/>
  </ds:schemaRefs>
</ds:datastoreItem>
</file>

<file path=customXml/itemProps3.xml><?xml version="1.0" encoding="utf-8"?>
<ds:datastoreItem xmlns:ds="http://schemas.openxmlformats.org/officeDocument/2006/customXml" ds:itemID="{89A24733-354F-4287-874B-0B3F4DDB6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06c9e-d9da-4bb3-a18b-5ea881c94774"/>
    <ds:schemaRef ds:uri="314f32be-0282-43e0-adde-cfd1ab3d3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9436</TotalTime>
  <Words>1020</Words>
  <Application>Microsoft Office PowerPoint</Application>
  <PresentationFormat>On-screen Show (4:3)</PresentationFormat>
  <Paragraphs>184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Office Theme</vt:lpstr>
      <vt:lpstr>Stave thermal FEA and CFD preliminary studies</vt:lpstr>
      <vt:lpstr>Introduction</vt:lpstr>
      <vt:lpstr>Sensor FEA geometry</vt:lpstr>
      <vt:lpstr>Material properties for thermal FEA</vt:lpstr>
      <vt:lpstr> Power density input </vt:lpstr>
      <vt:lpstr>Thermal FEA case 1 (sensor detail model) </vt:lpstr>
      <vt:lpstr> Thermal FEA case 2 (sensor simplified model benchmark) </vt:lpstr>
      <vt:lpstr> Thermal FEA case 3 (sensor simplified model with K9 foams) </vt:lpstr>
      <vt:lpstr>CFD 2D model (without K9 foams)</vt:lpstr>
      <vt:lpstr>CFD 2D fluid model without K9 foams</vt:lpstr>
      <vt:lpstr>CFD 2D fluid porous model </vt:lpstr>
      <vt:lpstr>CFD 2D model with K9 foams</vt:lpstr>
      <vt:lpstr>Effect of the pressure on heat transport</vt:lpstr>
      <vt:lpstr>PowerPoint Presentation</vt:lpstr>
      <vt:lpstr>2D Four sensor length model</vt:lpstr>
      <vt:lpstr>Full length model (8 sensors)</vt:lpstr>
      <vt:lpstr>CFD 3D model without foam</vt:lpstr>
      <vt:lpstr>CFD 3D model with foams</vt:lpstr>
      <vt:lpstr>Final remark</vt:lpstr>
      <vt:lpstr>Back up</vt:lpstr>
      <vt:lpstr>Porous media coefficients </vt:lpstr>
      <vt:lpstr>CFD 2D model mesh</vt:lpstr>
      <vt:lpstr>CFD 3D model with foams (double channel)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Stave thermal FEA and CFD preliminary study status</dc:title>
  <dc:creator>Stephanie Yang</dc:creator>
  <cp:lastModifiedBy>Stephanie Yang</cp:lastModifiedBy>
  <cp:revision>128</cp:revision>
  <dcterms:created xsi:type="dcterms:W3CDTF">2024-03-03T14:03:34Z</dcterms:created>
  <dcterms:modified xsi:type="dcterms:W3CDTF">2024-03-15T12:32:58Z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0x010100CF7B963D9821514B9E6C41573FBC4F36</vt:lpwstr>
  </property>
</Properties>
</file>