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4" r:id="rId2"/>
    <p:sldMasterId id="2147483686" r:id="rId3"/>
    <p:sldMasterId id="2147483660" r:id="rId4"/>
  </p:sldMasterIdLst>
  <p:notesMasterIdLst>
    <p:notesMasterId r:id="rId12"/>
  </p:notesMasterIdLst>
  <p:handoutMasterIdLst>
    <p:handoutMasterId r:id="rId13"/>
  </p:handoutMasterIdLst>
  <p:sldIdLst>
    <p:sldId id="730" r:id="rId5"/>
    <p:sldId id="259" r:id="rId6"/>
    <p:sldId id="777" r:id="rId7"/>
    <p:sldId id="779" r:id="rId8"/>
    <p:sldId id="780" r:id="rId9"/>
    <p:sldId id="775" r:id="rId10"/>
    <p:sldId id="781" r:id="rId11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18"/>
    <a:srgbClr val="821B80"/>
    <a:srgbClr val="1920ED"/>
    <a:srgbClr val="0432FF"/>
    <a:srgbClr val="FF85FF"/>
    <a:srgbClr val="25F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9"/>
    <p:restoredTop sz="86426" autoAdjust="0"/>
  </p:normalViewPr>
  <p:slideViewPr>
    <p:cSldViewPr snapToGrid="0" snapToObjects="1">
      <p:cViewPr varScale="1">
        <p:scale>
          <a:sx n="140" d="100"/>
          <a:sy n="140" d="100"/>
        </p:scale>
        <p:origin x="95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665D-AC83-CB48-BC0A-B4CD4228519B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7EF-A2A0-1245-879B-1EB3B71AD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1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084B-478B-394F-8FE0-F741D786CD8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EFDE0-AEF1-404B-8329-E9D5A5C6D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90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62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86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99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05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09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2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5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26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36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03A9C-A120-6C45-3FA5-6721E5A2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0FF5A7-C76E-5457-C3B6-3DB46C0E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Endacap Integration - February 20th  2024 - Annalisa D'Angelo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C7870-6ECD-A0D9-DCBB-050AD213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22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B404B-B77A-9555-55D9-0FC3F5D7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248DEC-6D48-5431-914C-635AC5C8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409F2-1136-2485-3F2B-87FC63D2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77866-CD86-5535-714B-F98B72DE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B2042E-BBA1-7C03-B880-781CDEC0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D748D-E37C-2E6B-7C9C-EC92418A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6EA910-3E57-625B-5384-9E6B0AD1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551D2-70EF-E6C9-9553-04CD83AF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EC9DB-C385-0292-DDA2-451E6F9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C7B309-54F5-D52E-C608-0ACAA4D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3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D817-6F99-03BC-E35B-A1261666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0D2E7-0CE6-69B8-F5CC-6B2BF5AB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B825-F7B7-72A3-E996-13EE356D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30FBF-0DF4-41D7-1AA8-DB8ADAAF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ED22E-7B7E-6DA7-F8A7-30F3B53E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5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EF66B-A00D-C6FC-C755-96C282B0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513F5-6377-EBE9-40AB-67DE545A6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69411-57CD-F534-AB6D-07C965AF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44852-7DA4-4A72-587B-B2A17841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F56D71-A59E-DDA0-3610-244A832F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CC57DD-B827-7FCC-3F55-B665CA9B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43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EEFC5-E424-4C8D-A011-1546943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4B259F-CDEB-9851-CB59-DDBFD611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F6F777-CE90-4FE7-5682-803BB3E9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03A38A-941A-05A7-EEAC-E17242FC9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463FDF-17FD-1DC7-5F0B-0D36757A2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126F65-DB3A-E7F2-1D4E-E0064B71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4E4030-25C7-F9F5-ECC8-43320C8B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078A1F-4E83-4436-3857-4CE70F09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047E1-462C-2EC6-D8D7-771980B8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080000-3CDA-B203-AC64-9349421F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CDAA18-EF4D-53DA-55EA-BD3EEA18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3961C9-6206-3F7D-A8C1-B46BC367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4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D2E7FA-72EC-55C0-D3A1-4417C3E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0C3D42-3C7E-B86D-34B9-F0033CB8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AA3E8B-E8FE-F3C5-BF9A-30A9154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6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13DA3E82-4EF9-98FD-4A8D-0A3DCA70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144" y="4793604"/>
            <a:ext cx="6371338" cy="273844"/>
          </a:xfrm>
        </p:spPr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7B8C283-4E9D-18F6-8196-083F60BE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482" y="4785815"/>
            <a:ext cx="404992" cy="273844"/>
          </a:xfrm>
        </p:spPr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227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8FFE6-5885-844C-3431-AB8ABDEC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499AD-08A1-7B42-2ACD-841C0919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DB4A49-A51E-597B-31DE-E94FCA9B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DB234-F3DE-3280-EAD2-E9662EFD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F87B59-BB36-DADE-5198-654887C4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EF84AC-C969-D459-6EBC-3DDE371A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4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ED3149-977D-D252-08EF-43C818BD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CB0B80-2D22-F26E-192E-D5C00338E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1536D2-94BF-6750-FFC1-C6A3A437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C1032-41BA-DA60-F1B3-04D0FC83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462E8-1158-2DFF-B508-9660294F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05E25-6007-188B-1C96-3C9FBB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9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6E461-8BA6-2705-2348-6DC406A7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2BE0C4-7742-2D79-C219-89B15E72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D4C0CD-C41E-F740-E49D-5A52354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4CA17-A6A4-748D-899A-4144F271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02D162-8270-F7CE-FC2B-46A32643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38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66599E-D6D6-2903-C17A-4A8B3527A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4AD0FC-B305-3633-5EA0-3C1B31A7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CCFDF-5CAC-7E9D-CD77-8945D8D9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FD247C-B355-DC65-A884-B8976CDD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86230B-AC52-A786-B998-A4FE6E5B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97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147CC-0EA1-FB5B-8C1C-B6A090BD0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62EF52-DFF4-3F36-66EF-4F4E58A9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B2D5C-66C0-CF7C-39D0-AC95134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149B11-7DCA-509D-94CC-568C4C43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74D961-C44B-7728-B5B1-D27190D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9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34458-BB9E-DE7B-92F4-AFB3B98A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B7359-2A75-A527-B622-BD08A796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BCFF3-8B14-F18B-F84C-C17686E5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39A31-4DD4-E4E4-7D2A-6BEEAC97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2FA08-24D1-862A-138A-AC31752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3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C9C9A-BDE9-D8EC-70A7-350050D6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393FCB-533B-7288-272A-E7A1140F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512AB-A5D7-46FA-695C-8601797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4F55F4-1C54-6A4E-D7CA-AB08E92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EBC86-6B61-10AD-8F09-320E9AE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D08A8-7BDD-DA2B-7E8E-80B80429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13B9B-130A-0A5D-5A5F-450BFE453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CABCC1-71A1-707B-1A3C-802D0D3C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540B0C-B028-629D-4D8D-3CA8F5B4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3B2604-A1C6-2282-1D12-A7F0D79B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24023-1B3B-DE29-5460-1FCF3F04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92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5E46D-0135-EAF4-179C-D3A4FE1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B94ACE-0D0F-65D2-6F48-B6B5BC1A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A98EE2-734E-FF65-1D3F-175F185A8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95A9F9-99BE-785A-4744-F5C349945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E6A2B4-5011-EF2A-63BF-CCA59A8F0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B608C9-38D2-46CC-E4E7-7957C4EA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3FB7D7-9321-994C-6358-7CED08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96FBD7-0DBA-C0A3-E945-12D278FE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62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9612B-19D7-406C-A273-6656EDCA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42E4A6-8213-369F-A50C-DED860F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47BD05-511E-9518-2D7E-8E7CC98F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7504D-EEAA-72B7-545C-3CC68A1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50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C055A6-ADAC-800C-E95C-90607C79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3CF365-1002-E042-FD2B-534A2251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59707C-E19A-C089-1FA1-841B473A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7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C0E37-4540-D439-FDB3-06644C59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E40C-8D5C-CBDF-5117-B328C192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77A03-962B-0B1A-AABA-F8EB2C486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5F3275-8D77-96FF-354C-CC639A04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7E8414-3A47-8E83-44E1-62D55EA6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12B188-8876-1AAD-9611-70D2506C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1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72DA7-1310-DB41-64EB-5877F04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88A6C8-08A5-9AE0-F588-E63EEA6EF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06F7D7-CCC4-470D-CCF3-BE0DE0C9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694792-74EB-1D58-9759-6A1E354B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99BAF-C257-BB6F-49DB-1BF324F1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E4616-5505-A378-699D-83F3EF0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1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3D65C-15FB-A592-F06C-53567AF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9AF65F-40F8-B487-29B3-10B7D7A7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A532E-2435-648A-096E-18F88072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113AA1-D566-8E93-B777-A39515FC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CFBD5-C429-1DEC-9010-869ACE6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13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878817-D1E0-89E3-8C96-07A464640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71B936-E195-CA61-A2D0-62F314D6D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7DF886-2A3A-CCC8-D4C2-903CC51B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0B4F60-0273-4F92-BB9B-F2383997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78CA2-61E6-9B24-62DD-74467613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9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AB458-F38F-CD89-BDB2-DA772459A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4F6FA3-0F5E-8F5B-55F2-92C5D4D1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88399-27CA-F039-846D-F63F4A64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9326F-0890-8356-A82D-504F19CB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6BEB9-F914-8F5A-6B7E-B287A39C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39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CB611-98D2-5B9E-B079-95B0C0C7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D6ECB-160F-EB6D-C0FD-9A51C0E3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EB073-7176-6412-45E4-33196A2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05B00-A835-8E84-FFAE-E2F45A9F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1B9AE-BE0B-2A12-DCE2-0E23F7C5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77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A2AA7-6FA7-D968-74CA-44CE9F2F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EF0E34-C34E-28AB-D2BE-51F3B1EA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8927E-72B4-A344-5BA5-1B5B3CF0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DBEDB-69CE-F866-CBB8-80E170EF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58EFE-A50A-C9D1-426E-21B5DAC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64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071-6A47-0726-5533-3AB1C502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996F8-7DB5-AF9A-1F95-016E03DFA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334DD7-AA7E-1CAF-5127-2707C6BB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234D74-B850-1B67-AFFD-B9E1CFDC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045894-6C84-5BBA-8954-5EB76305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547F87-2144-F5ED-1524-7D580A8B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2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C18E-0098-31C1-3D4A-F7CEF81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2A0E5-191E-7EF1-23BC-F70A81D3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1A8306-0A91-B37F-07E7-A57C2F77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FCADBE-5796-9183-3A35-5FB23D366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A80B6E-8FE5-1E73-0228-1B6014B3E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4C7947-813C-038C-62D5-E46B989E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74AFDF-35DC-ACD0-306E-7DED079F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440EEB-6415-3D15-58B2-05AE7F2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31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767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E84C2-E8AF-F2AF-B409-E0278954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38DA4-F4C5-75CE-8903-A339AF35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7C8C48-6A48-50CF-126C-CF3B145C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6F9268-ADD0-BE8B-4185-A594BBE0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420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9A158B-E117-7269-1A88-8E43C59C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485A51-CBDC-735B-C03A-0FE795B1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7D4F51-FEF3-E8EA-C20A-FA98E677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81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8D35D-78ED-A111-FAD5-9FC91A28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E8022-A319-1C54-B0AF-F5F91B8B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0C8BC-625A-24E8-5682-EE23EF76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89D1D5-33EA-02F6-0BA5-6D23D17F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0EBC53-18A9-F26E-906F-F0598D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5C68C5-BEED-7BBB-B804-B3DED29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007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407BF-7CAA-7131-3C28-C56AF2F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ED272F-CC49-DDF5-DFAD-EC5AFEDFF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604750-239D-D31B-872D-8F96116B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6075F6-C5EA-03C1-3F4B-B7811BF3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4AA4A3-CC55-BDC8-41DA-6BA7C00D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85234F-15C7-20F0-0915-9F2995E5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5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997B0-3834-1CA2-A54D-40E4650D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9FA1B7-6B2B-94B2-6524-1EDA9E26E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B07E9-43F0-407B-8A3B-2C325E0E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CC4876-5B6C-DD1D-6033-D4BCB0A0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F3211-10CA-F8F0-FEAF-EF1DB6C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41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C5B02F-2144-26F0-982B-CE95EB99E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9935F8-15AE-FD44-91BE-0B896CC8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1EAC2-6654-3AE8-EEEE-576DDF1C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EC08A-6407-42FD-B471-9447C88F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1F759-4B54-6E3F-FC0D-5B5DD3E9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10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78720-A93D-67A4-E76D-8BD4E68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B6F0F4-8118-73AB-8F8F-0C948093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86E23A-0F60-69BE-8CB6-1D5DD8C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8C4B17-240A-4CDE-E732-2974E60B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4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1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4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39144" y="4793604"/>
            <a:ext cx="637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r>
              <a:rPr lang="en-US"/>
              <a:t>Endacap Integration - February 20th  2024 - Annalisa D'Angelo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10482" y="4785815"/>
            <a:ext cx="4049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34D167-043F-412C-639F-B9B6FCB810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15474" y="1"/>
            <a:ext cx="928526" cy="6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CD41D8-4B28-DA22-0545-4DAFA7CD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987835-8360-5CBC-D8C3-782C3FCF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09E2B-1BE0-8821-DED7-F726CB66B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0B5B5D-A1AF-2312-203C-232321BF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30902-868F-33B7-F74B-E5470D2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1B7F83-9A0D-71BC-CDC1-27CC7F40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54ECAC-619C-995C-9FAB-B5963F1A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4BE8D-430E-CEE9-19B6-BAFAD4FF1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668EAD-6CA4-D10D-EB0B-C78EF2B7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68307-AD1E-6B8B-B3CB-F0D80A705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C4A5F5-5F70-C705-0CDD-E0D09C4A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728C42-6941-5C18-791B-C66ED144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0C2A1-5371-24D4-9D12-80A94F4F8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49ADB-00AA-B415-8FD0-DC563C5F8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78C81-3060-5A0D-82B3-BB77DCB6B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9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/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07618" indent="-1707618"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𝐑𝐰𝐞𝐥𝐥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𝐝𝐞𝐭𝐞𝐜𝐭𝐨𝐫𝐬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𝐟𝐨𝐫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𝐭𝐡𝐞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𝐄𝐏𝐈𝐂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𝐭𝐫𝐚𝐜𝐤𝐢𝐧𝐠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𝐚𝐭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𝐄𝐈𝐂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pPr marL="1707618" indent="-1707618" algn="ctr"/>
                <a:r>
                  <a:rPr lang="en-US" sz="2400" b="1" dirty="0">
                    <a:solidFill>
                      <a:srgbClr val="811916"/>
                    </a:solidFill>
                    <a:latin typeface="+mj-lt"/>
                  </a:rPr>
                  <a:t>Integration Meeting – February 20</a:t>
                </a:r>
                <a:r>
                  <a:rPr lang="en-US" sz="2400" b="1" baseline="30000" dirty="0">
                    <a:solidFill>
                      <a:srgbClr val="811916"/>
                    </a:solidFill>
                    <a:latin typeface="+mj-lt"/>
                  </a:rPr>
                  <a:t>th</a:t>
                </a:r>
                <a:r>
                  <a:rPr lang="en-US" sz="2400" b="1" dirty="0">
                    <a:solidFill>
                      <a:srgbClr val="811916"/>
                    </a:solidFill>
                    <a:latin typeface="+mj-lt"/>
                  </a:rPr>
                  <a:t> 2024</a:t>
                </a:r>
              </a:p>
              <a:p>
                <a:pPr marL="1707618" indent="-1707618" algn="ctr"/>
                <a:r>
                  <a:rPr lang="en-US" b="1" dirty="0">
                    <a:solidFill>
                      <a:srgbClr val="811916"/>
                    </a:solidFill>
                  </a:rPr>
                  <a:t>Annalisa D’Angelo</a:t>
                </a:r>
              </a:p>
              <a:p>
                <a:pPr marL="1707618" indent="-1707618" algn="ctr"/>
                <a:r>
                  <a:rPr lang="en-US" sz="1400" dirty="0"/>
                  <a:t>University of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&amp; INFN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Rome – Italy</a:t>
                </a:r>
              </a:p>
              <a:p>
                <a:pPr marL="1707618" indent="-1707618" algn="ctr"/>
                <a:r>
                  <a:rPr lang="en-US" sz="1400" b="1" dirty="0">
                    <a:solidFill>
                      <a:srgbClr val="002060"/>
                    </a:solidFill>
                  </a:rPr>
                  <a:t>for the EIC Collaboration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22A8AD8-205F-D242-A62A-268090A39D86}"/>
              </a:ext>
            </a:extLst>
          </p:cNvPr>
          <p:cNvCxnSpPr/>
          <p:nvPr/>
        </p:nvCxnSpPr>
        <p:spPr>
          <a:xfrm>
            <a:off x="0" y="2835131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ermata, Modello in scala&#10;&#10;Descrizione generata automaticamente">
            <a:extLst>
              <a:ext uri="{FF2B5EF4-FFF2-40B4-BE49-F238E27FC236}">
                <a16:creationId xmlns:a16="http://schemas.microsoft.com/office/drawing/2014/main" id="{DA628D8F-63EB-7CE3-22B1-F6A10795B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84" y="31090"/>
            <a:ext cx="4837176" cy="2675233"/>
          </a:xfrm>
          <a:prstGeom prst="rect">
            <a:avLst/>
          </a:prstGeom>
        </p:spPr>
      </p:pic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F13ADD9C-11D4-6FA3-9CD7-F14CBBA0B2F8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3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piè di pagina 36">
            <a:extLst>
              <a:ext uri="{FF2B5EF4-FFF2-40B4-BE49-F238E27FC236}">
                <a16:creationId xmlns:a16="http://schemas.microsoft.com/office/drawing/2014/main" id="{3A5C1302-AB5E-18AE-786D-36B94C05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7BC02C6F-B0B0-CA2B-A68B-6C85C1CD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2</a:t>
            </a:fld>
            <a:endParaRPr lang="it-IT"/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23C57FD4-1A41-7A43-69FE-17A43998D04C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6A600F1B-E88F-70BB-E754-5235FBF2632C}"/>
              </a:ext>
            </a:extLst>
          </p:cNvPr>
          <p:cNvGrpSpPr/>
          <p:nvPr/>
        </p:nvGrpSpPr>
        <p:grpSpPr>
          <a:xfrm>
            <a:off x="107823" y="657242"/>
            <a:ext cx="8976799" cy="871530"/>
            <a:chOff x="107823" y="657242"/>
            <a:chExt cx="8976799" cy="871530"/>
          </a:xfrm>
        </p:grpSpPr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84054A9C-98D9-A9E0-A721-76F95E24A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23" y="1063989"/>
              <a:ext cx="8976799" cy="464783"/>
            </a:xfrm>
            <a:prstGeom prst="rect">
              <a:avLst/>
            </a:prstGeom>
          </p:spPr>
        </p:pic>
        <p:pic>
          <p:nvPicPr>
            <p:cNvPr id="48" name="Immagine 47">
              <a:extLst>
                <a:ext uri="{FF2B5EF4-FFF2-40B4-BE49-F238E27FC236}">
                  <a16:creationId xmlns:a16="http://schemas.microsoft.com/office/drawing/2014/main" id="{D7605BED-52EB-A39F-199E-5119AB4B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24" y="657242"/>
              <a:ext cx="8928352" cy="415901"/>
            </a:xfrm>
            <a:prstGeom prst="rect">
              <a:avLst/>
            </a:prstGeom>
          </p:spPr>
        </p:pic>
      </p:grpSp>
      <p:pic>
        <p:nvPicPr>
          <p:cNvPr id="49" name="Immagine 48">
            <a:extLst>
              <a:ext uri="{FF2B5EF4-FFF2-40B4-BE49-F238E27FC236}">
                <a16:creationId xmlns:a16="http://schemas.microsoft.com/office/drawing/2014/main" id="{7F4B00E4-1EDC-D6B1-9533-3B5FCB7E3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3" y="1536561"/>
            <a:ext cx="8976799" cy="464746"/>
          </a:xfrm>
          <a:prstGeom prst="rect">
            <a:avLst/>
          </a:prstGeom>
        </p:spPr>
      </p:pic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14467044-6C20-E554-1E8F-8DCD2C49F535}"/>
              </a:ext>
            </a:extLst>
          </p:cNvPr>
          <p:cNvCxnSpPr/>
          <p:nvPr/>
        </p:nvCxnSpPr>
        <p:spPr>
          <a:xfrm>
            <a:off x="0" y="64584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olo 1">
            <a:extLst>
              <a:ext uri="{FF2B5EF4-FFF2-40B4-BE49-F238E27FC236}">
                <a16:creationId xmlns:a16="http://schemas.microsoft.com/office/drawing/2014/main" id="{43B20472-5568-31EF-1B4D-9DBA35777976}"/>
              </a:ext>
            </a:extLst>
          </p:cNvPr>
          <p:cNvSpPr txBox="1">
            <a:spLocks/>
          </p:cNvSpPr>
          <p:nvPr/>
        </p:nvSpPr>
        <p:spPr>
          <a:xfrm>
            <a:off x="-65912" y="-177505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MPGD Endcaps Geometry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75F88E6-36C4-89DA-A278-FFB5AE1F81CD}"/>
              </a:ext>
            </a:extLst>
          </p:cNvPr>
          <p:cNvSpPr txBox="1"/>
          <p:nvPr/>
        </p:nvSpPr>
        <p:spPr>
          <a:xfrm>
            <a:off x="19218" y="2036150"/>
            <a:ext cx="7993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eic.jlab.org</a:t>
            </a:r>
            <a:r>
              <a:rPr lang="en-US" sz="1600" dirty="0"/>
              <a:t>/Geometry/Detector/Detector-20240117135224.html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67A918F-F745-C791-5760-ECFC692A309D}"/>
              </a:ext>
            </a:extLst>
          </p:cNvPr>
          <p:cNvSpPr txBox="1"/>
          <p:nvPr/>
        </p:nvSpPr>
        <p:spPr>
          <a:xfrm>
            <a:off x="6769650" y="1968512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Last update: Jan. 17</a:t>
            </a:r>
            <a:r>
              <a:rPr lang="en-US" sz="1600" baseline="30000" dirty="0"/>
              <a:t>th</a:t>
            </a:r>
            <a:r>
              <a:rPr lang="en-US" sz="1600" dirty="0"/>
              <a:t>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DAB0AA45-216C-12DB-8393-56F072E84B5C}"/>
                  </a:ext>
                </a:extLst>
              </p:cNvPr>
              <p:cNvSpPr txBox="1"/>
              <p:nvPr/>
            </p:nvSpPr>
            <p:spPr>
              <a:xfrm>
                <a:off x="177676" y="3068631"/>
                <a:ext cx="58509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50 cm external radius </a:t>
                </a:r>
                <a:r>
                  <a:rPr lang="en-US" sz="2400" dirty="0">
                    <a:latin typeface="+mj-lt"/>
                  </a:rPr>
                  <a:t>- including frames and services</a:t>
                </a:r>
              </a:p>
              <a:p>
                <a:endParaRPr lang="en-US" sz="2400" dirty="0">
                  <a:latin typeface="+mj-lt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 cm inner radius</a:t>
                </a:r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DAB0AA45-216C-12DB-8393-56F072E84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76" y="3068631"/>
                <a:ext cx="5850984" cy="1569660"/>
              </a:xfrm>
              <a:prstGeom prst="rect">
                <a:avLst/>
              </a:prstGeom>
              <a:blipFill>
                <a:blip r:embed="rId6"/>
                <a:stretch>
                  <a:fillRect l="-1299" t="-32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po 58">
            <a:extLst>
              <a:ext uri="{FF2B5EF4-FFF2-40B4-BE49-F238E27FC236}">
                <a16:creationId xmlns:a16="http://schemas.microsoft.com/office/drawing/2014/main" id="{1EDA3F6D-3F1E-AC70-74AD-80C65E619C4B}"/>
              </a:ext>
            </a:extLst>
          </p:cNvPr>
          <p:cNvGrpSpPr/>
          <p:nvPr/>
        </p:nvGrpSpPr>
        <p:grpSpPr>
          <a:xfrm>
            <a:off x="6573556" y="2298357"/>
            <a:ext cx="2396709" cy="2366159"/>
            <a:chOff x="6456102" y="2173937"/>
            <a:chExt cx="2396709" cy="2366159"/>
          </a:xfrm>
        </p:grpSpPr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6B890399-59E8-DD4F-D188-B22D6A766AAF}"/>
                </a:ext>
              </a:extLst>
            </p:cNvPr>
            <p:cNvSpPr/>
            <p:nvPr/>
          </p:nvSpPr>
          <p:spPr>
            <a:xfrm>
              <a:off x="6456102" y="2173937"/>
              <a:ext cx="2396709" cy="236615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uppo 60">
              <a:extLst>
                <a:ext uri="{FF2B5EF4-FFF2-40B4-BE49-F238E27FC236}">
                  <a16:creationId xmlns:a16="http://schemas.microsoft.com/office/drawing/2014/main" id="{EDA329AB-961C-528C-5F7D-13801B6D0437}"/>
                </a:ext>
              </a:extLst>
            </p:cNvPr>
            <p:cNvGrpSpPr/>
            <p:nvPr/>
          </p:nvGrpSpPr>
          <p:grpSpPr>
            <a:xfrm>
              <a:off x="6577532" y="2276393"/>
              <a:ext cx="2163052" cy="2161249"/>
              <a:chOff x="4714152" y="793499"/>
              <a:chExt cx="3611495" cy="3596120"/>
            </a:xfrm>
          </p:grpSpPr>
          <p:sp>
            <p:nvSpPr>
              <p:cNvPr id="62" name="OR 61">
                <a:extLst>
                  <a:ext uri="{FF2B5EF4-FFF2-40B4-BE49-F238E27FC236}">
                    <a16:creationId xmlns:a16="http://schemas.microsoft.com/office/drawing/2014/main" id="{ADB58E28-A231-9805-5D28-0D096E5AA7D6}"/>
                  </a:ext>
                </a:extLst>
              </p:cNvPr>
              <p:cNvSpPr/>
              <p:nvPr/>
            </p:nvSpPr>
            <p:spPr>
              <a:xfrm>
                <a:off x="4714152" y="793499"/>
                <a:ext cx="3611495" cy="3596120"/>
              </a:xfrm>
              <a:prstGeom prst="flowChar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e 62">
                <a:extLst>
                  <a:ext uri="{FF2B5EF4-FFF2-40B4-BE49-F238E27FC236}">
                    <a16:creationId xmlns:a16="http://schemas.microsoft.com/office/drawing/2014/main" id="{F8F89CB4-D0BF-B9BD-9FDB-E3171AE43AD6}"/>
                  </a:ext>
                </a:extLst>
              </p:cNvPr>
              <p:cNvSpPr/>
              <p:nvPr/>
            </p:nvSpPr>
            <p:spPr>
              <a:xfrm>
                <a:off x="6331644" y="2391175"/>
                <a:ext cx="361149" cy="3611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F211EB6B-170E-88E0-79FF-C3C25534FF8E}"/>
              </a:ext>
            </a:extLst>
          </p:cNvPr>
          <p:cNvSpPr txBox="1"/>
          <p:nvPr/>
        </p:nvSpPr>
        <p:spPr>
          <a:xfrm>
            <a:off x="478693" y="2571750"/>
            <a:ext cx="299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Endcaps -  dimensions</a:t>
            </a:r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E3CE38B1-F609-AF9A-17AB-3AAA144F893D}"/>
              </a:ext>
            </a:extLst>
          </p:cNvPr>
          <p:cNvCxnSpPr/>
          <p:nvPr/>
        </p:nvCxnSpPr>
        <p:spPr>
          <a:xfrm>
            <a:off x="5717012" y="3361008"/>
            <a:ext cx="85654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20F25C04-8C43-470A-08BB-233FD504D29F}"/>
              </a:ext>
            </a:extLst>
          </p:cNvPr>
          <p:cNvCxnSpPr/>
          <p:nvPr/>
        </p:nvCxnSpPr>
        <p:spPr>
          <a:xfrm flipV="1">
            <a:off x="3742660" y="3578057"/>
            <a:ext cx="3921099" cy="823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2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4E2B8A97-BED8-1658-A4ED-9FD7479EE2A2}"/>
              </a:ext>
            </a:extLst>
          </p:cNvPr>
          <p:cNvSpPr/>
          <p:nvPr/>
        </p:nvSpPr>
        <p:spPr>
          <a:xfrm>
            <a:off x="539497" y="1008672"/>
            <a:ext cx="3605244" cy="3584746"/>
          </a:xfrm>
          <a:prstGeom prst="ellipse">
            <a:avLst/>
          </a:prstGeom>
          <a:solidFill>
            <a:srgbClr val="C00000">
              <a:alpha val="31722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egnaposto piè di pagina 36">
            <a:extLst>
              <a:ext uri="{FF2B5EF4-FFF2-40B4-BE49-F238E27FC236}">
                <a16:creationId xmlns:a16="http://schemas.microsoft.com/office/drawing/2014/main" id="{3A5C1302-AB5E-18AE-786D-36B94C05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7BC02C6F-B0B0-CA2B-A68B-6C85C1CD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3</a:t>
            </a:fld>
            <a:endParaRPr lang="it-IT"/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23C57FD4-1A41-7A43-69FE-17A43998D04C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14467044-6C20-E554-1E8F-8DCD2C49F535}"/>
              </a:ext>
            </a:extLst>
          </p:cNvPr>
          <p:cNvCxnSpPr/>
          <p:nvPr/>
        </p:nvCxnSpPr>
        <p:spPr>
          <a:xfrm>
            <a:off x="0" y="64584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olo 1">
            <a:extLst>
              <a:ext uri="{FF2B5EF4-FFF2-40B4-BE49-F238E27FC236}">
                <a16:creationId xmlns:a16="http://schemas.microsoft.com/office/drawing/2014/main" id="{43B20472-5568-31EF-1B4D-9DBA35777976}"/>
              </a:ext>
            </a:extLst>
          </p:cNvPr>
          <p:cNvSpPr txBox="1">
            <a:spLocks/>
          </p:cNvSpPr>
          <p:nvPr/>
        </p:nvSpPr>
        <p:spPr>
          <a:xfrm>
            <a:off x="-65912" y="-177505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Endcap Semi-Detectors Overlap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7C80EF9-5948-1685-211E-CE421BD503DB}"/>
              </a:ext>
            </a:extLst>
          </p:cNvPr>
          <p:cNvGrpSpPr/>
          <p:nvPr/>
        </p:nvGrpSpPr>
        <p:grpSpPr>
          <a:xfrm>
            <a:off x="630572" y="1077432"/>
            <a:ext cx="3423094" cy="3420560"/>
            <a:chOff x="4387805" y="749784"/>
            <a:chExt cx="3827669" cy="3887333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65CACB6F-2F4C-6407-4416-885E3D4223E7}"/>
                </a:ext>
              </a:extLst>
            </p:cNvPr>
            <p:cNvGrpSpPr/>
            <p:nvPr/>
          </p:nvGrpSpPr>
          <p:grpSpPr>
            <a:xfrm>
              <a:off x="4387805" y="814583"/>
              <a:ext cx="3805766" cy="3809083"/>
              <a:chOff x="3705587" y="1588141"/>
              <a:chExt cx="5074355" cy="5078777"/>
            </a:xfrm>
          </p:grpSpPr>
          <p:sp>
            <p:nvSpPr>
              <p:cNvPr id="12" name="Corda 11">
                <a:extLst>
                  <a:ext uri="{FF2B5EF4-FFF2-40B4-BE49-F238E27FC236}">
                    <a16:creationId xmlns:a16="http://schemas.microsoft.com/office/drawing/2014/main" id="{3B25ABB3-C8DA-0BB8-25CD-FB5CF41630DB}"/>
                  </a:ext>
                </a:extLst>
              </p:cNvPr>
              <p:cNvSpPr/>
              <p:nvPr/>
            </p:nvSpPr>
            <p:spPr>
              <a:xfrm rot="10800000">
                <a:off x="3705587" y="1588141"/>
                <a:ext cx="5074355" cy="5078777"/>
              </a:xfrm>
              <a:prstGeom prst="chord">
                <a:avLst>
                  <a:gd name="adj1" fmla="val 5285647"/>
                  <a:gd name="adj2" fmla="val 16282274"/>
                </a:avLst>
              </a:prstGeom>
              <a:solidFill>
                <a:schemeClr val="accent2">
                  <a:alpha val="51817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FDEF2E1A-F21D-CE6A-0626-DBB59EB05FE7}"/>
                  </a:ext>
                </a:extLst>
              </p:cNvPr>
              <p:cNvSpPr/>
              <p:nvPr/>
            </p:nvSpPr>
            <p:spPr>
              <a:xfrm>
                <a:off x="5979089" y="3833521"/>
                <a:ext cx="515215" cy="524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4" name="Straight Arrow Connector 18">
              <a:extLst>
                <a:ext uri="{FF2B5EF4-FFF2-40B4-BE49-F238E27FC236}">
                  <a16:creationId xmlns:a16="http://schemas.microsoft.com/office/drawing/2014/main" id="{76319622-4E0E-10E8-0A0C-AA8E8E54BF34}"/>
                </a:ext>
              </a:extLst>
            </p:cNvPr>
            <p:cNvCxnSpPr>
              <a:cxnSpLocks/>
            </p:cNvCxnSpPr>
            <p:nvPr/>
          </p:nvCxnSpPr>
          <p:spPr>
            <a:xfrm>
              <a:off x="6180616" y="749784"/>
              <a:ext cx="14493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37016FE-AD17-38CE-257D-982C7046C274}"/>
                </a:ext>
              </a:extLst>
            </p:cNvPr>
            <p:cNvGrpSpPr/>
            <p:nvPr/>
          </p:nvGrpSpPr>
          <p:grpSpPr>
            <a:xfrm>
              <a:off x="4409708" y="828034"/>
              <a:ext cx="3805766" cy="3809083"/>
              <a:chOff x="3734789" y="1588141"/>
              <a:chExt cx="5074355" cy="5078777"/>
            </a:xfrm>
          </p:grpSpPr>
          <p:sp>
            <p:nvSpPr>
              <p:cNvPr id="10" name="Corda 9">
                <a:extLst>
                  <a:ext uri="{FF2B5EF4-FFF2-40B4-BE49-F238E27FC236}">
                    <a16:creationId xmlns:a16="http://schemas.microsoft.com/office/drawing/2014/main" id="{1E662862-693E-336C-D8A1-EC4766CF55E5}"/>
                  </a:ext>
                </a:extLst>
              </p:cNvPr>
              <p:cNvSpPr/>
              <p:nvPr/>
            </p:nvSpPr>
            <p:spPr>
              <a:xfrm>
                <a:off x="3734789" y="1588141"/>
                <a:ext cx="5074355" cy="5078777"/>
              </a:xfrm>
              <a:prstGeom prst="chord">
                <a:avLst>
                  <a:gd name="adj1" fmla="val 5320018"/>
                  <a:gd name="adj2" fmla="val 16249683"/>
                </a:avLst>
              </a:prstGeom>
              <a:solidFill>
                <a:schemeClr val="accent1">
                  <a:alpha val="48648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6">
                <a:extLst>
                  <a:ext uri="{FF2B5EF4-FFF2-40B4-BE49-F238E27FC236}">
                    <a16:creationId xmlns:a16="http://schemas.microsoft.com/office/drawing/2014/main" id="{5C397B18-48FA-1B55-0705-1D52AD1E5378}"/>
                  </a:ext>
                </a:extLst>
              </p:cNvPr>
              <p:cNvSpPr/>
              <p:nvPr/>
            </p:nvSpPr>
            <p:spPr>
              <a:xfrm>
                <a:off x="5985156" y="3789813"/>
                <a:ext cx="515215" cy="5245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8" name="Straight Arrow Connector 18">
              <a:extLst>
                <a:ext uri="{FF2B5EF4-FFF2-40B4-BE49-F238E27FC236}">
                  <a16:creationId xmlns:a16="http://schemas.microsoft.com/office/drawing/2014/main" id="{A6E6F27A-CE1F-57F2-947D-24CDD202778D}"/>
                </a:ext>
              </a:extLst>
            </p:cNvPr>
            <p:cNvCxnSpPr>
              <a:cxnSpLocks/>
            </p:cNvCxnSpPr>
            <p:nvPr/>
          </p:nvCxnSpPr>
          <p:spPr>
            <a:xfrm>
              <a:off x="6180616" y="2604565"/>
              <a:ext cx="14493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57611CE-C59C-3025-E948-AAC8D70EC537}"/>
              </a:ext>
            </a:extLst>
          </p:cNvPr>
          <p:cNvSpPr txBox="1"/>
          <p:nvPr/>
        </p:nvSpPr>
        <p:spPr>
          <a:xfrm>
            <a:off x="5092997" y="1318424"/>
            <a:ext cx="3216458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Frame thickness = 15 mm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Active area overlap = 20 mm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Vertical Diameter = 1000 mm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Horizontal width = 525 mm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16BC07-A8A1-DDC7-BB24-0E1FF0A572FC}"/>
              </a:ext>
            </a:extLst>
          </p:cNvPr>
          <p:cNvSpPr txBox="1"/>
          <p:nvPr/>
        </p:nvSpPr>
        <p:spPr>
          <a:xfrm>
            <a:off x="1064476" y="740334"/>
            <a:ext cx="3080267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Overlap thickness (free from frames) = 2 cm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9907948-971B-A5E8-BE84-5F565518DA90}"/>
              </a:ext>
            </a:extLst>
          </p:cNvPr>
          <p:cNvCxnSpPr>
            <a:cxnSpLocks/>
          </p:cNvCxnSpPr>
          <p:nvPr/>
        </p:nvCxnSpPr>
        <p:spPr>
          <a:xfrm flipH="1">
            <a:off x="3871957" y="1697128"/>
            <a:ext cx="1476616" cy="434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2F98696-3544-3506-7A9B-194D532E4CC4}"/>
              </a:ext>
            </a:extLst>
          </p:cNvPr>
          <p:cNvCxnSpPr>
            <a:cxnSpLocks/>
          </p:cNvCxnSpPr>
          <p:nvPr/>
        </p:nvCxnSpPr>
        <p:spPr>
          <a:xfrm flipH="1">
            <a:off x="2380433" y="936162"/>
            <a:ext cx="639214" cy="988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DB47731-960C-0DEA-71E0-43459E63EAF2}"/>
              </a:ext>
            </a:extLst>
          </p:cNvPr>
          <p:cNvCxnSpPr>
            <a:cxnSpLocks/>
          </p:cNvCxnSpPr>
          <p:nvPr/>
        </p:nvCxnSpPr>
        <p:spPr>
          <a:xfrm flipH="1">
            <a:off x="2349252" y="1088562"/>
            <a:ext cx="822795" cy="16834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8B387E5-C0AC-F8D4-9084-478B67ACAD70}"/>
              </a:ext>
            </a:extLst>
          </p:cNvPr>
          <p:cNvCxnSpPr/>
          <p:nvPr/>
        </p:nvCxnSpPr>
        <p:spPr>
          <a:xfrm>
            <a:off x="393405" y="985608"/>
            <a:ext cx="0" cy="3500216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631F83F-C7CF-E605-22DB-99B5305F51E6}"/>
              </a:ext>
            </a:extLst>
          </p:cNvPr>
          <p:cNvSpPr txBox="1"/>
          <p:nvPr/>
        </p:nvSpPr>
        <p:spPr>
          <a:xfrm>
            <a:off x="353327" y="109985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 mm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F0E26EF-D660-39D4-8827-051C0563BE2E}"/>
              </a:ext>
            </a:extLst>
          </p:cNvPr>
          <p:cNvCxnSpPr/>
          <p:nvPr/>
        </p:nvCxnSpPr>
        <p:spPr>
          <a:xfrm>
            <a:off x="2296035" y="4635795"/>
            <a:ext cx="1735382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BC329C2-1BF8-2A56-8E83-EA5ADC876C62}"/>
              </a:ext>
            </a:extLst>
          </p:cNvPr>
          <p:cNvSpPr txBox="1"/>
          <p:nvPr/>
        </p:nvSpPr>
        <p:spPr>
          <a:xfrm>
            <a:off x="3518122" y="428492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525 mm</a:t>
            </a:r>
          </a:p>
        </p:txBody>
      </p:sp>
    </p:spTree>
    <p:extLst>
      <p:ext uri="{BB962C8B-B14F-4D97-AF65-F5344CB8AC3E}">
        <p14:creationId xmlns:p14="http://schemas.microsoft.com/office/powerpoint/2010/main" val="228819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piè di pagina 36">
            <a:extLst>
              <a:ext uri="{FF2B5EF4-FFF2-40B4-BE49-F238E27FC236}">
                <a16:creationId xmlns:a16="http://schemas.microsoft.com/office/drawing/2014/main" id="{3A5C1302-AB5E-18AE-786D-36B94C05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7BC02C6F-B0B0-CA2B-A68B-6C85C1CD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4</a:t>
            </a:fld>
            <a:endParaRPr lang="it-IT"/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23C57FD4-1A41-7A43-69FE-17A43998D04C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14467044-6C20-E554-1E8F-8DCD2C49F535}"/>
              </a:ext>
            </a:extLst>
          </p:cNvPr>
          <p:cNvCxnSpPr/>
          <p:nvPr/>
        </p:nvCxnSpPr>
        <p:spPr>
          <a:xfrm>
            <a:off x="0" y="64584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olo 1">
            <a:extLst>
              <a:ext uri="{FF2B5EF4-FFF2-40B4-BE49-F238E27FC236}">
                <a16:creationId xmlns:a16="http://schemas.microsoft.com/office/drawing/2014/main" id="{43B20472-5568-31EF-1B4D-9DBA35777976}"/>
              </a:ext>
            </a:extLst>
          </p:cNvPr>
          <p:cNvSpPr txBox="1">
            <a:spLocks/>
          </p:cNvSpPr>
          <p:nvPr/>
        </p:nvSpPr>
        <p:spPr>
          <a:xfrm>
            <a:off x="-65912" y="-177505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MPGD Endcap Semi-Detectors Overlap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CA2FDA05-14BC-DA42-A2B6-0ED624657BEE}"/>
              </a:ext>
            </a:extLst>
          </p:cNvPr>
          <p:cNvSpPr/>
          <p:nvPr/>
        </p:nvSpPr>
        <p:spPr>
          <a:xfrm>
            <a:off x="3518122" y="2226241"/>
            <a:ext cx="386411" cy="393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8B387E5-C0AC-F8D4-9084-478B67ACAD70}"/>
              </a:ext>
            </a:extLst>
          </p:cNvPr>
          <p:cNvCxnSpPr/>
          <p:nvPr/>
        </p:nvCxnSpPr>
        <p:spPr>
          <a:xfrm>
            <a:off x="393405" y="985608"/>
            <a:ext cx="0" cy="3500216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631F83F-C7CF-E605-22DB-99B5305F51E6}"/>
              </a:ext>
            </a:extLst>
          </p:cNvPr>
          <p:cNvSpPr txBox="1"/>
          <p:nvPr/>
        </p:nvSpPr>
        <p:spPr>
          <a:xfrm>
            <a:off x="353327" y="109985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 mm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F0E26EF-D660-39D4-8827-051C0563BE2E}"/>
              </a:ext>
            </a:extLst>
          </p:cNvPr>
          <p:cNvCxnSpPr>
            <a:cxnSpLocks/>
          </p:cNvCxnSpPr>
          <p:nvPr/>
        </p:nvCxnSpPr>
        <p:spPr>
          <a:xfrm>
            <a:off x="1287231" y="4654253"/>
            <a:ext cx="1999907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BC329C2-1BF8-2A56-8E83-EA5ADC876C62}"/>
              </a:ext>
            </a:extLst>
          </p:cNvPr>
          <p:cNvSpPr txBox="1"/>
          <p:nvPr/>
        </p:nvSpPr>
        <p:spPr>
          <a:xfrm>
            <a:off x="901977" y="419659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525 mm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50CCA08D-FFB5-2625-A426-C7A861D44BC7}"/>
              </a:ext>
            </a:extLst>
          </p:cNvPr>
          <p:cNvCxnSpPr>
            <a:cxnSpLocks/>
          </p:cNvCxnSpPr>
          <p:nvPr/>
        </p:nvCxnSpPr>
        <p:spPr>
          <a:xfrm>
            <a:off x="5590205" y="4654253"/>
            <a:ext cx="1999907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EA8E193-3D9C-8EDA-CAD0-7B5021A94A22}"/>
              </a:ext>
            </a:extLst>
          </p:cNvPr>
          <p:cNvSpPr txBox="1"/>
          <p:nvPr/>
        </p:nvSpPr>
        <p:spPr>
          <a:xfrm>
            <a:off x="6736149" y="423133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525 mm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273F16F3-5109-4798-7B01-AD12BA60434F}"/>
              </a:ext>
            </a:extLst>
          </p:cNvPr>
          <p:cNvCxnSpPr/>
          <p:nvPr/>
        </p:nvCxnSpPr>
        <p:spPr>
          <a:xfrm>
            <a:off x="8012978" y="915784"/>
            <a:ext cx="0" cy="3500216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EBC8FE-F60A-B491-CFBF-75E63592098F}"/>
              </a:ext>
            </a:extLst>
          </p:cNvPr>
          <p:cNvSpPr txBox="1"/>
          <p:nvPr/>
        </p:nvSpPr>
        <p:spPr>
          <a:xfrm>
            <a:off x="8069667" y="829183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 mm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E051977-0781-A10A-CA40-B38B552C3CDC}"/>
              </a:ext>
            </a:extLst>
          </p:cNvPr>
          <p:cNvGrpSpPr/>
          <p:nvPr/>
        </p:nvGrpSpPr>
        <p:grpSpPr>
          <a:xfrm>
            <a:off x="1276830" y="679744"/>
            <a:ext cx="3875679" cy="3904765"/>
            <a:chOff x="1276830" y="679744"/>
            <a:chExt cx="3875679" cy="3904765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E8444C8C-1D59-3E45-01E1-1B9B883ADC72}"/>
                </a:ext>
              </a:extLst>
            </p:cNvPr>
            <p:cNvGrpSpPr/>
            <p:nvPr/>
          </p:nvGrpSpPr>
          <p:grpSpPr>
            <a:xfrm>
              <a:off x="1333518" y="715097"/>
              <a:ext cx="3805766" cy="3809083"/>
              <a:chOff x="1287231" y="715097"/>
              <a:chExt cx="3805766" cy="3809083"/>
            </a:xfrm>
          </p:grpSpPr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13915251-9E91-36B6-70D0-C41A65A3D4DA}"/>
                  </a:ext>
                </a:extLst>
              </p:cNvPr>
              <p:cNvGrpSpPr/>
              <p:nvPr/>
            </p:nvGrpSpPr>
            <p:grpSpPr>
              <a:xfrm>
                <a:off x="1287231" y="715097"/>
                <a:ext cx="3805766" cy="3809083"/>
                <a:chOff x="1909506" y="1150988"/>
                <a:chExt cx="3805766" cy="3809083"/>
              </a:xfrm>
            </p:grpSpPr>
            <p:sp>
              <p:nvSpPr>
                <p:cNvPr id="7" name="Corda 6">
                  <a:extLst>
                    <a:ext uri="{FF2B5EF4-FFF2-40B4-BE49-F238E27FC236}">
                      <a16:creationId xmlns:a16="http://schemas.microsoft.com/office/drawing/2014/main" id="{16A921D3-6944-495C-EAF9-BC41326B6333}"/>
                    </a:ext>
                  </a:extLst>
                </p:cNvPr>
                <p:cNvSpPr/>
                <p:nvPr/>
              </p:nvSpPr>
              <p:spPr>
                <a:xfrm>
                  <a:off x="1909506" y="1150988"/>
                  <a:ext cx="3805766" cy="3809083"/>
                </a:xfrm>
                <a:prstGeom prst="chord">
                  <a:avLst>
                    <a:gd name="adj1" fmla="val 5320018"/>
                    <a:gd name="adj2" fmla="val 16249683"/>
                  </a:avLst>
                </a:prstGeom>
                <a:solidFill>
                  <a:schemeClr val="accent1">
                    <a:alpha val="48648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" name="Oval 6">
                  <a:extLst>
                    <a:ext uri="{FF2B5EF4-FFF2-40B4-BE49-F238E27FC236}">
                      <a16:creationId xmlns:a16="http://schemas.microsoft.com/office/drawing/2014/main" id="{B2829DEF-5CAD-E250-FE04-7202C781D8E0}"/>
                    </a:ext>
                  </a:extLst>
                </p:cNvPr>
                <p:cNvSpPr/>
                <p:nvPr/>
              </p:nvSpPr>
              <p:spPr>
                <a:xfrm>
                  <a:off x="3586111" y="2877105"/>
                  <a:ext cx="386411" cy="3933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E90690F5-DAC8-29A2-F729-65D160713CC8}"/>
                  </a:ext>
                </a:extLst>
              </p:cNvPr>
              <p:cNvSpPr/>
              <p:nvPr/>
            </p:nvSpPr>
            <p:spPr>
              <a:xfrm>
                <a:off x="3152677" y="2443284"/>
                <a:ext cx="151719" cy="412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6FFBCE43-ECA1-2CEA-667B-F06FA4320E84}"/>
                </a:ext>
              </a:extLst>
            </p:cNvPr>
            <p:cNvSpPr/>
            <p:nvPr/>
          </p:nvSpPr>
          <p:spPr>
            <a:xfrm rot="16200000">
              <a:off x="1136419" y="820156"/>
              <a:ext cx="3904764" cy="3623941"/>
            </a:xfrm>
            <a:prstGeom prst="arc">
              <a:avLst>
                <a:gd name="adj1" fmla="val 16027513"/>
                <a:gd name="adj2" fmla="val 301958"/>
              </a:avLst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0734B5D6-1E9C-D004-43E7-A844DD2312BF}"/>
                </a:ext>
              </a:extLst>
            </p:cNvPr>
            <p:cNvSpPr/>
            <p:nvPr/>
          </p:nvSpPr>
          <p:spPr>
            <a:xfrm rot="10800000">
              <a:off x="1278839" y="679744"/>
              <a:ext cx="3873670" cy="3904764"/>
            </a:xfrm>
            <a:prstGeom prst="arc">
              <a:avLst>
                <a:gd name="adj1" fmla="val 16027513"/>
                <a:gd name="adj2" fmla="val 401137"/>
              </a:avLst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0F03696-7D80-FA3F-B2AE-A1FD5D4EE45C}"/>
              </a:ext>
            </a:extLst>
          </p:cNvPr>
          <p:cNvGrpSpPr/>
          <p:nvPr/>
        </p:nvGrpSpPr>
        <p:grpSpPr>
          <a:xfrm>
            <a:off x="3802531" y="679743"/>
            <a:ext cx="3904764" cy="3938668"/>
            <a:chOff x="3802531" y="679743"/>
            <a:chExt cx="3904764" cy="3938668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D56B09DD-79C0-AFD5-5FAD-7E8364CEC590}"/>
                </a:ext>
              </a:extLst>
            </p:cNvPr>
            <p:cNvGrpSpPr/>
            <p:nvPr/>
          </p:nvGrpSpPr>
          <p:grpSpPr>
            <a:xfrm>
              <a:off x="3837027" y="744841"/>
              <a:ext cx="3805766" cy="3809083"/>
              <a:chOff x="3772209" y="731904"/>
              <a:chExt cx="3805766" cy="3809083"/>
            </a:xfrm>
          </p:grpSpPr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698ED394-D7E4-5423-2003-6E634CEE4117}"/>
                  </a:ext>
                </a:extLst>
              </p:cNvPr>
              <p:cNvGrpSpPr/>
              <p:nvPr/>
            </p:nvGrpSpPr>
            <p:grpSpPr>
              <a:xfrm>
                <a:off x="3772209" y="731904"/>
                <a:ext cx="3805766" cy="3809083"/>
                <a:chOff x="3784346" y="763565"/>
                <a:chExt cx="3805766" cy="3809083"/>
              </a:xfrm>
            </p:grpSpPr>
            <p:sp>
              <p:nvSpPr>
                <p:cNvPr id="19" name="Corda 18">
                  <a:extLst>
                    <a:ext uri="{FF2B5EF4-FFF2-40B4-BE49-F238E27FC236}">
                      <a16:creationId xmlns:a16="http://schemas.microsoft.com/office/drawing/2014/main" id="{FA5F3297-01F3-4E4A-AE12-0EA091A1075C}"/>
                    </a:ext>
                  </a:extLst>
                </p:cNvPr>
                <p:cNvSpPr/>
                <p:nvPr/>
              </p:nvSpPr>
              <p:spPr>
                <a:xfrm rot="10800000">
                  <a:off x="3784346" y="763565"/>
                  <a:ext cx="3805766" cy="3809083"/>
                </a:xfrm>
                <a:prstGeom prst="chord">
                  <a:avLst>
                    <a:gd name="adj1" fmla="val 5285647"/>
                    <a:gd name="adj2" fmla="val 16282274"/>
                  </a:avLst>
                </a:prstGeom>
                <a:solidFill>
                  <a:schemeClr val="accent2">
                    <a:alpha val="51817"/>
                  </a:schemeClr>
                </a:solidFill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Oval 6">
                  <a:extLst>
                    <a:ext uri="{FF2B5EF4-FFF2-40B4-BE49-F238E27FC236}">
                      <a16:creationId xmlns:a16="http://schemas.microsoft.com/office/drawing/2014/main" id="{A3501895-013A-4363-6709-F0C02E1CECA4}"/>
                    </a:ext>
                  </a:extLst>
                </p:cNvPr>
                <p:cNvSpPr/>
                <p:nvPr/>
              </p:nvSpPr>
              <p:spPr>
                <a:xfrm>
                  <a:off x="5481887" y="2493446"/>
                  <a:ext cx="365474" cy="3933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8703386D-4E11-D07C-AC64-C5373F71D070}"/>
                  </a:ext>
                </a:extLst>
              </p:cNvPr>
              <p:cNvSpPr/>
              <p:nvPr/>
            </p:nvSpPr>
            <p:spPr>
              <a:xfrm>
                <a:off x="5574762" y="2458021"/>
                <a:ext cx="106984" cy="3933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252523AD-25A2-12D3-84B0-BB3E8CD6FDB0}"/>
                </a:ext>
              </a:extLst>
            </p:cNvPr>
            <p:cNvSpPr/>
            <p:nvPr/>
          </p:nvSpPr>
          <p:spPr>
            <a:xfrm rot="5400000">
              <a:off x="3825188" y="736304"/>
              <a:ext cx="3904764" cy="3859450"/>
            </a:xfrm>
            <a:prstGeom prst="arc">
              <a:avLst>
                <a:gd name="adj1" fmla="val 16027513"/>
                <a:gd name="adj2" fmla="val 182195"/>
              </a:avLst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80FFB4CF-D188-1790-5EF2-6770CA16D878}"/>
                </a:ext>
              </a:extLst>
            </p:cNvPr>
            <p:cNvSpPr/>
            <p:nvPr/>
          </p:nvSpPr>
          <p:spPr>
            <a:xfrm>
              <a:off x="3802531" y="679743"/>
              <a:ext cx="3904764" cy="3787138"/>
            </a:xfrm>
            <a:prstGeom prst="arc">
              <a:avLst>
                <a:gd name="adj1" fmla="val 16027513"/>
                <a:gd name="adj2" fmla="val 182195"/>
              </a:avLst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76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123 L 0.12049 0.0012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4 L -0.15295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piè di pagina 36">
            <a:extLst>
              <a:ext uri="{FF2B5EF4-FFF2-40B4-BE49-F238E27FC236}">
                <a16:creationId xmlns:a16="http://schemas.microsoft.com/office/drawing/2014/main" id="{3A5C1302-AB5E-18AE-786D-36B94C05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7BC02C6F-B0B0-CA2B-A68B-6C85C1CD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5</a:t>
            </a:fld>
            <a:endParaRPr lang="it-IT"/>
          </a:p>
        </p:txBody>
      </p: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23C57FD4-1A41-7A43-69FE-17A43998D04C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id="{14467044-6C20-E554-1E8F-8DCD2C49F535}"/>
              </a:ext>
            </a:extLst>
          </p:cNvPr>
          <p:cNvCxnSpPr/>
          <p:nvPr/>
        </p:nvCxnSpPr>
        <p:spPr>
          <a:xfrm>
            <a:off x="0" y="645840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olo 1">
            <a:extLst>
              <a:ext uri="{FF2B5EF4-FFF2-40B4-BE49-F238E27FC236}">
                <a16:creationId xmlns:a16="http://schemas.microsoft.com/office/drawing/2014/main" id="{43B20472-5568-31EF-1B4D-9DBA35777976}"/>
              </a:ext>
            </a:extLst>
          </p:cNvPr>
          <p:cNvSpPr txBox="1">
            <a:spLocks/>
          </p:cNvSpPr>
          <p:nvPr/>
        </p:nvSpPr>
        <p:spPr>
          <a:xfrm>
            <a:off x="-65912" y="-177505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Endcap Semi-Detectors Overlap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CA2FDA05-14BC-DA42-A2B6-0ED624657BEE}"/>
              </a:ext>
            </a:extLst>
          </p:cNvPr>
          <p:cNvSpPr/>
          <p:nvPr/>
        </p:nvSpPr>
        <p:spPr>
          <a:xfrm>
            <a:off x="3518122" y="2226241"/>
            <a:ext cx="386411" cy="3933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8D03EE-6904-5A71-1931-C79C7253CFCF}"/>
              </a:ext>
            </a:extLst>
          </p:cNvPr>
          <p:cNvSpPr txBox="1"/>
          <p:nvPr/>
        </p:nvSpPr>
        <p:spPr>
          <a:xfrm>
            <a:off x="4216291" y="1925455"/>
            <a:ext cx="324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are we going to attach the endcaps to the outer support?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0FA5EA-532A-D3B6-27F4-C9D79A92F3F1}"/>
              </a:ext>
            </a:extLst>
          </p:cNvPr>
          <p:cNvSpPr txBox="1"/>
          <p:nvPr/>
        </p:nvSpPr>
        <p:spPr>
          <a:xfrm>
            <a:off x="4277532" y="1160729"/>
            <a:ext cx="105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Question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5A723F7-5DA3-37A6-927B-C52544513222}"/>
              </a:ext>
            </a:extLst>
          </p:cNvPr>
          <p:cNvSpPr txBox="1"/>
          <p:nvPr/>
        </p:nvSpPr>
        <p:spPr>
          <a:xfrm>
            <a:off x="3479948" y="4359891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By Seung Joon Lee</a:t>
            </a:r>
          </a:p>
        </p:txBody>
      </p:sp>
      <p:pic>
        <p:nvPicPr>
          <p:cNvPr id="14" name="Immagine 13" descr="Immagine che contiene torta di compleanno, cerchio, design&#10;&#10;Descrizione generata automaticamente">
            <a:extLst>
              <a:ext uri="{FF2B5EF4-FFF2-40B4-BE49-F238E27FC236}">
                <a16:creationId xmlns:a16="http://schemas.microsoft.com/office/drawing/2014/main" id="{7C1AABD6-4525-86DD-4DD3-DB5FC0BC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94" y="1092141"/>
            <a:ext cx="3717158" cy="3244726"/>
          </a:xfrm>
          <a:prstGeom prst="rect">
            <a:avLst/>
          </a:prstGeom>
        </p:spPr>
      </p:pic>
      <p:pic>
        <p:nvPicPr>
          <p:cNvPr id="16" name="Immagine 15" descr="Immagine che contiene tavolo, design&#10;&#10;Descrizione generata automaticamente con attendibilità media">
            <a:extLst>
              <a:ext uri="{FF2B5EF4-FFF2-40B4-BE49-F238E27FC236}">
                <a16:creationId xmlns:a16="http://schemas.microsoft.com/office/drawing/2014/main" id="{F54811DF-784F-0693-14EF-0A801F0DA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533" y="2642240"/>
            <a:ext cx="4657667" cy="156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D2B629-9FDD-E223-1A78-A1742EB784BB}"/>
              </a:ext>
            </a:extLst>
          </p:cNvPr>
          <p:cNvSpPr txBox="1"/>
          <p:nvPr/>
        </p:nvSpPr>
        <p:spPr>
          <a:xfrm>
            <a:off x="170824" y="725090"/>
            <a:ext cx="8910175" cy="374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endcap disk (4 disks in total):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HV cables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gas inlets and 4 gas outlets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data cables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low low voltage cables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temperature sensors cables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humidity sensors cables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dry air inlet and 2 dry-air outlet cooling hoses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32 RDO cards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List of MPGD Endcaps Services </a:t>
            </a:r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50EED356-5A28-74F7-2D04-409E494F2944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Rettangolo, design&#10;&#10;Descrizione generata automaticamente">
            <a:extLst>
              <a:ext uri="{FF2B5EF4-FFF2-40B4-BE49-F238E27FC236}">
                <a16:creationId xmlns:a16="http://schemas.microsoft.com/office/drawing/2014/main" id="{3A2CC479-CC84-FF79-5B3F-663CABA8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136" y="1126551"/>
            <a:ext cx="5443863" cy="2442106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643EA0D-6257-CC4F-EF95-B0EEC99EF874}"/>
              </a:ext>
            </a:extLst>
          </p:cNvPr>
          <p:cNvCxnSpPr/>
          <p:nvPr/>
        </p:nvCxnSpPr>
        <p:spPr>
          <a:xfrm flipV="1">
            <a:off x="5602637" y="2758698"/>
            <a:ext cx="224726" cy="1046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64750C7-F7DF-FF30-1F97-33FA902C5C40}"/>
              </a:ext>
            </a:extLst>
          </p:cNvPr>
          <p:cNvCxnSpPr>
            <a:cxnSpLocks/>
          </p:cNvCxnSpPr>
          <p:nvPr/>
        </p:nvCxnSpPr>
        <p:spPr>
          <a:xfrm flipV="1">
            <a:off x="5602637" y="2758698"/>
            <a:ext cx="2820692" cy="1046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egnaposto piè di pagina 36">
            <a:extLst>
              <a:ext uri="{FF2B5EF4-FFF2-40B4-BE49-F238E27FC236}">
                <a16:creationId xmlns:a16="http://schemas.microsoft.com/office/drawing/2014/main" id="{CF1EB1B6-BE4E-39AB-CF2B-CA90078D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144" y="4793604"/>
            <a:ext cx="6371338" cy="273844"/>
          </a:xfrm>
        </p:spPr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16" name="Segnaposto numero diapositiva 38">
            <a:extLst>
              <a:ext uri="{FF2B5EF4-FFF2-40B4-BE49-F238E27FC236}">
                <a16:creationId xmlns:a16="http://schemas.microsoft.com/office/drawing/2014/main" id="{61BFBC53-E4E0-B92A-2B73-EE81922F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482" y="4785815"/>
            <a:ext cx="404992" cy="273844"/>
          </a:xfrm>
        </p:spPr>
        <p:txBody>
          <a:bodyPr/>
          <a:lstStyle/>
          <a:p>
            <a:fld id="{E33505E3-9B21-8742-B4DC-5DD2FCC133AE}" type="slidenum">
              <a:rPr lang="it-IT" smtClean="0"/>
              <a:t>6</a:t>
            </a:fld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526780-D61A-7666-39B9-B5A03ADCCF00}"/>
              </a:ext>
            </a:extLst>
          </p:cNvPr>
          <p:cNvSpPr txBox="1"/>
          <p:nvPr/>
        </p:nvSpPr>
        <p:spPr>
          <a:xfrm>
            <a:off x="3706896" y="3147650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By Seung Joon Lee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36BE0C9-3B96-A3AA-AC79-C9BE9D03CEC2}"/>
              </a:ext>
            </a:extLst>
          </p:cNvPr>
          <p:cNvSpPr txBox="1"/>
          <p:nvPr/>
        </p:nvSpPr>
        <p:spPr>
          <a:xfrm>
            <a:off x="3637136" y="4324027"/>
            <a:ext cx="302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Total services: all numbers x 4 </a:t>
            </a:r>
          </a:p>
        </p:txBody>
      </p:sp>
    </p:spTree>
    <p:extLst>
      <p:ext uri="{BB962C8B-B14F-4D97-AF65-F5344CB8AC3E}">
        <p14:creationId xmlns:p14="http://schemas.microsoft.com/office/powerpoint/2010/main" val="425603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D2B629-9FDD-E223-1A78-A1742EB784BB}"/>
              </a:ext>
            </a:extLst>
          </p:cNvPr>
          <p:cNvSpPr txBox="1"/>
          <p:nvPr/>
        </p:nvSpPr>
        <p:spPr>
          <a:xfrm>
            <a:off x="170824" y="725090"/>
            <a:ext cx="8910175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Geometry: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Compatibility with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CyMBal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dimensions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details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understood: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electronic cards and services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-1" y="590314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List of Issues to Address</a:t>
            </a:r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50EED356-5A28-74F7-2D04-409E494F2944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Rettangolo, design&#10;&#10;Descrizione generata automaticamente">
            <a:extLst>
              <a:ext uri="{FF2B5EF4-FFF2-40B4-BE49-F238E27FC236}">
                <a16:creationId xmlns:a16="http://schemas.microsoft.com/office/drawing/2014/main" id="{3A2CC479-CC84-FF79-5B3F-663CABA81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185" y="2225327"/>
            <a:ext cx="4723113" cy="2118779"/>
          </a:xfrm>
          <a:prstGeom prst="rect">
            <a:avLst/>
          </a:prstGeom>
        </p:spPr>
      </p:pic>
      <p:sp>
        <p:nvSpPr>
          <p:cNvPr id="15" name="Segnaposto piè di pagina 36">
            <a:extLst>
              <a:ext uri="{FF2B5EF4-FFF2-40B4-BE49-F238E27FC236}">
                <a16:creationId xmlns:a16="http://schemas.microsoft.com/office/drawing/2014/main" id="{CF1EB1B6-BE4E-39AB-CF2B-CA90078D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144" y="4793604"/>
            <a:ext cx="6371338" cy="273844"/>
          </a:xfrm>
        </p:spPr>
        <p:txBody>
          <a:bodyPr/>
          <a:lstStyle/>
          <a:p>
            <a:r>
              <a:rPr lang="it-IT"/>
              <a:t>Endacap Integration - February 20th  2024 - Annalisa D'Angelo</a:t>
            </a:r>
          </a:p>
        </p:txBody>
      </p:sp>
      <p:sp>
        <p:nvSpPr>
          <p:cNvPr id="16" name="Segnaposto numero diapositiva 38">
            <a:extLst>
              <a:ext uri="{FF2B5EF4-FFF2-40B4-BE49-F238E27FC236}">
                <a16:creationId xmlns:a16="http://schemas.microsoft.com/office/drawing/2014/main" id="{61BFBC53-E4E0-B92A-2B73-EE81922F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482" y="4785815"/>
            <a:ext cx="404992" cy="273844"/>
          </a:xfrm>
        </p:spPr>
        <p:txBody>
          <a:bodyPr/>
          <a:lstStyle/>
          <a:p>
            <a:fld id="{E33505E3-9B21-8742-B4DC-5DD2FCC133AE}" type="slidenum">
              <a:rPr lang="it-IT" smtClean="0"/>
              <a:t>7</a:t>
            </a:fld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526780-D61A-7666-39B9-B5A03ADCCF00}"/>
              </a:ext>
            </a:extLst>
          </p:cNvPr>
          <p:cNvSpPr txBox="1"/>
          <p:nvPr/>
        </p:nvSpPr>
        <p:spPr>
          <a:xfrm>
            <a:off x="5086246" y="2457415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By Seung Joon Lee</a:t>
            </a:r>
          </a:p>
        </p:txBody>
      </p:sp>
    </p:spTree>
    <p:extLst>
      <p:ext uri="{BB962C8B-B14F-4D97-AF65-F5344CB8AC3E}">
        <p14:creationId xmlns:p14="http://schemas.microsoft.com/office/powerpoint/2010/main" val="398803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32577</TotalTime>
  <Words>309</Words>
  <Application>Microsoft Macintosh PowerPoint</Application>
  <PresentationFormat>Presentazione su schermo (16:9)</PresentationFormat>
  <Paragraphs>68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Wingdings</vt:lpstr>
      <vt:lpstr>Tema di Office</vt:lpstr>
      <vt:lpstr>1_Personalizza struttura</vt:lpstr>
      <vt:lpstr>2_Personalizza struttura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Sezione Roma Tor Vergata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annalisa D'Angelo</dc:creator>
  <cp:lastModifiedBy>Annalisa D'Angelo</cp:lastModifiedBy>
  <cp:revision>322</cp:revision>
  <dcterms:created xsi:type="dcterms:W3CDTF">2016-09-11T22:00:23Z</dcterms:created>
  <dcterms:modified xsi:type="dcterms:W3CDTF">2024-02-20T21:50:39Z</dcterms:modified>
</cp:coreProperties>
</file>