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9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7079-5712-F390-4E92-C8800342E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17BAB-29D1-308E-F2B2-3E7D7BF8D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EEBFD-9106-7DC9-8760-AFF9B6C9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667BD-74ED-ADCE-604A-B04E0FEB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909B4-D1E5-48ED-4B65-BFE28F51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D6CB-B7E2-BE90-2506-9CF797EC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2D6D1-6F48-8846-8318-8F311E16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B62BC-3434-1924-22FD-5F58A87D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17086-63F0-6207-06EA-D943DF99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20B38-BC84-D935-788B-1B70BEA9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FF8A5-389F-8F2A-9B0B-F4DFFEF81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37E80-9170-F4FF-4AB0-9EF1DAEA1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35D43-1AE7-90E0-D0CA-B4588771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37A5C-BB80-99A1-D131-304E229F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403E4-7D91-26B0-C67B-F7432EA6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6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D60E-24F3-D5C7-F026-54C6285B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4748-B100-B621-61A7-D3FA305B6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C151-B8F6-0559-0001-B62C2959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7B089-886F-1541-A0A1-81746DDC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62B0D-B36D-6254-4D2B-169690AF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1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3D7D-E43D-01D8-E8F6-A9EEEDB7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547D3-DAFD-6962-4433-50E895775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1BC5-0671-E93E-690E-646A0195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4339C-E49D-A093-87B9-2109E8F2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DD5E8-7407-BCA0-65B9-6CAF2EAB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590D-713A-11A4-0F5C-70575C3B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5561-4CB2-0647-881E-A5DD0BCBF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AC897-4D64-26EA-04C3-E3F0DD664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17943-1E92-7158-F227-C73470B7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5F33F-6CAC-4497-6DB8-CD4887DC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10A9C-06D6-69A3-5CAF-DFE6CB5B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1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847D-5C46-E3D9-85AD-8B1EC687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49D83-71BE-7EDB-B419-73130BD4A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422B3-6FB3-2725-01F5-02057A069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6E4D6-18A8-260F-DDFA-36FA1E597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20AE8-A0E7-137C-0FC6-B7BD3DBA9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333BF1-E1D4-BE26-2E9F-56582F38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72C21-5061-E3AA-9C16-CB4C796F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1CB4C-2811-19AA-95CF-DD7453CA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4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18D0-07E0-C940-123F-6EB65476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7197A-479E-A0A1-4ACD-D2E0CD60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80CD0-03FC-9C39-C37D-C96F9A56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38C9E-1815-9A21-40E2-4B0249E5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2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64F22-40F2-A55D-F232-F4393599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35747-DEEE-89E8-08D4-78758BAFC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DE4C6-E3DA-FDEE-E440-EC66DED7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03FB-A8A8-414E-EB66-4C3C94AA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32DE-AE61-936E-4021-5C8AB14A5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454A-5731-1A86-9FD8-D280F7E8C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7BF0B-3591-199D-2F99-D4FD4608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C12B4-C953-111D-65A4-CF4BDCCD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9D35-B8AC-C0DF-D1DA-8E6CC456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7C67-6951-7B63-9AFE-97DAEE10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BB909-1E3F-7373-FC6B-AC8D24928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CE99C-5456-E717-BD97-9D846F532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E4174-88B1-17F3-98B3-2231B1A7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B28C3-CDD1-55FE-3D65-9E2B5C75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DA106-2B2A-1390-FA98-86D1518C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668D9-6C79-23C7-88BF-77D5EE2D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1B903-88A4-B905-97C2-2131CB8F3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C91C6-49F4-A815-06A3-C19B33C64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0D7E-2FD8-444B-A1FA-6E64BAE0309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4A779-9C9F-CD0A-EE82-6650EAFBF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5ABF7-DFD9-5089-D0B1-18209DACE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363B-FFA8-415B-821F-B01EE63E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72029-6F89-4E61-01E3-639EECFCE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DA48-622C-FE59-3237-E0FFCF97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5F3CB6-1DAE-D3F8-1295-98A77EB7A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348EE-81C6-7667-97E0-07335A17D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EAF66-7EB0-2F16-DFC4-5E21878A4ED0}"/>
              </a:ext>
            </a:extLst>
          </p:cNvPr>
          <p:cNvSpPr txBox="1"/>
          <p:nvPr/>
        </p:nvSpPr>
        <p:spPr>
          <a:xfrm>
            <a:off x="986118" y="933539"/>
            <a:ext cx="781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HpDIRC</a:t>
            </a:r>
            <a:r>
              <a:rPr lang="en-US" sz="4000" dirty="0"/>
              <a:t> and MPGD integration issue</a:t>
            </a:r>
          </a:p>
          <a:p>
            <a:r>
              <a:rPr lang="en-US" sz="2000" dirty="0"/>
              <a:t>Feb 20 24</a:t>
            </a:r>
          </a:p>
        </p:txBody>
      </p:sp>
      <p:pic>
        <p:nvPicPr>
          <p:cNvPr id="8" name="Picture 7" descr="A logo with a red arrow and blue circles&#10;&#10;Description automatically generated">
            <a:extLst>
              <a:ext uri="{FF2B5EF4-FFF2-40B4-BE49-F238E27FC236}">
                <a16:creationId xmlns:a16="http://schemas.microsoft.com/office/drawing/2014/main" id="{F2F4F91E-2007-4A37-ECAD-B06112ACF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2" y="4288935"/>
            <a:ext cx="811978" cy="565001"/>
          </a:xfrm>
          <a:prstGeom prst="rect">
            <a:avLst/>
          </a:prstGeom>
        </p:spPr>
      </p:pic>
      <p:pic>
        <p:nvPicPr>
          <p:cNvPr id="10" name="Picture 9" descr="A group of black circles with text&#10;&#10;Description automatically generated">
            <a:extLst>
              <a:ext uri="{FF2B5EF4-FFF2-40B4-BE49-F238E27FC236}">
                <a16:creationId xmlns:a16="http://schemas.microsoft.com/office/drawing/2014/main" id="{1E816A46-93D2-9583-50F1-F358F33D6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9" y="5059578"/>
            <a:ext cx="1434243" cy="685638"/>
          </a:xfrm>
          <a:prstGeom prst="rect">
            <a:avLst/>
          </a:prstGeom>
        </p:spPr>
      </p:pic>
      <p:pic>
        <p:nvPicPr>
          <p:cNvPr id="12" name="Picture 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B545E9B-ECC3-EA22-3B72-7B832074E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86" y="4284071"/>
            <a:ext cx="2226539" cy="543647"/>
          </a:xfrm>
          <a:prstGeom prst="rect">
            <a:avLst/>
          </a:prstGeom>
        </p:spPr>
      </p:pic>
      <p:pic>
        <p:nvPicPr>
          <p:cNvPr id="14" name="Picture 13" descr="A logo with a red circle&#10;&#10;Description automatically generated">
            <a:extLst>
              <a:ext uri="{FF2B5EF4-FFF2-40B4-BE49-F238E27FC236}">
                <a16:creationId xmlns:a16="http://schemas.microsoft.com/office/drawing/2014/main" id="{7625BE22-69CA-E217-1217-C69931148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71" y="4295812"/>
            <a:ext cx="1794928" cy="558124"/>
          </a:xfrm>
          <a:prstGeom prst="rect">
            <a:avLst/>
          </a:prstGeom>
        </p:spPr>
      </p:pic>
      <p:pic>
        <p:nvPicPr>
          <p:cNvPr id="16" name="Picture 15" descr="A close-up of a logo&#10;&#10;Description automatically generated">
            <a:extLst>
              <a:ext uri="{FF2B5EF4-FFF2-40B4-BE49-F238E27FC236}">
                <a16:creationId xmlns:a16="http://schemas.microsoft.com/office/drawing/2014/main" id="{03761EF6-6E64-F83A-77A5-C7FDB072D6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89" y="4997066"/>
            <a:ext cx="2707341" cy="83302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AA8456E-38D6-20C9-9EE8-18AD894366BB}"/>
              </a:ext>
            </a:extLst>
          </p:cNvPr>
          <p:cNvSpPr/>
          <p:nvPr/>
        </p:nvSpPr>
        <p:spPr>
          <a:xfrm>
            <a:off x="8355107" y="3523130"/>
            <a:ext cx="2845104" cy="2845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00B99-EEB9-DBBC-58B3-655EF90ACC3A}"/>
              </a:ext>
            </a:extLst>
          </p:cNvPr>
          <p:cNvSpPr txBox="1"/>
          <p:nvPr/>
        </p:nvSpPr>
        <p:spPr>
          <a:xfrm>
            <a:off x="984131" y="1954789"/>
            <a:ext cx="277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Avishay Mizrahi</a:t>
            </a:r>
          </a:p>
        </p:txBody>
      </p:sp>
    </p:spTree>
    <p:extLst>
      <p:ext uri="{BB962C8B-B14F-4D97-AF65-F5344CB8AC3E}">
        <p14:creationId xmlns:p14="http://schemas.microsoft.com/office/powerpoint/2010/main" val="398812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31542-174C-F278-A7C9-D8DF889EB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64F9-1C50-6DA3-B1F1-678EEC7C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40915-56F7-A2A3-DAC0-D35788F70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2769D5-C3DB-DFB7-7547-7CD897BFAA72}"/>
              </a:ext>
            </a:extLst>
          </p:cNvPr>
          <p:cNvSpPr txBox="1"/>
          <p:nvPr/>
        </p:nvSpPr>
        <p:spPr>
          <a:xfrm>
            <a:off x="730624" y="1328068"/>
            <a:ext cx="10255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The DIRC structure requires one end to be wider and this serves as the expansion volume.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Fused silica bars and expansion volume form the main components of the DIRC, with three lenses in between them.</a:t>
            </a:r>
          </a:p>
          <a:p>
            <a:br>
              <a:rPr lang="en-US" dirty="0">
                <a:effectLst/>
              </a:rPr>
            </a:b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Moving the DIRC bar boxes after insertion into the detector position is strongly discouraged. However, a single permissible adjustment is allowed during the lifetime of </a:t>
            </a:r>
            <a:r>
              <a:rPr lang="en-US" dirty="0" err="1"/>
              <a:t>ePIC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fused Silica bars need to be consistently kept in a dry, impurity-free environment; therefore, storing them in nitrogen gas has been deemed necessary.</a:t>
            </a:r>
          </a:p>
          <a:p>
            <a:endParaRPr lang="he-IL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system maintenance, the prism will be designed to be detached from the lenses, and a carrying mechanism is planned for the readout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6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9EAA-C799-7020-31D9-C91B746B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A8DB1C-94EA-54E0-A707-117D29BF9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A5ED7F-B424-DDD8-06C2-762E446AD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5" r="7644"/>
          <a:stretch/>
        </p:blipFill>
        <p:spPr>
          <a:xfrm>
            <a:off x="1001110" y="2831661"/>
            <a:ext cx="4130566" cy="3287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8185E-53D2-37F1-7A49-7EAE484B421D}"/>
              </a:ext>
            </a:extLst>
          </p:cNvPr>
          <p:cNvSpPr txBox="1"/>
          <p:nvPr/>
        </p:nvSpPr>
        <p:spPr>
          <a:xfrm>
            <a:off x="524225" y="365125"/>
            <a:ext cx="4972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-apple-system"/>
              </a:rPr>
              <a:t>Both the </a:t>
            </a:r>
            <a:r>
              <a:rPr lang="en-US" b="0" i="0" dirty="0" err="1">
                <a:effectLst/>
                <a:latin typeface="-apple-system"/>
              </a:rPr>
              <a:t>HpDIRC</a:t>
            </a:r>
            <a:r>
              <a:rPr lang="en-US" b="0" i="0" dirty="0">
                <a:effectLst/>
                <a:latin typeface="-apple-system"/>
              </a:rPr>
              <a:t> and </a:t>
            </a:r>
            <a:r>
              <a:rPr lang="en-US" dirty="0"/>
              <a:t>MPGD</a:t>
            </a:r>
            <a:r>
              <a:rPr lang="en-US" b="0" i="0" dirty="0">
                <a:effectLst/>
                <a:latin typeface="-apple-system"/>
              </a:rPr>
              <a:t> use the same </a:t>
            </a:r>
            <a:r>
              <a:rPr lang="en-US" b="0" i="0" dirty="0">
                <a:solidFill>
                  <a:schemeClr val="accent1"/>
                </a:solidFill>
                <a:effectLst/>
                <a:latin typeface="-apple-system"/>
              </a:rPr>
              <a:t>triangular beams</a:t>
            </a:r>
            <a:r>
              <a:rPr lang="en-US" b="0" i="0" dirty="0">
                <a:effectLst/>
                <a:latin typeface="-apple-system"/>
              </a:rPr>
              <a:t>.</a:t>
            </a:r>
            <a:endParaRPr lang="he-IL" b="0" i="0" dirty="0">
              <a:effectLst/>
              <a:latin typeface="-apple-system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4CBBE9-DE85-B98B-A39C-853FC7DEAC06}"/>
              </a:ext>
            </a:extLst>
          </p:cNvPr>
          <p:cNvCxnSpPr>
            <a:cxnSpLocks/>
          </p:cNvCxnSpPr>
          <p:nvPr/>
        </p:nvCxnSpPr>
        <p:spPr>
          <a:xfrm flipH="1">
            <a:off x="1615966" y="1001110"/>
            <a:ext cx="189186" cy="33647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37D382-D4BA-F55E-A249-E3F6130C06FB}"/>
              </a:ext>
            </a:extLst>
          </p:cNvPr>
          <p:cNvCxnSpPr>
            <a:cxnSpLocks/>
          </p:cNvCxnSpPr>
          <p:nvPr/>
        </p:nvCxnSpPr>
        <p:spPr>
          <a:xfrm>
            <a:off x="1805152" y="1001110"/>
            <a:ext cx="2940269" cy="32949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4EEA949-9462-09CA-01DD-DE47E61592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39" t="29804" r="34789"/>
          <a:stretch/>
        </p:blipFill>
        <p:spPr>
          <a:xfrm>
            <a:off x="6831106" y="2471548"/>
            <a:ext cx="4522694" cy="4007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1599568-22D7-8B44-E4DF-2433946E56C6}"/>
              </a:ext>
            </a:extLst>
          </p:cNvPr>
          <p:cNvSpPr txBox="1"/>
          <p:nvPr/>
        </p:nvSpPr>
        <p:spPr>
          <a:xfrm>
            <a:off x="6695111" y="455198"/>
            <a:ext cx="5084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MPGD</a:t>
            </a:r>
            <a:r>
              <a:rPr lang="en-US" b="0" i="0" dirty="0">
                <a:effectLst/>
                <a:latin typeface="-apple-system"/>
              </a:rPr>
              <a:t> space for services is limited from the front side by the DIRC readout section. </a:t>
            </a:r>
            <a:endParaRPr lang="he-IL" b="0" i="0" dirty="0">
              <a:effectLst/>
              <a:latin typeface="-apple-syste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25A40CE-F1DD-696C-0FAA-DD37B5140F46}"/>
              </a:ext>
            </a:extLst>
          </p:cNvPr>
          <p:cNvCxnSpPr>
            <a:cxnSpLocks/>
          </p:cNvCxnSpPr>
          <p:nvPr/>
        </p:nvCxnSpPr>
        <p:spPr>
          <a:xfrm>
            <a:off x="6897413" y="1191602"/>
            <a:ext cx="1442546" cy="44254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95E105-9CDC-2153-FC85-426D15D3409B}"/>
              </a:ext>
            </a:extLst>
          </p:cNvPr>
          <p:cNvCxnSpPr>
            <a:cxnSpLocks/>
          </p:cNvCxnSpPr>
          <p:nvPr/>
        </p:nvCxnSpPr>
        <p:spPr>
          <a:xfrm flipH="1">
            <a:off x="10198976" y="1101529"/>
            <a:ext cx="725860" cy="45155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06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7600-6EC6-B9E4-BDAA-604BF3B64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4E3B4-2706-8A4A-2959-40DDF39B2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91B32-64A9-8100-19FA-44283F837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7" y="-1"/>
            <a:ext cx="12322530" cy="68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0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160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avishay mizrahi</dc:creator>
  <cp:lastModifiedBy>avishay mizrahi</cp:lastModifiedBy>
  <cp:revision>5</cp:revision>
  <dcterms:created xsi:type="dcterms:W3CDTF">2024-02-18T14:34:30Z</dcterms:created>
  <dcterms:modified xsi:type="dcterms:W3CDTF">2024-02-20T16:15:42Z</dcterms:modified>
</cp:coreProperties>
</file>