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19"/>
  </p:notesMasterIdLst>
  <p:handoutMasterIdLst>
    <p:handoutMasterId r:id="rId20"/>
  </p:handoutMasterIdLst>
  <p:sldIdLst>
    <p:sldId id="3943" r:id="rId5"/>
    <p:sldId id="4001" r:id="rId6"/>
    <p:sldId id="4011" r:id="rId7"/>
    <p:sldId id="3981" r:id="rId8"/>
    <p:sldId id="4005" r:id="rId9"/>
    <p:sldId id="4002" r:id="rId10"/>
    <p:sldId id="4004" r:id="rId11"/>
    <p:sldId id="4007" r:id="rId12"/>
    <p:sldId id="4008" r:id="rId13"/>
    <p:sldId id="4006" r:id="rId14"/>
    <p:sldId id="4009" r:id="rId15"/>
    <p:sldId id="4010" r:id="rId16"/>
    <p:sldId id="4012" r:id="rId17"/>
    <p:sldId id="39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4118" autoAdjust="0"/>
  </p:normalViewPr>
  <p:slideViewPr>
    <p:cSldViewPr snapToGrid="0">
      <p:cViewPr varScale="1">
        <p:scale>
          <a:sx n="65" d="100"/>
          <a:sy n="65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74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4465FC3F-44B4-4A02-A578-F39E14C73251}"/>
    <pc:docChg chg="undo custSel modSld">
      <pc:chgData name="Fernando Barbosa" userId="26e508f0-5e45-4ff3-9cbc-2459c82fe5c2" providerId="ADAL" clId="{4465FC3F-44B4-4A02-A578-F39E14C73251}" dt="2024-03-25T12:38:50.047" v="4532" actId="20577"/>
      <pc:docMkLst>
        <pc:docMk/>
      </pc:docMkLst>
      <pc:sldChg chg="modSp">
        <pc:chgData name="Fernando Barbosa" userId="26e508f0-5e45-4ff3-9cbc-2459c82fe5c2" providerId="ADAL" clId="{4465FC3F-44B4-4A02-A578-F39E14C73251}" dt="2024-03-25T12:38:50.047" v="4532" actId="20577"/>
        <pc:sldMkLst>
          <pc:docMk/>
          <pc:sldMk cId="3235696104" sldId="3994"/>
        </pc:sldMkLst>
        <pc:spChg chg="mod">
          <ac:chgData name="Fernando Barbosa" userId="26e508f0-5e45-4ff3-9cbc-2459c82fe5c2" providerId="ADAL" clId="{4465FC3F-44B4-4A02-A578-F39E14C73251}" dt="2024-03-24T23:38:42.556" v="3658" actId="20577"/>
          <ac:spMkLst>
            <pc:docMk/>
            <pc:sldMk cId="3235696104" sldId="3994"/>
            <ac:spMk id="2" creationId="{83D7F87F-4417-AE66-F0C1-881F752A1CE2}"/>
          </ac:spMkLst>
        </pc:spChg>
        <pc:spChg chg="mod">
          <ac:chgData name="Fernando Barbosa" userId="26e508f0-5e45-4ff3-9cbc-2459c82fe5c2" providerId="ADAL" clId="{4465FC3F-44B4-4A02-A578-F39E14C73251}" dt="2024-03-25T12:38:50.047" v="4532" actId="20577"/>
          <ac:spMkLst>
            <pc:docMk/>
            <pc:sldMk cId="3235696104" sldId="3994"/>
            <ac:spMk id="97" creationId="{0E63DDA4-A177-4A64-A5D6-4BD1D2ED3FD4}"/>
          </ac:spMkLst>
        </pc:spChg>
      </pc:sldChg>
      <pc:sldChg chg="modSp">
        <pc:chgData name="Fernando Barbosa" userId="26e508f0-5e45-4ff3-9cbc-2459c82fe5c2" providerId="ADAL" clId="{4465FC3F-44B4-4A02-A578-F39E14C73251}" dt="2024-03-24T23:38:27.201" v="3651" actId="20577"/>
        <pc:sldMkLst>
          <pc:docMk/>
          <pc:sldMk cId="3716809524" sldId="4001"/>
        </pc:sldMkLst>
        <pc:spChg chg="mod">
          <ac:chgData name="Fernando Barbosa" userId="26e508f0-5e45-4ff3-9cbc-2459c82fe5c2" providerId="ADAL" clId="{4465FC3F-44B4-4A02-A578-F39E14C73251}" dt="2024-03-24T23:38:27.201" v="3651" actId="20577"/>
          <ac:spMkLst>
            <pc:docMk/>
            <pc:sldMk cId="3716809524" sldId="4001"/>
            <ac:spMk id="4" creationId="{30FCB79F-9CDD-4B8F-AB65-80B063256F08}"/>
          </ac:spMkLst>
        </pc:spChg>
      </pc:sldChg>
      <pc:sldChg chg="addSp delSp modSp">
        <pc:chgData name="Fernando Barbosa" userId="26e508f0-5e45-4ff3-9cbc-2459c82fe5c2" providerId="ADAL" clId="{4465FC3F-44B4-4A02-A578-F39E14C73251}" dt="2024-03-24T18:22:46.861" v="533" actId="1076"/>
        <pc:sldMkLst>
          <pc:docMk/>
          <pc:sldMk cId="3842937675" sldId="4002"/>
        </pc:sldMkLst>
        <pc:spChg chg="mod">
          <ac:chgData name="Fernando Barbosa" userId="26e508f0-5e45-4ff3-9cbc-2459c82fe5c2" providerId="ADAL" clId="{4465FC3F-44B4-4A02-A578-F39E14C73251}" dt="2024-03-24T18:05:27.574" v="282" actId="1076"/>
          <ac:spMkLst>
            <pc:docMk/>
            <pc:sldMk cId="3842937675" sldId="4002"/>
            <ac:spMk id="17" creationId="{583DE10A-EE1C-4535-BBCA-32C01AFDD05E}"/>
          </ac:spMkLst>
        </pc:spChg>
        <pc:spChg chg="mod">
          <ac:chgData name="Fernando Barbosa" userId="26e508f0-5e45-4ff3-9cbc-2459c82fe5c2" providerId="ADAL" clId="{4465FC3F-44B4-4A02-A578-F39E14C73251}" dt="2024-03-24T18:05:16.095" v="280" actId="1076"/>
          <ac:spMkLst>
            <pc:docMk/>
            <pc:sldMk cId="3842937675" sldId="4002"/>
            <ac:spMk id="19" creationId="{045D5D0B-8808-4B13-AE5A-775E3A865328}"/>
          </ac:spMkLst>
        </pc:spChg>
        <pc:spChg chg="mod">
          <ac:chgData name="Fernando Barbosa" userId="26e508f0-5e45-4ff3-9cbc-2459c82fe5c2" providerId="ADAL" clId="{4465FC3F-44B4-4A02-A578-F39E14C73251}" dt="2024-03-24T18:19:27.397" v="525" actId="1076"/>
          <ac:spMkLst>
            <pc:docMk/>
            <pc:sldMk cId="3842937675" sldId="4002"/>
            <ac:spMk id="37" creationId="{BD839491-7ADC-4D8D-91BF-3F4BC58C9805}"/>
          </ac:spMkLst>
        </pc:spChg>
        <pc:grpChg chg="del mod">
          <ac:chgData name="Fernando Barbosa" userId="26e508f0-5e45-4ff3-9cbc-2459c82fe5c2" providerId="ADAL" clId="{4465FC3F-44B4-4A02-A578-F39E14C73251}" dt="2024-03-24T18:10:47.028" v="285" actId="478"/>
          <ac:grpSpMkLst>
            <pc:docMk/>
            <pc:sldMk cId="3842937675" sldId="4002"/>
            <ac:grpSpMk id="34" creationId="{1A3921EA-9368-4287-ABE3-CF29DE3E06AB}"/>
          </ac:grpSpMkLst>
        </pc:grpChg>
        <pc:picChg chg="add mod">
          <ac:chgData name="Fernando Barbosa" userId="26e508f0-5e45-4ff3-9cbc-2459c82fe5c2" providerId="ADAL" clId="{4465FC3F-44B4-4A02-A578-F39E14C73251}" dt="2024-03-24T18:22:16.758" v="529" actId="1076"/>
          <ac:picMkLst>
            <pc:docMk/>
            <pc:sldMk cId="3842937675" sldId="4002"/>
            <ac:picMk id="3" creationId="{E311B0C6-2C96-4BBE-9A32-48B0F33A66C9}"/>
          </ac:picMkLst>
        </pc:picChg>
        <pc:picChg chg="add mod">
          <ac:chgData name="Fernando Barbosa" userId="26e508f0-5e45-4ff3-9cbc-2459c82fe5c2" providerId="ADAL" clId="{4465FC3F-44B4-4A02-A578-F39E14C73251}" dt="2024-03-24T18:22:46.861" v="533" actId="1076"/>
          <ac:picMkLst>
            <pc:docMk/>
            <pc:sldMk cId="3842937675" sldId="4002"/>
            <ac:picMk id="4" creationId="{B02E7B96-4794-4B1D-AF47-EF4A6C3B2E91}"/>
          </ac:picMkLst>
        </pc:picChg>
        <pc:cxnChg chg="mod">
          <ac:chgData name="Fernando Barbosa" userId="26e508f0-5e45-4ff3-9cbc-2459c82fe5c2" providerId="ADAL" clId="{4465FC3F-44B4-4A02-A578-F39E14C73251}" dt="2024-03-24T18:05:21.565" v="281" actId="1076"/>
          <ac:cxnSpMkLst>
            <pc:docMk/>
            <pc:sldMk cId="3842937675" sldId="4002"/>
            <ac:cxnSpMk id="18" creationId="{BA78AF7E-E6AC-4820-9F05-50816286A47E}"/>
          </ac:cxnSpMkLst>
        </pc:cxnChg>
        <pc:cxnChg chg="mod">
          <ac:chgData name="Fernando Barbosa" userId="26e508f0-5e45-4ff3-9cbc-2459c82fe5c2" providerId="ADAL" clId="{4465FC3F-44B4-4A02-A578-F39E14C73251}" dt="2024-03-24T18:05:11.774" v="279" actId="1076"/>
          <ac:cxnSpMkLst>
            <pc:docMk/>
            <pc:sldMk cId="3842937675" sldId="4002"/>
            <ac:cxnSpMk id="28" creationId="{3FC64F6C-B5A6-4F8D-ACD9-7D9D16C0DF29}"/>
          </ac:cxnSpMkLst>
        </pc:cxnChg>
      </pc:sldChg>
      <pc:sldChg chg="modSp">
        <pc:chgData name="Fernando Barbosa" userId="26e508f0-5e45-4ff3-9cbc-2459c82fe5c2" providerId="ADAL" clId="{4465FC3F-44B4-4A02-A578-F39E14C73251}" dt="2024-03-24T20:14:06.392" v="2447" actId="20577"/>
        <pc:sldMkLst>
          <pc:docMk/>
          <pc:sldMk cId="1806655428" sldId="4004"/>
        </pc:sldMkLst>
        <pc:spChg chg="mod">
          <ac:chgData name="Fernando Barbosa" userId="26e508f0-5e45-4ff3-9cbc-2459c82fe5c2" providerId="ADAL" clId="{4465FC3F-44B4-4A02-A578-F39E14C73251}" dt="2024-03-24T20:00:46.195" v="2265" actId="20577"/>
          <ac:spMkLst>
            <pc:docMk/>
            <pc:sldMk cId="1806655428" sldId="4004"/>
            <ac:spMk id="14" creationId="{F7691CD4-9224-401E-95B0-6055302CF88D}"/>
          </ac:spMkLst>
        </pc:spChg>
        <pc:spChg chg="mod">
          <ac:chgData name="Fernando Barbosa" userId="26e508f0-5e45-4ff3-9cbc-2459c82fe5c2" providerId="ADAL" clId="{4465FC3F-44B4-4A02-A578-F39E14C73251}" dt="2024-03-24T20:14:06.392" v="2447" actId="20577"/>
          <ac:spMkLst>
            <pc:docMk/>
            <pc:sldMk cId="1806655428" sldId="4004"/>
            <ac:spMk id="15" creationId="{42967BA6-6F8D-4ACE-A32C-6064B548F768}"/>
          </ac:spMkLst>
        </pc:spChg>
        <pc:spChg chg="mod">
          <ac:chgData name="Fernando Barbosa" userId="26e508f0-5e45-4ff3-9cbc-2459c82fe5c2" providerId="ADAL" clId="{4465FC3F-44B4-4A02-A578-F39E14C73251}" dt="2024-03-24T20:04:11.698" v="2298" actId="20577"/>
          <ac:spMkLst>
            <pc:docMk/>
            <pc:sldMk cId="1806655428" sldId="4004"/>
            <ac:spMk id="16" creationId="{EAE07EC0-5C9F-4710-A56E-B1FBCB37DDC9}"/>
          </ac:spMkLst>
        </pc:spChg>
        <pc:spChg chg="mod">
          <ac:chgData name="Fernando Barbosa" userId="26e508f0-5e45-4ff3-9cbc-2459c82fe5c2" providerId="ADAL" clId="{4465FC3F-44B4-4A02-A578-F39E14C73251}" dt="2024-03-24T19:59:21.046" v="2243" actId="20577"/>
          <ac:spMkLst>
            <pc:docMk/>
            <pc:sldMk cId="1806655428" sldId="4004"/>
            <ac:spMk id="17" creationId="{79257E8D-1BF5-4845-89F7-93570031A0BB}"/>
          </ac:spMkLst>
        </pc:spChg>
      </pc:sldChg>
      <pc:sldChg chg="addSp delSp modSp">
        <pc:chgData name="Fernando Barbosa" userId="26e508f0-5e45-4ff3-9cbc-2459c82fe5c2" providerId="ADAL" clId="{4465FC3F-44B4-4A02-A578-F39E14C73251}" dt="2024-03-24T18:03:23.492" v="277" actId="20577"/>
        <pc:sldMkLst>
          <pc:docMk/>
          <pc:sldMk cId="1712396246" sldId="4005"/>
        </pc:sldMkLst>
        <pc:spChg chg="mod">
          <ac:chgData name="Fernando Barbosa" userId="26e508f0-5e45-4ff3-9cbc-2459c82fe5c2" providerId="ADAL" clId="{4465FC3F-44B4-4A02-A578-F39E14C73251}" dt="2024-03-24T17:54:46.021" v="124" actId="1076"/>
          <ac:spMkLst>
            <pc:docMk/>
            <pc:sldMk cId="1712396246" sldId="4005"/>
            <ac:spMk id="9" creationId="{6994C290-9703-421C-A219-6DF9121FFF2F}"/>
          </ac:spMkLst>
        </pc:spChg>
        <pc:spChg chg="mod">
          <ac:chgData name="Fernando Barbosa" userId="26e508f0-5e45-4ff3-9cbc-2459c82fe5c2" providerId="ADAL" clId="{4465FC3F-44B4-4A02-A578-F39E14C73251}" dt="2024-03-24T17:54:28.705" v="123" actId="1076"/>
          <ac:spMkLst>
            <pc:docMk/>
            <pc:sldMk cId="1712396246" sldId="4005"/>
            <ac:spMk id="13" creationId="{43B61119-C22B-4E75-B43D-79AA61154E44}"/>
          </ac:spMkLst>
        </pc:spChg>
        <pc:spChg chg="mod">
          <ac:chgData name="Fernando Barbosa" userId="26e508f0-5e45-4ff3-9cbc-2459c82fe5c2" providerId="ADAL" clId="{4465FC3F-44B4-4A02-A578-F39E14C73251}" dt="2024-03-24T18:03:23.492" v="277" actId="20577"/>
          <ac:spMkLst>
            <pc:docMk/>
            <pc:sldMk cId="1712396246" sldId="4005"/>
            <ac:spMk id="14" creationId="{2B897665-C047-4CD8-9769-D6481BAA2D4E}"/>
          </ac:spMkLst>
        </pc:spChg>
        <pc:spChg chg="mod">
          <ac:chgData name="Fernando Barbosa" userId="26e508f0-5e45-4ff3-9cbc-2459c82fe5c2" providerId="ADAL" clId="{4465FC3F-44B4-4A02-A578-F39E14C73251}" dt="2024-03-24T17:54:59.581" v="125" actId="1076"/>
          <ac:spMkLst>
            <pc:docMk/>
            <pc:sldMk cId="1712396246" sldId="4005"/>
            <ac:spMk id="15" creationId="{56A365E8-A471-4388-A343-8E5D567E2E8A}"/>
          </ac:spMkLst>
        </pc:spChg>
        <pc:grpChg chg="mod">
          <ac:chgData name="Fernando Barbosa" userId="26e508f0-5e45-4ff3-9cbc-2459c82fe5c2" providerId="ADAL" clId="{4465FC3F-44B4-4A02-A578-F39E14C73251}" dt="2024-03-24T17:54:17.517" v="122" actId="14100"/>
          <ac:grpSpMkLst>
            <pc:docMk/>
            <pc:sldMk cId="1712396246" sldId="4005"/>
            <ac:grpSpMk id="5" creationId="{B6C9FBE5-D7A2-4C8A-BA9B-3AFD940BEC76}"/>
          </ac:grpSpMkLst>
        </pc:grpChg>
        <pc:picChg chg="add mod">
          <ac:chgData name="Fernando Barbosa" userId="26e508f0-5e45-4ff3-9cbc-2459c82fe5c2" providerId="ADAL" clId="{4465FC3F-44B4-4A02-A578-F39E14C73251}" dt="2024-03-24T17:46:30.013" v="3" actId="1076"/>
          <ac:picMkLst>
            <pc:docMk/>
            <pc:sldMk cId="1712396246" sldId="4005"/>
            <ac:picMk id="3" creationId="{5655D7F3-2092-4A6F-B2A7-BA301AFC9A85}"/>
          </ac:picMkLst>
        </pc:picChg>
        <pc:picChg chg="del">
          <ac:chgData name="Fernando Barbosa" userId="26e508f0-5e45-4ff3-9cbc-2459c82fe5c2" providerId="ADAL" clId="{4465FC3F-44B4-4A02-A578-F39E14C73251}" dt="2024-03-24T17:45:33.102" v="0" actId="478"/>
          <ac:picMkLst>
            <pc:docMk/>
            <pc:sldMk cId="1712396246" sldId="4005"/>
            <ac:picMk id="12" creationId="{77AA659C-E424-493A-99C9-20F983E654DA}"/>
          </ac:picMkLst>
        </pc:picChg>
      </pc:sldChg>
      <pc:sldChg chg="addSp modSp">
        <pc:chgData name="Fernando Barbosa" userId="26e508f0-5e45-4ff3-9cbc-2459c82fe5c2" providerId="ADAL" clId="{4465FC3F-44B4-4A02-A578-F39E14C73251}" dt="2024-03-24T19:36:26.211" v="1938" actId="14100"/>
        <pc:sldMkLst>
          <pc:docMk/>
          <pc:sldMk cId="2775099579" sldId="4006"/>
        </pc:sldMkLst>
        <pc:spChg chg="mod">
          <ac:chgData name="Fernando Barbosa" userId="26e508f0-5e45-4ff3-9cbc-2459c82fe5c2" providerId="ADAL" clId="{4465FC3F-44B4-4A02-A578-F39E14C73251}" dt="2024-03-24T19:34:29.666" v="1912" actId="1076"/>
          <ac:spMkLst>
            <pc:docMk/>
            <pc:sldMk cId="2775099579" sldId="4006"/>
            <ac:spMk id="8" creationId="{2E914A05-E7FF-4684-9463-5744B6963049}"/>
          </ac:spMkLst>
        </pc:spChg>
        <pc:spChg chg="mod">
          <ac:chgData name="Fernando Barbosa" userId="26e508f0-5e45-4ff3-9cbc-2459c82fe5c2" providerId="ADAL" clId="{4465FC3F-44B4-4A02-A578-F39E14C73251}" dt="2024-03-24T19:34:52.313" v="1933" actId="5793"/>
          <ac:spMkLst>
            <pc:docMk/>
            <pc:sldMk cId="2775099579" sldId="4006"/>
            <ac:spMk id="9" creationId="{F21B05C0-EB85-4EDB-A161-5A4A7D663002}"/>
          </ac:spMkLst>
        </pc:spChg>
        <pc:spChg chg="mod">
          <ac:chgData name="Fernando Barbosa" userId="26e508f0-5e45-4ff3-9cbc-2459c82fe5c2" providerId="ADAL" clId="{4465FC3F-44B4-4A02-A578-F39E14C73251}" dt="2024-03-24T19:36:26.211" v="1938" actId="14100"/>
          <ac:spMkLst>
            <pc:docMk/>
            <pc:sldMk cId="2775099579" sldId="4006"/>
            <ac:spMk id="12" creationId="{C027DFDD-D7E6-4B6F-B6DD-80663145B5DA}"/>
          </ac:spMkLst>
        </pc:spChg>
        <pc:picChg chg="add mod">
          <ac:chgData name="Fernando Barbosa" userId="26e508f0-5e45-4ff3-9cbc-2459c82fe5c2" providerId="ADAL" clId="{4465FC3F-44B4-4A02-A578-F39E14C73251}" dt="2024-03-24T19:36:03.490" v="1936" actId="1076"/>
          <ac:picMkLst>
            <pc:docMk/>
            <pc:sldMk cId="2775099579" sldId="4006"/>
            <ac:picMk id="2" creationId="{ED651D5F-7D80-493E-B6EE-E23B519FEFEA}"/>
          </ac:picMkLst>
        </pc:picChg>
        <pc:picChg chg="mod">
          <ac:chgData name="Fernando Barbosa" userId="26e508f0-5e45-4ff3-9cbc-2459c82fe5c2" providerId="ADAL" clId="{4465FC3F-44B4-4A02-A578-F39E14C73251}" dt="2024-03-24T19:34:12.698" v="1909" actId="1076"/>
          <ac:picMkLst>
            <pc:docMk/>
            <pc:sldMk cId="2775099579" sldId="4006"/>
            <ac:picMk id="5" creationId="{4C3B8A5A-CFF8-4E79-95C9-A79E118CE226}"/>
          </ac:picMkLst>
        </pc:picChg>
      </pc:sldChg>
      <pc:sldChg chg="modSp">
        <pc:chgData name="Fernando Barbosa" userId="26e508f0-5e45-4ff3-9cbc-2459c82fe5c2" providerId="ADAL" clId="{4465FC3F-44B4-4A02-A578-F39E14C73251}" dt="2024-03-24T19:58:27.321" v="2232" actId="1076"/>
        <pc:sldMkLst>
          <pc:docMk/>
          <pc:sldMk cId="1782698769" sldId="4007"/>
        </pc:sldMkLst>
        <pc:spChg chg="mod">
          <ac:chgData name="Fernando Barbosa" userId="26e508f0-5e45-4ff3-9cbc-2459c82fe5c2" providerId="ADAL" clId="{4465FC3F-44B4-4A02-A578-F39E14C73251}" dt="2024-03-24T19:40:48.018" v="1952" actId="14100"/>
          <ac:spMkLst>
            <pc:docMk/>
            <pc:sldMk cId="1782698769" sldId="4007"/>
            <ac:spMk id="8" creationId="{ECB2F4B1-642B-48C9-8268-2992FA8BD4C6}"/>
          </ac:spMkLst>
        </pc:spChg>
        <pc:spChg chg="mod">
          <ac:chgData name="Fernando Barbosa" userId="26e508f0-5e45-4ff3-9cbc-2459c82fe5c2" providerId="ADAL" clId="{4465FC3F-44B4-4A02-A578-F39E14C73251}" dt="2024-03-24T19:40:52.210" v="1953" actId="14100"/>
          <ac:spMkLst>
            <pc:docMk/>
            <pc:sldMk cId="1782698769" sldId="4007"/>
            <ac:spMk id="9" creationId="{3754DA07-317C-4493-89F0-348CD6A5F178}"/>
          </ac:spMkLst>
        </pc:spChg>
        <pc:spChg chg="mod">
          <ac:chgData name="Fernando Barbosa" userId="26e508f0-5e45-4ff3-9cbc-2459c82fe5c2" providerId="ADAL" clId="{4465FC3F-44B4-4A02-A578-F39E14C73251}" dt="2024-03-24T19:38:52.909" v="1945" actId="20577"/>
          <ac:spMkLst>
            <pc:docMk/>
            <pc:sldMk cId="1782698769" sldId="4007"/>
            <ac:spMk id="13" creationId="{2412468F-D5A2-4A4C-A90F-FC3A9DEBAD12}"/>
          </ac:spMkLst>
        </pc:spChg>
        <pc:spChg chg="mod">
          <ac:chgData name="Fernando Barbosa" userId="26e508f0-5e45-4ff3-9cbc-2459c82fe5c2" providerId="ADAL" clId="{4465FC3F-44B4-4A02-A578-F39E14C73251}" dt="2024-03-24T19:57:59.319" v="2231" actId="14100"/>
          <ac:spMkLst>
            <pc:docMk/>
            <pc:sldMk cId="1782698769" sldId="4007"/>
            <ac:spMk id="15" creationId="{315F07BF-48A7-4DA9-BB9D-8F10ECD09815}"/>
          </ac:spMkLst>
        </pc:spChg>
        <pc:spChg chg="mod">
          <ac:chgData name="Fernando Barbosa" userId="26e508f0-5e45-4ff3-9cbc-2459c82fe5c2" providerId="ADAL" clId="{4465FC3F-44B4-4A02-A578-F39E14C73251}" dt="2024-03-24T19:58:27.321" v="2232" actId="1076"/>
          <ac:spMkLst>
            <pc:docMk/>
            <pc:sldMk cId="1782698769" sldId="4007"/>
            <ac:spMk id="16" creationId="{D569468B-07BD-4D5C-9B19-531A5989597B}"/>
          </ac:spMkLst>
        </pc:spChg>
        <pc:spChg chg="mod">
          <ac:chgData name="Fernando Barbosa" userId="26e508f0-5e45-4ff3-9cbc-2459c82fe5c2" providerId="ADAL" clId="{4465FC3F-44B4-4A02-A578-F39E14C73251}" dt="2024-03-24T19:57:13.307" v="2229" actId="20577"/>
          <ac:spMkLst>
            <pc:docMk/>
            <pc:sldMk cId="1782698769" sldId="4007"/>
            <ac:spMk id="17" creationId="{EF20D376-06D9-48F8-869C-9F995B9E4D84}"/>
          </ac:spMkLst>
        </pc:spChg>
        <pc:grpChg chg="mod">
          <ac:chgData name="Fernando Barbosa" userId="26e508f0-5e45-4ff3-9cbc-2459c82fe5c2" providerId="ADAL" clId="{4465FC3F-44B4-4A02-A578-F39E14C73251}" dt="2024-03-24T19:40:42.553" v="1951" actId="14100"/>
          <ac:grpSpMkLst>
            <pc:docMk/>
            <pc:sldMk cId="1782698769" sldId="4007"/>
            <ac:grpSpMk id="5" creationId="{30213D82-62CF-4BD2-AF95-AE1D416AABAA}"/>
          </ac:grpSpMkLst>
        </pc:grpChg>
        <pc:picChg chg="mod">
          <ac:chgData name="Fernando Barbosa" userId="26e508f0-5e45-4ff3-9cbc-2459c82fe5c2" providerId="ADAL" clId="{4465FC3F-44B4-4A02-A578-F39E14C73251}" dt="2024-03-24T19:41:11.658" v="1955" actId="1076"/>
          <ac:picMkLst>
            <pc:docMk/>
            <pc:sldMk cId="1782698769" sldId="4007"/>
            <ac:picMk id="27" creationId="{10C6F7F6-C8DC-4E11-9950-E9EAF599EB20}"/>
          </ac:picMkLst>
        </pc:picChg>
      </pc:sldChg>
      <pc:sldChg chg="modSp">
        <pc:chgData name="Fernando Barbosa" userId="26e508f0-5e45-4ff3-9cbc-2459c82fe5c2" providerId="ADAL" clId="{4465FC3F-44B4-4A02-A578-F39E14C73251}" dt="2024-03-25T00:08:00.601" v="4418" actId="1076"/>
        <pc:sldMkLst>
          <pc:docMk/>
          <pc:sldMk cId="1331135754" sldId="4008"/>
        </pc:sldMkLst>
        <pc:spChg chg="mod">
          <ac:chgData name="Fernando Barbosa" userId="26e508f0-5e45-4ff3-9cbc-2459c82fe5c2" providerId="ADAL" clId="{4465FC3F-44B4-4A02-A578-F39E14C73251}" dt="2024-03-25T00:08:00.601" v="4418" actId="1076"/>
          <ac:spMkLst>
            <pc:docMk/>
            <pc:sldMk cId="1331135754" sldId="4008"/>
            <ac:spMk id="11" creationId="{4DFF9D1C-353A-4A25-AF2B-E2CF85D8ADB4}"/>
          </ac:spMkLst>
        </pc:spChg>
        <pc:spChg chg="mod">
          <ac:chgData name="Fernando Barbosa" userId="26e508f0-5e45-4ff3-9cbc-2459c82fe5c2" providerId="ADAL" clId="{4465FC3F-44B4-4A02-A578-F39E14C73251}" dt="2024-03-24T20:26:48.253" v="2631" actId="20577"/>
          <ac:spMkLst>
            <pc:docMk/>
            <pc:sldMk cId="1331135754" sldId="4008"/>
            <ac:spMk id="12" creationId="{212D27CB-6E8D-467B-A7D0-68887C25855B}"/>
          </ac:spMkLst>
        </pc:spChg>
        <pc:picChg chg="mod">
          <ac:chgData name="Fernando Barbosa" userId="26e508f0-5e45-4ff3-9cbc-2459c82fe5c2" providerId="ADAL" clId="{4465FC3F-44B4-4A02-A578-F39E14C73251}" dt="2024-03-24T20:16:24.250" v="2458" actId="1076"/>
          <ac:picMkLst>
            <pc:docMk/>
            <pc:sldMk cId="1331135754" sldId="4008"/>
            <ac:picMk id="10" creationId="{D841D132-8620-40BE-B492-4A74821DEC2B}"/>
          </ac:picMkLst>
        </pc:picChg>
      </pc:sldChg>
      <pc:sldChg chg="modSp">
        <pc:chgData name="Fernando Barbosa" userId="26e508f0-5e45-4ff3-9cbc-2459c82fe5c2" providerId="ADAL" clId="{4465FC3F-44B4-4A02-A578-F39E14C73251}" dt="2024-03-24T23:21:13.461" v="3370" actId="20577"/>
        <pc:sldMkLst>
          <pc:docMk/>
          <pc:sldMk cId="4149544237" sldId="4009"/>
        </pc:sldMkLst>
        <pc:spChg chg="mod">
          <ac:chgData name="Fernando Barbosa" userId="26e508f0-5e45-4ff3-9cbc-2459c82fe5c2" providerId="ADAL" clId="{4465FC3F-44B4-4A02-A578-F39E14C73251}" dt="2024-03-24T20:52:59.899" v="2874" actId="1076"/>
          <ac:spMkLst>
            <pc:docMk/>
            <pc:sldMk cId="4149544237" sldId="4009"/>
            <ac:spMk id="12" creationId="{1ED40F1A-DA65-44C9-917B-169AF2D71859}"/>
          </ac:spMkLst>
        </pc:spChg>
        <pc:spChg chg="mod">
          <ac:chgData name="Fernando Barbosa" userId="26e508f0-5e45-4ff3-9cbc-2459c82fe5c2" providerId="ADAL" clId="{4465FC3F-44B4-4A02-A578-F39E14C73251}" dt="2024-03-24T23:21:13.461" v="3370" actId="20577"/>
          <ac:spMkLst>
            <pc:docMk/>
            <pc:sldMk cId="4149544237" sldId="4009"/>
            <ac:spMk id="13" creationId="{CD5C62F6-815B-4B6B-AE74-EDBCD8245BCA}"/>
          </ac:spMkLst>
        </pc:spChg>
        <pc:spChg chg="mod">
          <ac:chgData name="Fernando Barbosa" userId="26e508f0-5e45-4ff3-9cbc-2459c82fe5c2" providerId="ADAL" clId="{4465FC3F-44B4-4A02-A578-F39E14C73251}" dt="2024-03-24T21:16:17.274" v="3356" actId="20577"/>
          <ac:spMkLst>
            <pc:docMk/>
            <pc:sldMk cId="4149544237" sldId="4009"/>
            <ac:spMk id="16" creationId="{A3AA9C48-DFDD-4E2A-95DC-E3386517150D}"/>
          </ac:spMkLst>
        </pc:spChg>
        <pc:grpChg chg="mod">
          <ac:chgData name="Fernando Barbosa" userId="26e508f0-5e45-4ff3-9cbc-2459c82fe5c2" providerId="ADAL" clId="{4465FC3F-44B4-4A02-A578-F39E14C73251}" dt="2024-03-24T20:52:40.978" v="2872" actId="14100"/>
          <ac:grpSpMkLst>
            <pc:docMk/>
            <pc:sldMk cId="4149544237" sldId="4009"/>
            <ac:grpSpMk id="6" creationId="{B9B045A1-04FD-486D-9910-AAC123E2FC1F}"/>
          </ac:grpSpMkLst>
        </pc:grpChg>
        <pc:picChg chg="mod">
          <ac:chgData name="Fernando Barbosa" userId="26e508f0-5e45-4ff3-9cbc-2459c82fe5c2" providerId="ADAL" clId="{4465FC3F-44B4-4A02-A578-F39E14C73251}" dt="2024-03-24T20:52:56.491" v="2873" actId="14100"/>
          <ac:picMkLst>
            <pc:docMk/>
            <pc:sldMk cId="4149544237" sldId="4009"/>
            <ac:picMk id="11" creationId="{5BFC4B57-A040-4899-A30F-52E1FDB3AAF3}"/>
          </ac:picMkLst>
        </pc:picChg>
      </pc:sldChg>
      <pc:sldChg chg="addSp modSp">
        <pc:chgData name="Fernando Barbosa" userId="26e508f0-5e45-4ff3-9cbc-2459c82fe5c2" providerId="ADAL" clId="{4465FC3F-44B4-4A02-A578-F39E14C73251}" dt="2024-03-24T23:37:29.610" v="3646" actId="207"/>
        <pc:sldMkLst>
          <pc:docMk/>
          <pc:sldMk cId="287119006" sldId="4010"/>
        </pc:sldMkLst>
        <pc:spChg chg="mod">
          <ac:chgData name="Fernando Barbosa" userId="26e508f0-5e45-4ff3-9cbc-2459c82fe5c2" providerId="ADAL" clId="{4465FC3F-44B4-4A02-A578-F39E14C73251}" dt="2024-03-24T23:37:29.610" v="3646" actId="207"/>
          <ac:spMkLst>
            <pc:docMk/>
            <pc:sldMk cId="287119006" sldId="4010"/>
            <ac:spMk id="6" creationId="{36FD6016-596E-4491-B4F1-FB83F5798556}"/>
          </ac:spMkLst>
        </pc:spChg>
        <pc:spChg chg="mod ord">
          <ac:chgData name="Fernando Barbosa" userId="26e508f0-5e45-4ff3-9cbc-2459c82fe5c2" providerId="ADAL" clId="{4465FC3F-44B4-4A02-A578-F39E14C73251}" dt="2024-03-24T23:37:21.371" v="3644" actId="207"/>
          <ac:spMkLst>
            <pc:docMk/>
            <pc:sldMk cId="287119006" sldId="4010"/>
            <ac:spMk id="13" creationId="{4CE19FCF-7078-41E6-A58F-15B5D86986BA}"/>
          </ac:spMkLst>
        </pc:spChg>
        <pc:spChg chg="mod ord">
          <ac:chgData name="Fernando Barbosa" userId="26e508f0-5e45-4ff3-9cbc-2459c82fe5c2" providerId="ADAL" clId="{4465FC3F-44B4-4A02-A578-F39E14C73251}" dt="2024-03-24T23:37:17.732" v="3643" actId="207"/>
          <ac:spMkLst>
            <pc:docMk/>
            <pc:sldMk cId="287119006" sldId="4010"/>
            <ac:spMk id="19" creationId="{9080C164-3E3B-4E4C-8FDD-140333A5D608}"/>
          </ac:spMkLst>
        </pc:spChg>
        <pc:spChg chg="add mod">
          <ac:chgData name="Fernando Barbosa" userId="26e508f0-5e45-4ff3-9cbc-2459c82fe5c2" providerId="ADAL" clId="{4465FC3F-44B4-4A02-A578-F39E14C73251}" dt="2024-03-24T23:37:06.379" v="3642" actId="1076"/>
          <ac:spMkLst>
            <pc:docMk/>
            <pc:sldMk cId="287119006" sldId="4010"/>
            <ac:spMk id="22" creationId="{D27A8C7E-2E8D-4E42-9832-1EC34B49FEE5}"/>
          </ac:spMkLst>
        </pc:spChg>
      </pc:sldChg>
      <pc:sldChg chg="addSp delSp modSp">
        <pc:chgData name="Fernando Barbosa" userId="26e508f0-5e45-4ff3-9cbc-2459c82fe5c2" providerId="ADAL" clId="{4465FC3F-44B4-4A02-A578-F39E14C73251}" dt="2024-03-25T12:33:24.562" v="4482" actId="1076"/>
        <pc:sldMkLst>
          <pc:docMk/>
          <pc:sldMk cId="1033596734" sldId="4012"/>
        </pc:sldMkLst>
        <pc:spChg chg="del">
          <ac:chgData name="Fernando Barbosa" userId="26e508f0-5e45-4ff3-9cbc-2459c82fe5c2" providerId="ADAL" clId="{4465FC3F-44B4-4A02-A578-F39E14C73251}" dt="2024-03-24T18:26:15.375" v="584"/>
          <ac:spMkLst>
            <pc:docMk/>
            <pc:sldMk cId="1033596734" sldId="4012"/>
            <ac:spMk id="5" creationId="{A0D67942-A99F-43C8-BF96-82DF17BF4E48}"/>
          </ac:spMkLst>
        </pc:spChg>
        <pc:spChg chg="del mod">
          <ac:chgData name="Fernando Barbosa" userId="26e508f0-5e45-4ff3-9cbc-2459c82fe5c2" providerId="ADAL" clId="{4465FC3F-44B4-4A02-A578-F39E14C73251}" dt="2024-03-24T18:27:31.930" v="594"/>
          <ac:spMkLst>
            <pc:docMk/>
            <pc:sldMk cId="1033596734" sldId="4012"/>
            <ac:spMk id="6" creationId="{36FD6016-596E-4491-B4F1-FB83F5798556}"/>
          </ac:spMkLst>
        </pc:spChg>
        <pc:spChg chg="add mod">
          <ac:chgData name="Fernando Barbosa" userId="26e508f0-5e45-4ff3-9cbc-2459c82fe5c2" providerId="ADAL" clId="{4465FC3F-44B4-4A02-A578-F39E14C73251}" dt="2024-03-24T18:50:26.855" v="1440" actId="208"/>
          <ac:spMkLst>
            <pc:docMk/>
            <pc:sldMk cId="1033596734" sldId="4012"/>
            <ac:spMk id="7" creationId="{99558095-3098-49FB-A172-16B65C85B945}"/>
          </ac:spMkLst>
        </pc:spChg>
        <pc:spChg chg="del">
          <ac:chgData name="Fernando Barbosa" userId="26e508f0-5e45-4ff3-9cbc-2459c82fe5c2" providerId="ADAL" clId="{4465FC3F-44B4-4A02-A578-F39E14C73251}" dt="2024-03-24T18:26:19.610" v="585"/>
          <ac:spMkLst>
            <pc:docMk/>
            <pc:sldMk cId="1033596734" sldId="4012"/>
            <ac:spMk id="12" creationId="{3AFE945E-51A3-476B-82B4-587F52D02902}"/>
          </ac:spMkLst>
        </pc:spChg>
        <pc:spChg chg="del mod">
          <ac:chgData name="Fernando Barbosa" userId="26e508f0-5e45-4ff3-9cbc-2459c82fe5c2" providerId="ADAL" clId="{4465FC3F-44B4-4A02-A578-F39E14C73251}" dt="2024-03-24T18:27:28.539" v="593"/>
          <ac:spMkLst>
            <pc:docMk/>
            <pc:sldMk cId="1033596734" sldId="4012"/>
            <ac:spMk id="13" creationId="{4CE19FCF-7078-41E6-A58F-15B5D86986BA}"/>
          </ac:spMkLst>
        </pc:spChg>
        <pc:spChg chg="del">
          <ac:chgData name="Fernando Barbosa" userId="26e508f0-5e45-4ff3-9cbc-2459c82fe5c2" providerId="ADAL" clId="{4465FC3F-44B4-4A02-A578-F39E14C73251}" dt="2024-03-24T18:26:22.946" v="586"/>
          <ac:spMkLst>
            <pc:docMk/>
            <pc:sldMk cId="1033596734" sldId="4012"/>
            <ac:spMk id="17" creationId="{34B16818-E9DB-4605-AA36-F5DB50291B76}"/>
          </ac:spMkLst>
        </pc:spChg>
        <pc:spChg chg="del mod">
          <ac:chgData name="Fernando Barbosa" userId="26e508f0-5e45-4ff3-9cbc-2459c82fe5c2" providerId="ADAL" clId="{4465FC3F-44B4-4A02-A578-F39E14C73251}" dt="2024-03-24T18:27:24.585" v="592"/>
          <ac:spMkLst>
            <pc:docMk/>
            <pc:sldMk cId="1033596734" sldId="4012"/>
            <ac:spMk id="19" creationId="{9080C164-3E3B-4E4C-8FDD-140333A5D608}"/>
          </ac:spMkLst>
        </pc:spChg>
        <pc:spChg chg="mod">
          <ac:chgData name="Fernando Barbosa" userId="26e508f0-5e45-4ff3-9cbc-2459c82fe5c2" providerId="ADAL" clId="{4465FC3F-44B4-4A02-A578-F39E14C73251}" dt="2024-03-24T18:26:02.771" v="580" actId="20577"/>
          <ac:spMkLst>
            <pc:docMk/>
            <pc:sldMk cId="1033596734" sldId="4012"/>
            <ac:spMk id="21" creationId="{25722C4E-FB50-4530-A3E5-A2A58C0B9524}"/>
          </ac:spMkLst>
        </pc:spChg>
        <pc:spChg chg="add mod">
          <ac:chgData name="Fernando Barbosa" userId="26e508f0-5e45-4ff3-9cbc-2459c82fe5c2" providerId="ADAL" clId="{4465FC3F-44B4-4A02-A578-F39E14C73251}" dt="2024-03-24T18:38:20.101" v="966" actId="14100"/>
          <ac:spMkLst>
            <pc:docMk/>
            <pc:sldMk cId="1033596734" sldId="4012"/>
            <ac:spMk id="22" creationId="{57E96EC0-C3B1-4901-985F-A7632A51844E}"/>
          </ac:spMkLst>
        </pc:spChg>
        <pc:spChg chg="add mod">
          <ac:chgData name="Fernando Barbosa" userId="26e508f0-5e45-4ff3-9cbc-2459c82fe5c2" providerId="ADAL" clId="{4465FC3F-44B4-4A02-A578-F39E14C73251}" dt="2024-03-25T12:33:24.562" v="4482" actId="1076"/>
          <ac:spMkLst>
            <pc:docMk/>
            <pc:sldMk cId="1033596734" sldId="4012"/>
            <ac:spMk id="23" creationId="{3C098175-1964-4BAA-856E-010663D72FE6}"/>
          </ac:spMkLst>
        </pc:spChg>
        <pc:spChg chg="add mod">
          <ac:chgData name="Fernando Barbosa" userId="26e508f0-5e45-4ff3-9cbc-2459c82fe5c2" providerId="ADAL" clId="{4465FC3F-44B4-4A02-A578-F39E14C73251}" dt="2024-03-24T18:50:51.077" v="1445" actId="1076"/>
          <ac:spMkLst>
            <pc:docMk/>
            <pc:sldMk cId="1033596734" sldId="4012"/>
            <ac:spMk id="24" creationId="{3F79C87F-8E6E-4F45-AF5B-888EBA8590B9}"/>
          </ac:spMkLst>
        </pc:spChg>
        <pc:grpChg chg="del">
          <ac:chgData name="Fernando Barbosa" userId="26e508f0-5e45-4ff3-9cbc-2459c82fe5c2" providerId="ADAL" clId="{4465FC3F-44B4-4A02-A578-F39E14C73251}" dt="2024-03-24T18:26:09.984" v="583" actId="478"/>
          <ac:grpSpMkLst>
            <pc:docMk/>
            <pc:sldMk cId="1033596734" sldId="4012"/>
            <ac:grpSpMk id="3" creationId="{15D1887E-6D95-4148-852D-A7FEFE0531B8}"/>
          </ac:grpSpMkLst>
        </pc:grpChg>
        <pc:grpChg chg="del">
          <ac:chgData name="Fernando Barbosa" userId="26e508f0-5e45-4ff3-9cbc-2459c82fe5c2" providerId="ADAL" clId="{4465FC3F-44B4-4A02-A578-F39E14C73251}" dt="2024-03-24T18:26:07.658" v="581" actId="478"/>
          <ac:grpSpMkLst>
            <pc:docMk/>
            <pc:sldMk cId="1033596734" sldId="4012"/>
            <ac:grpSpMk id="8" creationId="{5F4CFE3E-2279-4E8F-BAB3-D954E0A9A3F6}"/>
          </ac:grpSpMkLst>
        </pc:grpChg>
        <pc:grpChg chg="del">
          <ac:chgData name="Fernando Barbosa" userId="26e508f0-5e45-4ff3-9cbc-2459c82fe5c2" providerId="ADAL" clId="{4465FC3F-44B4-4A02-A578-F39E14C73251}" dt="2024-03-24T18:26:08.963" v="582" actId="478"/>
          <ac:grpSpMkLst>
            <pc:docMk/>
            <pc:sldMk cId="1033596734" sldId="4012"/>
            <ac:grpSpMk id="14" creationId="{26E11D9F-D3DC-4D97-9283-DAAC078F66A0}"/>
          </ac:grpSpMkLst>
        </pc:grpChg>
        <pc:picChg chg="add mod">
          <ac:chgData name="Fernando Barbosa" userId="26e508f0-5e45-4ff3-9cbc-2459c82fe5c2" providerId="ADAL" clId="{4465FC3F-44B4-4A02-A578-F39E14C73251}" dt="2024-03-24T18:27:15.438" v="591" actId="1076"/>
          <ac:picMkLst>
            <pc:docMk/>
            <pc:sldMk cId="1033596734" sldId="4012"/>
            <ac:picMk id="2" creationId="{0C718A7E-A0E4-4248-94ED-55D83195EF8A}"/>
          </ac:picMkLst>
        </pc:picChg>
        <pc:picChg chg="add mod">
          <ac:chgData name="Fernando Barbosa" userId="26e508f0-5e45-4ff3-9cbc-2459c82fe5c2" providerId="ADAL" clId="{4465FC3F-44B4-4A02-A578-F39E14C73251}" dt="2024-03-24T18:50:45.573" v="1444" actId="1076"/>
          <ac:picMkLst>
            <pc:docMk/>
            <pc:sldMk cId="1033596734" sldId="4012"/>
            <ac:picMk id="4" creationId="{8EDE6710-DA4F-4888-949B-8C1A980C88F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A8AB1F-75F8-4564-971D-6396A0C21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0891D-0081-45AE-A9BD-D3BF43DEB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D4EE1-2436-4992-9B21-FE9A2BD55D7B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0ACC1-95EF-40B2-B6DA-6BF7AE443C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F, Barbosa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BC44F-47D3-43F1-97C0-2D7EE8171C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1F007-0958-491B-AA08-795C99894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5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F, Barbosa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SC-x Identifier</a:t>
            </a:r>
          </a:p>
          <a:p>
            <a:r>
              <a:rPr lang="en-US"/>
              <a:t>EIC CD-3A Review</a:t>
            </a:r>
          </a:p>
          <a:p>
            <a:r>
              <a:rPr lang="en-US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4C037-5273-4D66-8FB5-3349DD991A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3FEE07-1C77-4EE6-9150-77BA97F5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9951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1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L2 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8EACF-4276-290B-9B2F-314CC8D8D2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3035" y="5576840"/>
            <a:ext cx="7315200" cy="6858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Breakout Session Reference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71A22FE-65EE-6DE1-A7EA-6220FDF76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388133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D-3A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33A2BC-A7DD-3DD2-AD60-11F9553DE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CD-3A Scope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1D11F80-C2CC-4CC7-74E3-3DB87928BE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217784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35998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391535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21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Level 1 – Arial 20</a:t>
            </a:r>
          </a:p>
          <a:p>
            <a:pPr lvl="1"/>
            <a:r>
              <a:rPr lang="en-US" dirty="0"/>
              <a:t>Level 2 – Arial 16</a:t>
            </a:r>
          </a:p>
          <a:p>
            <a:pPr lvl="2"/>
            <a:r>
              <a:rPr lang="en-US" dirty="0"/>
              <a:t>Level 3 – Arial 16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883DA-08EC-4DC9-B727-E2506C87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37D2AC-E4B8-4C29-828B-EA2C5CF4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56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4223D2-5F87-4FC0-BD16-F4591101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75202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51259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8155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144180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336176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388133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 err="1"/>
              <a:t>ePIC</a:t>
            </a:r>
            <a:r>
              <a:rPr lang="en-US" sz="1400" dirty="0"/>
              <a:t>/EIC Project Detector R&amp;D Day, 25 March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8E25F-84A1-8590-D67F-7B72802CACE8}"/>
              </a:ext>
            </a:extLst>
          </p:cNvPr>
          <p:cNvSpPr txBox="1"/>
          <p:nvPr userDrawn="1"/>
        </p:nvSpPr>
        <p:spPr>
          <a:xfrm>
            <a:off x="4333506" y="6490194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F, Barbosa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2FD43-68F9-4E57-8E5C-6D31D498D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0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1174478"/>
            <a:ext cx="10962105" cy="1240412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ePIC</a:t>
            </a:r>
            <a:r>
              <a:rPr lang="en-US" dirty="0">
                <a:solidFill>
                  <a:schemeClr val="bg1"/>
                </a:solidFill>
              </a:rPr>
              <a:t>/EIC Project Detector R&amp;D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984CA-F83A-B1FD-C7E1-1E5A30AD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19" y="5074920"/>
            <a:ext cx="4938875" cy="1019620"/>
          </a:xfrm>
        </p:spPr>
        <p:txBody>
          <a:bodyPr anchor="ctr">
            <a:noAutofit/>
          </a:bodyPr>
          <a:lstStyle/>
          <a:p>
            <a:r>
              <a:rPr lang="en-US" dirty="0"/>
              <a:t>25 March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0" y="3288714"/>
            <a:ext cx="10962105" cy="448978"/>
          </a:xfrm>
        </p:spPr>
        <p:txBody>
          <a:bodyPr anchor="ctr"/>
          <a:lstStyle/>
          <a:p>
            <a:r>
              <a:rPr lang="en-US" dirty="0"/>
              <a:t>Fernando Barbosa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7A49E0-6305-A6AD-B94E-6BE53F415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2920" y="4233687"/>
            <a:ext cx="10962105" cy="379542"/>
          </a:xfrm>
        </p:spPr>
        <p:txBody>
          <a:bodyPr anchor="ctr"/>
          <a:lstStyle/>
          <a:p>
            <a:r>
              <a:rPr lang="en-US" dirty="0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13EC63-917B-D26C-12EF-6465F0A65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920" y="3738425"/>
            <a:ext cx="10962105" cy="477838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8549AE-6593-49B6-897C-B5C78E1B11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eRD109 (ASICs/FEEs) – Progress &amp; Outlook</a:t>
            </a:r>
          </a:p>
        </p:txBody>
      </p:sp>
    </p:spTree>
    <p:extLst>
      <p:ext uri="{BB962C8B-B14F-4D97-AF65-F5344CB8AC3E}">
        <p14:creationId xmlns:p14="http://schemas.microsoft.com/office/powerpoint/2010/main" val="18810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E295A8-CBD0-4DBF-BE58-4A8582681CB8}"/>
              </a:ext>
            </a:extLst>
          </p:cNvPr>
          <p:cNvSpPr txBox="1">
            <a:spLocks/>
          </p:cNvSpPr>
          <p:nvPr/>
        </p:nvSpPr>
        <p:spPr>
          <a:xfrm>
            <a:off x="440698" y="808078"/>
            <a:ext cx="7886700" cy="54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dRICH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 –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SiPMs</a:t>
            </a:r>
            <a:r>
              <a:rPr lang="en-US" sz="2000" dirty="0"/>
              <a:t>, 1 </a:t>
            </a:r>
            <a:r>
              <a:rPr lang="en-US" sz="2000" dirty="0" err="1"/>
              <a:t>p.e.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519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B8A5A-CFF8-4E79-95C9-A79E118CE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29" y="1210979"/>
            <a:ext cx="7701285" cy="27504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6430EE-CCB1-4B86-84BE-9F71FAD6C3C0}"/>
              </a:ext>
            </a:extLst>
          </p:cNvPr>
          <p:cNvSpPr txBox="1">
            <a:spLocks/>
          </p:cNvSpPr>
          <p:nvPr/>
        </p:nvSpPr>
        <p:spPr>
          <a:xfrm>
            <a:off x="461963" y="3724878"/>
            <a:ext cx="3958108" cy="2553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2D, 64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(8x8), pixel readout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110 nm CMOS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Dual polarity, RCG Amplification, conditioning, inhibit , digitization.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Modes of operation: single-photon tagging or time and charge.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Triggerless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and triggered operation.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25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ps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TDCs, TOA+TOT, 5 MHz input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4 or 8x 640 Mbps LVDS links.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SPI configuration.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914A05-E7FF-4684-9463-5744B6963049}"/>
              </a:ext>
            </a:extLst>
          </p:cNvPr>
          <p:cNvSpPr txBox="1">
            <a:spLocks/>
          </p:cNvSpPr>
          <p:nvPr/>
        </p:nvSpPr>
        <p:spPr>
          <a:xfrm>
            <a:off x="5084697" y="838843"/>
            <a:ext cx="2475941" cy="486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Originally developed by INFN for DARKSIDE.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1B05C0-EB85-4EDB-A161-5A4A7D663002}"/>
              </a:ext>
            </a:extLst>
          </p:cNvPr>
          <p:cNvSpPr txBox="1">
            <a:spLocks/>
          </p:cNvSpPr>
          <p:nvPr/>
        </p:nvSpPr>
        <p:spPr>
          <a:xfrm>
            <a:off x="4144334" y="3822510"/>
            <a:ext cx="7103023" cy="2357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v2: 32-pixel (8x4), characterization in progress</a:t>
            </a:r>
          </a:p>
          <a:p>
            <a:pPr marL="9715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Preparing for beam tests (1280 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Spring 2024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v3:  64-pixel (8x8), complete design with BGA package – Fall 2024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of RDO prototype – June 2024</a:t>
            </a:r>
          </a:p>
          <a:p>
            <a:pPr marL="9715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SiPM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Bias distribution, LV established; VTRX+ Optical transceiver.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Readout of RDO -  tests – Fall 2024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Irradiation tests – ALCOR v2 (July 2024), RDO (December 2024)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2972DA-38F7-476D-BF5C-776650D3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850" cy="814388"/>
          </a:xfrm>
        </p:spPr>
        <p:txBody>
          <a:bodyPr>
            <a:normAutofit/>
          </a:bodyPr>
          <a:lstStyle/>
          <a:p>
            <a:r>
              <a:rPr lang="en-US" sz="2800" dirty="0"/>
              <a:t>eRD109 – ALCOR (INFN)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27DFDD-D7E6-4B6F-B6DD-80663145B5DA}"/>
              </a:ext>
            </a:extLst>
          </p:cNvPr>
          <p:cNvSpPr txBox="1">
            <a:spLocks/>
          </p:cNvSpPr>
          <p:nvPr/>
        </p:nvSpPr>
        <p:spPr>
          <a:xfrm>
            <a:off x="9716060" y="5647690"/>
            <a:ext cx="2159418" cy="647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v3: FY25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v4: FY26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51D5F-7D80-493E-B6EE-E23B519FE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070" y="266700"/>
            <a:ext cx="3004231" cy="35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9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E9C5EF-5349-4656-B244-A2A7326BC73F}"/>
              </a:ext>
            </a:extLst>
          </p:cNvPr>
          <p:cNvSpPr txBox="1">
            <a:spLocks/>
          </p:cNvSpPr>
          <p:nvPr/>
        </p:nvSpPr>
        <p:spPr>
          <a:xfrm>
            <a:off x="440698" y="808078"/>
            <a:ext cx="7886700" cy="54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MPGD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519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B045A1-04FD-486D-9910-AAC123E2FC1F}"/>
              </a:ext>
            </a:extLst>
          </p:cNvPr>
          <p:cNvGrpSpPr>
            <a:grpSpLocks noChangeAspect="1"/>
          </p:cNvGrpSpPr>
          <p:nvPr/>
        </p:nvGrpSpPr>
        <p:grpSpPr>
          <a:xfrm>
            <a:off x="287498" y="1228263"/>
            <a:ext cx="3869931" cy="1917273"/>
            <a:chOff x="399010" y="758653"/>
            <a:chExt cx="4664868" cy="23111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6F19E8-1F8E-4528-8E52-98B8C06ED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010" y="758653"/>
              <a:ext cx="4664868" cy="231110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A8C364-199F-42CC-AEB5-72660FD5AF6F}"/>
                </a:ext>
              </a:extLst>
            </p:cNvPr>
            <p:cNvSpPr/>
            <p:nvPr/>
          </p:nvSpPr>
          <p:spPr>
            <a:xfrm>
              <a:off x="560594" y="999067"/>
              <a:ext cx="1242806" cy="69426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2CF592-5F2D-40A4-804B-CD27CD543400}"/>
                </a:ext>
              </a:extLst>
            </p:cNvPr>
            <p:cNvSpPr/>
            <p:nvPr/>
          </p:nvSpPr>
          <p:spPr>
            <a:xfrm>
              <a:off x="1618927" y="2163306"/>
              <a:ext cx="1242806" cy="486761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FC4B57-A040-4899-A30F-52E1FDB3A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34" y="3589650"/>
            <a:ext cx="3434480" cy="237223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D40F1A-DA65-44C9-917B-169AF2D71859}"/>
              </a:ext>
            </a:extLst>
          </p:cNvPr>
          <p:cNvSpPr txBox="1">
            <a:spLocks/>
          </p:cNvSpPr>
          <p:nvPr/>
        </p:nvSpPr>
        <p:spPr>
          <a:xfrm>
            <a:off x="4157429" y="869770"/>
            <a:ext cx="3728033" cy="4013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64 Ch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65 nm CMOS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Peaking time: 50 – 500 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Inputs: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Cdin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=  50 -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200 pF; Dual polarity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Gain Ranges: 0 – 50 to 0 – 5000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fC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Rates: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100 kHz/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ch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ADC: 12 bits, 5 – 50 MSPS.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Extensive data processing capabilities.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Triggerless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 and triggered operation.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Power: 15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mW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/Ch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Several 1 Gbps links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I2C configuration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Radiation hard, 2T field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D5C62F6-815B-4B6B-AE74-EDBCD8245BCA}"/>
              </a:ext>
            </a:extLst>
          </p:cNvPr>
          <p:cNvSpPr txBox="1">
            <a:spLocks/>
          </p:cNvSpPr>
          <p:nvPr/>
        </p:nvSpPr>
        <p:spPr>
          <a:xfrm>
            <a:off x="7874160" y="926677"/>
            <a:ext cx="4132529" cy="522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SALSA0_analog and SALSA0_digital blocks submitted and received June 2023.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SALSA0_analog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in agreement with simulation. Some stability issues traced to PCB residues.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SALSA0_digital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Sampling rate too low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dynamic range, offset issue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power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resolved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DSP IP block design in progress.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PLL block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functioning verified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Jitter tests in progress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SALSA1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FE+ADC+PLL+I2C+test blocks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pole-zero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ADC versions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TSMC submission April 2024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A73B0F2-0297-4155-AFD1-C8E2894E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850" cy="814388"/>
          </a:xfrm>
        </p:spPr>
        <p:txBody>
          <a:bodyPr>
            <a:normAutofit/>
          </a:bodyPr>
          <a:lstStyle/>
          <a:p>
            <a:r>
              <a:rPr lang="en-US" sz="2800" dirty="0"/>
              <a:t>eRD109 – SALSA (CEA-</a:t>
            </a:r>
            <a:r>
              <a:rPr lang="en-US" sz="2800" dirty="0" err="1"/>
              <a:t>Saclay</a:t>
            </a:r>
            <a:r>
              <a:rPr lang="en-US" sz="2800" dirty="0"/>
              <a:t>, U. São Paulo)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AA9C48-DFDD-4E2A-95DC-E3386517150D}"/>
              </a:ext>
            </a:extLst>
          </p:cNvPr>
          <p:cNvSpPr txBox="1">
            <a:spLocks/>
          </p:cNvSpPr>
          <p:nvPr/>
        </p:nvSpPr>
        <p:spPr>
          <a:xfrm>
            <a:off x="4280669" y="4775769"/>
            <a:ext cx="3470252" cy="1371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SALSA0 (IP blocks): FY23 (June 2023)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SALSA1: FY23 – FY24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SALSA2: FY24 – FY25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SALSAf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FY25 – FY26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SALSA: FY26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defRPr/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4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D67942-A99F-43C8-BF96-82DF17BF4E48}"/>
              </a:ext>
            </a:extLst>
          </p:cNvPr>
          <p:cNvSpPr txBox="1"/>
          <p:nvPr/>
        </p:nvSpPr>
        <p:spPr>
          <a:xfrm>
            <a:off x="-8753" y="858218"/>
            <a:ext cx="836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a)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HPSoC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(SCIPP) &amp;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HDSoc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Jlab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) (NALU)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FD6016-596E-4491-B4F1-FB83F5798556}"/>
              </a:ext>
            </a:extLst>
          </p:cNvPr>
          <p:cNvSpPr txBox="1">
            <a:spLocks/>
          </p:cNvSpPr>
          <p:nvPr/>
        </p:nvSpPr>
        <p:spPr>
          <a:xfrm>
            <a:off x="7385750" y="1259410"/>
            <a:ext cx="4216914" cy="1660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HPSoC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 –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AC-LGAD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Waveform, 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, 10 bit, 10 GSPS, </a:t>
            </a:r>
            <a:r>
              <a:rPr lang="en-US" sz="1400" dirty="0"/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mW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, Timing precision: 10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 – 20 ps.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 err="1"/>
              <a:t>HDSoC</a:t>
            </a:r>
            <a:r>
              <a:rPr lang="en-US" sz="1400" b="1" dirty="0"/>
              <a:t> - </a:t>
            </a:r>
            <a:r>
              <a:rPr lang="en-US" sz="1400" dirty="0" err="1"/>
              <a:t>SiPM</a:t>
            </a:r>
            <a:endParaRPr lang="en-US" sz="14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Waveform, 32/64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, 12 bit, 1 GSPS, 20-45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mW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, Timing precision: 80-120 ps.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4CFE3E-2279-4E8F-BAB3-D954E0A9A3F6}"/>
              </a:ext>
            </a:extLst>
          </p:cNvPr>
          <p:cNvGrpSpPr/>
          <p:nvPr/>
        </p:nvGrpSpPr>
        <p:grpSpPr>
          <a:xfrm>
            <a:off x="754189" y="1216597"/>
            <a:ext cx="6420397" cy="1638410"/>
            <a:chOff x="1275805" y="1196176"/>
            <a:chExt cx="6420397" cy="16384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3CAA44-729D-4BF0-955B-A573CE333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805" y="1309874"/>
              <a:ext cx="1652452" cy="1491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EAEA25-AC0F-4893-91CE-D88DF21E9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839" y="1249448"/>
              <a:ext cx="2172808" cy="15630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F3B6AA-6BC7-4AC1-8BA8-C96D8040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811" y="1196176"/>
              <a:ext cx="2315391" cy="163841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AFE945E-51A3-476B-82B4-587F52D02902}"/>
              </a:ext>
            </a:extLst>
          </p:cNvPr>
          <p:cNvSpPr/>
          <p:nvPr/>
        </p:nvSpPr>
        <p:spPr>
          <a:xfrm>
            <a:off x="-8753" y="2952252"/>
            <a:ext cx="2409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b) ASROC (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Anadyne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E11D9F-D3DC-4D97-9283-DAAC078F66A0}"/>
              </a:ext>
            </a:extLst>
          </p:cNvPr>
          <p:cNvGrpSpPr/>
          <p:nvPr/>
        </p:nvGrpSpPr>
        <p:grpSpPr>
          <a:xfrm>
            <a:off x="675079" y="3281102"/>
            <a:ext cx="5341811" cy="1253924"/>
            <a:chOff x="1275805" y="3380997"/>
            <a:chExt cx="5341811" cy="12539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1E9E379-A69D-448E-8AB4-BD720961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5805" y="3380997"/>
              <a:ext cx="2551477" cy="123009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46826D-7A34-49F3-955E-6FD434619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3424161"/>
              <a:ext cx="2045616" cy="121076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16818-E9DB-4605-AA36-F5DB50291B76}"/>
              </a:ext>
            </a:extLst>
          </p:cNvPr>
          <p:cNvSpPr/>
          <p:nvPr/>
        </p:nvSpPr>
        <p:spPr>
          <a:xfrm>
            <a:off x="-53001" y="4586036"/>
            <a:ext cx="3756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c) FAST (INFN)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D1887E-6D95-4148-852D-A7FEFE0531B8}"/>
              </a:ext>
            </a:extLst>
          </p:cNvPr>
          <p:cNvGrpSpPr/>
          <p:nvPr/>
        </p:nvGrpSpPr>
        <p:grpSpPr>
          <a:xfrm>
            <a:off x="675079" y="4918654"/>
            <a:ext cx="4456053" cy="1325256"/>
            <a:chOff x="762559" y="4961452"/>
            <a:chExt cx="4456053" cy="132525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956677-4C34-480C-847E-C3113A21D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559" y="4961452"/>
              <a:ext cx="1985182" cy="132525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E081AE1-7131-469E-AED4-E106B18C7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66932" y="4968657"/>
              <a:ext cx="2751680" cy="1318051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25722C4E-FB50-4530-A3E5-A2A58C0B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850" cy="814388"/>
          </a:xfrm>
        </p:spPr>
        <p:txBody>
          <a:bodyPr>
            <a:normAutofit/>
          </a:bodyPr>
          <a:lstStyle/>
          <a:p>
            <a:r>
              <a:rPr lang="en-US" sz="2800" dirty="0"/>
              <a:t>eRD109 – 3</a:t>
            </a:r>
            <a:r>
              <a:rPr lang="en-US" sz="2800" baseline="30000" dirty="0"/>
              <a:t>rd</a:t>
            </a:r>
            <a:r>
              <a:rPr lang="en-US" sz="2800" dirty="0"/>
              <a:t> Party Evaluations (USC/SCIPP, </a:t>
            </a:r>
            <a:r>
              <a:rPr lang="en-US" sz="2800" dirty="0" err="1"/>
              <a:t>JLab</a:t>
            </a:r>
            <a:r>
              <a:rPr lang="en-US" sz="2800" dirty="0"/>
              <a:t>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080C164-3E3B-4E4C-8FDD-140333A5D608}"/>
              </a:ext>
            </a:extLst>
          </p:cNvPr>
          <p:cNvSpPr txBox="1">
            <a:spLocks/>
          </p:cNvSpPr>
          <p:nvPr/>
        </p:nvSpPr>
        <p:spPr>
          <a:xfrm>
            <a:off x="3971274" y="4893813"/>
            <a:ext cx="4216914" cy="679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TDC, 110 nm CMOS, 16/20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, ~2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mW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, Timing precision: 15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 – 45 ps.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E19FCF-7078-41E6-A58F-15B5D86986BA}"/>
              </a:ext>
            </a:extLst>
          </p:cNvPr>
          <p:cNvSpPr txBox="1">
            <a:spLocks/>
          </p:cNvSpPr>
          <p:nvPr/>
        </p:nvSpPr>
        <p:spPr>
          <a:xfrm>
            <a:off x="5365594" y="3389650"/>
            <a:ext cx="4216914" cy="453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Discriminator,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SiGe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BiCMOS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, 16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, ~ 1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mW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, Timing precision: 5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 – 15 ps.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27A8C7E-2E8D-4E42-9832-1EC34B49FEE5}"/>
              </a:ext>
            </a:extLst>
          </p:cNvPr>
          <p:cNvSpPr txBox="1">
            <a:spLocks/>
          </p:cNvSpPr>
          <p:nvPr/>
        </p:nvSpPr>
        <p:spPr>
          <a:xfrm>
            <a:off x="8198970" y="4092725"/>
            <a:ext cx="3707147" cy="1979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HPSoCv2</a:t>
            </a:r>
          </a:p>
          <a:p>
            <a:pPr marL="5143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Fixed digital back-end</a:t>
            </a:r>
          </a:p>
          <a:p>
            <a:pPr marL="5143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 from TSMC March 2024</a:t>
            </a:r>
          </a:p>
          <a:p>
            <a:pPr marL="5143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 soon</a:t>
            </a:r>
          </a:p>
          <a:p>
            <a:pPr marL="5715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ASROC</a:t>
            </a:r>
          </a:p>
          <a:p>
            <a:pPr marL="5143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Excessive cross-talk</a:t>
            </a:r>
          </a:p>
          <a:p>
            <a:pPr marL="5143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further work envisioned.</a:t>
            </a:r>
          </a:p>
        </p:txBody>
      </p:sp>
    </p:spTree>
    <p:extLst>
      <p:ext uri="{BB962C8B-B14F-4D97-AF65-F5344CB8AC3E}">
        <p14:creationId xmlns:p14="http://schemas.microsoft.com/office/powerpoint/2010/main" val="28711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5722C4E-FB50-4530-A3E5-A2A58C0B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850" cy="814388"/>
          </a:xfrm>
        </p:spPr>
        <p:txBody>
          <a:bodyPr>
            <a:normAutofit/>
          </a:bodyPr>
          <a:lstStyle/>
          <a:p>
            <a:r>
              <a:rPr lang="en-US" sz="2800" dirty="0"/>
              <a:t>eRD109 – Barrel TOF Service Hybrid (ORNL)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718A7E-A0E4-4248-94ED-55D83195E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420" y="933450"/>
            <a:ext cx="4076700" cy="249555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7E96EC0-C3B1-4901-985F-A7632A51844E}"/>
              </a:ext>
            </a:extLst>
          </p:cNvPr>
          <p:cNvSpPr txBox="1">
            <a:spLocks/>
          </p:cNvSpPr>
          <p:nvPr/>
        </p:nvSpPr>
        <p:spPr>
          <a:xfrm>
            <a:off x="364880" y="933450"/>
            <a:ext cx="7688874" cy="340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64 ASICs along stave to RDO at end of stave: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LV, Bias (HV), GND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Differential e-links, clocks, slow controls (I2C)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ASIC output data rate is only ~Mbit/s.</a:t>
            </a:r>
          </a:p>
          <a:p>
            <a:pPr marL="11430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Mass: 1% X/X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 barrel material budget</a:t>
            </a:r>
          </a:p>
          <a:p>
            <a:pPr marL="11430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to fit barrel TOF geometry: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~1.3 m length.</a:t>
            </a:r>
          </a:p>
          <a:p>
            <a:pPr marL="11430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Kapton flex PCB: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 geometry “sandwich” of Kapton and conductor layers.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C098175-1964-4BAA-856E-010663D72FE6}"/>
              </a:ext>
            </a:extLst>
          </p:cNvPr>
          <p:cNvSpPr txBox="1">
            <a:spLocks/>
          </p:cNvSpPr>
          <p:nvPr/>
        </p:nvSpPr>
        <p:spPr>
          <a:xfrm>
            <a:off x="606314" y="4249615"/>
            <a:ext cx="6457210" cy="1811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to demonstrate readout of ETROC (CMS endcap TOF ASIC) over long flex PCB with TOF prototype RDO (Tonko).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of TOF prototype RDO is almost complete with fab, tests soon.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 design support from Debrecen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design and fabrication technology issues identified and resolved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is in progress, three processes considered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density connectors under consideration – w/ HV or separate.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E6710-DA4F-4888-949B-8C1A980C8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046" y="5119258"/>
            <a:ext cx="4170850" cy="82806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9558095-3098-49FB-A172-16B65C85B945}"/>
              </a:ext>
            </a:extLst>
          </p:cNvPr>
          <p:cNvSpPr/>
          <p:nvPr/>
        </p:nvSpPr>
        <p:spPr>
          <a:xfrm>
            <a:off x="7491046" y="5005754"/>
            <a:ext cx="914400" cy="1055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79C87F-8E6E-4F45-AF5B-888EBA8590B9}"/>
              </a:ext>
            </a:extLst>
          </p:cNvPr>
          <p:cNvSpPr/>
          <p:nvPr/>
        </p:nvSpPr>
        <p:spPr>
          <a:xfrm>
            <a:off x="9788770" y="5005754"/>
            <a:ext cx="914400" cy="1055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9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0E63DDA4-A177-4A64-A5D6-4BD1D2ED3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/>
              </a:rPr>
              <a:t>Finalize specifications: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cs typeface="Arial"/>
              </a:rPr>
              <a:t>Max. rates per channel – almost ready (Jeff)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cs typeface="Arial"/>
              </a:rPr>
              <a:t>ASIC interfaces for FEB-RDO – iterative process with designers, on-going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cs typeface="Arial"/>
              </a:rPr>
              <a:t>SALSA DSP functions – needs input from MPGD group(s)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600" dirty="0">
              <a:solidFill>
                <a:prstClr val="black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/>
              </a:rPr>
              <a:t>Considerable resources needed for the next 2 – 3 years: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cs typeface="Arial"/>
              </a:rPr>
              <a:t>Expect a few prototype MPW runs per design ($)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cs typeface="Arial"/>
              </a:rPr>
              <a:t>Pre-production run per design ($$$) (masks: $250k/130 nm, $750k/65 nm)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cs typeface="Arial"/>
              </a:rPr>
              <a:t>Tests are resource intensive (EE, Tech, prototypes)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cs typeface="Arial"/>
              </a:rPr>
              <a:t>Address </a:t>
            </a:r>
            <a:r>
              <a:rPr lang="en-US" sz="2200" dirty="0" err="1">
                <a:solidFill>
                  <a:prstClr val="black"/>
                </a:solidFill>
                <a:cs typeface="Arial"/>
              </a:rPr>
              <a:t>pfRICH</a:t>
            </a:r>
            <a:r>
              <a:rPr lang="en-US" sz="2200" dirty="0">
                <a:solidFill>
                  <a:prstClr val="black"/>
                </a:solidFill>
                <a:cs typeface="Arial"/>
              </a:rPr>
              <a:t>, </a:t>
            </a:r>
            <a:r>
              <a:rPr lang="en-US" sz="2200" dirty="0" err="1">
                <a:solidFill>
                  <a:prstClr val="black"/>
                </a:solidFill>
                <a:cs typeface="Arial"/>
              </a:rPr>
              <a:t>hpDIRC</a:t>
            </a:r>
            <a:r>
              <a:rPr lang="en-US" sz="2200" dirty="0">
                <a:solidFill>
                  <a:prstClr val="black"/>
                </a:solidFill>
                <a:cs typeface="Arial"/>
              </a:rPr>
              <a:t> readout – FCFD, </a:t>
            </a:r>
            <a:r>
              <a:rPr lang="en-US" sz="2200" dirty="0" err="1">
                <a:solidFill>
                  <a:prstClr val="black"/>
                </a:solidFill>
                <a:cs typeface="Arial"/>
              </a:rPr>
              <a:t>EICROCx</a:t>
            </a:r>
            <a:endParaRPr lang="en-US" sz="2200" dirty="0">
              <a:solidFill>
                <a:prstClr val="black"/>
              </a:solidFill>
              <a:cs typeface="Arial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600" dirty="0">
              <a:solidFill>
                <a:prstClr val="black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/>
              </a:rPr>
              <a:t>FY23 and FY24 contracts: awards &gt;6 months after start of FY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cs typeface="Arial"/>
              </a:rPr>
              <a:t>Not sure this can be improved.</a:t>
            </a:r>
          </a:p>
        </p:txBody>
      </p:sp>
    </p:spTree>
    <p:extLst>
      <p:ext uri="{BB962C8B-B14F-4D97-AF65-F5344CB8AC3E}">
        <p14:creationId xmlns:p14="http://schemas.microsoft.com/office/powerpoint/2010/main" val="323569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CB79F-9CDD-4B8F-AB65-80B063256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330826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eRD109 - ASIC &amp; Electronics R&amp;D Initiatives</a:t>
            </a:r>
          </a:p>
          <a:p>
            <a:pPr lvl="2"/>
            <a:r>
              <a:rPr lang="en-US" sz="2800" dirty="0">
                <a:cs typeface="Arial" panose="020B0604020202020204" pitchFamily="34" charset="0"/>
              </a:rPr>
              <a:t>Proposals</a:t>
            </a:r>
          </a:p>
          <a:p>
            <a:pPr lvl="2"/>
            <a:r>
              <a:rPr lang="en-US" sz="2800" dirty="0">
                <a:cs typeface="Arial" panose="020B0604020202020204" pitchFamily="34" charset="0"/>
              </a:rPr>
              <a:t>Progress Reports:</a:t>
            </a:r>
          </a:p>
          <a:p>
            <a:pPr lvl="4"/>
            <a:r>
              <a:rPr lang="en-US" dirty="0">
                <a:cs typeface="Arial" panose="020B0604020202020204" pitchFamily="34" charset="0"/>
              </a:rPr>
              <a:t>ASIC &amp; Discrete Developments</a:t>
            </a:r>
          </a:p>
          <a:p>
            <a:pPr lvl="4"/>
            <a:r>
              <a:rPr lang="en-US" dirty="0">
                <a:cs typeface="Arial" panose="020B0604020202020204" pitchFamily="34" charset="0"/>
              </a:rPr>
              <a:t>3</a:t>
            </a:r>
            <a:r>
              <a:rPr lang="en-US" baseline="30000" dirty="0">
                <a:cs typeface="Arial" panose="020B0604020202020204" pitchFamily="34" charset="0"/>
              </a:rPr>
              <a:t>rd</a:t>
            </a:r>
            <a:r>
              <a:rPr lang="en-US" dirty="0">
                <a:cs typeface="Arial" panose="020B0604020202020204" pitchFamily="34" charset="0"/>
              </a:rPr>
              <a:t> Party ASIC Evaluations</a:t>
            </a:r>
          </a:p>
          <a:p>
            <a:pPr lvl="4"/>
            <a:r>
              <a:rPr lang="en-US" dirty="0">
                <a:cs typeface="Arial" panose="020B0604020202020204" pitchFamily="34" charset="0"/>
              </a:rPr>
              <a:t>Services</a:t>
            </a:r>
          </a:p>
          <a:p>
            <a:pPr lvl="4"/>
            <a:r>
              <a:rPr lang="en-US" dirty="0">
                <a:cs typeface="Arial" panose="020B0604020202020204" pitchFamily="34" charset="0"/>
              </a:rPr>
              <a:t>High Precision Timing</a:t>
            </a:r>
          </a:p>
          <a:p>
            <a:pPr lvl="1"/>
            <a:endParaRPr lang="en-US" sz="24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371680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eRD109 Proposals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52DCEF-50FB-49FD-B211-D65DB3B33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11570"/>
              </p:ext>
            </p:extLst>
          </p:nvPr>
        </p:nvGraphicFramePr>
        <p:xfrm>
          <a:off x="902677" y="1595619"/>
          <a:ext cx="10773508" cy="3737359"/>
        </p:xfrm>
        <a:graphic>
          <a:graphicData uri="http://schemas.openxmlformats.org/drawingml/2006/table">
            <a:tbl>
              <a:tblPr firstRow="1" firstCol="1" bandRow="1"/>
              <a:tblGrid>
                <a:gridCol w="616453">
                  <a:extLst>
                    <a:ext uri="{9D8B030D-6E8A-4147-A177-3AD203B41FA5}">
                      <a16:colId xmlns:a16="http://schemas.microsoft.com/office/drawing/2014/main" val="1816385561"/>
                    </a:ext>
                  </a:extLst>
                </a:gridCol>
                <a:gridCol w="4251791">
                  <a:extLst>
                    <a:ext uri="{9D8B030D-6E8A-4147-A177-3AD203B41FA5}">
                      <a16:colId xmlns:a16="http://schemas.microsoft.com/office/drawing/2014/main" val="351295576"/>
                    </a:ext>
                  </a:extLst>
                </a:gridCol>
                <a:gridCol w="1948449">
                  <a:extLst>
                    <a:ext uri="{9D8B030D-6E8A-4147-A177-3AD203B41FA5}">
                      <a16:colId xmlns:a16="http://schemas.microsoft.com/office/drawing/2014/main" val="2576921969"/>
                    </a:ext>
                  </a:extLst>
                </a:gridCol>
                <a:gridCol w="1585492">
                  <a:extLst>
                    <a:ext uri="{9D8B030D-6E8A-4147-A177-3AD203B41FA5}">
                      <a16:colId xmlns:a16="http://schemas.microsoft.com/office/drawing/2014/main" val="124656887"/>
                    </a:ext>
                  </a:extLst>
                </a:gridCol>
                <a:gridCol w="945994">
                  <a:extLst>
                    <a:ext uri="{9D8B030D-6E8A-4147-A177-3AD203B41FA5}">
                      <a16:colId xmlns:a16="http://schemas.microsoft.com/office/drawing/2014/main" val="2891777263"/>
                    </a:ext>
                  </a:extLst>
                </a:gridCol>
                <a:gridCol w="1425329">
                  <a:extLst>
                    <a:ext uri="{9D8B030D-6E8A-4147-A177-3AD203B41FA5}">
                      <a16:colId xmlns:a16="http://schemas.microsoft.com/office/drawing/2014/main" val="2464877169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Sub-Detector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Sensor 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Readout Solution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234182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eRD109_pECAL_readout_prototype_FINAL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Visser (IU),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Calorimeter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Discrete, COTS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35622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eRD109CalorimeterReadout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Novitzky (ORNL),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Calorimeter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H2GCROC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148585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eRD109-alcor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Ruspa (INFN),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464274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ACLGAD_ASIC_Electronics_FY23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Z. Ye (UIC),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Central, Far-Forward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AC-LGAD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EICROC, FCFD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11629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eRD109_SALSA_proposal_vfinal1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Neyret (CEA), et 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Micromegas, GEM,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MicroRWell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MPGD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2644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AE6ADF3-9521-4254-8D7E-CCA2E98F5622}"/>
              </a:ext>
            </a:extLst>
          </p:cNvPr>
          <p:cNvSpPr txBox="1">
            <a:spLocks/>
          </p:cNvSpPr>
          <p:nvPr/>
        </p:nvSpPr>
        <p:spPr>
          <a:xfrm>
            <a:off x="461963" y="795527"/>
            <a:ext cx="8005896" cy="80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/>
              <a:t>FY23, FY24 sensibly similar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992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eRD109 Progress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983F27-5518-4307-AAD2-F10B6ED9B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3"/>
            <a:ext cx="11521440" cy="5282957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eRD109 Addresses EIC ASIC and Electronics R&amp;D needs.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 FY23 Proposals - </a:t>
            </a:r>
            <a:r>
              <a:rPr lang="en-US" sz="6400" dirty="0">
                <a:solidFill>
                  <a:srgbClr val="0070C0"/>
                </a:solidFill>
                <a:cs typeface="Arial" panose="020B0604020202020204" pitchFamily="34" charset="0"/>
              </a:rPr>
              <a:t>DAC R&amp;D Review August 2022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 FY24 Proposals - </a:t>
            </a:r>
            <a:r>
              <a:rPr lang="en-US" sz="6400" dirty="0">
                <a:solidFill>
                  <a:srgbClr val="0070C0"/>
                </a:solidFill>
                <a:cs typeface="Arial" panose="020B0604020202020204" pitchFamily="34" charset="0"/>
              </a:rPr>
              <a:t>DAC R&amp;D Review August 2023</a:t>
            </a:r>
          </a:p>
          <a:p>
            <a:pPr marL="0" indent="0">
              <a:buNone/>
            </a:pPr>
            <a:endParaRPr lang="en-US" sz="32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 FY25 Proposals - </a:t>
            </a:r>
            <a:r>
              <a:rPr lang="en-US" sz="6400" dirty="0">
                <a:solidFill>
                  <a:srgbClr val="0070C0"/>
                </a:solidFill>
                <a:cs typeface="Arial" panose="020B0604020202020204" pitchFamily="34" charset="0"/>
              </a:rPr>
              <a:t>DAC R&amp;D Review August 2024 (submissions due by 1 July 2024)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ASIC &amp; Discrete – Nominal Solutions: </a:t>
            </a:r>
            <a:r>
              <a:rPr lang="en-US" sz="6400" dirty="0">
                <a:solidFill>
                  <a:srgbClr val="0070C0"/>
                </a:solidFill>
                <a:cs typeface="Arial" panose="020B0604020202020204" pitchFamily="34" charset="0"/>
              </a:rPr>
              <a:t>(FY23, FY24)</a:t>
            </a:r>
            <a:endParaRPr lang="en-US" sz="6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969963" lvl="2" indent="-285750"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Discrete/COTS – Calorimeters, </a:t>
            </a:r>
            <a:r>
              <a:rPr lang="en-US" sz="6400" dirty="0" err="1">
                <a:solidFill>
                  <a:prstClr val="black"/>
                </a:solidFill>
                <a:cs typeface="Arial" panose="020B0604020202020204" pitchFamily="34" charset="0"/>
              </a:rPr>
              <a:t>SiPMs</a:t>
            </a: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, 12-14 bit </a:t>
            </a:r>
          </a:p>
          <a:p>
            <a:pPr marL="969963" lvl="2" indent="-285750"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CALOROC (H2GCROC revision for EIC) – Calorimeters, </a:t>
            </a:r>
            <a:r>
              <a:rPr lang="en-US" sz="6400" dirty="0" err="1">
                <a:solidFill>
                  <a:prstClr val="black"/>
                </a:solidFill>
                <a:cs typeface="Arial" panose="020B0604020202020204" pitchFamily="34" charset="0"/>
              </a:rPr>
              <a:t>SiPMs</a:t>
            </a: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, 10 bit </a:t>
            </a:r>
            <a:r>
              <a:rPr lang="en-US" sz="6400" dirty="0">
                <a:solidFill>
                  <a:srgbClr val="0070C0"/>
                </a:solidFill>
                <a:cs typeface="Arial" panose="020B0604020202020204" pitchFamily="34" charset="0"/>
              </a:rPr>
              <a:t>*</a:t>
            </a:r>
          </a:p>
          <a:p>
            <a:pPr marL="969963" lvl="2" indent="-285750"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EICROC - AC-LGAD, pixel </a:t>
            </a:r>
            <a:r>
              <a:rPr lang="en-US" sz="6400" dirty="0">
                <a:solidFill>
                  <a:srgbClr val="0070C0"/>
                </a:solidFill>
                <a:cs typeface="Arial" panose="020B0604020202020204" pitchFamily="34" charset="0"/>
              </a:rPr>
              <a:t>*</a:t>
            </a:r>
          </a:p>
          <a:p>
            <a:pPr marL="969963" lvl="2" indent="-285750"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FCFD – AC-LGAD, strip</a:t>
            </a:r>
            <a:r>
              <a:rPr lang="en-US" sz="6400" dirty="0">
                <a:solidFill>
                  <a:srgbClr val="0070C0"/>
                </a:solidFill>
                <a:cs typeface="Arial" panose="020B0604020202020204" pitchFamily="34" charset="0"/>
              </a:rPr>
              <a:t>**</a:t>
            </a:r>
          </a:p>
          <a:p>
            <a:pPr marL="969963" lvl="2" indent="-285750"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ALCOR – </a:t>
            </a:r>
            <a:r>
              <a:rPr lang="en-US" sz="6400" dirty="0" err="1">
                <a:solidFill>
                  <a:prstClr val="black"/>
                </a:solidFill>
                <a:cs typeface="Arial" panose="020B0604020202020204" pitchFamily="34" charset="0"/>
              </a:rPr>
              <a:t>dRICH</a:t>
            </a: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6400" dirty="0" err="1">
                <a:solidFill>
                  <a:prstClr val="black"/>
                </a:solidFill>
                <a:cs typeface="Arial" panose="020B0604020202020204" pitchFamily="34" charset="0"/>
              </a:rPr>
              <a:t>SiPM</a:t>
            </a: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, 1 </a:t>
            </a:r>
            <a:r>
              <a:rPr lang="en-US" sz="6400" dirty="0" err="1">
                <a:solidFill>
                  <a:prstClr val="black"/>
                </a:solidFill>
                <a:cs typeface="Arial" panose="020B0604020202020204" pitchFamily="34" charset="0"/>
              </a:rPr>
              <a:t>p.e.</a:t>
            </a:r>
            <a:endParaRPr lang="en-US" sz="6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969963" lvl="2" indent="-285750"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SALSA – MPGD.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r>
              <a:rPr lang="en-US" sz="6400" baseline="30000" dirty="0">
                <a:solidFill>
                  <a:prstClr val="black"/>
                </a:solidFill>
                <a:cs typeface="Arial" panose="020B0604020202020204" pitchFamily="34" charset="0"/>
              </a:rPr>
              <a:t>rd</a:t>
            </a: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 Party Evaluations: </a:t>
            </a:r>
            <a:r>
              <a:rPr lang="en-US" sz="6400" dirty="0">
                <a:solidFill>
                  <a:srgbClr val="0070C0"/>
                </a:solidFill>
                <a:cs typeface="Arial" panose="020B0604020202020204" pitchFamily="34" charset="0"/>
              </a:rPr>
              <a:t>(FY23)</a:t>
            </a:r>
            <a:endParaRPr lang="en-US" sz="6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969264" lvl="3" indent="-285750">
              <a:buFont typeface="Wingdings" panose="05000000000000000000" pitchFamily="2" charset="2"/>
              <a:buChar char="q"/>
            </a:pPr>
            <a:r>
              <a:rPr lang="en-US" sz="6400" dirty="0" err="1">
                <a:solidFill>
                  <a:prstClr val="black"/>
                </a:solidFill>
                <a:cs typeface="Arial" panose="020B0604020202020204" pitchFamily="34" charset="0"/>
              </a:rPr>
              <a:t>HPSoC</a:t>
            </a: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6400" dirty="0" err="1">
                <a:solidFill>
                  <a:prstClr val="black"/>
                </a:solidFill>
                <a:cs typeface="Arial" panose="020B0604020202020204" pitchFamily="34" charset="0"/>
              </a:rPr>
              <a:t>HDSoC</a:t>
            </a: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 – NALU</a:t>
            </a:r>
          </a:p>
          <a:p>
            <a:pPr marL="969264" lvl="3" indent="-285750"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ASROC – </a:t>
            </a:r>
            <a:r>
              <a:rPr lang="en-US" sz="6400" dirty="0" err="1">
                <a:solidFill>
                  <a:prstClr val="black"/>
                </a:solidFill>
                <a:cs typeface="Arial" panose="020B0604020202020204" pitchFamily="34" charset="0"/>
              </a:rPr>
              <a:t>Anadyne</a:t>
            </a:r>
            <a:endParaRPr lang="en-US" sz="6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969264" lvl="3" indent="-285750"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FAST – INFN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Services: Barrel TOF Low-Mass Service Hybrid, </a:t>
            </a:r>
            <a:r>
              <a:rPr lang="en-US" sz="6400" dirty="0">
                <a:solidFill>
                  <a:srgbClr val="0070C0"/>
                </a:solidFill>
                <a:cs typeface="Arial" panose="020B0604020202020204" pitchFamily="34" charset="0"/>
              </a:rPr>
              <a:t>(FY23, FY24)</a:t>
            </a:r>
            <a:endParaRPr lang="en-US" sz="6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6400" dirty="0">
                <a:solidFill>
                  <a:prstClr val="black"/>
                </a:solidFill>
                <a:cs typeface="Arial" panose="020B0604020202020204" pitchFamily="34" charset="0"/>
              </a:rPr>
              <a:t>High Precision Timing, </a:t>
            </a:r>
            <a:r>
              <a:rPr lang="en-US" sz="6400" dirty="0">
                <a:solidFill>
                  <a:srgbClr val="0070C0"/>
                </a:solidFill>
                <a:cs typeface="Arial" panose="020B0604020202020204" pitchFamily="34" charset="0"/>
              </a:rPr>
              <a:t>(FY24)</a:t>
            </a:r>
            <a:endParaRPr lang="en-US" sz="6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1026B9-810F-497D-83EB-9434FAE37827}"/>
              </a:ext>
            </a:extLst>
          </p:cNvPr>
          <p:cNvSpPr txBox="1">
            <a:spLocks/>
          </p:cNvSpPr>
          <p:nvPr/>
        </p:nvSpPr>
        <p:spPr>
          <a:xfrm>
            <a:off x="6978889" y="5624737"/>
            <a:ext cx="4982308" cy="70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* Considerable commitment of resources by OMEGA/IN2P3.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** Considerable synergy with FNAL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3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>
            <a:normAutofit/>
          </a:bodyPr>
          <a:lstStyle/>
          <a:p>
            <a:r>
              <a:rPr lang="en-US" sz="2800" dirty="0"/>
              <a:t>eRD109 – Discrete/COTS/ASIC (IU)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98740-6A8C-433D-86D6-359294DB1BC7}"/>
              </a:ext>
            </a:extLst>
          </p:cNvPr>
          <p:cNvSpPr txBox="1">
            <a:spLocks/>
          </p:cNvSpPr>
          <p:nvPr/>
        </p:nvSpPr>
        <p:spPr>
          <a:xfrm>
            <a:off x="460420" y="637934"/>
            <a:ext cx="8005896" cy="80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/>
              <a:t>Calorimeters, </a:t>
            </a:r>
            <a:r>
              <a:rPr lang="en-US" sz="2000" dirty="0" err="1"/>
              <a:t>SiPMs</a:t>
            </a:r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C9FBE5-D7A2-4C8A-BA9B-3AFD940BEC76}"/>
              </a:ext>
            </a:extLst>
          </p:cNvPr>
          <p:cNvGrpSpPr>
            <a:grpSpLocks noChangeAspect="1"/>
          </p:cNvGrpSpPr>
          <p:nvPr/>
        </p:nvGrpSpPr>
        <p:grpSpPr>
          <a:xfrm>
            <a:off x="454240" y="1269352"/>
            <a:ext cx="4904962" cy="2573002"/>
            <a:chOff x="1551657" y="2460122"/>
            <a:chExt cx="6218649" cy="39829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FC2872-4B74-4FE5-B954-7098F8122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9047" y="3076105"/>
              <a:ext cx="6041259" cy="3366972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D9C40F-0D6C-429E-B834-75CCEBBA9A39}"/>
                </a:ext>
              </a:extLst>
            </p:cNvPr>
            <p:cNvGrpSpPr/>
            <p:nvPr/>
          </p:nvGrpSpPr>
          <p:grpSpPr>
            <a:xfrm>
              <a:off x="1551657" y="2687145"/>
              <a:ext cx="3293105" cy="1434351"/>
              <a:chOff x="1292224" y="2037319"/>
              <a:chExt cx="3486810" cy="169791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BDC434C-7F5E-4712-8E71-64CE13898909}"/>
                  </a:ext>
                </a:extLst>
              </p:cNvPr>
              <p:cNvSpPr/>
              <p:nvPr/>
            </p:nvSpPr>
            <p:spPr>
              <a:xfrm>
                <a:off x="1292224" y="2562046"/>
                <a:ext cx="3486810" cy="1173192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4A6DB8F6-9D2F-4EB6-A97E-7BE0529ABBD3}"/>
                  </a:ext>
                </a:extLst>
              </p:cNvPr>
              <p:cNvSpPr txBox="1"/>
              <p:nvPr/>
            </p:nvSpPr>
            <p:spPr>
              <a:xfrm>
                <a:off x="2386172" y="2037319"/>
                <a:ext cx="2190887" cy="618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cs typeface="Arial"/>
                  </a:rPr>
                  <a:t>Adapter PCB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6994C290-9703-421C-A219-6DF9121FFF2F}"/>
                </a:ext>
              </a:extLst>
            </p:cNvPr>
            <p:cNvSpPr txBox="1"/>
            <p:nvPr/>
          </p:nvSpPr>
          <p:spPr>
            <a:xfrm>
              <a:off x="5710493" y="2460122"/>
              <a:ext cx="1625036" cy="5222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cs typeface="Arial"/>
                </a:rPr>
                <a:t>FEB PCBs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3B61119-C22B-4E75-B43D-79AA61154E44}"/>
              </a:ext>
            </a:extLst>
          </p:cNvPr>
          <p:cNvSpPr txBox="1">
            <a:spLocks/>
          </p:cNvSpPr>
          <p:nvPr/>
        </p:nvSpPr>
        <p:spPr>
          <a:xfrm>
            <a:off x="461963" y="3842354"/>
            <a:ext cx="5642844" cy="145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Waveform Digitizer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12/14-bit TI ADC3422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Microsemi MPF100T-FCVG484E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Polarfire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(radiation hard FPGA)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CERN DC/DC converter bPOL48V or LTC3601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Cabling, Power, Cooling, Packaging.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97665-C047-4CD8-9769-D6481BAA2D4E}"/>
              </a:ext>
            </a:extLst>
          </p:cNvPr>
          <p:cNvSpPr txBox="1">
            <a:spLocks/>
          </p:cNvSpPr>
          <p:nvPr/>
        </p:nvSpPr>
        <p:spPr>
          <a:xfrm>
            <a:off x="6244723" y="3698153"/>
            <a:ext cx="5339856" cy="2343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Specs almost complete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Devices selected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 chain designed, including “dynamic range compressor”.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Defining FEB-RDO interface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DC/DC converters under tests, radiation tests coming.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PCB design is proceeding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SiPM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frontend prototyped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SiPM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Bias distribution established.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6A365E8-A471-4388-A343-8E5D567E2E8A}"/>
              </a:ext>
            </a:extLst>
          </p:cNvPr>
          <p:cNvSpPr txBox="1">
            <a:spLocks/>
          </p:cNvSpPr>
          <p:nvPr/>
        </p:nvSpPr>
        <p:spPr>
          <a:xfrm>
            <a:off x="3734524" y="5189641"/>
            <a:ext cx="2874220" cy="1302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Design, Fab: FY23 –FY24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 + Beam: FY24 – FY25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Article: FY25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Production: FY25 – FY26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5D7F3-2092-4A6F-B2A7-BA301AFC9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884" y="816619"/>
            <a:ext cx="4731793" cy="284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9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>
            <a:normAutofit/>
          </a:bodyPr>
          <a:lstStyle/>
          <a:p>
            <a:r>
              <a:rPr lang="en-US" sz="2800" dirty="0"/>
              <a:t>eRD109 – H2GCROC Studies (ORNL)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38D2E6-A0FE-4898-9C01-340EBB998D63}"/>
              </a:ext>
            </a:extLst>
          </p:cNvPr>
          <p:cNvSpPr txBox="1"/>
          <p:nvPr/>
        </p:nvSpPr>
        <p:spPr>
          <a:xfrm>
            <a:off x="322578" y="1187939"/>
            <a:ext cx="8364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Develop a readout solution for the calorimeters with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SiPMs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by: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Employing existing H2GCROCv3 ASIC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Developing PCBs for full readout chain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Developing cabling infrastructure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258C18-3B1F-4042-9B41-668FD417F5A5}"/>
              </a:ext>
            </a:extLst>
          </p:cNvPr>
          <p:cNvGrpSpPr/>
          <p:nvPr/>
        </p:nvGrpSpPr>
        <p:grpSpPr>
          <a:xfrm>
            <a:off x="515519" y="2134969"/>
            <a:ext cx="5580481" cy="4043001"/>
            <a:chOff x="312118" y="1380323"/>
            <a:chExt cx="5580481" cy="40430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0715BB6-4240-446F-951B-1F7E5F461E90}"/>
                </a:ext>
              </a:extLst>
            </p:cNvPr>
            <p:cNvGrpSpPr/>
            <p:nvPr/>
          </p:nvGrpSpPr>
          <p:grpSpPr>
            <a:xfrm>
              <a:off x="312118" y="1651669"/>
              <a:ext cx="5559239" cy="3373943"/>
              <a:chOff x="309233" y="1589129"/>
              <a:chExt cx="6936447" cy="4274253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A2CF00A-48FD-4775-8055-3D5B03814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9233" y="1855657"/>
                <a:ext cx="6936447" cy="4007725"/>
              </a:xfrm>
              <a:prstGeom prst="rect">
                <a:avLst/>
              </a:prstGeom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74A6496-55AD-4CF9-B341-42CC783E4A01}"/>
                  </a:ext>
                </a:extLst>
              </p:cNvPr>
              <p:cNvGrpSpPr/>
              <p:nvPr/>
            </p:nvGrpSpPr>
            <p:grpSpPr>
              <a:xfrm>
                <a:off x="309233" y="1589129"/>
                <a:ext cx="3743863" cy="1584271"/>
                <a:chOff x="309233" y="2029076"/>
                <a:chExt cx="3743863" cy="1584271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EEC071F-DCB3-4B25-983F-211660AA7091}"/>
                    </a:ext>
                  </a:extLst>
                </p:cNvPr>
                <p:cNvSpPr/>
                <p:nvPr/>
              </p:nvSpPr>
              <p:spPr>
                <a:xfrm>
                  <a:off x="309233" y="2440154"/>
                  <a:ext cx="3743863" cy="1173193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TextBox 4">
                  <a:extLst>
                    <a:ext uri="{FF2B5EF4-FFF2-40B4-BE49-F238E27FC236}">
                      <a16:creationId xmlns:a16="http://schemas.microsoft.com/office/drawing/2014/main" id="{240BE819-CECF-477A-8E3E-F15BBF5D5073}"/>
                    </a:ext>
                  </a:extLst>
                </p:cNvPr>
                <p:cNvSpPr txBox="1"/>
                <p:nvPr/>
              </p:nvSpPr>
              <p:spPr>
                <a:xfrm>
                  <a:off x="309233" y="2029076"/>
                  <a:ext cx="2272723" cy="4288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rPr>
                    <a:t>Adapter PCBs</a:t>
                  </a:r>
                </a:p>
              </p:txBody>
            </p: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3E13C147-18FA-4594-8296-67A2C80C94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3163" y="2457970"/>
                  <a:ext cx="0" cy="290563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</p:grp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583DE10A-EE1C-4535-BBCA-32C01AFDD05E}"/>
                </a:ext>
              </a:extLst>
            </p:cNvPr>
            <p:cNvSpPr txBox="1"/>
            <p:nvPr/>
          </p:nvSpPr>
          <p:spPr>
            <a:xfrm>
              <a:off x="4942685" y="1380323"/>
              <a:ext cx="949914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FEB PCBs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A78AF7E-E6AC-4820-9F05-50816286A47E}"/>
                </a:ext>
              </a:extLst>
            </p:cNvPr>
            <p:cNvCxnSpPr/>
            <p:nvPr/>
          </p:nvCxnSpPr>
          <p:spPr>
            <a:xfrm flipH="1">
              <a:off x="4896195" y="1663817"/>
              <a:ext cx="247591" cy="186093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045D5D0B-8808-4B13-AE5A-775E3A865328}"/>
                </a:ext>
              </a:extLst>
            </p:cNvPr>
            <p:cNvSpPr txBox="1"/>
            <p:nvPr/>
          </p:nvSpPr>
          <p:spPr>
            <a:xfrm>
              <a:off x="4443618" y="5084770"/>
              <a:ext cx="1223336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RDO PCBs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FC64F6C-B5A6-4F8D-ACD9-7D9D16C0DF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9074" y="4991646"/>
              <a:ext cx="284544" cy="162667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D839491-7ADC-4D8D-91BF-3F4BC58C9805}"/>
              </a:ext>
            </a:extLst>
          </p:cNvPr>
          <p:cNvSpPr txBox="1">
            <a:spLocks/>
          </p:cNvSpPr>
          <p:nvPr/>
        </p:nvSpPr>
        <p:spPr>
          <a:xfrm>
            <a:off x="6074758" y="3415111"/>
            <a:ext cx="5425055" cy="2835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H2GCROC &amp; PCBs from OMEGA with KCU105 FPGA eval kit – tests are on-going to validate streaming readout operation algorithms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 confirm data from CMS operation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Cabling studies for interconnects from FEBs to RDOs are progressing (SAMTEC connectors)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LFHCAL, Barrel HCAL and ECAL, 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Bwd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HCAL,  – 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SiPM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summing studies and FEB design in progress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Preparing for LFHCAL tests at CERN, 520 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May 2024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to OMEGA team for design of CALOROC.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D9C4594-7B42-4476-B617-10F2A01BDB4D}"/>
              </a:ext>
            </a:extLst>
          </p:cNvPr>
          <p:cNvSpPr txBox="1">
            <a:spLocks/>
          </p:cNvSpPr>
          <p:nvPr/>
        </p:nvSpPr>
        <p:spPr>
          <a:xfrm>
            <a:off x="460420" y="637934"/>
            <a:ext cx="8005896" cy="80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/>
              <a:t>Calorimeters, </a:t>
            </a:r>
            <a:r>
              <a:rPr lang="en-US" sz="2000" dirty="0" err="1"/>
              <a:t>SiPMs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1B0C6-2C96-4BBE-9A32-48B0F33A6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285" y="892496"/>
            <a:ext cx="3164481" cy="20091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2E7B96-4794-4B1D-AF47-EF4A6C3B2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575" y="2274900"/>
            <a:ext cx="2628525" cy="10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3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F1EBB7-C7EE-43E0-9E93-C732AA7DD39E}"/>
              </a:ext>
            </a:extLst>
          </p:cNvPr>
          <p:cNvSpPr txBox="1">
            <a:spLocks/>
          </p:cNvSpPr>
          <p:nvPr/>
        </p:nvSpPr>
        <p:spPr>
          <a:xfrm>
            <a:off x="346521" y="678946"/>
            <a:ext cx="8274965" cy="80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Calorimeters,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SiPMs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0519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D1AFE7-A059-457F-9A28-B84C036336E4}"/>
              </a:ext>
            </a:extLst>
          </p:cNvPr>
          <p:cNvGrpSpPr/>
          <p:nvPr/>
        </p:nvGrpSpPr>
        <p:grpSpPr>
          <a:xfrm>
            <a:off x="2226366" y="1285954"/>
            <a:ext cx="3363111" cy="2380669"/>
            <a:chOff x="301652" y="830443"/>
            <a:chExt cx="3363111" cy="23806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116A25-D4F1-4065-B752-45F3F05DE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652" y="830443"/>
              <a:ext cx="3363111" cy="2017867"/>
            </a:xfrm>
            <a:prstGeom prst="rect">
              <a:avLst/>
            </a:prstGeom>
          </p:spPr>
        </p:pic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8D5159B0-7D6E-4F0A-96A2-921070317DC7}"/>
                </a:ext>
              </a:extLst>
            </p:cNvPr>
            <p:cNvSpPr/>
            <p:nvPr/>
          </p:nvSpPr>
          <p:spPr>
            <a:xfrm rot="16200000">
              <a:off x="836631" y="2371104"/>
              <a:ext cx="164970" cy="933248"/>
            </a:xfrm>
            <a:prstGeom prst="leftBrac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E77AF5-7D8D-4EC3-AD29-FF4397B3F652}"/>
                </a:ext>
              </a:extLst>
            </p:cNvPr>
            <p:cNvSpPr txBox="1"/>
            <p:nvPr/>
          </p:nvSpPr>
          <p:spPr>
            <a:xfrm>
              <a:off x="521080" y="2920213"/>
              <a:ext cx="864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</a:rPr>
                <a:t>No Change</a:t>
              </a: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34C455C0-A0CD-43DD-BD30-CDE7FB944B50}"/>
                </a:ext>
              </a:extLst>
            </p:cNvPr>
            <p:cNvSpPr/>
            <p:nvPr/>
          </p:nvSpPr>
          <p:spPr>
            <a:xfrm rot="16200000">
              <a:off x="2304374" y="1915779"/>
              <a:ext cx="154388" cy="1854480"/>
            </a:xfrm>
            <a:prstGeom prst="leftBrac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C29AA6-C28A-4A4D-BA66-D62299B1E8F5}"/>
                </a:ext>
              </a:extLst>
            </p:cNvPr>
            <p:cNvSpPr txBox="1"/>
            <p:nvPr/>
          </p:nvSpPr>
          <p:spPr>
            <a:xfrm>
              <a:off x="1433808" y="2934113"/>
              <a:ext cx="1875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</a:rPr>
                <a:t>Modify trig, mem, CLK dist.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88BA0C4-98CE-4387-BE7E-3F79CD2C7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773" y="1382148"/>
            <a:ext cx="2816183" cy="241606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84343F-FF20-4DC5-9267-17D19E99FF10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5589477" y="2282963"/>
            <a:ext cx="1142528" cy="1192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691CD4-9224-401E-95B0-6055302CF88D}"/>
              </a:ext>
            </a:extLst>
          </p:cNvPr>
          <p:cNvSpPr txBox="1"/>
          <p:nvPr/>
        </p:nvSpPr>
        <p:spPr>
          <a:xfrm>
            <a:off x="566416" y="3466870"/>
            <a:ext cx="39634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1D, 64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ch.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130 nm CMOS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Charge (ADC+TOT) + Time (TOA)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Cdin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: 500 pF - 2.5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nF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Dynamic Range: 1-320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pC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Timing: 100-120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ps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ADC: 10b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39.4 MHz operation from BX 98.5 MHz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Links: 1260.8 Mbps @ 39.4 MHz, multiple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Power: 5-10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mW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ch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Radiation tolerant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2967BA6-6F8D-4ACE-A32C-6064B548F768}"/>
              </a:ext>
            </a:extLst>
          </p:cNvPr>
          <p:cNvSpPr txBox="1">
            <a:spLocks/>
          </p:cNvSpPr>
          <p:nvPr/>
        </p:nvSpPr>
        <p:spPr>
          <a:xfrm>
            <a:off x="4392119" y="3772779"/>
            <a:ext cx="4091645" cy="2295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specifications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in progress:</a:t>
            </a:r>
          </a:p>
          <a:p>
            <a:pPr marL="9715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Analog part complete</a:t>
            </a:r>
          </a:p>
          <a:p>
            <a:pPr marL="9715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Streaming Readout logic</a:t>
            </a:r>
          </a:p>
          <a:p>
            <a:pPr marL="9715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</a:p>
          <a:p>
            <a:pPr marL="9715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Clock pre-scaling &amp; distribution.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(64 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H2GCROC); B (32 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HKROC).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AE07EC0-5C9F-4710-A56E-B1FBCB37DDC9}"/>
              </a:ext>
            </a:extLst>
          </p:cNvPr>
          <p:cNvSpPr txBox="1">
            <a:spLocks/>
          </p:cNvSpPr>
          <p:nvPr/>
        </p:nvSpPr>
        <p:spPr>
          <a:xfrm>
            <a:off x="8431242" y="5066211"/>
            <a:ext cx="3530571" cy="1302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Backend: FY23 - FY24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CALOROC1 (A,B): FY24 – FY25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CALOROC: FY26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9257E8D-1BF5-4845-89F7-93570031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850" cy="814388"/>
          </a:xfrm>
        </p:spPr>
        <p:txBody>
          <a:bodyPr>
            <a:normAutofit/>
          </a:bodyPr>
          <a:lstStyle/>
          <a:p>
            <a:r>
              <a:rPr lang="en-US" sz="2800" dirty="0"/>
              <a:t>eRD109 – CALOROC (OMEGA/IN2P3)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0420F965-425A-4D36-A07A-F26FFC118C06}"/>
              </a:ext>
            </a:extLst>
          </p:cNvPr>
          <p:cNvSpPr txBox="1"/>
          <p:nvPr/>
        </p:nvSpPr>
        <p:spPr>
          <a:xfrm>
            <a:off x="6963083" y="954732"/>
            <a:ext cx="353057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Arial"/>
              </a:rPr>
              <a:t>H2GCROC (not Streaming Readout)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65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A518A2-6688-4A0D-9B89-56B842AF458C}"/>
              </a:ext>
            </a:extLst>
          </p:cNvPr>
          <p:cNvSpPr txBox="1">
            <a:spLocks/>
          </p:cNvSpPr>
          <p:nvPr/>
        </p:nvSpPr>
        <p:spPr>
          <a:xfrm>
            <a:off x="356031" y="678946"/>
            <a:ext cx="8175713" cy="80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AC-LGAD pixel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519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213D82-62CF-4BD2-AF95-AE1D416AABAA}"/>
              </a:ext>
            </a:extLst>
          </p:cNvPr>
          <p:cNvGrpSpPr>
            <a:grpSpLocks noChangeAspect="1"/>
          </p:cNvGrpSpPr>
          <p:nvPr/>
        </p:nvGrpSpPr>
        <p:grpSpPr>
          <a:xfrm>
            <a:off x="560028" y="1264605"/>
            <a:ext cx="3809700" cy="1426940"/>
            <a:chOff x="370458" y="748658"/>
            <a:chExt cx="4232322" cy="15852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62F55F-33C1-42D0-A4B4-CF2A1839C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458" y="913212"/>
              <a:ext cx="4232322" cy="1420681"/>
            </a:xfrm>
            <a:prstGeom prst="rect">
              <a:avLst/>
            </a:prstGeom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ECB2F4B1-642B-48C9-8268-2992FA8BD4C6}"/>
                </a:ext>
              </a:extLst>
            </p:cNvPr>
            <p:cNvSpPr txBox="1">
              <a:spLocks/>
            </p:cNvSpPr>
            <p:nvPr/>
          </p:nvSpPr>
          <p:spPr>
            <a:xfrm>
              <a:off x="1935196" y="748658"/>
              <a:ext cx="2344994" cy="32398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One pixel – EICROC0</a:t>
              </a: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3754DA07-317C-4493-89F0-348CD6A5F178}"/>
                </a:ext>
              </a:extLst>
            </p:cNvPr>
            <p:cNvSpPr txBox="1">
              <a:spLocks/>
            </p:cNvSpPr>
            <p:nvPr/>
          </p:nvSpPr>
          <p:spPr>
            <a:xfrm>
              <a:off x="650935" y="933108"/>
              <a:ext cx="1119044" cy="2696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Sensor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15F07BF-48A7-4DA9-BB9D-8F10ECD09815}"/>
              </a:ext>
            </a:extLst>
          </p:cNvPr>
          <p:cNvSpPr txBox="1"/>
          <p:nvPr/>
        </p:nvSpPr>
        <p:spPr>
          <a:xfrm>
            <a:off x="4364609" y="1085872"/>
            <a:ext cx="38097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2D, 1024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ch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 (32x32), pixel readout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130 nm CMOS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Preamp, Discriminator, TOA, ADC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Cdin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: 1-5 pF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Dynamic Range: 1-50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fC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Timing: 15-20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ps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ADC: 8b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39.4 MHz operation from BX 98.5 MHz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Links: 1260.8 Mbps @ 39.4 MHz, multiple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Power: &lt;1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mW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ch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Packaging: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Bump+Wire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 bonds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Radiation tolerant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69468B-07BD-4D5C-9B19-531A5989597B}"/>
              </a:ext>
            </a:extLst>
          </p:cNvPr>
          <p:cNvSpPr txBox="1">
            <a:spLocks/>
          </p:cNvSpPr>
          <p:nvPr/>
        </p:nvSpPr>
        <p:spPr>
          <a:xfrm>
            <a:off x="7926902" y="1455290"/>
            <a:ext cx="4095947" cy="348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EICROC0 (4x4) characterization in progress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Hybridization with AC-LGAD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EICROC0A – re-spin for lower power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Simulations in progress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EICROC1 – Layout started</a:t>
            </a:r>
          </a:p>
          <a:p>
            <a:pPr marL="5143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4x16 or 8x16 or 4x32 or 8x32</a:t>
            </a:r>
          </a:p>
          <a:p>
            <a:pPr marL="5143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more test capabilities</a:t>
            </a:r>
          </a:p>
          <a:p>
            <a:pPr marL="5143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Follows EICROC0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EICROC2 – 32x32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0D376-06D9-48F8-869C-9F995B9E4D84}"/>
              </a:ext>
            </a:extLst>
          </p:cNvPr>
          <p:cNvSpPr txBox="1">
            <a:spLocks/>
          </p:cNvSpPr>
          <p:nvPr/>
        </p:nvSpPr>
        <p:spPr>
          <a:xfrm>
            <a:off x="9363981" y="4785121"/>
            <a:ext cx="2538944" cy="1302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EICROC0: FY23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EICROC0A: FY23 – FY24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EICROC1: FY24 – FY25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EICROC2: FY26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834A03E-96E1-4694-A5CC-FC87417D000A}"/>
              </a:ext>
            </a:extLst>
          </p:cNvPr>
          <p:cNvSpPr txBox="1">
            <a:spLocks/>
          </p:cNvSpPr>
          <p:nvPr/>
        </p:nvSpPr>
        <p:spPr>
          <a:xfrm>
            <a:off x="4208590" y="5990496"/>
            <a:ext cx="243728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4x4 500 um pixels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2C4AFE-089C-456A-8842-EB06C157D0B5}"/>
              </a:ext>
            </a:extLst>
          </p:cNvPr>
          <p:cNvGrpSpPr/>
          <p:nvPr/>
        </p:nvGrpSpPr>
        <p:grpSpPr>
          <a:xfrm>
            <a:off x="4079351" y="4537887"/>
            <a:ext cx="2551775" cy="1396543"/>
            <a:chOff x="505361" y="4930784"/>
            <a:chExt cx="2551775" cy="139654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23BC2F0-4ECE-4673-85F3-F763CA04A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6342" y="4930784"/>
              <a:ext cx="1288055" cy="1339979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1BA1909-A5EF-4F90-95D0-B54092616960}"/>
                </a:ext>
              </a:extLst>
            </p:cNvPr>
            <p:cNvSpPr/>
            <p:nvPr/>
          </p:nvSpPr>
          <p:spPr>
            <a:xfrm>
              <a:off x="1060174" y="5331790"/>
              <a:ext cx="993913" cy="995537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9504E5B-EA21-47CF-81DF-71EC796D5AE3}"/>
                </a:ext>
              </a:extLst>
            </p:cNvPr>
            <p:cNvSpPr/>
            <p:nvPr/>
          </p:nvSpPr>
          <p:spPr>
            <a:xfrm>
              <a:off x="1060174" y="4987235"/>
              <a:ext cx="1179443" cy="206056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05FEF2B-C935-4238-963E-5A90C264A899}"/>
                </a:ext>
              </a:extLst>
            </p:cNvPr>
            <p:cNvSpPr/>
            <p:nvPr/>
          </p:nvSpPr>
          <p:spPr>
            <a:xfrm rot="16200000">
              <a:off x="1732111" y="5601476"/>
              <a:ext cx="1179443" cy="206056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178C32-79D7-49E9-ADB3-C44749D4FA2F}"/>
                </a:ext>
              </a:extLst>
            </p:cNvPr>
            <p:cNvSpPr txBox="1"/>
            <p:nvPr/>
          </p:nvSpPr>
          <p:spPr>
            <a:xfrm>
              <a:off x="505361" y="5704504"/>
              <a:ext cx="570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</a:rPr>
                <a:t>Bump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6DDF06-989E-4C33-8EB1-7B259F7A6926}"/>
                </a:ext>
              </a:extLst>
            </p:cNvPr>
            <p:cNvSpPr txBox="1"/>
            <p:nvPr/>
          </p:nvSpPr>
          <p:spPr>
            <a:xfrm>
              <a:off x="2486619" y="5461891"/>
              <a:ext cx="570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</a:rPr>
                <a:t>Wire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FA43E4-BF7E-4F53-B41D-772821FA453D}"/>
                </a:ext>
              </a:extLst>
            </p:cNvPr>
            <p:cNvSpPr txBox="1"/>
            <p:nvPr/>
          </p:nvSpPr>
          <p:spPr>
            <a:xfrm>
              <a:off x="573813" y="4951763"/>
              <a:ext cx="570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</a:rPr>
                <a:t>Wire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0C6F7F6-C8DC-4E11-9950-E9EAF599E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904" y="4213042"/>
            <a:ext cx="2416419" cy="18888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587D80-9940-438B-912B-7D36762CF2D4}"/>
              </a:ext>
            </a:extLst>
          </p:cNvPr>
          <p:cNvGrpSpPr/>
          <p:nvPr/>
        </p:nvGrpSpPr>
        <p:grpSpPr>
          <a:xfrm>
            <a:off x="528099" y="3356194"/>
            <a:ext cx="3363111" cy="2363386"/>
            <a:chOff x="562384" y="2773778"/>
            <a:chExt cx="3363111" cy="236338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A6505DC-41F1-412E-BB68-7C16C4969DBD}"/>
                </a:ext>
              </a:extLst>
            </p:cNvPr>
            <p:cNvGrpSpPr/>
            <p:nvPr/>
          </p:nvGrpSpPr>
          <p:grpSpPr>
            <a:xfrm>
              <a:off x="562384" y="2773778"/>
              <a:ext cx="3363111" cy="2363386"/>
              <a:chOff x="372814" y="2057108"/>
              <a:chExt cx="3363111" cy="236338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B795C3E-2868-4B07-9152-FC299E03E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814" y="2402627"/>
                <a:ext cx="3363111" cy="2017867"/>
              </a:xfrm>
              <a:prstGeom prst="rect">
                <a:avLst/>
              </a:prstGeom>
            </p:spPr>
          </p:pic>
          <p:sp>
            <p:nvSpPr>
              <p:cNvPr id="12" name="Left Brace 11">
                <a:extLst>
                  <a:ext uri="{FF2B5EF4-FFF2-40B4-BE49-F238E27FC236}">
                    <a16:creationId xmlns:a16="http://schemas.microsoft.com/office/drawing/2014/main" id="{D0ED1674-2AEC-4A51-B8E5-2F27A5235E3D}"/>
                  </a:ext>
                </a:extLst>
              </p:cNvPr>
              <p:cNvSpPr/>
              <p:nvPr/>
            </p:nvSpPr>
            <p:spPr>
              <a:xfrm rot="5400000">
                <a:off x="2339288" y="1389227"/>
                <a:ext cx="154388" cy="1854480"/>
              </a:xfrm>
              <a:prstGeom prst="leftBrac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12468F-D5A2-4A4C-A90F-FC3A9DEBAD12}"/>
                  </a:ext>
                </a:extLst>
              </p:cNvPr>
              <p:cNvSpPr txBox="1"/>
              <p:nvPr/>
            </p:nvSpPr>
            <p:spPr>
              <a:xfrm>
                <a:off x="1586767" y="2057108"/>
                <a:ext cx="18085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4407B"/>
                    </a:solidFill>
                    <a:effectLst/>
                    <a:uLnTx/>
                    <a:uFillTx/>
                    <a:latin typeface="Calibri" panose="020F0502020204030204"/>
                  </a:rPr>
                  <a:t>Plus backend of </a:t>
                </a:r>
                <a:r>
                  <a:rPr lang="en-US" sz="1200" kern="0" dirty="0">
                    <a:solidFill>
                      <a:srgbClr val="24407B"/>
                    </a:solidFill>
                    <a:latin typeface="Calibri" panose="020F0502020204030204"/>
                  </a:rPr>
                  <a:t>CALO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4407B"/>
                    </a:solidFill>
                    <a:effectLst/>
                    <a:uLnTx/>
                    <a:uFillTx/>
                    <a:latin typeface="Calibri" panose="020F0502020204030204"/>
                  </a:rPr>
                  <a:t>ROC</a:t>
                </a:r>
              </a:p>
            </p:txBody>
          </p:sp>
        </p:grp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77A50298-1847-4B53-91BC-70A734EF6580}"/>
                </a:ext>
              </a:extLst>
            </p:cNvPr>
            <p:cNvSpPr/>
            <p:nvPr/>
          </p:nvSpPr>
          <p:spPr>
            <a:xfrm rot="5400000">
              <a:off x="1062118" y="2524667"/>
              <a:ext cx="154387" cy="1016943"/>
            </a:xfrm>
            <a:prstGeom prst="leftBrac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8A87DA-C99D-4BA8-B661-302E089F4736}"/>
              </a:ext>
            </a:extLst>
          </p:cNvPr>
          <p:cNvCxnSpPr>
            <a:cxnSpLocks/>
          </p:cNvCxnSpPr>
          <p:nvPr/>
        </p:nvCxnSpPr>
        <p:spPr>
          <a:xfrm flipH="1">
            <a:off x="1244144" y="2415172"/>
            <a:ext cx="909283" cy="94102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B156B1B6-27FD-4A55-9BF7-07A6295E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850" cy="814388"/>
          </a:xfrm>
        </p:spPr>
        <p:txBody>
          <a:bodyPr>
            <a:normAutofit/>
          </a:bodyPr>
          <a:lstStyle/>
          <a:p>
            <a:r>
              <a:rPr lang="en-US" sz="2800" dirty="0"/>
              <a:t>eRD109 – EICROC (OMEGA/IN2P3/</a:t>
            </a:r>
            <a:r>
              <a:rPr lang="en-US" sz="2800" dirty="0" err="1"/>
              <a:t>IJCLab</a:t>
            </a:r>
            <a:r>
              <a:rPr lang="en-US" sz="2800" dirty="0"/>
              <a:t>/CEA-IRFU/AGH)</a:t>
            </a:r>
          </a:p>
        </p:txBody>
      </p:sp>
    </p:spTree>
    <p:extLst>
      <p:ext uri="{BB962C8B-B14F-4D97-AF65-F5344CB8AC3E}">
        <p14:creationId xmlns:p14="http://schemas.microsoft.com/office/powerpoint/2010/main" val="178269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362C1C-B032-4A5C-AA36-22E4DF91D795}"/>
              </a:ext>
            </a:extLst>
          </p:cNvPr>
          <p:cNvSpPr txBox="1">
            <a:spLocks/>
          </p:cNvSpPr>
          <p:nvPr/>
        </p:nvSpPr>
        <p:spPr>
          <a:xfrm>
            <a:off x="345624" y="662432"/>
            <a:ext cx="7360938" cy="80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AC-LGAD strip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519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B472E-98AE-42B7-915D-698D4A563309}"/>
              </a:ext>
            </a:extLst>
          </p:cNvPr>
          <p:cNvSpPr txBox="1"/>
          <p:nvPr/>
        </p:nvSpPr>
        <p:spPr>
          <a:xfrm>
            <a:off x="548229" y="4232124"/>
            <a:ext cx="3963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2D, 128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ch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 (8x16), strip readout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65 nm CMOS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Constant Fraction Discriminator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Plus TDC, ADC, interfaces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Cdin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:  &lt;15 pF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Dynamic Range: 5-40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fC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Timing: 10-30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ps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Links: ~Gbps, multiple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5BFB40-A583-4719-AEDE-47DB4CDBFFCD}"/>
              </a:ext>
            </a:extLst>
          </p:cNvPr>
          <p:cNvGrpSpPr/>
          <p:nvPr/>
        </p:nvGrpSpPr>
        <p:grpSpPr>
          <a:xfrm>
            <a:off x="1201690" y="1178182"/>
            <a:ext cx="5905081" cy="2997694"/>
            <a:chOff x="592331" y="1293418"/>
            <a:chExt cx="5905081" cy="29976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79D435-D445-40E2-BB57-0C271D12A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331" y="1293418"/>
              <a:ext cx="3189953" cy="13058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BC4032-A671-43C0-98B0-CC4024B7B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280" y="2599296"/>
              <a:ext cx="3415813" cy="16918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8AE1FD9-5335-417B-B582-1585FC063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3812" y="1378996"/>
              <a:ext cx="2133600" cy="147837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841D132-8620-40BE-B492-4A74821DE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9950" y="335336"/>
            <a:ext cx="2824401" cy="24622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DFF9D1C-353A-4A25-AF2B-E2CF85D8ADB4}"/>
              </a:ext>
            </a:extLst>
          </p:cNvPr>
          <p:cNvSpPr txBox="1">
            <a:spLocks/>
          </p:cNvSpPr>
          <p:nvPr/>
        </p:nvSpPr>
        <p:spPr>
          <a:xfrm>
            <a:off x="4858036" y="2992424"/>
            <a:ext cx="6785735" cy="3301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FCFDv0 – characterized with charge injection, laser, beta, and proton beam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&lt;25 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@ &gt;6 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timing.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FCFDv1 – 6 channel designed and submitted (August 2023).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Received February 2024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 in progress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channels functioning with CFDs operational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characterization on-going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Recently met with FNAL designers: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interfaces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ETROC for CMS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Scheduling FCFD work at FNAL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 soon.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2D27CB-6E8D-467B-A7D0-68887C25855B}"/>
              </a:ext>
            </a:extLst>
          </p:cNvPr>
          <p:cNvSpPr txBox="1">
            <a:spLocks/>
          </p:cNvSpPr>
          <p:nvPr/>
        </p:nvSpPr>
        <p:spPr>
          <a:xfrm>
            <a:off x="9307176" y="5174672"/>
            <a:ext cx="2416848" cy="970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FCFDv1: FY23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FCFDv2: FY24 – FY25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FCFDv3: FY26 – FY27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5FBEBE-E2A5-416B-AD73-F1C0127F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850" cy="814388"/>
          </a:xfrm>
        </p:spPr>
        <p:txBody>
          <a:bodyPr>
            <a:normAutofit/>
          </a:bodyPr>
          <a:lstStyle/>
          <a:p>
            <a:r>
              <a:rPr lang="en-US" sz="2800" dirty="0"/>
              <a:t>eRD109 – FCFD (FNAL)</a:t>
            </a:r>
          </a:p>
        </p:txBody>
      </p:sp>
    </p:spTree>
    <p:extLst>
      <p:ext uri="{BB962C8B-B14F-4D97-AF65-F5344CB8AC3E}">
        <p14:creationId xmlns:p14="http://schemas.microsoft.com/office/powerpoint/2010/main" val="1331135754"/>
      </p:ext>
    </p:extLst>
  </p:cSld>
  <p:clrMapOvr>
    <a:masterClrMapping/>
  </p:clrMapOvr>
</p:sld>
</file>

<file path=ppt/theme/theme1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3" ma:contentTypeDescription="Create a new document." ma:contentTypeScope="" ma:versionID="b1f763346141224e70ffe4ffd6a0654c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4e76d53ce74d0e8f061026689c1cc077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356BF9-65BF-4FB8-AF85-AC97FE8FC05F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dcff909e-542d-4672-8557-4ef8d9009dce"/>
    <ds:schemaRef ds:uri="426b74de-0581-4e94-90c0-1abf6215444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D068F36-6E24-4F9B-99C4-12AA6B472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F6C99F-ABB1-4477-A336-52D0D7FFB4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Standard PPT Template</Template>
  <TotalTime>50237</TotalTime>
  <Words>1801</Words>
  <Application>Microsoft Office PowerPoint</Application>
  <PresentationFormat>Widescreen</PresentationFormat>
  <Paragraphs>309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Wingdings</vt:lpstr>
      <vt:lpstr>1_BNL</vt:lpstr>
      <vt:lpstr>ePIC/EIC Project Detector R&amp;D Day</vt:lpstr>
      <vt:lpstr>Outline</vt:lpstr>
      <vt:lpstr>eRD109 Proposals</vt:lpstr>
      <vt:lpstr>eRD109 Progress</vt:lpstr>
      <vt:lpstr>eRD109 – Discrete/COTS/ASIC (IU)</vt:lpstr>
      <vt:lpstr>eRD109 – H2GCROC Studies (ORNL)</vt:lpstr>
      <vt:lpstr>eRD109 – CALOROC (OMEGA/IN2P3)</vt:lpstr>
      <vt:lpstr>eRD109 – EICROC (OMEGA/IN2P3/IJCLab/CEA-IRFU/AGH)</vt:lpstr>
      <vt:lpstr>eRD109 – FCFD (FNAL)</vt:lpstr>
      <vt:lpstr>eRD109 – ALCOR (INFN)</vt:lpstr>
      <vt:lpstr>eRD109 – SALSA (CEA-Saclay, U. São Paulo)</vt:lpstr>
      <vt:lpstr>eRD109 – 3rd Party Evaluations (USC/SCIPP, JLab)</vt:lpstr>
      <vt:lpstr>eRD109 – Barrel TOF Service Hybrid (ORNL)</vt:lpstr>
      <vt:lpstr>Outlook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Fernando Barbosa</cp:lastModifiedBy>
  <cp:revision>122</cp:revision>
  <dcterms:created xsi:type="dcterms:W3CDTF">2023-09-12T20:20:30Z</dcterms:created>
  <dcterms:modified xsi:type="dcterms:W3CDTF">2024-03-25T12:40:00Z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