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6"/>
  </p:notesMasterIdLst>
  <p:sldIdLst>
    <p:sldId id="4758" r:id="rId5"/>
    <p:sldId id="4771" r:id="rId6"/>
    <p:sldId id="4765" r:id="rId7"/>
    <p:sldId id="4762" r:id="rId8"/>
    <p:sldId id="4766" r:id="rId9"/>
    <p:sldId id="4767" r:id="rId10"/>
    <p:sldId id="4772" r:id="rId11"/>
    <p:sldId id="4773" r:id="rId12"/>
    <p:sldId id="4768" r:id="rId13"/>
    <p:sldId id="4769" r:id="rId14"/>
    <p:sldId id="4770" r:id="rId15"/>
    <p:sldId id="4764" r:id="rId16"/>
    <p:sldId id="4763" r:id="rId17"/>
    <p:sldId id="4777" r:id="rId18"/>
    <p:sldId id="4759" r:id="rId19"/>
    <p:sldId id="295" r:id="rId20"/>
    <p:sldId id="292" r:id="rId21"/>
    <p:sldId id="310" r:id="rId22"/>
    <p:sldId id="284" r:id="rId23"/>
    <p:sldId id="308" r:id="rId24"/>
    <p:sldId id="309" r:id="rId25"/>
    <p:sldId id="287" r:id="rId26"/>
    <p:sldId id="4761" r:id="rId27"/>
    <p:sldId id="4760" r:id="rId28"/>
    <p:sldId id="4749" r:id="rId29"/>
    <p:sldId id="4750" r:id="rId30"/>
    <p:sldId id="298" r:id="rId31"/>
    <p:sldId id="315" r:id="rId32"/>
    <p:sldId id="313" r:id="rId33"/>
    <p:sldId id="316" r:id="rId34"/>
    <p:sldId id="47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724" autoAdjust="0"/>
  </p:normalViewPr>
  <p:slideViewPr>
    <p:cSldViewPr snapToGrid="0">
      <p:cViewPr varScale="1">
        <p:scale>
          <a:sx n="86" d="100"/>
          <a:sy n="86" d="100"/>
        </p:scale>
        <p:origin x="538" y="5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115161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5839EF-EF2D-A244-8B03-02564FD38722}" type="slidenum">
              <a:rPr lang="en-US" smtClean="0"/>
              <a:t>27</a:t>
            </a:fld>
            <a:endParaRPr lang="en-US"/>
          </a:p>
        </p:txBody>
      </p:sp>
    </p:spTree>
    <p:extLst>
      <p:ext uri="{BB962C8B-B14F-4D97-AF65-F5344CB8AC3E}">
        <p14:creationId xmlns:p14="http://schemas.microsoft.com/office/powerpoint/2010/main" val="1137558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84623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dirty="0"/>
              <a:t>&lt;Title from SC-2 Agenda&gt;</a:t>
            </a:r>
            <a:br>
              <a:rPr lang="en-US" dirty="0"/>
            </a:br>
            <a:endParaRPr lang="en-US" dirty="0"/>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6" y="4649660"/>
            <a:ext cx="4363736" cy="1019620"/>
          </a:xfrm>
        </p:spPr>
        <p:txBody>
          <a:bodyP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Director’s Review</a:t>
            </a:r>
          </a:p>
          <a:p>
            <a:r>
              <a:rPr lang="en-US" dirty="0"/>
              <a:t>October 10-13,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813175" y="3103114"/>
            <a:ext cx="10334625" cy="448978"/>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812800" y="2193629"/>
            <a:ext cx="10334625" cy="501650"/>
          </a:xfr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Includes CD-3a, WBS </a:t>
            </a:r>
            <a:r>
              <a:rPr lang="en-US" sz="2800" dirty="0" err="1"/>
              <a:t>a.b.c.d</a:t>
            </a:r>
            <a:r>
              <a:rPr lang="en-US" sz="2800" dirty="0"/>
              <a:t> (if appropriate)</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812800" y="3994927"/>
            <a:ext cx="10334625" cy="379542"/>
          </a:xfr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a.bc.def…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812800" y="3552825"/>
            <a:ext cx="10334625" cy="477838"/>
          </a:xfr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23719209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6272" y="6352220"/>
            <a:ext cx="432486" cy="365125"/>
          </a:xfrm>
          <a:prstGeom prst="rect">
            <a:avLst/>
          </a:prstGeom>
        </p:spPr>
        <p:txBody>
          <a:bodyPr lIns="0" tIns="0" rIns="0" bIns="0" anchor="ctr"/>
          <a:lstStyle>
            <a:lvl1pPr algn="ctr">
              <a:defRPr sz="1400"/>
            </a:lvl1pPr>
          </a:lstStyle>
          <a:p>
            <a:fld id="{933A556B-7C63-244D-9B7C-B0EA8042B330}" type="slidenum">
              <a:rPr lang="en-US" smtClean="0"/>
              <a:pPr/>
              <a:t>‹#›</a:t>
            </a:fld>
            <a:endParaRPr lang="en-US"/>
          </a:p>
        </p:txBody>
      </p:sp>
      <p:cxnSp>
        <p:nvCxnSpPr>
          <p:cNvPr id="3" name="Straight Connector 2">
            <a:extLst>
              <a:ext uri="{FF2B5EF4-FFF2-40B4-BE49-F238E27FC236}">
                <a16:creationId xmlns:a16="http://schemas.microsoft.com/office/drawing/2014/main" id="{4B224274-F62A-0549-BAD4-F30ACF48DB45}"/>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7FA5F5-4A14-EA41-87C9-7867F7DC6D20}"/>
              </a:ext>
            </a:extLst>
          </p:cNvPr>
          <p:cNvSpPr txBox="1"/>
          <p:nvPr userDrawn="1"/>
        </p:nvSpPr>
        <p:spPr>
          <a:xfrm>
            <a:off x="368933" y="6577288"/>
            <a:ext cx="4214948" cy="246221"/>
          </a:xfrm>
          <a:prstGeom prst="rect">
            <a:avLst/>
          </a:prstGeom>
          <a:noFill/>
        </p:spPr>
        <p:txBody>
          <a:bodyPr wrap="square">
            <a:spAutoFit/>
          </a:bodyPr>
          <a:lstStyle/>
          <a:p>
            <a:pPr algn="l"/>
            <a:r>
              <a:rPr lang="en-US" sz="1000" dirty="0"/>
              <a:t>EIC CD-3A Review, November 14-16, 2023</a:t>
            </a:r>
          </a:p>
        </p:txBody>
      </p:sp>
      <p:sp>
        <p:nvSpPr>
          <p:cNvPr id="5" name="TextBox 4">
            <a:extLst>
              <a:ext uri="{FF2B5EF4-FFF2-40B4-BE49-F238E27FC236}">
                <a16:creationId xmlns:a16="http://schemas.microsoft.com/office/drawing/2014/main" id="{BDC487EC-0BE4-E045-8215-C57AE9AE4102}"/>
              </a:ext>
            </a:extLst>
          </p:cNvPr>
          <p:cNvSpPr txBox="1"/>
          <p:nvPr userDrawn="1"/>
        </p:nvSpPr>
        <p:spPr>
          <a:xfrm>
            <a:off x="4217926" y="6569102"/>
            <a:ext cx="3756147" cy="253916"/>
          </a:xfrm>
          <a:prstGeom prst="rect">
            <a:avLst/>
          </a:prstGeom>
          <a:noFill/>
        </p:spPr>
        <p:txBody>
          <a:bodyPr wrap="square">
            <a:spAutoFit/>
          </a:bodyPr>
          <a:lstStyle/>
          <a:p>
            <a:pPr algn="ctr"/>
            <a:r>
              <a:rPr lang="en-US" sz="1000" dirty="0"/>
              <a:t>R. Sharma</a:t>
            </a:r>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825178"/>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a:xfrm>
            <a:off x="571500" y="761609"/>
            <a:ext cx="11499925" cy="4865858"/>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836392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0"/>
            <a:ext cx="11499925" cy="64126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809111"/>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71500" y="64704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DBE15E-918B-934C-B2BA-5FF9AAD315E2}"/>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45A4DB-8197-4F27-BE59-FDF24299C61C}"/>
              </a:ext>
            </a:extLst>
          </p:cNvPr>
          <p:cNvSpPr txBox="1"/>
          <p:nvPr userDrawn="1"/>
        </p:nvSpPr>
        <p:spPr>
          <a:xfrm>
            <a:off x="365760" y="6490194"/>
            <a:ext cx="11043138" cy="307777"/>
          </a:xfrm>
          <a:prstGeom prst="rect">
            <a:avLst/>
          </a:prstGeom>
          <a:noFill/>
        </p:spPr>
        <p:txBody>
          <a:bodyPr wrap="square">
            <a:spAutoFit/>
          </a:bodyPr>
          <a:lstStyle/>
          <a:p>
            <a:pPr algn="l"/>
            <a:r>
              <a:rPr lang="en-US" sz="1400" dirty="0"/>
              <a:t>TIC 3/10/24</a:t>
            </a:r>
          </a:p>
        </p:txBody>
      </p:sp>
      <p:sp>
        <p:nvSpPr>
          <p:cNvPr id="10" name="TextBox 9">
            <a:extLst>
              <a:ext uri="{FF2B5EF4-FFF2-40B4-BE49-F238E27FC236}">
                <a16:creationId xmlns:a16="http://schemas.microsoft.com/office/drawing/2014/main" id="{3314749B-2222-4967-9577-C68C9DD38A21}"/>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
        <p:nvSpPr>
          <p:cNvPr id="12" name="TextBox 11">
            <a:extLst>
              <a:ext uri="{FF2B5EF4-FFF2-40B4-BE49-F238E27FC236}">
                <a16:creationId xmlns:a16="http://schemas.microsoft.com/office/drawing/2014/main" id="{6CC5B1C6-3C82-4576-88F8-2AD0C3339FF5}"/>
              </a:ext>
            </a:extLst>
          </p:cNvPr>
          <p:cNvSpPr txBox="1"/>
          <p:nvPr userDrawn="1"/>
        </p:nvSpPr>
        <p:spPr>
          <a:xfrm>
            <a:off x="4306873" y="6490193"/>
            <a:ext cx="3756147" cy="307777"/>
          </a:xfrm>
          <a:prstGeom prst="rect">
            <a:avLst/>
          </a:prstGeom>
          <a:noFill/>
        </p:spPr>
        <p:txBody>
          <a:bodyPr wrap="square">
            <a:spAutoFit/>
          </a:bodyPr>
          <a:lstStyle/>
          <a:p>
            <a:pPr algn="ctr"/>
            <a:r>
              <a:rPr lang="en-US" sz="1400" dirty="0"/>
              <a:t>R. Wimmer</a:t>
            </a:r>
          </a:p>
        </p:txBody>
      </p:sp>
      <p:sp>
        <p:nvSpPr>
          <p:cNvPr id="8" name="Slide Number Placeholder 7">
            <a:extLst>
              <a:ext uri="{FF2B5EF4-FFF2-40B4-BE49-F238E27FC236}">
                <a16:creationId xmlns:a16="http://schemas.microsoft.com/office/drawing/2014/main" id="{AB60CF06-DD34-8E9B-3F88-8E8C30ACFC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D5AA8-F09E-4D68-A0E2-46023E68FFD3}"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708814" y="1143474"/>
            <a:ext cx="10334625" cy="846237"/>
          </a:xfrm>
        </p:spPr>
        <p:txBody>
          <a:bodyPr>
            <a:normAutofit fontScale="90000"/>
          </a:bodyPr>
          <a:lstStyle/>
          <a:p>
            <a:r>
              <a:rPr lang="en-US" dirty="0"/>
              <a:t>Integration, Installation and Infrastructure (Triple I Group)</a:t>
            </a:r>
            <a:br>
              <a:rPr lang="en-US" dirty="0"/>
            </a:br>
            <a:endParaRPr lang="en-US" dirty="0"/>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813175" y="3103114"/>
            <a:ext cx="10334625" cy="448978"/>
          </a:xfrm>
        </p:spPr>
        <p:txBody>
          <a:bodyPr>
            <a:normAutofit fontScale="92500" lnSpcReduction="10000"/>
          </a:bodyPr>
          <a:lstStyle/>
          <a:p>
            <a:r>
              <a:rPr lang="en-US" dirty="0"/>
              <a:t>Roland Wimmer</a:t>
            </a:r>
          </a:p>
        </p:txBody>
      </p:sp>
      <p:sp>
        <p:nvSpPr>
          <p:cNvPr id="11" name="Text Placeholder 10">
            <a:extLst>
              <a:ext uri="{FF2B5EF4-FFF2-40B4-BE49-F238E27FC236}">
                <a16:creationId xmlns:a16="http://schemas.microsoft.com/office/drawing/2014/main" id="{99059204-FF2B-03A6-FAB7-9DE25E7F11DA}"/>
              </a:ext>
            </a:extLst>
          </p:cNvPr>
          <p:cNvSpPr>
            <a:spLocks noGrp="1"/>
          </p:cNvSpPr>
          <p:nvPr>
            <p:ph type="body" sz="quarter" idx="11"/>
          </p:nvPr>
        </p:nvSpPr>
        <p:spPr>
          <a:xfrm>
            <a:off x="748195" y="2567210"/>
            <a:ext cx="10334625" cy="501650"/>
          </a:xfrm>
        </p:spPr>
        <p:txBody>
          <a:bodyPr/>
          <a:lstStyle/>
          <a:p>
            <a:r>
              <a:rPr lang="en-US" dirty="0"/>
              <a:t>TIC Update</a:t>
            </a:r>
          </a:p>
        </p:txBody>
      </p:sp>
    </p:spTree>
    <p:extLst>
      <p:ext uri="{BB962C8B-B14F-4D97-AF65-F5344CB8AC3E}">
        <p14:creationId xmlns:p14="http://schemas.microsoft.com/office/powerpoint/2010/main" val="4134062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lstStyle/>
          <a:p>
            <a:r>
              <a:rPr lang="en-US" dirty="0"/>
              <a:t>EIC Flux Return Bar Mechanical Design and Analysis</a:t>
            </a:r>
          </a:p>
        </p:txBody>
      </p:sp>
      <p:pic>
        <p:nvPicPr>
          <p:cNvPr id="5" name="Picture 4">
            <a:extLst>
              <a:ext uri="{FF2B5EF4-FFF2-40B4-BE49-F238E27FC236}">
                <a16:creationId xmlns:a16="http://schemas.microsoft.com/office/drawing/2014/main" id="{E39D7310-1A1C-79D4-A644-3BDA9466B3B0}"/>
              </a:ext>
            </a:extLst>
          </p:cNvPr>
          <p:cNvPicPr>
            <a:picLocks noChangeAspect="1"/>
          </p:cNvPicPr>
          <p:nvPr/>
        </p:nvPicPr>
        <p:blipFill>
          <a:blip r:embed="rId2"/>
          <a:stretch>
            <a:fillRect/>
          </a:stretch>
        </p:blipFill>
        <p:spPr>
          <a:xfrm>
            <a:off x="1536198" y="2291503"/>
            <a:ext cx="2835410" cy="2530108"/>
          </a:xfrm>
          <a:prstGeom prst="rect">
            <a:avLst/>
          </a:prstGeom>
        </p:spPr>
      </p:pic>
      <p:pic>
        <p:nvPicPr>
          <p:cNvPr id="6" name="Picture 5">
            <a:extLst>
              <a:ext uri="{FF2B5EF4-FFF2-40B4-BE49-F238E27FC236}">
                <a16:creationId xmlns:a16="http://schemas.microsoft.com/office/drawing/2014/main" id="{198CCF72-A8D1-73C9-0A09-0C60A9D21BF1}"/>
              </a:ext>
            </a:extLst>
          </p:cNvPr>
          <p:cNvPicPr>
            <a:picLocks noChangeAspect="1"/>
          </p:cNvPicPr>
          <p:nvPr/>
        </p:nvPicPr>
        <p:blipFill>
          <a:blip r:embed="rId3"/>
          <a:stretch>
            <a:fillRect/>
          </a:stretch>
        </p:blipFill>
        <p:spPr>
          <a:xfrm>
            <a:off x="1571977" y="816327"/>
            <a:ext cx="2763853" cy="1518490"/>
          </a:xfrm>
          <a:prstGeom prst="rect">
            <a:avLst/>
          </a:prstGeom>
        </p:spPr>
      </p:pic>
      <p:pic>
        <p:nvPicPr>
          <p:cNvPr id="7" name="Picture 6">
            <a:extLst>
              <a:ext uri="{FF2B5EF4-FFF2-40B4-BE49-F238E27FC236}">
                <a16:creationId xmlns:a16="http://schemas.microsoft.com/office/drawing/2014/main" id="{8F843B2B-A745-75C8-5228-FBCCB5638308}"/>
              </a:ext>
            </a:extLst>
          </p:cNvPr>
          <p:cNvPicPr>
            <a:picLocks noChangeAspect="1"/>
          </p:cNvPicPr>
          <p:nvPr/>
        </p:nvPicPr>
        <p:blipFill>
          <a:blip r:embed="rId4"/>
          <a:stretch>
            <a:fillRect/>
          </a:stretch>
        </p:blipFill>
        <p:spPr>
          <a:xfrm>
            <a:off x="7393839" y="2393141"/>
            <a:ext cx="2667488" cy="2502245"/>
          </a:xfrm>
          <a:prstGeom prst="rect">
            <a:avLst/>
          </a:prstGeom>
        </p:spPr>
      </p:pic>
      <p:pic>
        <p:nvPicPr>
          <p:cNvPr id="8" name="Picture 7">
            <a:extLst>
              <a:ext uri="{FF2B5EF4-FFF2-40B4-BE49-F238E27FC236}">
                <a16:creationId xmlns:a16="http://schemas.microsoft.com/office/drawing/2014/main" id="{DAAB9D5C-BF79-4B84-3831-8751AE518769}"/>
              </a:ext>
            </a:extLst>
          </p:cNvPr>
          <p:cNvPicPr>
            <a:picLocks noChangeAspect="1"/>
          </p:cNvPicPr>
          <p:nvPr/>
        </p:nvPicPr>
        <p:blipFill rotWithShape="1">
          <a:blip r:embed="rId5"/>
          <a:srcRect t="1622" b="11650"/>
          <a:stretch/>
        </p:blipFill>
        <p:spPr>
          <a:xfrm>
            <a:off x="7223008" y="816327"/>
            <a:ext cx="3009148" cy="1518490"/>
          </a:xfrm>
          <a:prstGeom prst="rect">
            <a:avLst/>
          </a:prstGeom>
        </p:spPr>
      </p:pic>
      <p:sp>
        <p:nvSpPr>
          <p:cNvPr id="9" name="TextBox 8">
            <a:extLst>
              <a:ext uri="{FF2B5EF4-FFF2-40B4-BE49-F238E27FC236}">
                <a16:creationId xmlns:a16="http://schemas.microsoft.com/office/drawing/2014/main" id="{255BB2DF-B9AE-646B-037F-AECE7994B04A}"/>
              </a:ext>
            </a:extLst>
          </p:cNvPr>
          <p:cNvSpPr txBox="1"/>
          <p:nvPr/>
        </p:nvSpPr>
        <p:spPr>
          <a:xfrm>
            <a:off x="746606" y="4986549"/>
            <a:ext cx="479360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Flux return bar design with air gaps to reduce weight. Long lead time. Fabrication and analysis will be more difficult.</a:t>
            </a:r>
          </a:p>
          <a:p>
            <a:pPr marL="285750" indent="-285750">
              <a:buFont typeface="Arial" panose="020B0604020202020204" pitchFamily="34" charset="0"/>
              <a:buChar char="•"/>
            </a:pPr>
            <a:r>
              <a:rPr lang="en-US" dirty="0"/>
              <a:t>Currently not pursuing this option.</a:t>
            </a:r>
          </a:p>
        </p:txBody>
      </p:sp>
      <p:sp>
        <p:nvSpPr>
          <p:cNvPr id="10" name="TextBox 9">
            <a:extLst>
              <a:ext uri="{FF2B5EF4-FFF2-40B4-BE49-F238E27FC236}">
                <a16:creationId xmlns:a16="http://schemas.microsoft.com/office/drawing/2014/main" id="{95593657-1384-F587-F9B1-08F9B754DDB1}"/>
              </a:ext>
            </a:extLst>
          </p:cNvPr>
          <p:cNvSpPr txBox="1"/>
          <p:nvPr/>
        </p:nvSpPr>
        <p:spPr>
          <a:xfrm>
            <a:off x="5744066" y="4971903"/>
            <a:ext cx="55245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Flux return bar design reusing solid flux return bars from the STAR detector.</a:t>
            </a:r>
          </a:p>
          <a:p>
            <a:pPr marL="285750" indent="-285750">
              <a:buFont typeface="Arial" panose="020B0604020202020204" pitchFamily="34" charset="0"/>
              <a:buChar char="•"/>
            </a:pPr>
            <a:r>
              <a:rPr lang="en-US" dirty="0"/>
              <a:t>Requires additional flat plate spacers to make the assembly the right inner diameter.</a:t>
            </a:r>
          </a:p>
        </p:txBody>
      </p:sp>
    </p:spTree>
    <p:extLst>
      <p:ext uri="{BB962C8B-B14F-4D97-AF65-F5344CB8AC3E}">
        <p14:creationId xmlns:p14="http://schemas.microsoft.com/office/powerpoint/2010/main" val="1724304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normAutofit fontScale="90000"/>
          </a:bodyPr>
          <a:lstStyle/>
          <a:p>
            <a:r>
              <a:rPr lang="en-US" dirty="0"/>
              <a:t>EIC Flux Return Bar </a:t>
            </a:r>
            <a:br>
              <a:rPr lang="en-US" dirty="0"/>
            </a:br>
            <a:r>
              <a:rPr lang="en-US" dirty="0"/>
              <a:t>Assembly</a:t>
            </a:r>
          </a:p>
        </p:txBody>
      </p:sp>
      <p:sp>
        <p:nvSpPr>
          <p:cNvPr id="3" name="Text Placeholder 2">
            <a:extLst>
              <a:ext uri="{FF2B5EF4-FFF2-40B4-BE49-F238E27FC236}">
                <a16:creationId xmlns:a16="http://schemas.microsoft.com/office/drawing/2014/main" id="{8EB44159-A8D7-652A-C482-54E18329D723}"/>
              </a:ext>
            </a:extLst>
          </p:cNvPr>
          <p:cNvSpPr>
            <a:spLocks noGrp="1"/>
          </p:cNvSpPr>
          <p:nvPr>
            <p:ph type="body" sz="quarter" idx="10"/>
          </p:nvPr>
        </p:nvSpPr>
        <p:spPr>
          <a:xfrm>
            <a:off x="461963" y="981075"/>
            <a:ext cx="6128257" cy="5065713"/>
          </a:xfrm>
        </p:spPr>
        <p:txBody>
          <a:bodyPr>
            <a:normAutofit fontScale="85000" lnSpcReduction="10000"/>
          </a:bodyPr>
          <a:lstStyle/>
          <a:p>
            <a:pPr marL="285750" indent="-285750">
              <a:buFont typeface="Arial" panose="020B0604020202020204" pitchFamily="34" charset="0"/>
              <a:buChar char="•"/>
            </a:pPr>
            <a:r>
              <a:rPr lang="en-US" dirty="0"/>
              <a:t>Looked at how the flux return bar ring would behave during assembly. Removing the top keystone will be the worst case for deflection and near worst case for stress.</a:t>
            </a:r>
          </a:p>
          <a:p>
            <a:endParaRPr lang="en-US" dirty="0"/>
          </a:p>
          <a:p>
            <a:pPr marL="285750" indent="-285750">
              <a:buFont typeface="Arial" panose="020B0604020202020204" pitchFamily="34" charset="0"/>
              <a:buChar char="•"/>
            </a:pPr>
            <a:r>
              <a:rPr lang="en-US" dirty="0"/>
              <a:t>The final design with bolted connections will have higher stresses and deflections than shown in this presentation, and further analysis is required.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With the top bar removed, the total deflection was calculated to be ~0.035 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highest uniform stresses were &lt; 2,000 psi. 1020 steel yield strength is 30,00 to 50,000 psi, depending on processing. This has enough margin to proceed with further iterations.</a:t>
            </a:r>
          </a:p>
          <a:p>
            <a:pPr marL="285750" indent="-285750">
              <a:buFont typeface="Arial" panose="020B0604020202020204" pitchFamily="34" charset="0"/>
              <a:buChar char="•"/>
            </a:pPr>
            <a:endParaRPr lang="en-US" dirty="0"/>
          </a:p>
          <a:p>
            <a:endParaRPr lang="en-US" dirty="0"/>
          </a:p>
        </p:txBody>
      </p:sp>
      <p:sp>
        <p:nvSpPr>
          <p:cNvPr id="5" name="Slide Number Placeholder 2">
            <a:extLst>
              <a:ext uri="{FF2B5EF4-FFF2-40B4-BE49-F238E27FC236}">
                <a16:creationId xmlns:a16="http://schemas.microsoft.com/office/drawing/2014/main" id="{B7A7DC02-9616-5C34-9CC0-3946FCB9945C}"/>
              </a:ext>
            </a:extLst>
          </p:cNvPr>
          <p:cNvSpPr txBox="1">
            <a:spLocks/>
          </p:cNvSpPr>
          <p:nvPr/>
        </p:nvSpPr>
        <p:spPr>
          <a:xfrm>
            <a:off x="11188014" y="631659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11</a:t>
            </a:fld>
            <a:endParaRPr lang="en-US" sz="1000" dirty="0"/>
          </a:p>
        </p:txBody>
      </p:sp>
      <p:pic>
        <p:nvPicPr>
          <p:cNvPr id="7" name="Picture 6">
            <a:extLst>
              <a:ext uri="{FF2B5EF4-FFF2-40B4-BE49-F238E27FC236}">
                <a16:creationId xmlns:a16="http://schemas.microsoft.com/office/drawing/2014/main" id="{9402871A-FC53-757C-DEF7-1AACAFF1AC97}"/>
              </a:ext>
            </a:extLst>
          </p:cNvPr>
          <p:cNvPicPr>
            <a:picLocks noChangeAspect="1"/>
          </p:cNvPicPr>
          <p:nvPr/>
        </p:nvPicPr>
        <p:blipFill>
          <a:blip r:embed="rId2"/>
          <a:stretch>
            <a:fillRect/>
          </a:stretch>
        </p:blipFill>
        <p:spPr>
          <a:xfrm>
            <a:off x="6699832" y="176280"/>
            <a:ext cx="5261981" cy="3535653"/>
          </a:xfrm>
          <a:prstGeom prst="rect">
            <a:avLst/>
          </a:prstGeom>
        </p:spPr>
      </p:pic>
      <p:pic>
        <p:nvPicPr>
          <p:cNvPr id="8" name="Picture 7">
            <a:extLst>
              <a:ext uri="{FF2B5EF4-FFF2-40B4-BE49-F238E27FC236}">
                <a16:creationId xmlns:a16="http://schemas.microsoft.com/office/drawing/2014/main" id="{4D97052C-276D-C0C2-B6E6-578CECA4E1B2}"/>
              </a:ext>
            </a:extLst>
          </p:cNvPr>
          <p:cNvPicPr>
            <a:picLocks noChangeAspect="1"/>
          </p:cNvPicPr>
          <p:nvPr/>
        </p:nvPicPr>
        <p:blipFill>
          <a:blip r:embed="rId3"/>
          <a:stretch>
            <a:fillRect/>
          </a:stretch>
        </p:blipFill>
        <p:spPr>
          <a:xfrm>
            <a:off x="6871794" y="3134766"/>
            <a:ext cx="3775742" cy="3489190"/>
          </a:xfrm>
          <a:prstGeom prst="rect">
            <a:avLst/>
          </a:prstGeom>
        </p:spPr>
      </p:pic>
    </p:spTree>
    <p:extLst>
      <p:ext uri="{BB962C8B-B14F-4D97-AF65-F5344CB8AC3E}">
        <p14:creationId xmlns:p14="http://schemas.microsoft.com/office/powerpoint/2010/main" val="4105776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normAutofit fontScale="90000"/>
          </a:bodyPr>
          <a:lstStyle/>
          <a:p>
            <a:r>
              <a:rPr lang="en-US" sz="2800" dirty="0"/>
              <a:t>EIC Flux Return Assembly </a:t>
            </a:r>
            <a:br>
              <a:rPr lang="en-US" sz="2800" dirty="0"/>
            </a:br>
            <a:r>
              <a:rPr lang="en-US" sz="2800" dirty="0"/>
              <a:t>with Chimney Cutout</a:t>
            </a:r>
            <a:endParaRPr lang="en-US" dirty="0"/>
          </a:p>
        </p:txBody>
      </p:sp>
      <p:sp>
        <p:nvSpPr>
          <p:cNvPr id="5" name="Slide Number Placeholder 2">
            <a:extLst>
              <a:ext uri="{FF2B5EF4-FFF2-40B4-BE49-F238E27FC236}">
                <a16:creationId xmlns:a16="http://schemas.microsoft.com/office/drawing/2014/main" id="{8A10C4EF-23B2-C86E-C5DF-55301358E996}"/>
              </a:ext>
            </a:extLst>
          </p:cNvPr>
          <p:cNvSpPr txBox="1">
            <a:spLocks/>
          </p:cNvSpPr>
          <p:nvPr/>
        </p:nvSpPr>
        <p:spPr>
          <a:xfrm>
            <a:off x="11188014" y="631659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12</a:t>
            </a:fld>
            <a:endParaRPr lang="en-US" sz="1000" dirty="0"/>
          </a:p>
        </p:txBody>
      </p:sp>
      <p:sp>
        <p:nvSpPr>
          <p:cNvPr id="6" name="TextBox 5">
            <a:extLst>
              <a:ext uri="{FF2B5EF4-FFF2-40B4-BE49-F238E27FC236}">
                <a16:creationId xmlns:a16="http://schemas.microsoft.com/office/drawing/2014/main" id="{3918E360-1525-21C4-3EEB-FD1AA61B8FA9}"/>
              </a:ext>
            </a:extLst>
          </p:cNvPr>
          <p:cNvSpPr txBox="1"/>
          <p:nvPr/>
        </p:nvSpPr>
        <p:spPr>
          <a:xfrm>
            <a:off x="8970628" y="2493413"/>
            <a:ext cx="3221372" cy="338554"/>
          </a:xfrm>
          <a:prstGeom prst="rect">
            <a:avLst/>
          </a:prstGeom>
          <a:noFill/>
        </p:spPr>
        <p:txBody>
          <a:bodyPr wrap="square" rtlCol="0">
            <a:spAutoFit/>
          </a:bodyPr>
          <a:lstStyle/>
          <a:p>
            <a:r>
              <a:rPr lang="en-US" sz="1600" dirty="0"/>
              <a:t>Exaggerated deflection</a:t>
            </a:r>
          </a:p>
        </p:txBody>
      </p:sp>
      <p:pic>
        <p:nvPicPr>
          <p:cNvPr id="7" name="Picture 6">
            <a:extLst>
              <a:ext uri="{FF2B5EF4-FFF2-40B4-BE49-F238E27FC236}">
                <a16:creationId xmlns:a16="http://schemas.microsoft.com/office/drawing/2014/main" id="{9FB74135-36D8-848F-645A-97C0E71902C9}"/>
              </a:ext>
            </a:extLst>
          </p:cNvPr>
          <p:cNvPicPr>
            <a:picLocks noChangeAspect="1"/>
          </p:cNvPicPr>
          <p:nvPr/>
        </p:nvPicPr>
        <p:blipFill>
          <a:blip r:embed="rId2"/>
          <a:stretch>
            <a:fillRect/>
          </a:stretch>
        </p:blipFill>
        <p:spPr>
          <a:xfrm>
            <a:off x="6669727" y="365125"/>
            <a:ext cx="1897180" cy="2121005"/>
          </a:xfrm>
          <a:prstGeom prst="rect">
            <a:avLst/>
          </a:prstGeom>
        </p:spPr>
      </p:pic>
      <p:pic>
        <p:nvPicPr>
          <p:cNvPr id="8" name="Picture 7">
            <a:extLst>
              <a:ext uri="{FF2B5EF4-FFF2-40B4-BE49-F238E27FC236}">
                <a16:creationId xmlns:a16="http://schemas.microsoft.com/office/drawing/2014/main" id="{2F07DA5A-0A41-D5C3-D83D-B3F02A7B586A}"/>
              </a:ext>
            </a:extLst>
          </p:cNvPr>
          <p:cNvPicPr>
            <a:picLocks noChangeAspect="1"/>
          </p:cNvPicPr>
          <p:nvPr/>
        </p:nvPicPr>
        <p:blipFill>
          <a:blip r:embed="rId3"/>
          <a:stretch>
            <a:fillRect/>
          </a:stretch>
        </p:blipFill>
        <p:spPr>
          <a:xfrm>
            <a:off x="8783273" y="356891"/>
            <a:ext cx="3149368" cy="2108133"/>
          </a:xfrm>
          <a:prstGeom prst="rect">
            <a:avLst/>
          </a:prstGeom>
        </p:spPr>
      </p:pic>
      <p:pic>
        <p:nvPicPr>
          <p:cNvPr id="9" name="Picture 8">
            <a:extLst>
              <a:ext uri="{FF2B5EF4-FFF2-40B4-BE49-F238E27FC236}">
                <a16:creationId xmlns:a16="http://schemas.microsoft.com/office/drawing/2014/main" id="{5E6E550C-2BFC-871E-882C-5935B00E90B4}"/>
              </a:ext>
            </a:extLst>
          </p:cNvPr>
          <p:cNvPicPr>
            <a:picLocks noChangeAspect="1"/>
          </p:cNvPicPr>
          <p:nvPr/>
        </p:nvPicPr>
        <p:blipFill>
          <a:blip r:embed="rId4"/>
          <a:stretch>
            <a:fillRect/>
          </a:stretch>
        </p:blipFill>
        <p:spPr>
          <a:xfrm>
            <a:off x="8318222" y="3429000"/>
            <a:ext cx="3614419" cy="2164744"/>
          </a:xfrm>
          <a:prstGeom prst="rect">
            <a:avLst/>
          </a:prstGeom>
        </p:spPr>
      </p:pic>
      <p:pic>
        <p:nvPicPr>
          <p:cNvPr id="10" name="Picture 9">
            <a:extLst>
              <a:ext uri="{FF2B5EF4-FFF2-40B4-BE49-F238E27FC236}">
                <a16:creationId xmlns:a16="http://schemas.microsoft.com/office/drawing/2014/main" id="{35424820-2BCD-9E88-3ADF-25BCA569EFB9}"/>
              </a:ext>
            </a:extLst>
          </p:cNvPr>
          <p:cNvPicPr>
            <a:picLocks noChangeAspect="1"/>
          </p:cNvPicPr>
          <p:nvPr/>
        </p:nvPicPr>
        <p:blipFill>
          <a:blip r:embed="rId5"/>
          <a:stretch>
            <a:fillRect/>
          </a:stretch>
        </p:blipFill>
        <p:spPr>
          <a:xfrm>
            <a:off x="6007041" y="3112532"/>
            <a:ext cx="2171700" cy="3295650"/>
          </a:xfrm>
          <a:prstGeom prst="rect">
            <a:avLst/>
          </a:prstGeom>
        </p:spPr>
      </p:pic>
      <p:sp>
        <p:nvSpPr>
          <p:cNvPr id="11" name="Text Placeholder 10">
            <a:extLst>
              <a:ext uri="{FF2B5EF4-FFF2-40B4-BE49-F238E27FC236}">
                <a16:creationId xmlns:a16="http://schemas.microsoft.com/office/drawing/2014/main" id="{5818E600-5255-5DBD-2C80-3C0CBB57FB29}"/>
              </a:ext>
            </a:extLst>
          </p:cNvPr>
          <p:cNvSpPr txBox="1">
            <a:spLocks noGrp="1"/>
          </p:cNvSpPr>
          <p:nvPr>
            <p:ph type="body" sz="quarter" idx="10"/>
          </p:nvPr>
        </p:nvSpPr>
        <p:spPr>
          <a:xfrm>
            <a:off x="461963" y="981075"/>
            <a:ext cx="5761284" cy="5484578"/>
          </a:xfrm>
          <a:prstGeom prst="rect">
            <a:avLst/>
          </a:prstGeom>
          <a:noFill/>
        </p:spPr>
        <p:txBody>
          <a:bodyPr wrap="square" rtlCol="0">
            <a:spAutoFit/>
          </a:bodyPr>
          <a:lstStyle/>
          <a:p>
            <a:pPr marL="285750" indent="-285750">
              <a:buFont typeface="Arial" panose="020B0604020202020204" pitchFamily="34" charset="0"/>
              <a:buChar char="•"/>
            </a:pPr>
            <a:r>
              <a:rPr lang="en-US" sz="1800" dirty="0"/>
              <a:t>Ran a simulation to determine stress and deflection with a cutout for the cryostat chimney.</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Removed only part of the topmost bar. Worst case for analysis with a cutout.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The maximum total deflection was 0.007 in.</a:t>
            </a:r>
          </a:p>
          <a:p>
            <a:endParaRPr lang="en-US" sz="1800" dirty="0"/>
          </a:p>
          <a:p>
            <a:pPr marL="285750" indent="-285750">
              <a:buFont typeface="Arial" panose="020B0604020202020204" pitchFamily="34" charset="0"/>
              <a:buChar char="•"/>
            </a:pPr>
            <a:r>
              <a:rPr lang="en-US" sz="1800" dirty="0"/>
              <a:t>The highest uniform equivalent stress around the cutout was less than 2,000 psi. 1020 steel yield strength is around 30,00 to 50,000 psi,  depending on processing.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Based on deflection and stress, it appears that having a cutout for the chimney is a viable option mechanically. </a:t>
            </a:r>
          </a:p>
          <a:p>
            <a:endParaRPr lang="en-US" sz="1800" dirty="0"/>
          </a:p>
        </p:txBody>
      </p:sp>
    </p:spTree>
    <p:extLst>
      <p:ext uri="{BB962C8B-B14F-4D97-AF65-F5344CB8AC3E}">
        <p14:creationId xmlns:p14="http://schemas.microsoft.com/office/powerpoint/2010/main" val="403036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lstStyle/>
          <a:p>
            <a:r>
              <a:rPr lang="en-US" dirty="0"/>
              <a:t>dRICH Decisions</a:t>
            </a:r>
          </a:p>
        </p:txBody>
      </p:sp>
      <p:sp>
        <p:nvSpPr>
          <p:cNvPr id="3" name="Text Placeholder 2">
            <a:extLst>
              <a:ext uri="{FF2B5EF4-FFF2-40B4-BE49-F238E27FC236}">
                <a16:creationId xmlns:a16="http://schemas.microsoft.com/office/drawing/2014/main" id="{8EB44159-A8D7-652A-C482-54E18329D723}"/>
              </a:ext>
            </a:extLst>
          </p:cNvPr>
          <p:cNvSpPr>
            <a:spLocks noGrp="1"/>
          </p:cNvSpPr>
          <p:nvPr>
            <p:ph type="body" sz="quarter" idx="10"/>
          </p:nvPr>
        </p:nvSpPr>
        <p:spPr>
          <a:xfrm>
            <a:off x="461963" y="981075"/>
            <a:ext cx="11499850" cy="4151699"/>
          </a:xfrm>
        </p:spPr>
        <p:txBody>
          <a:bodyPr/>
          <a:lstStyle/>
          <a:p>
            <a:r>
              <a:rPr lang="en-US" dirty="0"/>
              <a:t>Looking into ways to make maintenance in the experimental hall more feasible</a:t>
            </a:r>
          </a:p>
          <a:p>
            <a:pPr lvl="1"/>
            <a:r>
              <a:rPr lang="en-US" dirty="0"/>
              <a:t>Being able to pull the dRICH in and out in the experimental hall means access to many different systems and electronics </a:t>
            </a:r>
          </a:p>
          <a:p>
            <a:pPr lvl="1"/>
            <a:r>
              <a:rPr lang="en-US" dirty="0"/>
              <a:t>Splitting the dRICH into two pieces would have different implications on this. </a:t>
            </a:r>
          </a:p>
        </p:txBody>
      </p:sp>
      <p:pic>
        <p:nvPicPr>
          <p:cNvPr id="5" name="Picture 4">
            <a:extLst>
              <a:ext uri="{FF2B5EF4-FFF2-40B4-BE49-F238E27FC236}">
                <a16:creationId xmlns:a16="http://schemas.microsoft.com/office/drawing/2014/main" id="{FF60DDD6-9229-6B41-08C5-D31FBE098130}"/>
              </a:ext>
            </a:extLst>
          </p:cNvPr>
          <p:cNvPicPr>
            <a:picLocks noChangeAspect="1"/>
          </p:cNvPicPr>
          <p:nvPr/>
        </p:nvPicPr>
        <p:blipFill rotWithShape="1">
          <a:blip r:embed="rId2"/>
          <a:srcRect l="6909" r="6626"/>
          <a:stretch/>
        </p:blipFill>
        <p:spPr>
          <a:xfrm>
            <a:off x="6829563" y="2370338"/>
            <a:ext cx="4276315" cy="3793451"/>
          </a:xfrm>
          <a:prstGeom prst="rect">
            <a:avLst/>
          </a:prstGeom>
        </p:spPr>
      </p:pic>
      <p:pic>
        <p:nvPicPr>
          <p:cNvPr id="7" name="Picture 6">
            <a:extLst>
              <a:ext uri="{FF2B5EF4-FFF2-40B4-BE49-F238E27FC236}">
                <a16:creationId xmlns:a16="http://schemas.microsoft.com/office/drawing/2014/main" id="{AA507CB3-77FC-6A56-D2B9-230715B1451D}"/>
              </a:ext>
            </a:extLst>
          </p:cNvPr>
          <p:cNvPicPr>
            <a:picLocks noChangeAspect="1"/>
          </p:cNvPicPr>
          <p:nvPr/>
        </p:nvPicPr>
        <p:blipFill rotWithShape="1">
          <a:blip r:embed="rId3"/>
          <a:srcRect r="11035" b="12226"/>
          <a:stretch/>
        </p:blipFill>
        <p:spPr>
          <a:xfrm>
            <a:off x="1086122" y="2370338"/>
            <a:ext cx="4454416" cy="3821066"/>
          </a:xfrm>
          <a:prstGeom prst="rect">
            <a:avLst/>
          </a:prstGeom>
        </p:spPr>
      </p:pic>
      <p:cxnSp>
        <p:nvCxnSpPr>
          <p:cNvPr id="8" name="Straight Arrow Connector 7">
            <a:extLst>
              <a:ext uri="{FF2B5EF4-FFF2-40B4-BE49-F238E27FC236}">
                <a16:creationId xmlns:a16="http://schemas.microsoft.com/office/drawing/2014/main" id="{E915265D-5842-9750-B849-50F01AE55296}"/>
              </a:ext>
            </a:extLst>
          </p:cNvPr>
          <p:cNvCxnSpPr>
            <a:cxnSpLocks/>
          </p:cNvCxnSpPr>
          <p:nvPr/>
        </p:nvCxnSpPr>
        <p:spPr>
          <a:xfrm>
            <a:off x="3428807" y="3241333"/>
            <a:ext cx="144311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8296B23-8BB9-E59F-29A5-7B0D5DBB7E96}"/>
              </a:ext>
            </a:extLst>
          </p:cNvPr>
          <p:cNvCxnSpPr>
            <a:cxnSpLocks/>
          </p:cNvCxnSpPr>
          <p:nvPr/>
        </p:nvCxnSpPr>
        <p:spPr>
          <a:xfrm>
            <a:off x="3428807" y="5132774"/>
            <a:ext cx="1443112"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420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F0C60-87F2-94C7-CA58-2595D56BC725}"/>
              </a:ext>
            </a:extLst>
          </p:cNvPr>
          <p:cNvSpPr>
            <a:spLocks noGrp="1"/>
          </p:cNvSpPr>
          <p:nvPr>
            <p:ph type="title"/>
          </p:nvPr>
        </p:nvSpPr>
        <p:spPr/>
        <p:txBody>
          <a:bodyPr/>
          <a:lstStyle/>
          <a:p>
            <a:r>
              <a:rPr lang="en-US" dirty="0"/>
              <a:t>Platform work</a:t>
            </a:r>
          </a:p>
        </p:txBody>
      </p:sp>
      <p:sp>
        <p:nvSpPr>
          <p:cNvPr id="3" name="Text Placeholder 2">
            <a:extLst>
              <a:ext uri="{FF2B5EF4-FFF2-40B4-BE49-F238E27FC236}">
                <a16:creationId xmlns:a16="http://schemas.microsoft.com/office/drawing/2014/main" id="{D59C0682-2EB2-D9AA-EA21-1C54015D6687}"/>
              </a:ext>
            </a:extLst>
          </p:cNvPr>
          <p:cNvSpPr>
            <a:spLocks noGrp="1"/>
          </p:cNvSpPr>
          <p:nvPr>
            <p:ph type="body" sz="quarter" idx="10"/>
          </p:nvPr>
        </p:nvSpPr>
        <p:spPr>
          <a:xfrm>
            <a:off x="461963" y="981075"/>
            <a:ext cx="3143351" cy="5065713"/>
          </a:xfrm>
        </p:spPr>
        <p:txBody>
          <a:bodyPr/>
          <a:lstStyle/>
          <a:p>
            <a:r>
              <a:rPr lang="en-US" dirty="0"/>
              <a:t>Looking into platforms in the hall</a:t>
            </a:r>
          </a:p>
        </p:txBody>
      </p:sp>
      <p:pic>
        <p:nvPicPr>
          <p:cNvPr id="5" name="Picture 4">
            <a:extLst>
              <a:ext uri="{FF2B5EF4-FFF2-40B4-BE49-F238E27FC236}">
                <a16:creationId xmlns:a16="http://schemas.microsoft.com/office/drawing/2014/main" id="{B5D7063D-95F0-F6F8-F197-87B53DA6B5C7}"/>
              </a:ext>
            </a:extLst>
          </p:cNvPr>
          <p:cNvPicPr>
            <a:picLocks noChangeAspect="1"/>
          </p:cNvPicPr>
          <p:nvPr/>
        </p:nvPicPr>
        <p:blipFill>
          <a:blip r:embed="rId2"/>
          <a:stretch>
            <a:fillRect/>
          </a:stretch>
        </p:blipFill>
        <p:spPr>
          <a:xfrm>
            <a:off x="3605314" y="1252959"/>
            <a:ext cx="8466111" cy="4352082"/>
          </a:xfrm>
          <a:prstGeom prst="rect">
            <a:avLst/>
          </a:prstGeom>
        </p:spPr>
      </p:pic>
    </p:spTree>
    <p:extLst>
      <p:ext uri="{BB962C8B-B14F-4D97-AF65-F5344CB8AC3E}">
        <p14:creationId xmlns:p14="http://schemas.microsoft.com/office/powerpoint/2010/main" val="3305879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01C-0B2B-47C7-8528-62EECE13F617}"/>
              </a:ext>
            </a:extLst>
          </p:cNvPr>
          <p:cNvSpPr>
            <a:spLocks noGrp="1"/>
          </p:cNvSpPr>
          <p:nvPr>
            <p:ph type="title"/>
          </p:nvPr>
        </p:nvSpPr>
        <p:spPr>
          <a:xfrm>
            <a:off x="346037" y="2919351"/>
            <a:ext cx="11499925" cy="825178"/>
          </a:xfrm>
        </p:spPr>
        <p:txBody>
          <a:bodyPr>
            <a:normAutofit/>
          </a:bodyPr>
          <a:lstStyle/>
          <a:p>
            <a:pPr algn="ctr"/>
            <a:r>
              <a:rPr lang="en-US" sz="3600" dirty="0"/>
              <a:t>Backup Slides</a:t>
            </a:r>
          </a:p>
        </p:txBody>
      </p:sp>
      <p:sp>
        <p:nvSpPr>
          <p:cNvPr id="4" name="Slide Number Placeholder 3">
            <a:extLst>
              <a:ext uri="{FF2B5EF4-FFF2-40B4-BE49-F238E27FC236}">
                <a16:creationId xmlns:a16="http://schemas.microsoft.com/office/drawing/2014/main" id="{26F3260B-618F-4C9A-9AA0-80C4B97571AD}"/>
              </a:ext>
            </a:extLst>
          </p:cNvPr>
          <p:cNvSpPr>
            <a:spLocks noGrp="1"/>
          </p:cNvSpPr>
          <p:nvPr>
            <p:ph type="sldNum" sz="quarter" idx="12"/>
          </p:nvPr>
        </p:nvSpPr>
        <p:spPr/>
        <p:txBody>
          <a:bodyPr/>
          <a:lstStyle/>
          <a:p>
            <a:fld id="{893C5830-40F3-F04E-B2E3-10E6672BA8FF}" type="slidenum">
              <a:rPr lang="en-US" smtClean="0"/>
              <a:pPr/>
              <a:t>15</a:t>
            </a:fld>
            <a:endParaRPr lang="en-US"/>
          </a:p>
        </p:txBody>
      </p:sp>
    </p:spTree>
    <p:extLst>
      <p:ext uri="{BB962C8B-B14F-4D97-AF65-F5344CB8AC3E}">
        <p14:creationId xmlns:p14="http://schemas.microsoft.com/office/powerpoint/2010/main" val="3787515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F49BCD-C9F9-6819-9E4E-16C49B4E6119}"/>
              </a:ext>
            </a:extLst>
          </p:cNvPr>
          <p:cNvPicPr>
            <a:picLocks noChangeAspect="1"/>
          </p:cNvPicPr>
          <p:nvPr/>
        </p:nvPicPr>
        <p:blipFill>
          <a:blip r:embed="rId2"/>
          <a:stretch>
            <a:fillRect/>
          </a:stretch>
        </p:blipFill>
        <p:spPr>
          <a:xfrm>
            <a:off x="5383777" y="1827258"/>
            <a:ext cx="6621791" cy="3983670"/>
          </a:xfrm>
          <a:prstGeom prst="rect">
            <a:avLst/>
          </a:prstGeom>
        </p:spPr>
      </p:pic>
      <p:sp>
        <p:nvSpPr>
          <p:cNvPr id="2" name="Title 1">
            <a:extLst>
              <a:ext uri="{FF2B5EF4-FFF2-40B4-BE49-F238E27FC236}">
                <a16:creationId xmlns:a16="http://schemas.microsoft.com/office/drawing/2014/main" id="{C99B2510-4682-4F92-BF1B-2548748BBDC4}"/>
              </a:ext>
            </a:extLst>
          </p:cNvPr>
          <p:cNvSpPr>
            <a:spLocks noGrp="1"/>
          </p:cNvSpPr>
          <p:nvPr>
            <p:ph type="title"/>
          </p:nvPr>
        </p:nvSpPr>
        <p:spPr>
          <a:xfrm>
            <a:off x="571500" y="0"/>
            <a:ext cx="10515600" cy="623012"/>
          </a:xfrm>
        </p:spPr>
        <p:txBody>
          <a:bodyPr/>
          <a:lstStyle/>
          <a:p>
            <a:r>
              <a:rPr lang="en-US" dirty="0"/>
              <a:t>Model Overviews (Outer Detectors)</a:t>
            </a:r>
          </a:p>
        </p:txBody>
      </p:sp>
      <p:sp>
        <p:nvSpPr>
          <p:cNvPr id="3" name="Content Placeholder 2">
            <a:extLst>
              <a:ext uri="{FF2B5EF4-FFF2-40B4-BE49-F238E27FC236}">
                <a16:creationId xmlns:a16="http://schemas.microsoft.com/office/drawing/2014/main" id="{96427207-7BA0-4CCA-9F9A-AE99C6147D6B}"/>
              </a:ext>
            </a:extLst>
          </p:cNvPr>
          <p:cNvSpPr>
            <a:spLocks noGrp="1"/>
          </p:cNvSpPr>
          <p:nvPr>
            <p:ph idx="1"/>
          </p:nvPr>
        </p:nvSpPr>
        <p:spPr>
          <a:xfrm>
            <a:off x="571500" y="846532"/>
            <a:ext cx="4808352" cy="5325668"/>
          </a:xfrm>
        </p:spPr>
        <p:txBody>
          <a:bodyPr numCol="1">
            <a:normAutofit/>
          </a:bodyPr>
          <a:lstStyle/>
          <a:p>
            <a:pPr>
              <a:lnSpc>
                <a:spcPct val="100000"/>
              </a:lnSpc>
              <a:spcBef>
                <a:spcPts val="600"/>
              </a:spcBef>
            </a:pPr>
            <a:r>
              <a:rPr lang="en-US" sz="2000" b="1" dirty="0">
                <a:solidFill>
                  <a:srgbClr val="FF0000"/>
                </a:solidFill>
              </a:rPr>
              <a:t>Barrel EMCAL (06.10.05.02): </a:t>
            </a:r>
            <a:endParaRPr lang="en-US" sz="1600" b="1" dirty="0">
              <a:solidFill>
                <a:srgbClr val="FF0000"/>
              </a:solidFill>
            </a:endParaRPr>
          </a:p>
          <a:p>
            <a:pPr lvl="1">
              <a:lnSpc>
                <a:spcPct val="100000"/>
              </a:lnSpc>
              <a:spcBef>
                <a:spcPts val="600"/>
              </a:spcBef>
            </a:pPr>
            <a:r>
              <a:rPr lang="en-US" sz="1600" dirty="0"/>
              <a:t>Will be supported by the inner support rings from sPHENIX</a:t>
            </a:r>
          </a:p>
          <a:p>
            <a:pPr lvl="1">
              <a:lnSpc>
                <a:spcPct val="100000"/>
              </a:lnSpc>
              <a:spcBef>
                <a:spcPts val="600"/>
              </a:spcBef>
            </a:pPr>
            <a:r>
              <a:rPr lang="en-US" sz="1600" dirty="0"/>
              <a:t>There will be 2 end rings that will mount the EMCAL to the support rings</a:t>
            </a:r>
            <a:endParaRPr lang="en-US" sz="1600" b="1" dirty="0"/>
          </a:p>
          <a:p>
            <a:pPr>
              <a:lnSpc>
                <a:spcPct val="100000"/>
              </a:lnSpc>
              <a:spcBef>
                <a:spcPts val="600"/>
              </a:spcBef>
            </a:pPr>
            <a:r>
              <a:rPr lang="en-US" sz="2000" b="1" dirty="0"/>
              <a:t>dRICH:</a:t>
            </a:r>
          </a:p>
          <a:p>
            <a:pPr lvl="1">
              <a:lnSpc>
                <a:spcPct val="100000"/>
              </a:lnSpc>
              <a:spcBef>
                <a:spcPts val="600"/>
              </a:spcBef>
            </a:pPr>
            <a:r>
              <a:rPr lang="en-US" sz="1600" dirty="0"/>
              <a:t>Currently there are slight interference issues that are being addressed.</a:t>
            </a:r>
          </a:p>
          <a:p>
            <a:pPr lvl="1">
              <a:lnSpc>
                <a:spcPct val="100000"/>
              </a:lnSpc>
              <a:spcBef>
                <a:spcPts val="600"/>
              </a:spcBef>
            </a:pPr>
            <a:r>
              <a:rPr lang="en-US" sz="1600" dirty="0"/>
              <a:t>Services from the inner detectors need space to pass in between the sensor boxes</a:t>
            </a:r>
          </a:p>
          <a:p>
            <a:pPr lvl="1">
              <a:lnSpc>
                <a:spcPct val="100000"/>
              </a:lnSpc>
              <a:spcBef>
                <a:spcPts val="600"/>
              </a:spcBef>
            </a:pPr>
            <a:r>
              <a:rPr lang="en-US" sz="1600" dirty="0"/>
              <a:t>Will be discussed in more detail in later slides</a:t>
            </a:r>
          </a:p>
          <a:p>
            <a:pPr>
              <a:lnSpc>
                <a:spcPct val="100000"/>
              </a:lnSpc>
              <a:spcBef>
                <a:spcPts val="600"/>
              </a:spcBef>
            </a:pPr>
            <a:r>
              <a:rPr lang="en-US" sz="2000" b="1" dirty="0"/>
              <a:t>DIRC:</a:t>
            </a:r>
          </a:p>
          <a:p>
            <a:pPr lvl="1">
              <a:lnSpc>
                <a:spcPct val="100000"/>
              </a:lnSpc>
              <a:spcBef>
                <a:spcPts val="600"/>
              </a:spcBef>
            </a:pPr>
            <a:r>
              <a:rPr lang="en-US" sz="1600" dirty="0"/>
              <a:t>Still being developed and is being modified heavily as constraints change</a:t>
            </a:r>
          </a:p>
          <a:p>
            <a:pPr lvl="1">
              <a:lnSpc>
                <a:spcPct val="100000"/>
              </a:lnSpc>
              <a:spcBef>
                <a:spcPts val="600"/>
              </a:spcBef>
            </a:pPr>
            <a:r>
              <a:rPr lang="en-US" sz="1600" dirty="0"/>
              <a:t>Will be discussed in more detail in later slides</a:t>
            </a:r>
          </a:p>
          <a:p>
            <a:pPr marL="0" indent="0">
              <a:lnSpc>
                <a:spcPct val="100000"/>
              </a:lnSpc>
              <a:spcBef>
                <a:spcPts val="600"/>
              </a:spcBef>
              <a:buNone/>
            </a:pPr>
            <a:endParaRPr lang="en-US" sz="2000" dirty="0"/>
          </a:p>
        </p:txBody>
      </p:sp>
      <p:sp>
        <p:nvSpPr>
          <p:cNvPr id="13" name="Rectangle 12">
            <a:extLst>
              <a:ext uri="{FF2B5EF4-FFF2-40B4-BE49-F238E27FC236}">
                <a16:creationId xmlns:a16="http://schemas.microsoft.com/office/drawing/2014/main" id="{640DC4D8-9111-4E8E-ABAA-3370E22C9A5A}"/>
              </a:ext>
            </a:extLst>
          </p:cNvPr>
          <p:cNvSpPr/>
          <p:nvPr/>
        </p:nvSpPr>
        <p:spPr>
          <a:xfrm>
            <a:off x="7180857" y="5154923"/>
            <a:ext cx="970599" cy="802313"/>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DIRC &amp; support</a:t>
            </a:r>
          </a:p>
        </p:txBody>
      </p:sp>
      <p:cxnSp>
        <p:nvCxnSpPr>
          <p:cNvPr id="14" name="Straight Arrow Connector 13">
            <a:extLst>
              <a:ext uri="{FF2B5EF4-FFF2-40B4-BE49-F238E27FC236}">
                <a16:creationId xmlns:a16="http://schemas.microsoft.com/office/drawing/2014/main" id="{E655B319-28E9-4BE3-A845-366D2730A43E}"/>
              </a:ext>
            </a:extLst>
          </p:cNvPr>
          <p:cNvCxnSpPr>
            <a:cxnSpLocks/>
            <a:stCxn id="18" idx="2"/>
          </p:cNvCxnSpPr>
          <p:nvPr/>
        </p:nvCxnSpPr>
        <p:spPr>
          <a:xfrm>
            <a:off x="11075135" y="1559024"/>
            <a:ext cx="341548" cy="4834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44BF8C7-CE75-4C43-AB1A-A79B93627CD7}"/>
              </a:ext>
            </a:extLst>
          </p:cNvPr>
          <p:cNvSpPr/>
          <p:nvPr/>
        </p:nvSpPr>
        <p:spPr>
          <a:xfrm>
            <a:off x="10573146" y="1193899"/>
            <a:ext cx="1003978" cy="365125"/>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dRICH</a:t>
            </a:r>
          </a:p>
        </p:txBody>
      </p:sp>
      <p:sp>
        <p:nvSpPr>
          <p:cNvPr id="19" name="Rectangle 18">
            <a:extLst>
              <a:ext uri="{FF2B5EF4-FFF2-40B4-BE49-F238E27FC236}">
                <a16:creationId xmlns:a16="http://schemas.microsoft.com/office/drawing/2014/main" id="{C6AD8AF1-D6C2-45BF-A3BF-9CA3F67D7ABC}"/>
              </a:ext>
            </a:extLst>
          </p:cNvPr>
          <p:cNvSpPr/>
          <p:nvPr/>
        </p:nvSpPr>
        <p:spPr>
          <a:xfrm>
            <a:off x="6509057" y="1301920"/>
            <a:ext cx="1003979" cy="525338"/>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Barrel EMCAL</a:t>
            </a:r>
          </a:p>
        </p:txBody>
      </p:sp>
      <p:cxnSp>
        <p:nvCxnSpPr>
          <p:cNvPr id="23" name="Straight Arrow Connector 22">
            <a:extLst>
              <a:ext uri="{FF2B5EF4-FFF2-40B4-BE49-F238E27FC236}">
                <a16:creationId xmlns:a16="http://schemas.microsoft.com/office/drawing/2014/main" id="{6A7B0226-7648-4E15-9205-053B57250937}"/>
              </a:ext>
            </a:extLst>
          </p:cNvPr>
          <p:cNvCxnSpPr>
            <a:cxnSpLocks/>
            <a:stCxn id="13" idx="0"/>
          </p:cNvCxnSpPr>
          <p:nvPr/>
        </p:nvCxnSpPr>
        <p:spPr>
          <a:xfrm flipH="1" flipV="1">
            <a:off x="7093258" y="4563122"/>
            <a:ext cx="572899" cy="59180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361A06A-2635-433F-9AAB-2B77D2C339CE}"/>
              </a:ext>
            </a:extLst>
          </p:cNvPr>
          <p:cNvCxnSpPr>
            <a:cxnSpLocks/>
            <a:stCxn id="19" idx="2"/>
          </p:cNvCxnSpPr>
          <p:nvPr/>
        </p:nvCxnSpPr>
        <p:spPr>
          <a:xfrm flipH="1">
            <a:off x="6906827" y="1827258"/>
            <a:ext cx="104220" cy="86267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696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61E495-9B43-0C5F-4326-9EB979B901C5}"/>
              </a:ext>
            </a:extLst>
          </p:cNvPr>
          <p:cNvPicPr>
            <a:picLocks noChangeAspect="1"/>
          </p:cNvPicPr>
          <p:nvPr/>
        </p:nvPicPr>
        <p:blipFill>
          <a:blip r:embed="rId2"/>
          <a:stretch>
            <a:fillRect/>
          </a:stretch>
        </p:blipFill>
        <p:spPr>
          <a:xfrm>
            <a:off x="1002186" y="3554957"/>
            <a:ext cx="10835567" cy="2770634"/>
          </a:xfrm>
          <a:prstGeom prst="rect">
            <a:avLst/>
          </a:prstGeom>
        </p:spPr>
      </p:pic>
      <p:sp>
        <p:nvSpPr>
          <p:cNvPr id="2" name="Title 1">
            <a:extLst>
              <a:ext uri="{FF2B5EF4-FFF2-40B4-BE49-F238E27FC236}">
                <a16:creationId xmlns:a16="http://schemas.microsoft.com/office/drawing/2014/main" id="{C99B2510-4682-4F92-BF1B-2548748BBDC4}"/>
              </a:ext>
            </a:extLst>
          </p:cNvPr>
          <p:cNvSpPr>
            <a:spLocks noGrp="1"/>
          </p:cNvSpPr>
          <p:nvPr>
            <p:ph type="title"/>
          </p:nvPr>
        </p:nvSpPr>
        <p:spPr>
          <a:xfrm>
            <a:off x="571500" y="0"/>
            <a:ext cx="9142297" cy="605641"/>
          </a:xfrm>
        </p:spPr>
        <p:txBody>
          <a:bodyPr/>
          <a:lstStyle/>
          <a:p>
            <a:r>
              <a:rPr lang="en-US" dirty="0"/>
              <a:t>Model Overviews (Inner Detectors)</a:t>
            </a:r>
          </a:p>
        </p:txBody>
      </p:sp>
      <p:sp>
        <p:nvSpPr>
          <p:cNvPr id="3" name="Content Placeholder 2">
            <a:extLst>
              <a:ext uri="{FF2B5EF4-FFF2-40B4-BE49-F238E27FC236}">
                <a16:creationId xmlns:a16="http://schemas.microsoft.com/office/drawing/2014/main" id="{96427207-7BA0-4CCA-9F9A-AE99C6147D6B}"/>
              </a:ext>
            </a:extLst>
          </p:cNvPr>
          <p:cNvSpPr>
            <a:spLocks noGrp="1"/>
          </p:cNvSpPr>
          <p:nvPr>
            <p:ph idx="1"/>
          </p:nvPr>
        </p:nvSpPr>
        <p:spPr>
          <a:xfrm>
            <a:off x="543069" y="668212"/>
            <a:ext cx="7245186" cy="5210559"/>
          </a:xfrm>
        </p:spPr>
        <p:txBody>
          <a:bodyPr numCol="1">
            <a:normAutofit/>
          </a:bodyPr>
          <a:lstStyle/>
          <a:p>
            <a:pPr>
              <a:lnSpc>
                <a:spcPct val="100000"/>
              </a:lnSpc>
              <a:spcBef>
                <a:spcPts val="600"/>
              </a:spcBef>
            </a:pPr>
            <a:r>
              <a:rPr lang="en-US" sz="1400" b="1" dirty="0">
                <a:solidFill>
                  <a:srgbClr val="FF0000"/>
                </a:solidFill>
              </a:rPr>
              <a:t>EEEMCAL (06.10.05.01): </a:t>
            </a:r>
            <a:r>
              <a:rPr lang="en-US" sz="1400" dirty="0"/>
              <a:t>Support Structure design in progress. </a:t>
            </a:r>
          </a:p>
          <a:p>
            <a:pPr>
              <a:lnSpc>
                <a:spcPct val="100000"/>
              </a:lnSpc>
              <a:spcBef>
                <a:spcPts val="600"/>
              </a:spcBef>
            </a:pPr>
            <a:r>
              <a:rPr lang="en-US" sz="1400" b="1" dirty="0"/>
              <a:t>pfRICH: </a:t>
            </a:r>
            <a:r>
              <a:rPr lang="en-US" sz="1400" dirty="0"/>
              <a:t>Will most likely use the same rail structure that the EEEMCAL uses</a:t>
            </a:r>
          </a:p>
          <a:p>
            <a:pPr>
              <a:lnSpc>
                <a:spcPct val="100000"/>
              </a:lnSpc>
              <a:spcBef>
                <a:spcPts val="600"/>
              </a:spcBef>
            </a:pPr>
            <a:r>
              <a:rPr lang="en-US" sz="1400" b="1" dirty="0"/>
              <a:t>AC-LGAD: </a:t>
            </a:r>
            <a:r>
              <a:rPr lang="en-US" sz="1400" dirty="0"/>
              <a:t>Cylinder and disk models are placeholders. A support structure is being developed that will house the AC-LGAD, Inner MPGDs &amp; disks and all the Silicon Trackers</a:t>
            </a:r>
          </a:p>
          <a:p>
            <a:pPr>
              <a:lnSpc>
                <a:spcPct val="100000"/>
              </a:lnSpc>
              <a:spcBef>
                <a:spcPts val="600"/>
              </a:spcBef>
            </a:pPr>
            <a:r>
              <a:rPr lang="en-US" sz="1400" b="1" dirty="0"/>
              <a:t>MPGDs: </a:t>
            </a:r>
            <a:r>
              <a:rPr lang="en-US" sz="1400" dirty="0"/>
              <a:t>Consists of outer and inner barrel layers along with 4 disks, 2 on each end. Outer layer will be supported with the DIRC</a:t>
            </a:r>
          </a:p>
          <a:p>
            <a:pPr>
              <a:lnSpc>
                <a:spcPct val="100000"/>
              </a:lnSpc>
              <a:spcBef>
                <a:spcPts val="600"/>
              </a:spcBef>
            </a:pPr>
            <a:r>
              <a:rPr lang="en-US" sz="1400" b="1" dirty="0"/>
              <a:t>Silicon Vertex &amp; </a:t>
            </a:r>
            <a:r>
              <a:rPr lang="en-US" sz="1400" b="1" dirty="0" err="1"/>
              <a:t>Sagita</a:t>
            </a:r>
            <a:r>
              <a:rPr lang="en-US" sz="1400" b="1" dirty="0"/>
              <a:t> Silicon: </a:t>
            </a:r>
            <a:r>
              <a:rPr lang="en-US" sz="1400" dirty="0"/>
              <a:t>Will use same support structure as other inner detectors</a:t>
            </a:r>
            <a:endParaRPr lang="en-US" sz="1400" b="1" dirty="0"/>
          </a:p>
          <a:p>
            <a:pPr>
              <a:lnSpc>
                <a:spcPct val="100000"/>
              </a:lnSpc>
              <a:spcBef>
                <a:spcPts val="600"/>
              </a:spcBef>
            </a:pPr>
            <a:r>
              <a:rPr lang="en-US" sz="1400" b="1" dirty="0"/>
              <a:t>Si Disks: </a:t>
            </a:r>
            <a:r>
              <a:rPr lang="en-US" sz="1400" dirty="0"/>
              <a:t>10 Disks total, 5 each side, using same support structure as other inner detectors</a:t>
            </a:r>
            <a:endParaRPr lang="en-US" sz="1400" b="1" dirty="0"/>
          </a:p>
        </p:txBody>
      </p:sp>
      <p:sp>
        <p:nvSpPr>
          <p:cNvPr id="7" name="Rectangle 6">
            <a:extLst>
              <a:ext uri="{FF2B5EF4-FFF2-40B4-BE49-F238E27FC236}">
                <a16:creationId xmlns:a16="http://schemas.microsoft.com/office/drawing/2014/main" id="{E6C29828-59CF-46BC-9DB1-ECEAB9478DEC}"/>
              </a:ext>
            </a:extLst>
          </p:cNvPr>
          <p:cNvSpPr/>
          <p:nvPr/>
        </p:nvSpPr>
        <p:spPr>
          <a:xfrm>
            <a:off x="5697015" y="3481585"/>
            <a:ext cx="1134885" cy="283496"/>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MPGDs</a:t>
            </a:r>
          </a:p>
        </p:txBody>
      </p:sp>
      <p:sp>
        <p:nvSpPr>
          <p:cNvPr id="9" name="Rectangle 8">
            <a:extLst>
              <a:ext uri="{FF2B5EF4-FFF2-40B4-BE49-F238E27FC236}">
                <a16:creationId xmlns:a16="http://schemas.microsoft.com/office/drawing/2014/main" id="{BFA01D2E-C40A-4980-8AA2-DBD4468BA7B5}"/>
              </a:ext>
            </a:extLst>
          </p:cNvPr>
          <p:cNvSpPr/>
          <p:nvPr/>
        </p:nvSpPr>
        <p:spPr>
          <a:xfrm>
            <a:off x="3493972" y="3563214"/>
            <a:ext cx="1134885" cy="283496"/>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pfRICH</a:t>
            </a:r>
          </a:p>
        </p:txBody>
      </p:sp>
      <p:sp>
        <p:nvSpPr>
          <p:cNvPr id="11" name="Rectangle 10">
            <a:extLst>
              <a:ext uri="{FF2B5EF4-FFF2-40B4-BE49-F238E27FC236}">
                <a16:creationId xmlns:a16="http://schemas.microsoft.com/office/drawing/2014/main" id="{66F9F3A7-4322-4435-9C01-1A7D9DE12055}"/>
              </a:ext>
            </a:extLst>
          </p:cNvPr>
          <p:cNvSpPr/>
          <p:nvPr/>
        </p:nvSpPr>
        <p:spPr>
          <a:xfrm>
            <a:off x="1230020" y="4039361"/>
            <a:ext cx="1377570" cy="365125"/>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EEEMCAL</a:t>
            </a:r>
          </a:p>
        </p:txBody>
      </p:sp>
      <p:sp>
        <p:nvSpPr>
          <p:cNvPr id="13" name="Rectangle 12">
            <a:extLst>
              <a:ext uri="{FF2B5EF4-FFF2-40B4-BE49-F238E27FC236}">
                <a16:creationId xmlns:a16="http://schemas.microsoft.com/office/drawing/2014/main" id="{A8AD9921-E63D-4733-BCFB-E8EAC35C9687}"/>
              </a:ext>
            </a:extLst>
          </p:cNvPr>
          <p:cNvSpPr/>
          <p:nvPr/>
        </p:nvSpPr>
        <p:spPr>
          <a:xfrm>
            <a:off x="6488766" y="6092389"/>
            <a:ext cx="1134885" cy="365125"/>
          </a:xfrm>
          <a:prstGeom prst="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Si Disks</a:t>
            </a:r>
          </a:p>
        </p:txBody>
      </p:sp>
      <p:cxnSp>
        <p:nvCxnSpPr>
          <p:cNvPr id="14" name="Straight Arrow Connector 13">
            <a:extLst>
              <a:ext uri="{FF2B5EF4-FFF2-40B4-BE49-F238E27FC236}">
                <a16:creationId xmlns:a16="http://schemas.microsoft.com/office/drawing/2014/main" id="{5C5E775D-9B96-4325-A7FD-313743BF7F8B}"/>
              </a:ext>
            </a:extLst>
          </p:cNvPr>
          <p:cNvCxnSpPr>
            <a:cxnSpLocks/>
          </p:cNvCxnSpPr>
          <p:nvPr/>
        </p:nvCxnSpPr>
        <p:spPr>
          <a:xfrm flipH="1" flipV="1">
            <a:off x="5464857" y="5611033"/>
            <a:ext cx="1063719" cy="55955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0BA9FA5-BE83-47A8-836A-55C8C5EDC962}"/>
              </a:ext>
            </a:extLst>
          </p:cNvPr>
          <p:cNvSpPr/>
          <p:nvPr/>
        </p:nvSpPr>
        <p:spPr>
          <a:xfrm>
            <a:off x="8890735" y="3429000"/>
            <a:ext cx="1243203" cy="251914"/>
          </a:xfrm>
          <a:prstGeom prst="rect">
            <a:avLst/>
          </a:prstGeom>
          <a:solidFill>
            <a:srgbClr val="FFD3D3"/>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AC-LGAD</a:t>
            </a:r>
          </a:p>
        </p:txBody>
      </p:sp>
      <p:sp>
        <p:nvSpPr>
          <p:cNvPr id="16" name="Rectangle 15">
            <a:extLst>
              <a:ext uri="{FF2B5EF4-FFF2-40B4-BE49-F238E27FC236}">
                <a16:creationId xmlns:a16="http://schemas.microsoft.com/office/drawing/2014/main" id="{503B001B-7513-4276-ACE0-077D090AB805}"/>
              </a:ext>
            </a:extLst>
          </p:cNvPr>
          <p:cNvSpPr/>
          <p:nvPr/>
        </p:nvSpPr>
        <p:spPr>
          <a:xfrm>
            <a:off x="7111732" y="3429000"/>
            <a:ext cx="1516486" cy="376995"/>
          </a:xfrm>
          <a:prstGeom prst="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Silicon Trackers</a:t>
            </a:r>
          </a:p>
        </p:txBody>
      </p:sp>
      <p:sp>
        <p:nvSpPr>
          <p:cNvPr id="17" name="Rectangle 16">
            <a:extLst>
              <a:ext uri="{FF2B5EF4-FFF2-40B4-BE49-F238E27FC236}">
                <a16:creationId xmlns:a16="http://schemas.microsoft.com/office/drawing/2014/main" id="{E605353F-1CE2-4326-94F6-4A67BF515188}"/>
              </a:ext>
            </a:extLst>
          </p:cNvPr>
          <p:cNvSpPr/>
          <p:nvPr/>
        </p:nvSpPr>
        <p:spPr>
          <a:xfrm>
            <a:off x="1070983" y="5381518"/>
            <a:ext cx="1293922" cy="365125"/>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Beampipe</a:t>
            </a:r>
          </a:p>
        </p:txBody>
      </p:sp>
      <p:cxnSp>
        <p:nvCxnSpPr>
          <p:cNvPr id="20" name="Straight Arrow Connector 19">
            <a:extLst>
              <a:ext uri="{FF2B5EF4-FFF2-40B4-BE49-F238E27FC236}">
                <a16:creationId xmlns:a16="http://schemas.microsoft.com/office/drawing/2014/main" id="{002ABD4A-9D90-4B91-8434-4642A2943D40}"/>
              </a:ext>
            </a:extLst>
          </p:cNvPr>
          <p:cNvCxnSpPr>
            <a:cxnSpLocks/>
            <a:stCxn id="16" idx="2"/>
          </p:cNvCxnSpPr>
          <p:nvPr/>
        </p:nvCxnSpPr>
        <p:spPr>
          <a:xfrm flipH="1">
            <a:off x="7011344" y="3805995"/>
            <a:ext cx="858631" cy="4908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6B8806-D1E7-409B-B0E3-5CDD2E0B8759}"/>
              </a:ext>
            </a:extLst>
          </p:cNvPr>
          <p:cNvCxnSpPr>
            <a:cxnSpLocks/>
            <a:stCxn id="7" idx="2"/>
          </p:cNvCxnSpPr>
          <p:nvPr/>
        </p:nvCxnSpPr>
        <p:spPr>
          <a:xfrm>
            <a:off x="6264458" y="3765081"/>
            <a:ext cx="182295" cy="39716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16A3339-64DC-4BAD-BA2E-058362620709}"/>
              </a:ext>
            </a:extLst>
          </p:cNvPr>
          <p:cNvCxnSpPr>
            <a:cxnSpLocks/>
          </p:cNvCxnSpPr>
          <p:nvPr/>
        </p:nvCxnSpPr>
        <p:spPr>
          <a:xfrm flipH="1">
            <a:off x="9135457" y="3694548"/>
            <a:ext cx="322721" cy="296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10C2FEB-73E9-41E5-A66F-AD618861ACC7}"/>
              </a:ext>
            </a:extLst>
          </p:cNvPr>
          <p:cNvCxnSpPr>
            <a:cxnSpLocks/>
            <a:stCxn id="9" idx="3"/>
          </p:cNvCxnSpPr>
          <p:nvPr/>
        </p:nvCxnSpPr>
        <p:spPr>
          <a:xfrm>
            <a:off x="4628857" y="3704962"/>
            <a:ext cx="203287" cy="28649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53B94A2-F475-416C-8FC2-8C889C1A9A51}"/>
              </a:ext>
            </a:extLst>
          </p:cNvPr>
          <p:cNvCxnSpPr>
            <a:cxnSpLocks/>
            <a:stCxn id="11" idx="3"/>
          </p:cNvCxnSpPr>
          <p:nvPr/>
        </p:nvCxnSpPr>
        <p:spPr>
          <a:xfrm>
            <a:off x="2607590" y="4221924"/>
            <a:ext cx="729445" cy="18256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671B2E0-3CCD-4147-8728-00AAE9FE70D4}"/>
              </a:ext>
            </a:extLst>
          </p:cNvPr>
          <p:cNvCxnSpPr>
            <a:cxnSpLocks/>
            <a:stCxn id="17" idx="0"/>
          </p:cNvCxnSpPr>
          <p:nvPr/>
        </p:nvCxnSpPr>
        <p:spPr>
          <a:xfrm flipV="1">
            <a:off x="1717944" y="5045037"/>
            <a:ext cx="224581" cy="33648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C3DF011-9EE3-4CBB-B9C9-225202EA4DC0}"/>
              </a:ext>
            </a:extLst>
          </p:cNvPr>
          <p:cNvCxnSpPr>
            <a:cxnSpLocks/>
            <a:stCxn id="15" idx="2"/>
          </p:cNvCxnSpPr>
          <p:nvPr/>
        </p:nvCxnSpPr>
        <p:spPr>
          <a:xfrm>
            <a:off x="9512337" y="3680914"/>
            <a:ext cx="114362" cy="541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EA4EE9F-CA0A-69D1-86FA-6271AEA25922}"/>
              </a:ext>
            </a:extLst>
          </p:cNvPr>
          <p:cNvCxnSpPr>
            <a:cxnSpLocks/>
          </p:cNvCxnSpPr>
          <p:nvPr/>
        </p:nvCxnSpPr>
        <p:spPr>
          <a:xfrm flipH="1" flipV="1">
            <a:off x="5776291" y="5611033"/>
            <a:ext cx="752285" cy="55955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BC5A569-345C-23DD-D4A4-9739A856A3CD}"/>
              </a:ext>
            </a:extLst>
          </p:cNvPr>
          <p:cNvCxnSpPr>
            <a:cxnSpLocks/>
          </p:cNvCxnSpPr>
          <p:nvPr/>
        </p:nvCxnSpPr>
        <p:spPr>
          <a:xfrm flipH="1" flipV="1">
            <a:off x="6086868" y="5611033"/>
            <a:ext cx="441708" cy="55955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796DF97-6DE2-99DF-7BAE-98FD02E6CC67}"/>
              </a:ext>
            </a:extLst>
          </p:cNvPr>
          <p:cNvCxnSpPr>
            <a:cxnSpLocks/>
          </p:cNvCxnSpPr>
          <p:nvPr/>
        </p:nvCxnSpPr>
        <p:spPr>
          <a:xfrm flipH="1" flipV="1">
            <a:off x="6419970" y="5618496"/>
            <a:ext cx="676049" cy="3695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BD1101B-EBD0-F980-D401-3518AA667F4F}"/>
              </a:ext>
            </a:extLst>
          </p:cNvPr>
          <p:cNvCxnSpPr>
            <a:cxnSpLocks/>
          </p:cNvCxnSpPr>
          <p:nvPr/>
        </p:nvCxnSpPr>
        <p:spPr>
          <a:xfrm flipH="1" flipV="1">
            <a:off x="6669877" y="5314109"/>
            <a:ext cx="426142" cy="6739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BE00B3-51B9-162E-D8DA-A032AA99FB47}"/>
              </a:ext>
            </a:extLst>
          </p:cNvPr>
          <p:cNvCxnSpPr>
            <a:cxnSpLocks/>
          </p:cNvCxnSpPr>
          <p:nvPr/>
        </p:nvCxnSpPr>
        <p:spPr>
          <a:xfrm flipV="1">
            <a:off x="7096019" y="5314109"/>
            <a:ext cx="292786" cy="6739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05B1B3D-EE75-9510-7EC3-3240225CDC8E}"/>
              </a:ext>
            </a:extLst>
          </p:cNvPr>
          <p:cNvCxnSpPr>
            <a:cxnSpLocks/>
          </p:cNvCxnSpPr>
          <p:nvPr/>
        </p:nvCxnSpPr>
        <p:spPr>
          <a:xfrm flipV="1">
            <a:off x="7096019" y="5611033"/>
            <a:ext cx="567442" cy="37699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ACC5AF6-785F-44CD-3419-189FD5E7A792}"/>
              </a:ext>
            </a:extLst>
          </p:cNvPr>
          <p:cNvCxnSpPr>
            <a:cxnSpLocks/>
          </p:cNvCxnSpPr>
          <p:nvPr/>
        </p:nvCxnSpPr>
        <p:spPr>
          <a:xfrm flipV="1">
            <a:off x="7663461" y="5611033"/>
            <a:ext cx="392918" cy="55955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2943F1-7D6D-B7B7-DD41-547BC7231B1F}"/>
              </a:ext>
            </a:extLst>
          </p:cNvPr>
          <p:cNvCxnSpPr>
            <a:cxnSpLocks/>
          </p:cNvCxnSpPr>
          <p:nvPr/>
        </p:nvCxnSpPr>
        <p:spPr>
          <a:xfrm flipV="1">
            <a:off x="7663461" y="5618496"/>
            <a:ext cx="830616" cy="55209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5438A11-F93E-A36D-246C-23A067FC8439}"/>
              </a:ext>
            </a:extLst>
          </p:cNvPr>
          <p:cNvCxnSpPr>
            <a:cxnSpLocks/>
          </p:cNvCxnSpPr>
          <p:nvPr/>
        </p:nvCxnSpPr>
        <p:spPr>
          <a:xfrm flipV="1">
            <a:off x="7663461" y="5632324"/>
            <a:ext cx="1333320" cy="53826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2C771B4-EEF1-DC73-08DC-15D276E7CD77}"/>
              </a:ext>
            </a:extLst>
          </p:cNvPr>
          <p:cNvCxnSpPr>
            <a:cxnSpLocks/>
            <a:stCxn id="16" idx="2"/>
          </p:cNvCxnSpPr>
          <p:nvPr/>
        </p:nvCxnSpPr>
        <p:spPr>
          <a:xfrm flipH="1">
            <a:off x="7096018" y="3805995"/>
            <a:ext cx="773957" cy="71250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197FC75-6E4A-1CD9-33D0-CF9827ABA8CE}"/>
              </a:ext>
            </a:extLst>
          </p:cNvPr>
          <p:cNvCxnSpPr>
            <a:cxnSpLocks/>
            <a:stCxn id="16" idx="2"/>
          </p:cNvCxnSpPr>
          <p:nvPr/>
        </p:nvCxnSpPr>
        <p:spPr>
          <a:xfrm flipH="1">
            <a:off x="7242412" y="3805995"/>
            <a:ext cx="627563" cy="96184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AEA67FD-C4E6-E16C-1903-8BDC551A4C5D}"/>
              </a:ext>
            </a:extLst>
          </p:cNvPr>
          <p:cNvCxnSpPr>
            <a:cxnSpLocks/>
            <a:stCxn id="7" idx="1"/>
          </p:cNvCxnSpPr>
          <p:nvPr/>
        </p:nvCxnSpPr>
        <p:spPr>
          <a:xfrm flipH="1">
            <a:off x="5357697" y="3623333"/>
            <a:ext cx="339318" cy="28157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5124DCF-FEF4-970B-0B0E-0F971632D163}"/>
              </a:ext>
            </a:extLst>
          </p:cNvPr>
          <p:cNvCxnSpPr>
            <a:cxnSpLocks/>
            <a:stCxn id="7" idx="2"/>
          </p:cNvCxnSpPr>
          <p:nvPr/>
        </p:nvCxnSpPr>
        <p:spPr>
          <a:xfrm flipH="1">
            <a:off x="5394097" y="3765081"/>
            <a:ext cx="870361" cy="45200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A2E9353-BAD9-9813-72F8-EFE8B69E8EA2}"/>
              </a:ext>
            </a:extLst>
          </p:cNvPr>
          <p:cNvPicPr>
            <a:picLocks noChangeAspect="1"/>
          </p:cNvPicPr>
          <p:nvPr/>
        </p:nvPicPr>
        <p:blipFill>
          <a:blip r:embed="rId3"/>
          <a:stretch>
            <a:fillRect/>
          </a:stretch>
        </p:blipFill>
        <p:spPr>
          <a:xfrm>
            <a:off x="7428476" y="700575"/>
            <a:ext cx="4534175" cy="2621550"/>
          </a:xfrm>
          <a:prstGeom prst="rect">
            <a:avLst/>
          </a:prstGeom>
        </p:spPr>
      </p:pic>
    </p:spTree>
    <p:extLst>
      <p:ext uri="{BB962C8B-B14F-4D97-AF65-F5344CB8AC3E}">
        <p14:creationId xmlns:p14="http://schemas.microsoft.com/office/powerpoint/2010/main" val="3663371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0B80-3EB7-4FF5-852C-5D6DD779B1A7}"/>
              </a:ext>
            </a:extLst>
          </p:cNvPr>
          <p:cNvSpPr>
            <a:spLocks noGrp="1"/>
          </p:cNvSpPr>
          <p:nvPr>
            <p:ph type="title"/>
          </p:nvPr>
        </p:nvSpPr>
        <p:spPr>
          <a:xfrm>
            <a:off x="8552392" y="0"/>
            <a:ext cx="3068108" cy="660827"/>
          </a:xfrm>
        </p:spPr>
        <p:txBody>
          <a:bodyPr>
            <a:normAutofit/>
          </a:bodyPr>
          <a:lstStyle/>
          <a:p>
            <a:pPr algn="r"/>
            <a:r>
              <a:rPr lang="en-US" sz="3200" b="1" dirty="0" err="1"/>
              <a:t>pfRICH</a:t>
            </a:r>
            <a:endParaRPr lang="en-US" sz="3200" b="1" dirty="0"/>
          </a:p>
        </p:txBody>
      </p:sp>
      <p:sp>
        <p:nvSpPr>
          <p:cNvPr id="3" name="Content Placeholder 2">
            <a:extLst>
              <a:ext uri="{FF2B5EF4-FFF2-40B4-BE49-F238E27FC236}">
                <a16:creationId xmlns:a16="http://schemas.microsoft.com/office/drawing/2014/main" id="{CF2836D7-079B-4334-9C64-AEFD26D31AD9}"/>
              </a:ext>
            </a:extLst>
          </p:cNvPr>
          <p:cNvSpPr>
            <a:spLocks noGrp="1"/>
          </p:cNvSpPr>
          <p:nvPr>
            <p:ph idx="1"/>
          </p:nvPr>
        </p:nvSpPr>
        <p:spPr>
          <a:xfrm>
            <a:off x="571500" y="4676338"/>
            <a:ext cx="11291949" cy="1578987"/>
          </a:xfrm>
        </p:spPr>
        <p:txBody>
          <a:bodyPr>
            <a:normAutofit fontScale="92500" lnSpcReduction="20000"/>
          </a:bodyPr>
          <a:lstStyle/>
          <a:p>
            <a:pPr>
              <a:lnSpc>
                <a:spcPct val="107000"/>
              </a:lnSpc>
              <a:spcBef>
                <a:spcPts val="0"/>
              </a:spcBef>
              <a:spcAft>
                <a:spcPts val="800"/>
              </a:spcAft>
            </a:pPr>
            <a:r>
              <a:rPr lang="en-US" sz="2000" kern="100" dirty="0">
                <a:latin typeface="Arial" panose="020B0604020202020204" pitchFamily="34" charset="0"/>
                <a:ea typeface="Calibri" panose="020F0502020204030204" pitchFamily="34" charset="0"/>
                <a:cs typeface="Arial" panose="020B0604020202020204" pitchFamily="34" charset="0"/>
              </a:rPr>
              <a:t>Detail design in progress and i</a:t>
            </a:r>
            <a:r>
              <a:rPr lang="en-US" sz="2000" kern="100" dirty="0">
                <a:effectLst/>
                <a:latin typeface="Arial" panose="020B0604020202020204" pitchFamily="34" charset="0"/>
                <a:ea typeface="Calibri" panose="020F0502020204030204" pitchFamily="34" charset="0"/>
                <a:cs typeface="Arial" panose="020B0604020202020204" pitchFamily="34" charset="0"/>
              </a:rPr>
              <a:t>nterference issues with beampipe resolved.</a:t>
            </a:r>
          </a:p>
          <a:p>
            <a:pPr>
              <a:lnSpc>
                <a:spcPct val="107000"/>
              </a:lnSpc>
              <a:spcBef>
                <a:spcPts val="0"/>
              </a:spcBef>
              <a:spcAft>
                <a:spcPts val="800"/>
              </a:spcAft>
            </a:pPr>
            <a:r>
              <a:rPr lang="en-US" sz="2000" kern="100" dirty="0">
                <a:latin typeface="Arial" panose="020B0604020202020204" pitchFamily="34" charset="0"/>
                <a:ea typeface="Calibri" panose="020F0502020204030204" pitchFamily="34" charset="0"/>
                <a:cs typeface="Arial" panose="020B0604020202020204" pitchFamily="34" charset="0"/>
              </a:rPr>
              <a:t>Design of prototype ready. B</a:t>
            </a:r>
            <a:r>
              <a:rPr lang="en-US" sz="2000" kern="100" dirty="0">
                <a:effectLst/>
                <a:latin typeface="Arial" panose="020B0604020202020204" pitchFamily="34" charset="0"/>
                <a:ea typeface="Calibri" panose="020F0502020204030204" pitchFamily="34" charset="0"/>
                <a:cs typeface="Arial" panose="020B0604020202020204" pitchFamily="34" charset="0"/>
              </a:rPr>
              <a:t>uilding and testing </a:t>
            </a:r>
            <a:r>
              <a:rPr lang="en-US" sz="2000" kern="100" dirty="0">
                <a:latin typeface="Arial" panose="020B0604020202020204" pitchFamily="34" charset="0"/>
                <a:ea typeface="Calibri" panose="020F0502020204030204" pitchFamily="34" charset="0"/>
                <a:cs typeface="Arial" panose="020B0604020202020204" pitchFamily="34" charset="0"/>
              </a:rPr>
              <a:t>the</a:t>
            </a:r>
            <a:r>
              <a:rPr lang="en-US" sz="2000" kern="100" dirty="0">
                <a:effectLst/>
                <a:latin typeface="Arial" panose="020B0604020202020204" pitchFamily="34" charset="0"/>
                <a:ea typeface="Calibri" panose="020F0502020204030204" pitchFamily="34" charset="0"/>
                <a:cs typeface="Arial" panose="020B0604020202020204" pitchFamily="34" charset="0"/>
              </a:rPr>
              <a:t> prototype at Fermilab in 2024. The purpose is to address technical risks associated with the detector. Specific parameters of its main components will be evaluated for their impact on performance, such as the HRPPD photosensors, the aerogel tiles and the Time-of-Arrival (</a:t>
            </a:r>
            <a:r>
              <a:rPr lang="en-US" sz="2000" kern="100" dirty="0" err="1">
                <a:effectLst/>
                <a:latin typeface="Arial" panose="020B0604020202020204" pitchFamily="34" charset="0"/>
                <a:ea typeface="Calibri" panose="020F0502020204030204" pitchFamily="34" charset="0"/>
                <a:cs typeface="Arial" panose="020B0604020202020204" pitchFamily="34" charset="0"/>
              </a:rPr>
              <a:t>ToA</a:t>
            </a:r>
            <a:r>
              <a:rPr lang="en-US" sz="2000" kern="100" dirty="0">
                <a:effectLst/>
                <a:latin typeface="Arial" panose="020B0604020202020204" pitchFamily="34" charset="0"/>
                <a:ea typeface="Calibri" panose="020F0502020204030204" pitchFamily="34" charset="0"/>
                <a:cs typeface="Arial" panose="020B0604020202020204" pitchFamily="34" charset="0"/>
              </a:rPr>
              <a:t>)/ADC based electronics.</a:t>
            </a:r>
          </a:p>
        </p:txBody>
      </p:sp>
      <p:pic>
        <p:nvPicPr>
          <p:cNvPr id="10" name="Content Placeholder 4" descr="Chart&#10;&#10;Description automatically generated">
            <a:extLst>
              <a:ext uri="{FF2B5EF4-FFF2-40B4-BE49-F238E27FC236}">
                <a16:creationId xmlns:a16="http://schemas.microsoft.com/office/drawing/2014/main" id="{3D524339-84C7-D631-1214-8DC221E88AF6}"/>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l="29937" t="9109" r="27891" b="11878"/>
          <a:stretch/>
        </p:blipFill>
        <p:spPr>
          <a:xfrm>
            <a:off x="8246068" y="720493"/>
            <a:ext cx="3621656" cy="3196580"/>
          </a:xfrm>
          <a:prstGeom prst="rect">
            <a:avLst/>
          </a:prstGeom>
        </p:spPr>
      </p:pic>
      <p:sp>
        <p:nvSpPr>
          <p:cNvPr id="7" name="Rectangle 6">
            <a:extLst>
              <a:ext uri="{FF2B5EF4-FFF2-40B4-BE49-F238E27FC236}">
                <a16:creationId xmlns:a16="http://schemas.microsoft.com/office/drawing/2014/main" id="{BEEF5440-0198-2B67-45E8-A7625F05028A}"/>
              </a:ext>
            </a:extLst>
          </p:cNvPr>
          <p:cNvSpPr/>
          <p:nvPr/>
        </p:nvSpPr>
        <p:spPr>
          <a:xfrm>
            <a:off x="6901070" y="1708542"/>
            <a:ext cx="946545" cy="524869"/>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Aerogel Tiles</a:t>
            </a:r>
          </a:p>
        </p:txBody>
      </p:sp>
      <p:sp>
        <p:nvSpPr>
          <p:cNvPr id="8" name="Rectangle 7">
            <a:extLst>
              <a:ext uri="{FF2B5EF4-FFF2-40B4-BE49-F238E27FC236}">
                <a16:creationId xmlns:a16="http://schemas.microsoft.com/office/drawing/2014/main" id="{AE133BC6-1DE4-C69B-A6FF-4C6BA607F099}"/>
              </a:ext>
            </a:extLst>
          </p:cNvPr>
          <p:cNvSpPr/>
          <p:nvPr/>
        </p:nvSpPr>
        <p:spPr>
          <a:xfrm>
            <a:off x="7014120" y="3494809"/>
            <a:ext cx="906718" cy="553717"/>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Support Structure</a:t>
            </a:r>
          </a:p>
        </p:txBody>
      </p:sp>
      <p:sp>
        <p:nvSpPr>
          <p:cNvPr id="9" name="Rectangle 8">
            <a:extLst>
              <a:ext uri="{FF2B5EF4-FFF2-40B4-BE49-F238E27FC236}">
                <a16:creationId xmlns:a16="http://schemas.microsoft.com/office/drawing/2014/main" id="{64C37B48-75A2-689D-CC46-0357BFE1918B}"/>
              </a:ext>
            </a:extLst>
          </p:cNvPr>
          <p:cNvSpPr/>
          <p:nvPr/>
        </p:nvSpPr>
        <p:spPr>
          <a:xfrm>
            <a:off x="7014120" y="2773959"/>
            <a:ext cx="833495" cy="403647"/>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Sensors</a:t>
            </a:r>
          </a:p>
        </p:txBody>
      </p:sp>
      <p:sp>
        <p:nvSpPr>
          <p:cNvPr id="12" name="Rectangle 11">
            <a:extLst>
              <a:ext uri="{FF2B5EF4-FFF2-40B4-BE49-F238E27FC236}">
                <a16:creationId xmlns:a16="http://schemas.microsoft.com/office/drawing/2014/main" id="{ADEFEBE9-AF0A-9674-FF30-2CAA4A0A8DC1}"/>
              </a:ext>
            </a:extLst>
          </p:cNvPr>
          <p:cNvSpPr/>
          <p:nvPr/>
        </p:nvSpPr>
        <p:spPr>
          <a:xfrm>
            <a:off x="6901070" y="1122376"/>
            <a:ext cx="839662" cy="324780"/>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Mirrors</a:t>
            </a:r>
          </a:p>
        </p:txBody>
      </p:sp>
      <p:pic>
        <p:nvPicPr>
          <p:cNvPr id="18" name="Picture 17">
            <a:extLst>
              <a:ext uri="{FF2B5EF4-FFF2-40B4-BE49-F238E27FC236}">
                <a16:creationId xmlns:a16="http://schemas.microsoft.com/office/drawing/2014/main" id="{F1BEE5B0-08AD-4B65-B194-1A26BE791A37}"/>
              </a:ext>
            </a:extLst>
          </p:cNvPr>
          <p:cNvPicPr>
            <a:picLocks noChangeAspect="1"/>
          </p:cNvPicPr>
          <p:nvPr/>
        </p:nvPicPr>
        <p:blipFill>
          <a:blip r:embed="rId3"/>
          <a:stretch>
            <a:fillRect/>
          </a:stretch>
        </p:blipFill>
        <p:spPr>
          <a:xfrm>
            <a:off x="408471" y="286781"/>
            <a:ext cx="6316047" cy="3985688"/>
          </a:xfrm>
          <a:prstGeom prst="rect">
            <a:avLst/>
          </a:prstGeom>
        </p:spPr>
      </p:pic>
      <p:cxnSp>
        <p:nvCxnSpPr>
          <p:cNvPr id="21" name="Straight Arrow Connector 20">
            <a:extLst>
              <a:ext uri="{FF2B5EF4-FFF2-40B4-BE49-F238E27FC236}">
                <a16:creationId xmlns:a16="http://schemas.microsoft.com/office/drawing/2014/main" id="{77F3FC7A-BA75-4A67-7148-22FE2D8CA73F}"/>
              </a:ext>
            </a:extLst>
          </p:cNvPr>
          <p:cNvCxnSpPr>
            <a:cxnSpLocks/>
            <a:stCxn id="12" idx="1"/>
          </p:cNvCxnSpPr>
          <p:nvPr/>
        </p:nvCxnSpPr>
        <p:spPr>
          <a:xfrm flipH="1" flipV="1">
            <a:off x="5837195" y="915272"/>
            <a:ext cx="1063875" cy="369494"/>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514000-9327-29DA-4AE4-E4B6435DF0AB}"/>
              </a:ext>
            </a:extLst>
          </p:cNvPr>
          <p:cNvCxnSpPr>
            <a:cxnSpLocks/>
            <a:stCxn id="12" idx="3"/>
          </p:cNvCxnSpPr>
          <p:nvPr/>
        </p:nvCxnSpPr>
        <p:spPr>
          <a:xfrm flipV="1">
            <a:off x="7740732" y="998356"/>
            <a:ext cx="1660133" cy="28641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385E365-EDCD-B892-B192-8255D92D5372}"/>
              </a:ext>
            </a:extLst>
          </p:cNvPr>
          <p:cNvCxnSpPr>
            <a:cxnSpLocks/>
            <a:stCxn id="7" idx="1"/>
          </p:cNvCxnSpPr>
          <p:nvPr/>
        </p:nvCxnSpPr>
        <p:spPr>
          <a:xfrm flipH="1" flipV="1">
            <a:off x="5837195" y="1600392"/>
            <a:ext cx="1063875" cy="370585"/>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8772387-93F3-F06A-B083-628D867EA7D4}"/>
              </a:ext>
            </a:extLst>
          </p:cNvPr>
          <p:cNvCxnSpPr>
            <a:cxnSpLocks/>
            <a:stCxn id="7" idx="3"/>
          </p:cNvCxnSpPr>
          <p:nvPr/>
        </p:nvCxnSpPr>
        <p:spPr>
          <a:xfrm flipV="1">
            <a:off x="7847615" y="1708542"/>
            <a:ext cx="1182522" cy="262435"/>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02763F3-0A84-C2F9-63A7-00480234337D}"/>
              </a:ext>
            </a:extLst>
          </p:cNvPr>
          <p:cNvCxnSpPr>
            <a:cxnSpLocks/>
            <a:stCxn id="9" idx="1"/>
          </p:cNvCxnSpPr>
          <p:nvPr/>
        </p:nvCxnSpPr>
        <p:spPr>
          <a:xfrm flipH="1" flipV="1">
            <a:off x="5359962" y="2341561"/>
            <a:ext cx="1654158" cy="634222"/>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933258D-EE33-C7BC-0F49-B409E2852624}"/>
              </a:ext>
            </a:extLst>
          </p:cNvPr>
          <p:cNvCxnSpPr>
            <a:cxnSpLocks/>
            <a:stCxn id="9" idx="3"/>
          </p:cNvCxnSpPr>
          <p:nvPr/>
        </p:nvCxnSpPr>
        <p:spPr>
          <a:xfrm flipV="1">
            <a:off x="7847615" y="2341561"/>
            <a:ext cx="2365045" cy="634222"/>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44DEB07-2B52-27F0-627F-91954BFDCAFB}"/>
              </a:ext>
            </a:extLst>
          </p:cNvPr>
          <p:cNvCxnSpPr>
            <a:cxnSpLocks/>
            <a:stCxn id="8" idx="1"/>
          </p:cNvCxnSpPr>
          <p:nvPr/>
        </p:nvCxnSpPr>
        <p:spPr>
          <a:xfrm flipH="1" flipV="1">
            <a:off x="5837195" y="3687066"/>
            <a:ext cx="1176925" cy="84602"/>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C802DF1-9E99-8188-4157-9E5CB55E75D1}"/>
              </a:ext>
            </a:extLst>
          </p:cNvPr>
          <p:cNvCxnSpPr>
            <a:cxnSpLocks/>
            <a:stCxn id="8" idx="3"/>
          </p:cNvCxnSpPr>
          <p:nvPr/>
        </p:nvCxnSpPr>
        <p:spPr>
          <a:xfrm flipV="1">
            <a:off x="7920838" y="3679132"/>
            <a:ext cx="1212830" cy="92536"/>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39">
            <a:extLst>
              <a:ext uri="{FF2B5EF4-FFF2-40B4-BE49-F238E27FC236}">
                <a16:creationId xmlns:a16="http://schemas.microsoft.com/office/drawing/2014/main" id="{2BED5C78-6E0D-911D-D112-F5C110AFBDC3}"/>
              </a:ext>
            </a:extLst>
          </p:cNvPr>
          <p:cNvSpPr txBox="1"/>
          <p:nvPr/>
        </p:nvSpPr>
        <p:spPr>
          <a:xfrm>
            <a:off x="8971656" y="3971517"/>
            <a:ext cx="2066808" cy="369332"/>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pfRICH</a:t>
            </a:r>
            <a:r>
              <a:rPr lang="en-US" dirty="0"/>
              <a:t> Prototype</a:t>
            </a:r>
          </a:p>
        </p:txBody>
      </p:sp>
      <p:sp>
        <p:nvSpPr>
          <p:cNvPr id="56" name="TextBox 39">
            <a:extLst>
              <a:ext uri="{FF2B5EF4-FFF2-40B4-BE49-F238E27FC236}">
                <a16:creationId xmlns:a16="http://schemas.microsoft.com/office/drawing/2014/main" id="{8FA0C53A-008A-CD71-5FCB-47E1D19B963E}"/>
              </a:ext>
            </a:extLst>
          </p:cNvPr>
          <p:cNvSpPr txBox="1"/>
          <p:nvPr/>
        </p:nvSpPr>
        <p:spPr>
          <a:xfrm>
            <a:off x="1867470" y="4264681"/>
            <a:ext cx="3130062" cy="369332"/>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pfRICH</a:t>
            </a:r>
            <a:r>
              <a:rPr lang="en-US" dirty="0"/>
              <a:t> Full Detector Model </a:t>
            </a:r>
          </a:p>
        </p:txBody>
      </p:sp>
    </p:spTree>
    <p:extLst>
      <p:ext uri="{BB962C8B-B14F-4D97-AF65-F5344CB8AC3E}">
        <p14:creationId xmlns:p14="http://schemas.microsoft.com/office/powerpoint/2010/main" val="3190454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0C821E38-0F39-E234-4559-690C367ED86F}"/>
              </a:ext>
            </a:extLst>
          </p:cNvPr>
          <p:cNvSpPr>
            <a:spLocks noGrp="1"/>
          </p:cNvSpPr>
          <p:nvPr/>
        </p:nvSpPr>
        <p:spPr>
          <a:xfrm>
            <a:off x="571500" y="0"/>
            <a:ext cx="7667644" cy="722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sz="3000" b="1" dirty="0" err="1">
                <a:solidFill>
                  <a:schemeClr val="tx1"/>
                </a:solidFill>
              </a:rPr>
              <a:t>dRICH</a:t>
            </a:r>
            <a:r>
              <a:rPr lang="en-US" sz="3000" b="1" dirty="0">
                <a:solidFill>
                  <a:schemeClr val="tx1"/>
                </a:solidFill>
              </a:rPr>
              <a:t> Overview</a:t>
            </a:r>
          </a:p>
        </p:txBody>
      </p:sp>
      <p:pic>
        <p:nvPicPr>
          <p:cNvPr id="36" name="Picture 35" descr="A picture containing text&#10;&#10;Description automatically generated">
            <a:extLst>
              <a:ext uri="{FF2B5EF4-FFF2-40B4-BE49-F238E27FC236}">
                <a16:creationId xmlns:a16="http://schemas.microsoft.com/office/drawing/2014/main" id="{3D041A4B-8CC2-8D35-782B-383886D87224}"/>
              </a:ext>
            </a:extLst>
          </p:cNvPr>
          <p:cNvPicPr>
            <a:picLocks noChangeAspect="1"/>
          </p:cNvPicPr>
          <p:nvPr/>
        </p:nvPicPr>
        <p:blipFill rotWithShape="1">
          <a:blip r:embed="rId2"/>
          <a:srcRect l="32174" r="42065"/>
          <a:stretch/>
        </p:blipFill>
        <p:spPr>
          <a:xfrm>
            <a:off x="4727613" y="873857"/>
            <a:ext cx="2693505" cy="4925662"/>
          </a:xfrm>
          <a:prstGeom prst="rect">
            <a:avLst/>
          </a:prstGeom>
          <a:noFill/>
        </p:spPr>
      </p:pic>
      <p:pic>
        <p:nvPicPr>
          <p:cNvPr id="37" name="Picture 36">
            <a:extLst>
              <a:ext uri="{FF2B5EF4-FFF2-40B4-BE49-F238E27FC236}">
                <a16:creationId xmlns:a16="http://schemas.microsoft.com/office/drawing/2014/main" id="{979733C1-93FE-7467-F07B-9537E6F7E9EF}"/>
              </a:ext>
            </a:extLst>
          </p:cNvPr>
          <p:cNvPicPr>
            <a:picLocks noChangeAspect="1"/>
          </p:cNvPicPr>
          <p:nvPr/>
        </p:nvPicPr>
        <p:blipFill rotWithShape="1">
          <a:blip r:embed="rId3"/>
          <a:srcRect l="25576" t="-816" r="33328" b="816"/>
          <a:stretch/>
        </p:blipFill>
        <p:spPr>
          <a:xfrm>
            <a:off x="8123942" y="381291"/>
            <a:ext cx="4437822" cy="6029403"/>
          </a:xfrm>
          <a:prstGeom prst="rect">
            <a:avLst/>
          </a:prstGeom>
        </p:spPr>
      </p:pic>
      <p:cxnSp>
        <p:nvCxnSpPr>
          <p:cNvPr id="38" name="Straight Arrow Connector 37">
            <a:extLst>
              <a:ext uri="{FF2B5EF4-FFF2-40B4-BE49-F238E27FC236}">
                <a16:creationId xmlns:a16="http://schemas.microsoft.com/office/drawing/2014/main" id="{18E7A01F-D571-D218-2989-253C6328935B}"/>
              </a:ext>
            </a:extLst>
          </p:cNvPr>
          <p:cNvCxnSpPr>
            <a:cxnSpLocks/>
          </p:cNvCxnSpPr>
          <p:nvPr/>
        </p:nvCxnSpPr>
        <p:spPr>
          <a:xfrm flipH="1">
            <a:off x="7021732" y="1470293"/>
            <a:ext cx="586333" cy="2544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BF6B56A-AF0F-2E57-BC9E-1526A1B31F27}"/>
              </a:ext>
            </a:extLst>
          </p:cNvPr>
          <p:cNvCxnSpPr>
            <a:cxnSpLocks/>
          </p:cNvCxnSpPr>
          <p:nvPr/>
        </p:nvCxnSpPr>
        <p:spPr>
          <a:xfrm>
            <a:off x="4822984" y="2314824"/>
            <a:ext cx="383909" cy="2652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F3B1EDF-33EA-6DD6-F754-DF16243B1745}"/>
              </a:ext>
            </a:extLst>
          </p:cNvPr>
          <p:cNvCxnSpPr>
            <a:cxnSpLocks/>
          </p:cNvCxnSpPr>
          <p:nvPr/>
        </p:nvCxnSpPr>
        <p:spPr>
          <a:xfrm flipH="1" flipV="1">
            <a:off x="6477280" y="5085945"/>
            <a:ext cx="1062539" cy="3559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B37DAB8-B5C4-23E3-39EC-AED2124089ED}"/>
              </a:ext>
            </a:extLst>
          </p:cNvPr>
          <p:cNvCxnSpPr>
            <a:cxnSpLocks/>
          </p:cNvCxnSpPr>
          <p:nvPr/>
        </p:nvCxnSpPr>
        <p:spPr>
          <a:xfrm>
            <a:off x="4836529" y="3000623"/>
            <a:ext cx="655387" cy="1022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C3C8789-B3EB-874F-E989-A6065662F9E2}"/>
              </a:ext>
            </a:extLst>
          </p:cNvPr>
          <p:cNvCxnSpPr>
            <a:cxnSpLocks/>
          </p:cNvCxnSpPr>
          <p:nvPr/>
        </p:nvCxnSpPr>
        <p:spPr>
          <a:xfrm flipH="1" flipV="1">
            <a:off x="6896772" y="3432260"/>
            <a:ext cx="481642" cy="2364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A25A763-5303-0C84-6C2D-05268CC718ED}"/>
              </a:ext>
            </a:extLst>
          </p:cNvPr>
          <p:cNvCxnSpPr>
            <a:cxnSpLocks/>
          </p:cNvCxnSpPr>
          <p:nvPr/>
        </p:nvCxnSpPr>
        <p:spPr>
          <a:xfrm>
            <a:off x="11022470" y="615129"/>
            <a:ext cx="97648" cy="694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E749DD8-4CA5-5B0E-39FE-B879C8ED48E8}"/>
              </a:ext>
            </a:extLst>
          </p:cNvPr>
          <p:cNvCxnSpPr>
            <a:cxnSpLocks/>
          </p:cNvCxnSpPr>
          <p:nvPr/>
        </p:nvCxnSpPr>
        <p:spPr>
          <a:xfrm flipH="1">
            <a:off x="8862764" y="615129"/>
            <a:ext cx="978466" cy="1641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33">
            <a:extLst>
              <a:ext uri="{FF2B5EF4-FFF2-40B4-BE49-F238E27FC236}">
                <a16:creationId xmlns:a16="http://schemas.microsoft.com/office/drawing/2014/main" id="{63DE9F53-E318-DA48-2139-6B7ECD279D03}"/>
              </a:ext>
            </a:extLst>
          </p:cNvPr>
          <p:cNvSpPr txBox="1"/>
          <p:nvPr/>
        </p:nvSpPr>
        <p:spPr>
          <a:xfrm>
            <a:off x="7644683" y="928304"/>
            <a:ext cx="1144621" cy="646331"/>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Spherical</a:t>
            </a:r>
          </a:p>
          <a:p>
            <a:r>
              <a:rPr lang="en-US" dirty="0"/>
              <a:t>Mirrors</a:t>
            </a:r>
          </a:p>
        </p:txBody>
      </p:sp>
      <p:sp>
        <p:nvSpPr>
          <p:cNvPr id="46" name="TextBox 35">
            <a:extLst>
              <a:ext uri="{FF2B5EF4-FFF2-40B4-BE49-F238E27FC236}">
                <a16:creationId xmlns:a16="http://schemas.microsoft.com/office/drawing/2014/main" id="{3CAD269D-E558-29B4-99FA-213F2D1A7782}"/>
              </a:ext>
            </a:extLst>
          </p:cNvPr>
          <p:cNvSpPr txBox="1"/>
          <p:nvPr/>
        </p:nvSpPr>
        <p:spPr>
          <a:xfrm>
            <a:off x="7431594" y="3484071"/>
            <a:ext cx="1255041" cy="923330"/>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Inner Beampipe</a:t>
            </a:r>
          </a:p>
          <a:p>
            <a:r>
              <a:rPr lang="en-US" dirty="0"/>
              <a:t>Housing</a:t>
            </a:r>
          </a:p>
        </p:txBody>
      </p:sp>
      <p:sp>
        <p:nvSpPr>
          <p:cNvPr id="47" name="TextBox 38">
            <a:extLst>
              <a:ext uri="{FF2B5EF4-FFF2-40B4-BE49-F238E27FC236}">
                <a16:creationId xmlns:a16="http://schemas.microsoft.com/office/drawing/2014/main" id="{2698B3F7-AF9E-7920-EBF8-15D554BD79C2}"/>
              </a:ext>
            </a:extLst>
          </p:cNvPr>
          <p:cNvSpPr txBox="1"/>
          <p:nvPr/>
        </p:nvSpPr>
        <p:spPr>
          <a:xfrm>
            <a:off x="7585791" y="5131980"/>
            <a:ext cx="1481161" cy="923330"/>
          </a:xfrm>
          <a:prstGeom prst="rect">
            <a:avLst/>
          </a:prstGeom>
          <a:solidFill>
            <a:schemeClr val="bg1"/>
          </a:solid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Spherical</a:t>
            </a:r>
          </a:p>
          <a:p>
            <a:r>
              <a:rPr lang="en-US" dirty="0"/>
              <a:t>Sensor Plane</a:t>
            </a:r>
          </a:p>
        </p:txBody>
      </p:sp>
      <p:sp>
        <p:nvSpPr>
          <p:cNvPr id="48" name="TextBox 39">
            <a:extLst>
              <a:ext uri="{FF2B5EF4-FFF2-40B4-BE49-F238E27FC236}">
                <a16:creationId xmlns:a16="http://schemas.microsoft.com/office/drawing/2014/main" id="{E8E02AF0-1F0D-7644-90C7-446C6935C717}"/>
              </a:ext>
            </a:extLst>
          </p:cNvPr>
          <p:cNvSpPr txBox="1"/>
          <p:nvPr/>
        </p:nvSpPr>
        <p:spPr>
          <a:xfrm>
            <a:off x="3900990" y="1724729"/>
            <a:ext cx="872355" cy="646331"/>
          </a:xfrm>
          <a:prstGeom prst="rect">
            <a:avLst/>
          </a:prstGeom>
          <a:noFill/>
          <a:ln w="381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Sensor </a:t>
            </a:r>
          </a:p>
          <a:p>
            <a:r>
              <a:rPr lang="en-US" dirty="0"/>
              <a:t>Boxes</a:t>
            </a:r>
          </a:p>
        </p:txBody>
      </p:sp>
      <p:sp>
        <p:nvSpPr>
          <p:cNvPr id="49" name="TextBox 40">
            <a:extLst>
              <a:ext uri="{FF2B5EF4-FFF2-40B4-BE49-F238E27FC236}">
                <a16:creationId xmlns:a16="http://schemas.microsoft.com/office/drawing/2014/main" id="{8F2A5E6E-5627-91EE-0A74-9EE53E8D8639}"/>
              </a:ext>
            </a:extLst>
          </p:cNvPr>
          <p:cNvSpPr txBox="1"/>
          <p:nvPr/>
        </p:nvSpPr>
        <p:spPr>
          <a:xfrm>
            <a:off x="3891883" y="2677458"/>
            <a:ext cx="902748" cy="646331"/>
          </a:xfrm>
          <a:prstGeom prst="rect">
            <a:avLst/>
          </a:prstGeom>
          <a:noFill/>
          <a:ln w="381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Gas </a:t>
            </a:r>
          </a:p>
          <a:p>
            <a:r>
              <a:rPr lang="en-US" dirty="0"/>
              <a:t>Volume</a:t>
            </a:r>
          </a:p>
        </p:txBody>
      </p:sp>
      <p:sp>
        <p:nvSpPr>
          <p:cNvPr id="50" name="TextBox 42">
            <a:extLst>
              <a:ext uri="{FF2B5EF4-FFF2-40B4-BE49-F238E27FC236}">
                <a16:creationId xmlns:a16="http://schemas.microsoft.com/office/drawing/2014/main" id="{2613E8B7-8AB6-BF47-2BA1-09920F9576A3}"/>
              </a:ext>
            </a:extLst>
          </p:cNvPr>
          <p:cNvSpPr txBox="1"/>
          <p:nvPr/>
        </p:nvSpPr>
        <p:spPr>
          <a:xfrm>
            <a:off x="4144352" y="4885548"/>
            <a:ext cx="906787" cy="369332"/>
          </a:xfrm>
          <a:prstGeom prst="rect">
            <a:avLst/>
          </a:prstGeom>
          <a:solidFill>
            <a:schemeClr val="bg1"/>
          </a:solidFill>
          <a:ln w="381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Aerogel</a:t>
            </a:r>
          </a:p>
        </p:txBody>
      </p:sp>
      <p:cxnSp>
        <p:nvCxnSpPr>
          <p:cNvPr id="51" name="Straight Arrow Connector 50">
            <a:extLst>
              <a:ext uri="{FF2B5EF4-FFF2-40B4-BE49-F238E27FC236}">
                <a16:creationId xmlns:a16="http://schemas.microsoft.com/office/drawing/2014/main" id="{2876C2AF-5F87-9E0B-9DA6-6B25BCAB8028}"/>
              </a:ext>
            </a:extLst>
          </p:cNvPr>
          <p:cNvCxnSpPr>
            <a:cxnSpLocks/>
          </p:cNvCxnSpPr>
          <p:nvPr/>
        </p:nvCxnSpPr>
        <p:spPr>
          <a:xfrm flipV="1">
            <a:off x="5088230" y="4485652"/>
            <a:ext cx="923646" cy="49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49">
            <a:extLst>
              <a:ext uri="{FF2B5EF4-FFF2-40B4-BE49-F238E27FC236}">
                <a16:creationId xmlns:a16="http://schemas.microsoft.com/office/drawing/2014/main" id="{50DA8C89-00C3-E037-430A-DF88D9770653}"/>
              </a:ext>
            </a:extLst>
          </p:cNvPr>
          <p:cNvSpPr txBox="1"/>
          <p:nvPr/>
        </p:nvSpPr>
        <p:spPr>
          <a:xfrm>
            <a:off x="9126397" y="196625"/>
            <a:ext cx="2738463" cy="369332"/>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Services Representation</a:t>
            </a:r>
          </a:p>
        </p:txBody>
      </p:sp>
      <p:sp>
        <p:nvSpPr>
          <p:cNvPr id="54" name="TextBox 13">
            <a:extLst>
              <a:ext uri="{FF2B5EF4-FFF2-40B4-BE49-F238E27FC236}">
                <a16:creationId xmlns:a16="http://schemas.microsoft.com/office/drawing/2014/main" id="{87ABFEBC-00B6-0BCD-6166-A17569B95695}"/>
              </a:ext>
            </a:extLst>
          </p:cNvPr>
          <p:cNvSpPr txBox="1"/>
          <p:nvPr/>
        </p:nvSpPr>
        <p:spPr>
          <a:xfrm>
            <a:off x="4504909" y="5621708"/>
            <a:ext cx="2928458" cy="369332"/>
          </a:xfrm>
          <a:prstGeom prst="rect">
            <a:avLst/>
          </a:prstGeom>
          <a:solidFill>
            <a:schemeClr val="bg1"/>
          </a:solidFill>
          <a:ln>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Estimated Weight: 2000kg</a:t>
            </a:r>
          </a:p>
        </p:txBody>
      </p:sp>
      <p:sp>
        <p:nvSpPr>
          <p:cNvPr id="55" name="Rectangle 54">
            <a:extLst>
              <a:ext uri="{FF2B5EF4-FFF2-40B4-BE49-F238E27FC236}">
                <a16:creationId xmlns:a16="http://schemas.microsoft.com/office/drawing/2014/main" id="{1E656484-BF38-E810-4309-46375D72FDAD}"/>
              </a:ext>
            </a:extLst>
          </p:cNvPr>
          <p:cNvSpPr/>
          <p:nvPr/>
        </p:nvSpPr>
        <p:spPr>
          <a:xfrm>
            <a:off x="9443647" y="4608706"/>
            <a:ext cx="844062" cy="17176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Content Placeholder 2">
            <a:extLst>
              <a:ext uri="{FF2B5EF4-FFF2-40B4-BE49-F238E27FC236}">
                <a16:creationId xmlns:a16="http://schemas.microsoft.com/office/drawing/2014/main" id="{8A6DBFE0-6066-D860-BC55-9A93F011F5C2}"/>
              </a:ext>
            </a:extLst>
          </p:cNvPr>
          <p:cNvSpPr>
            <a:spLocks noGrp="1"/>
          </p:cNvSpPr>
          <p:nvPr/>
        </p:nvSpPr>
        <p:spPr>
          <a:xfrm>
            <a:off x="571500" y="1500318"/>
            <a:ext cx="3506741" cy="4671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Recent global positional changes have reduced integration interferences, however there are still a few minor areas of concern that are being addressed</a:t>
            </a:r>
          </a:p>
          <a:p>
            <a:pPr marL="0" indent="0">
              <a:buNone/>
            </a:pPr>
            <a:r>
              <a:rPr lang="en-US" sz="1800" dirty="0"/>
              <a:t> </a:t>
            </a:r>
          </a:p>
          <a:p>
            <a:r>
              <a:rPr lang="en-US" sz="1800" dirty="0"/>
              <a:t>Installation and support designs for the dRICH are still being developed but consistent with the overall design schedule</a:t>
            </a:r>
          </a:p>
          <a:p>
            <a:endParaRPr lang="en-US" sz="1600" dirty="0"/>
          </a:p>
        </p:txBody>
      </p:sp>
    </p:spTree>
    <p:extLst>
      <p:ext uri="{BB962C8B-B14F-4D97-AF65-F5344CB8AC3E}">
        <p14:creationId xmlns:p14="http://schemas.microsoft.com/office/powerpoint/2010/main" val="479457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7F5D9-1416-3D29-155F-338A85D825CB}"/>
              </a:ext>
            </a:extLst>
          </p:cNvPr>
          <p:cNvSpPr>
            <a:spLocks noGrp="1"/>
          </p:cNvSpPr>
          <p:nvPr>
            <p:ph type="title"/>
          </p:nvPr>
        </p:nvSpPr>
        <p:spPr/>
        <p:txBody>
          <a:bodyPr/>
          <a:lstStyle/>
          <a:p>
            <a:r>
              <a:rPr lang="en-US" dirty="0"/>
              <a:t>Detector Model Updates</a:t>
            </a:r>
          </a:p>
        </p:txBody>
      </p:sp>
      <p:sp>
        <p:nvSpPr>
          <p:cNvPr id="3" name="Text Placeholder 2">
            <a:extLst>
              <a:ext uri="{FF2B5EF4-FFF2-40B4-BE49-F238E27FC236}">
                <a16:creationId xmlns:a16="http://schemas.microsoft.com/office/drawing/2014/main" id="{159E09FD-5FEC-E0C7-5B3B-B1DB47B6B37E}"/>
              </a:ext>
            </a:extLst>
          </p:cNvPr>
          <p:cNvSpPr>
            <a:spLocks noGrp="1"/>
          </p:cNvSpPr>
          <p:nvPr>
            <p:ph type="body" sz="quarter" idx="10"/>
          </p:nvPr>
        </p:nvSpPr>
        <p:spPr>
          <a:xfrm>
            <a:off x="461963" y="981075"/>
            <a:ext cx="4376366" cy="5065713"/>
          </a:xfrm>
        </p:spPr>
        <p:txBody>
          <a:bodyPr/>
          <a:lstStyle/>
          <a:p>
            <a:r>
              <a:rPr lang="en-US" dirty="0"/>
              <a:t>Inner Tracker Adjustments</a:t>
            </a:r>
          </a:p>
          <a:p>
            <a:pPr lvl="1"/>
            <a:r>
              <a:rPr lang="en-US" dirty="0"/>
              <a:t>Material Budget</a:t>
            </a:r>
          </a:p>
          <a:p>
            <a:pPr lvl="1"/>
            <a:r>
              <a:rPr lang="en-US" dirty="0"/>
              <a:t>Engineering Workshop</a:t>
            </a:r>
          </a:p>
          <a:p>
            <a:r>
              <a:rPr lang="en-US" dirty="0"/>
              <a:t>Services Update</a:t>
            </a:r>
          </a:p>
          <a:p>
            <a:r>
              <a:rPr lang="en-US" dirty="0"/>
              <a:t>DIRC &amp; Outer MPGD interference</a:t>
            </a:r>
          </a:p>
          <a:p>
            <a:r>
              <a:rPr lang="en-US" dirty="0"/>
              <a:t>Barrel Emcal Update</a:t>
            </a:r>
          </a:p>
          <a:p>
            <a:r>
              <a:rPr lang="en-US" dirty="0"/>
              <a:t>Flux Return Bars </a:t>
            </a:r>
          </a:p>
          <a:p>
            <a:pPr lvl="1"/>
            <a:r>
              <a:rPr lang="en-US" dirty="0"/>
              <a:t>Magnet Chimney</a:t>
            </a:r>
          </a:p>
          <a:p>
            <a:r>
              <a:rPr lang="en-US" dirty="0"/>
              <a:t>dRICH Decisions</a:t>
            </a:r>
          </a:p>
          <a:p>
            <a:pPr lvl="1"/>
            <a:r>
              <a:rPr lang="en-US" dirty="0"/>
              <a:t>Hall Maintenance </a:t>
            </a:r>
          </a:p>
          <a:p>
            <a:pPr lvl="1"/>
            <a:r>
              <a:rPr lang="en-US" dirty="0"/>
              <a:t>Looking into platforms</a:t>
            </a:r>
          </a:p>
          <a:p>
            <a:endParaRPr lang="en-US" dirty="0"/>
          </a:p>
        </p:txBody>
      </p:sp>
      <p:pic>
        <p:nvPicPr>
          <p:cNvPr id="5" name="Picture 4">
            <a:extLst>
              <a:ext uri="{FF2B5EF4-FFF2-40B4-BE49-F238E27FC236}">
                <a16:creationId xmlns:a16="http://schemas.microsoft.com/office/drawing/2014/main" id="{D9E75123-F50B-C077-09F0-602DD02D2E64}"/>
              </a:ext>
            </a:extLst>
          </p:cNvPr>
          <p:cNvPicPr>
            <a:picLocks noChangeAspect="1"/>
          </p:cNvPicPr>
          <p:nvPr/>
        </p:nvPicPr>
        <p:blipFill>
          <a:blip r:embed="rId2"/>
          <a:stretch>
            <a:fillRect/>
          </a:stretch>
        </p:blipFill>
        <p:spPr>
          <a:xfrm>
            <a:off x="4838329" y="735025"/>
            <a:ext cx="7233095" cy="5500960"/>
          </a:xfrm>
          <a:prstGeom prst="rect">
            <a:avLst/>
          </a:prstGeom>
        </p:spPr>
      </p:pic>
    </p:spTree>
    <p:extLst>
      <p:ext uri="{BB962C8B-B14F-4D97-AF65-F5344CB8AC3E}">
        <p14:creationId xmlns:p14="http://schemas.microsoft.com/office/powerpoint/2010/main" val="1091466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0B80-3EB7-4FF5-852C-5D6DD779B1A7}"/>
              </a:ext>
            </a:extLst>
          </p:cNvPr>
          <p:cNvSpPr>
            <a:spLocks noGrp="1"/>
          </p:cNvSpPr>
          <p:nvPr>
            <p:ph type="title"/>
          </p:nvPr>
        </p:nvSpPr>
        <p:spPr>
          <a:xfrm>
            <a:off x="571500" y="0"/>
            <a:ext cx="10255581" cy="850931"/>
          </a:xfrm>
        </p:spPr>
        <p:txBody>
          <a:bodyPr>
            <a:normAutofit/>
          </a:bodyPr>
          <a:lstStyle/>
          <a:p>
            <a:r>
              <a:rPr lang="en-US" sz="3200" dirty="0"/>
              <a:t>DIRC Support</a:t>
            </a:r>
          </a:p>
        </p:txBody>
      </p:sp>
      <p:sp>
        <p:nvSpPr>
          <p:cNvPr id="3" name="Content Placeholder 2">
            <a:extLst>
              <a:ext uri="{FF2B5EF4-FFF2-40B4-BE49-F238E27FC236}">
                <a16:creationId xmlns:a16="http://schemas.microsoft.com/office/drawing/2014/main" id="{CF2836D7-079B-4334-9C64-AEFD26D31AD9}"/>
              </a:ext>
            </a:extLst>
          </p:cNvPr>
          <p:cNvSpPr>
            <a:spLocks noGrp="1"/>
          </p:cNvSpPr>
          <p:nvPr>
            <p:ph idx="1"/>
          </p:nvPr>
        </p:nvSpPr>
        <p:spPr>
          <a:xfrm>
            <a:off x="447437" y="759238"/>
            <a:ext cx="3815805" cy="5412962"/>
          </a:xfrm>
        </p:spPr>
        <p:txBody>
          <a:bodyPr>
            <a:normAutofit fontScale="85000" lnSpcReduction="10000"/>
          </a:bodyPr>
          <a:lstStyle/>
          <a:p>
            <a:r>
              <a:rPr lang="en-US" sz="2000" dirty="0"/>
              <a:t>Current plan is to use barrel EMCAL for support of Inner Detectors/Waiting for Barrel EMCAL group to confirm the design of Barrel EMCAL.</a:t>
            </a:r>
          </a:p>
          <a:p>
            <a:endParaRPr lang="en-US" sz="2000" dirty="0"/>
          </a:p>
          <a:p>
            <a:r>
              <a:rPr lang="en-US" sz="2000" dirty="0"/>
              <a:t>Outer MPGDs and DIRC </a:t>
            </a:r>
            <a:r>
              <a:rPr lang="en-US" sz="2000" dirty="0" err="1"/>
              <a:t>barboxes</a:t>
            </a:r>
            <a:r>
              <a:rPr lang="en-US" sz="2000" dirty="0"/>
              <a:t> will be nested in the area between rails.</a:t>
            </a:r>
          </a:p>
          <a:p>
            <a:endParaRPr lang="en-US" sz="2000" dirty="0"/>
          </a:p>
          <a:p>
            <a:r>
              <a:rPr lang="en-US" sz="2000" dirty="0"/>
              <a:t>A carbon fiber Support Structure supported using Barrel EMCAL will support all the inner detectors</a:t>
            </a:r>
          </a:p>
          <a:p>
            <a:endParaRPr lang="en-US" sz="2000" dirty="0"/>
          </a:p>
          <a:p>
            <a:r>
              <a:rPr lang="en-US" sz="2000" dirty="0"/>
              <a:t>Separate Rails will be used for EEEMCAL and </a:t>
            </a:r>
            <a:r>
              <a:rPr lang="en-US" sz="2000" dirty="0" err="1"/>
              <a:t>pfRICH</a:t>
            </a:r>
            <a:r>
              <a:rPr lang="en-US" sz="2000" dirty="0"/>
              <a:t> Installation</a:t>
            </a:r>
          </a:p>
          <a:p>
            <a:endParaRPr lang="en-US" sz="2000" dirty="0"/>
          </a:p>
          <a:p>
            <a:r>
              <a:rPr lang="en-US" sz="2000" dirty="0"/>
              <a:t>Gaps between the EEEMCAL and the carbon fiber cylinder will allow for inner services to be brought out</a:t>
            </a:r>
          </a:p>
        </p:txBody>
      </p:sp>
      <p:pic>
        <p:nvPicPr>
          <p:cNvPr id="7" name="Picture 6">
            <a:extLst>
              <a:ext uri="{FF2B5EF4-FFF2-40B4-BE49-F238E27FC236}">
                <a16:creationId xmlns:a16="http://schemas.microsoft.com/office/drawing/2014/main" id="{D8E1299C-95D1-55D0-5BAA-95899E6E47C0}"/>
              </a:ext>
            </a:extLst>
          </p:cNvPr>
          <p:cNvPicPr>
            <a:picLocks noChangeAspect="1"/>
          </p:cNvPicPr>
          <p:nvPr/>
        </p:nvPicPr>
        <p:blipFill>
          <a:blip r:embed="rId2"/>
          <a:stretch>
            <a:fillRect/>
          </a:stretch>
        </p:blipFill>
        <p:spPr>
          <a:xfrm>
            <a:off x="8819784" y="69945"/>
            <a:ext cx="1867052" cy="3493680"/>
          </a:xfrm>
          <a:prstGeom prst="rect">
            <a:avLst/>
          </a:prstGeom>
        </p:spPr>
      </p:pic>
      <p:sp>
        <p:nvSpPr>
          <p:cNvPr id="11" name="Rectangle 10">
            <a:extLst>
              <a:ext uri="{FF2B5EF4-FFF2-40B4-BE49-F238E27FC236}">
                <a16:creationId xmlns:a16="http://schemas.microsoft.com/office/drawing/2014/main" id="{445CC374-E229-FEA4-9309-1C361687A6F9}"/>
              </a:ext>
            </a:extLst>
          </p:cNvPr>
          <p:cNvSpPr/>
          <p:nvPr/>
        </p:nvSpPr>
        <p:spPr>
          <a:xfrm>
            <a:off x="9110447" y="750193"/>
            <a:ext cx="791635" cy="6844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3" name="Straight Connector 12">
            <a:extLst>
              <a:ext uri="{FF2B5EF4-FFF2-40B4-BE49-F238E27FC236}">
                <a16:creationId xmlns:a16="http://schemas.microsoft.com/office/drawing/2014/main" id="{A6DC5920-87CA-6B68-C20D-7917B123F765}"/>
              </a:ext>
            </a:extLst>
          </p:cNvPr>
          <p:cNvCxnSpPr>
            <a:cxnSpLocks/>
          </p:cNvCxnSpPr>
          <p:nvPr/>
        </p:nvCxnSpPr>
        <p:spPr>
          <a:xfrm>
            <a:off x="8083391" y="384408"/>
            <a:ext cx="1766066" cy="3657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E38179-1361-3A3F-95D8-E751C876BB74}"/>
              </a:ext>
            </a:extLst>
          </p:cNvPr>
          <p:cNvCxnSpPr>
            <a:cxnSpLocks/>
          </p:cNvCxnSpPr>
          <p:nvPr/>
        </p:nvCxnSpPr>
        <p:spPr>
          <a:xfrm flipV="1">
            <a:off x="8083391" y="1428147"/>
            <a:ext cx="1800325" cy="1843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41AD5B6-A63D-C245-09DD-3520FEAEFB18}"/>
              </a:ext>
            </a:extLst>
          </p:cNvPr>
          <p:cNvCxnSpPr>
            <a:cxnSpLocks/>
          </p:cNvCxnSpPr>
          <p:nvPr/>
        </p:nvCxnSpPr>
        <p:spPr>
          <a:xfrm>
            <a:off x="4673525" y="384408"/>
            <a:ext cx="4436922" cy="362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888180A-14E9-FB49-6D66-DC0E0AB4FA42}"/>
              </a:ext>
            </a:extLst>
          </p:cNvPr>
          <p:cNvCxnSpPr>
            <a:cxnSpLocks/>
          </p:cNvCxnSpPr>
          <p:nvPr/>
        </p:nvCxnSpPr>
        <p:spPr>
          <a:xfrm flipV="1">
            <a:off x="4724400" y="1445036"/>
            <a:ext cx="4386047" cy="1750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F3E0E53-C639-1E39-0F78-808CD2CC2203}"/>
              </a:ext>
            </a:extLst>
          </p:cNvPr>
          <p:cNvPicPr>
            <a:picLocks noChangeAspect="1"/>
          </p:cNvPicPr>
          <p:nvPr/>
        </p:nvPicPr>
        <p:blipFill rotWithShape="1">
          <a:blip r:embed="rId3"/>
          <a:srcRect l="2951" r="2951"/>
          <a:stretch/>
        </p:blipFill>
        <p:spPr>
          <a:xfrm>
            <a:off x="4673525" y="384408"/>
            <a:ext cx="3409866" cy="2887462"/>
          </a:xfrm>
          <a:prstGeom prst="rect">
            <a:avLst/>
          </a:prstGeom>
          <a:ln w="38100">
            <a:solidFill>
              <a:srgbClr val="FF0000"/>
            </a:solidFill>
          </a:ln>
        </p:spPr>
      </p:pic>
      <p:sp>
        <p:nvSpPr>
          <p:cNvPr id="24" name="Rectangle 23">
            <a:extLst>
              <a:ext uri="{FF2B5EF4-FFF2-40B4-BE49-F238E27FC236}">
                <a16:creationId xmlns:a16="http://schemas.microsoft.com/office/drawing/2014/main" id="{95FFFA6A-ABF3-4958-B82A-D00F0C78DD6D}"/>
              </a:ext>
            </a:extLst>
          </p:cNvPr>
          <p:cNvSpPr/>
          <p:nvPr/>
        </p:nvSpPr>
        <p:spPr>
          <a:xfrm>
            <a:off x="4673525" y="1543864"/>
            <a:ext cx="1188977" cy="273494"/>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Outer MPGDs</a:t>
            </a:r>
          </a:p>
        </p:txBody>
      </p:sp>
      <p:cxnSp>
        <p:nvCxnSpPr>
          <p:cNvPr id="25" name="Straight Arrow Connector 24">
            <a:extLst>
              <a:ext uri="{FF2B5EF4-FFF2-40B4-BE49-F238E27FC236}">
                <a16:creationId xmlns:a16="http://schemas.microsoft.com/office/drawing/2014/main" id="{71EDA706-B355-42F4-A522-316209516F2B}"/>
              </a:ext>
            </a:extLst>
          </p:cNvPr>
          <p:cNvCxnSpPr>
            <a:cxnSpLocks/>
            <a:stCxn id="36" idx="1"/>
          </p:cNvCxnSpPr>
          <p:nvPr/>
        </p:nvCxnSpPr>
        <p:spPr>
          <a:xfrm flipH="1">
            <a:off x="5862502" y="681907"/>
            <a:ext cx="908818" cy="47179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1EB2C0C-C83E-3F80-AAAF-90CA58097147}"/>
              </a:ext>
            </a:extLst>
          </p:cNvPr>
          <p:cNvCxnSpPr>
            <a:cxnSpLocks/>
          </p:cNvCxnSpPr>
          <p:nvPr/>
        </p:nvCxnSpPr>
        <p:spPr>
          <a:xfrm flipV="1">
            <a:off x="5279513" y="1304478"/>
            <a:ext cx="167044" cy="20511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917FEB5-DC6D-29C1-5D93-85D2ED19FF9F}"/>
              </a:ext>
            </a:extLst>
          </p:cNvPr>
          <p:cNvSpPr/>
          <p:nvPr/>
        </p:nvSpPr>
        <p:spPr>
          <a:xfrm>
            <a:off x="6771320" y="512882"/>
            <a:ext cx="1140834" cy="338049"/>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DIRC </a:t>
            </a:r>
            <a:r>
              <a:rPr lang="en-US" sz="1200" dirty="0" err="1">
                <a:solidFill>
                  <a:schemeClr val="tx1"/>
                </a:solidFill>
              </a:rPr>
              <a:t>Barboxes</a:t>
            </a:r>
            <a:endParaRPr lang="en-US" sz="1200" dirty="0">
              <a:solidFill>
                <a:schemeClr val="tx1"/>
              </a:solidFill>
            </a:endParaRPr>
          </a:p>
        </p:txBody>
      </p:sp>
      <p:pic>
        <p:nvPicPr>
          <p:cNvPr id="43" name="Picture 42">
            <a:extLst>
              <a:ext uri="{FF2B5EF4-FFF2-40B4-BE49-F238E27FC236}">
                <a16:creationId xmlns:a16="http://schemas.microsoft.com/office/drawing/2014/main" id="{FB93ADE8-5974-0EEA-0454-CFF4BE6157DE}"/>
              </a:ext>
            </a:extLst>
          </p:cNvPr>
          <p:cNvPicPr>
            <a:picLocks noChangeAspect="1"/>
          </p:cNvPicPr>
          <p:nvPr/>
        </p:nvPicPr>
        <p:blipFill>
          <a:blip r:embed="rId4"/>
          <a:stretch>
            <a:fillRect/>
          </a:stretch>
        </p:blipFill>
        <p:spPr>
          <a:xfrm>
            <a:off x="4037176" y="3734787"/>
            <a:ext cx="4101786" cy="2687474"/>
          </a:xfrm>
          <a:prstGeom prst="rect">
            <a:avLst/>
          </a:prstGeom>
        </p:spPr>
      </p:pic>
      <p:sp>
        <p:nvSpPr>
          <p:cNvPr id="8" name="Rectangle 7">
            <a:extLst>
              <a:ext uri="{FF2B5EF4-FFF2-40B4-BE49-F238E27FC236}">
                <a16:creationId xmlns:a16="http://schemas.microsoft.com/office/drawing/2014/main" id="{160A97B0-F3AC-913D-ECD5-9506348023AD}"/>
              </a:ext>
            </a:extLst>
          </p:cNvPr>
          <p:cNvSpPr/>
          <p:nvPr/>
        </p:nvSpPr>
        <p:spPr>
          <a:xfrm>
            <a:off x="4680926" y="1983371"/>
            <a:ext cx="972052" cy="513581"/>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CF Support Structure</a:t>
            </a:r>
          </a:p>
        </p:txBody>
      </p:sp>
      <p:cxnSp>
        <p:nvCxnSpPr>
          <p:cNvPr id="19" name="Straight Arrow Connector 18">
            <a:extLst>
              <a:ext uri="{FF2B5EF4-FFF2-40B4-BE49-F238E27FC236}">
                <a16:creationId xmlns:a16="http://schemas.microsoft.com/office/drawing/2014/main" id="{66B5F5F3-6176-7B31-D309-8A07ADDE4BD3}"/>
              </a:ext>
            </a:extLst>
          </p:cNvPr>
          <p:cNvCxnSpPr>
            <a:cxnSpLocks/>
            <a:stCxn id="8" idx="3"/>
          </p:cNvCxnSpPr>
          <p:nvPr/>
        </p:nvCxnSpPr>
        <p:spPr>
          <a:xfrm flipV="1">
            <a:off x="5652978" y="2021306"/>
            <a:ext cx="575806" cy="21885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9CE7948-B05B-F596-7A2C-D9BFA4334FA1}"/>
              </a:ext>
            </a:extLst>
          </p:cNvPr>
          <p:cNvSpPr/>
          <p:nvPr/>
        </p:nvSpPr>
        <p:spPr>
          <a:xfrm>
            <a:off x="4664330" y="2743764"/>
            <a:ext cx="1564454" cy="513581"/>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Rails to Support Inner Detectors</a:t>
            </a:r>
          </a:p>
        </p:txBody>
      </p:sp>
      <p:cxnSp>
        <p:nvCxnSpPr>
          <p:cNvPr id="34" name="Straight Arrow Connector 33">
            <a:extLst>
              <a:ext uri="{FF2B5EF4-FFF2-40B4-BE49-F238E27FC236}">
                <a16:creationId xmlns:a16="http://schemas.microsoft.com/office/drawing/2014/main" id="{3BC7F4E3-D40D-8983-1792-722E8E06880F}"/>
              </a:ext>
            </a:extLst>
          </p:cNvPr>
          <p:cNvCxnSpPr>
            <a:cxnSpLocks/>
            <a:stCxn id="26" idx="3"/>
          </p:cNvCxnSpPr>
          <p:nvPr/>
        </p:nvCxnSpPr>
        <p:spPr>
          <a:xfrm flipV="1">
            <a:off x="6228784" y="2743764"/>
            <a:ext cx="1181489" cy="25679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13A1219-4059-1B19-EDAA-5CF6CEE8AF85}"/>
              </a:ext>
            </a:extLst>
          </p:cNvPr>
          <p:cNvSpPr/>
          <p:nvPr/>
        </p:nvSpPr>
        <p:spPr>
          <a:xfrm>
            <a:off x="9329527" y="2962113"/>
            <a:ext cx="1140834" cy="338049"/>
          </a:xfrm>
          <a:prstGeom prst="rect">
            <a:avLst/>
          </a:prstGeom>
          <a:solidFill>
            <a:srgbClr val="FBE5D6">
              <a:alpha val="89020"/>
            </a:srgb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Barrel EMCAL</a:t>
            </a:r>
          </a:p>
        </p:txBody>
      </p:sp>
      <p:pic>
        <p:nvPicPr>
          <p:cNvPr id="1026" name="Picture 2">
            <a:extLst>
              <a:ext uri="{FF2B5EF4-FFF2-40B4-BE49-F238E27FC236}">
                <a16:creationId xmlns:a16="http://schemas.microsoft.com/office/drawing/2014/main" id="{AB43C926-48F3-F93F-977A-B406C3FEF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3647" y="3580369"/>
            <a:ext cx="3978353" cy="324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822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0B80-3EB7-4FF5-852C-5D6DD779B1A7}"/>
              </a:ext>
            </a:extLst>
          </p:cNvPr>
          <p:cNvSpPr>
            <a:spLocks noGrp="1"/>
          </p:cNvSpPr>
          <p:nvPr>
            <p:ph type="title"/>
          </p:nvPr>
        </p:nvSpPr>
        <p:spPr>
          <a:xfrm>
            <a:off x="571500" y="0"/>
            <a:ext cx="10255581" cy="850931"/>
          </a:xfrm>
        </p:spPr>
        <p:txBody>
          <a:bodyPr>
            <a:normAutofit/>
          </a:bodyPr>
          <a:lstStyle/>
          <a:p>
            <a:r>
              <a:rPr lang="en-US" sz="3200" dirty="0"/>
              <a:t>Barrel Flux Return Support</a:t>
            </a:r>
          </a:p>
        </p:txBody>
      </p:sp>
      <p:sp>
        <p:nvSpPr>
          <p:cNvPr id="3" name="Content Placeholder 2">
            <a:extLst>
              <a:ext uri="{FF2B5EF4-FFF2-40B4-BE49-F238E27FC236}">
                <a16:creationId xmlns:a16="http://schemas.microsoft.com/office/drawing/2014/main" id="{CF2836D7-079B-4334-9C64-AEFD26D31AD9}"/>
              </a:ext>
            </a:extLst>
          </p:cNvPr>
          <p:cNvSpPr>
            <a:spLocks noGrp="1"/>
          </p:cNvSpPr>
          <p:nvPr>
            <p:ph idx="1"/>
          </p:nvPr>
        </p:nvSpPr>
        <p:spPr>
          <a:xfrm>
            <a:off x="447437" y="759238"/>
            <a:ext cx="3815805" cy="5412962"/>
          </a:xfrm>
        </p:spPr>
        <p:txBody>
          <a:bodyPr>
            <a:normAutofit fontScale="85000" lnSpcReduction="20000"/>
          </a:bodyPr>
          <a:lstStyle/>
          <a:p>
            <a:r>
              <a:rPr lang="en-US" sz="2000" dirty="0"/>
              <a:t>Very preliminary FEA of a conceptual design of the barrel flux return.</a:t>
            </a:r>
          </a:p>
          <a:p>
            <a:endParaRPr lang="en-US" sz="2000" dirty="0"/>
          </a:p>
          <a:p>
            <a:r>
              <a:rPr lang="en-US" sz="2000" dirty="0"/>
              <a:t>Concept is to assemble barrel flux return and </a:t>
            </a:r>
            <a:r>
              <a:rPr lang="en-US" sz="2000" dirty="0" err="1"/>
              <a:t>HCal</a:t>
            </a:r>
            <a:r>
              <a:rPr lang="en-US" sz="2000" dirty="0"/>
              <a:t> independently.</a:t>
            </a:r>
          </a:p>
          <a:p>
            <a:endParaRPr lang="en-US" sz="2000" dirty="0"/>
          </a:p>
          <a:p>
            <a:r>
              <a:rPr lang="en-US" sz="2000" dirty="0"/>
              <a:t>Current design cannot be assembled, and modifications may affect FEA results.</a:t>
            </a:r>
          </a:p>
          <a:p>
            <a:pPr marL="0" indent="0">
              <a:buNone/>
            </a:pPr>
            <a:endParaRPr lang="en-US" sz="2000" dirty="0"/>
          </a:p>
          <a:p>
            <a:r>
              <a:rPr lang="en-US" sz="2000" dirty="0"/>
              <a:t>Deflections are reasonable and can either be accommodated by a gap or attachment to </a:t>
            </a:r>
            <a:r>
              <a:rPr lang="en-US" sz="2000" dirty="0" err="1"/>
              <a:t>HCal</a:t>
            </a:r>
            <a:r>
              <a:rPr lang="en-US" sz="2000" dirty="0"/>
              <a:t>, though there is concern about additional load on the </a:t>
            </a:r>
            <a:r>
              <a:rPr lang="en-US" sz="2000" dirty="0" err="1"/>
              <a:t>HCal</a:t>
            </a:r>
            <a:r>
              <a:rPr lang="en-US" sz="2000" dirty="0"/>
              <a:t>.</a:t>
            </a:r>
          </a:p>
          <a:p>
            <a:pPr marL="0" indent="0">
              <a:buNone/>
            </a:pPr>
            <a:endParaRPr lang="en-US" sz="2000" dirty="0"/>
          </a:p>
          <a:p>
            <a:r>
              <a:rPr lang="en-US" sz="2000"/>
              <a:t>Stresses </a:t>
            </a:r>
            <a:r>
              <a:rPr lang="en-US" sz="2000" dirty="0"/>
              <a:t>are reasonable.</a:t>
            </a:r>
          </a:p>
          <a:p>
            <a:endParaRPr lang="en-US" sz="2000" dirty="0"/>
          </a:p>
          <a:p>
            <a:r>
              <a:rPr lang="en-US" sz="2000" dirty="0"/>
              <a:t>Seismic and magnetic loads have not yet been considered.</a:t>
            </a:r>
          </a:p>
        </p:txBody>
      </p:sp>
      <p:pic>
        <p:nvPicPr>
          <p:cNvPr id="5" name="Picture 4">
            <a:extLst>
              <a:ext uri="{FF2B5EF4-FFF2-40B4-BE49-F238E27FC236}">
                <a16:creationId xmlns:a16="http://schemas.microsoft.com/office/drawing/2014/main" id="{96FB7A3E-16A8-5A95-B9B1-615C07FB3427}"/>
              </a:ext>
            </a:extLst>
          </p:cNvPr>
          <p:cNvPicPr>
            <a:picLocks noChangeAspect="1"/>
          </p:cNvPicPr>
          <p:nvPr/>
        </p:nvPicPr>
        <p:blipFill>
          <a:blip r:embed="rId2"/>
          <a:stretch>
            <a:fillRect/>
          </a:stretch>
        </p:blipFill>
        <p:spPr>
          <a:xfrm>
            <a:off x="5590604" y="603004"/>
            <a:ext cx="5623111" cy="5725430"/>
          </a:xfrm>
          <a:prstGeom prst="rect">
            <a:avLst/>
          </a:prstGeom>
        </p:spPr>
      </p:pic>
      <p:sp>
        <p:nvSpPr>
          <p:cNvPr id="6" name="Rectangle 5">
            <a:extLst>
              <a:ext uri="{FF2B5EF4-FFF2-40B4-BE49-F238E27FC236}">
                <a16:creationId xmlns:a16="http://schemas.microsoft.com/office/drawing/2014/main" id="{8CC124A2-5991-5392-BEAC-C8F61E1B7916}"/>
              </a:ext>
            </a:extLst>
          </p:cNvPr>
          <p:cNvSpPr/>
          <p:nvPr/>
        </p:nvSpPr>
        <p:spPr>
          <a:xfrm>
            <a:off x="8278257" y="916440"/>
            <a:ext cx="791635" cy="6844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9" name="Straight Connector 8">
            <a:extLst>
              <a:ext uri="{FF2B5EF4-FFF2-40B4-BE49-F238E27FC236}">
                <a16:creationId xmlns:a16="http://schemas.microsoft.com/office/drawing/2014/main" id="{C2FF1B6A-79B9-ED2D-6A14-79C3EBEB3583}"/>
              </a:ext>
            </a:extLst>
          </p:cNvPr>
          <p:cNvCxnSpPr>
            <a:cxnSpLocks/>
          </p:cNvCxnSpPr>
          <p:nvPr/>
        </p:nvCxnSpPr>
        <p:spPr>
          <a:xfrm>
            <a:off x="9069892" y="916440"/>
            <a:ext cx="3059897" cy="13111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3441A4-FED9-94EB-A6AD-AF9073BF5A8A}"/>
              </a:ext>
            </a:extLst>
          </p:cNvPr>
          <p:cNvCxnSpPr>
            <a:cxnSpLocks/>
          </p:cNvCxnSpPr>
          <p:nvPr/>
        </p:nvCxnSpPr>
        <p:spPr>
          <a:xfrm flipH="1" flipV="1">
            <a:off x="9069892" y="1610169"/>
            <a:ext cx="3059897" cy="3303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4ED8B5D-150E-7B5D-92EE-98E756A3F9E4}"/>
              </a:ext>
            </a:extLst>
          </p:cNvPr>
          <p:cNvCxnSpPr>
            <a:cxnSpLocks/>
          </p:cNvCxnSpPr>
          <p:nvPr/>
        </p:nvCxnSpPr>
        <p:spPr>
          <a:xfrm flipV="1">
            <a:off x="4422703" y="939961"/>
            <a:ext cx="3853543" cy="12876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615C4C3-DFEC-5CD4-8A17-B57B2174A86C}"/>
              </a:ext>
            </a:extLst>
          </p:cNvPr>
          <p:cNvCxnSpPr>
            <a:cxnSpLocks/>
          </p:cNvCxnSpPr>
          <p:nvPr/>
        </p:nvCxnSpPr>
        <p:spPr>
          <a:xfrm flipV="1">
            <a:off x="4422703" y="1600887"/>
            <a:ext cx="3855554" cy="3313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C3A5BF03-E6C7-62F7-7674-E8815B482CD2}"/>
              </a:ext>
            </a:extLst>
          </p:cNvPr>
          <p:cNvPicPr>
            <a:picLocks noChangeAspect="1"/>
          </p:cNvPicPr>
          <p:nvPr/>
        </p:nvPicPr>
        <p:blipFill rotWithShape="1">
          <a:blip r:embed="rId3"/>
          <a:srcRect l="1487" r="1721"/>
          <a:stretch/>
        </p:blipFill>
        <p:spPr>
          <a:xfrm>
            <a:off x="4422703" y="2227599"/>
            <a:ext cx="7707086" cy="2686383"/>
          </a:xfrm>
          <a:prstGeom prst="rect">
            <a:avLst/>
          </a:prstGeom>
          <a:ln w="38100">
            <a:solidFill>
              <a:srgbClr val="FF0000"/>
            </a:solidFill>
          </a:ln>
        </p:spPr>
      </p:pic>
    </p:spTree>
    <p:extLst>
      <p:ext uri="{BB962C8B-B14F-4D97-AF65-F5344CB8AC3E}">
        <p14:creationId xmlns:p14="http://schemas.microsoft.com/office/powerpoint/2010/main" val="327875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D7A5-C90F-45C8-A0C9-B615ABF4DBEE}"/>
              </a:ext>
            </a:extLst>
          </p:cNvPr>
          <p:cNvSpPr>
            <a:spLocks noGrp="1"/>
          </p:cNvSpPr>
          <p:nvPr>
            <p:ph type="title"/>
          </p:nvPr>
        </p:nvSpPr>
        <p:spPr>
          <a:xfrm>
            <a:off x="571500" y="0"/>
            <a:ext cx="5835869" cy="641268"/>
          </a:xfrm>
        </p:spPr>
        <p:txBody>
          <a:bodyPr>
            <a:normAutofit/>
          </a:bodyPr>
          <a:lstStyle/>
          <a:p>
            <a:r>
              <a:rPr lang="en-US" sz="3200" dirty="0"/>
              <a:t>Services Layout</a:t>
            </a:r>
          </a:p>
        </p:txBody>
      </p:sp>
      <p:sp>
        <p:nvSpPr>
          <p:cNvPr id="3" name="Content Placeholder 2">
            <a:extLst>
              <a:ext uri="{FF2B5EF4-FFF2-40B4-BE49-F238E27FC236}">
                <a16:creationId xmlns:a16="http://schemas.microsoft.com/office/drawing/2014/main" id="{DAFFF83F-EFB3-4532-BD4C-AA3FA68CF931}"/>
              </a:ext>
            </a:extLst>
          </p:cNvPr>
          <p:cNvSpPr>
            <a:spLocks noGrp="1"/>
          </p:cNvSpPr>
          <p:nvPr>
            <p:ph idx="1"/>
          </p:nvPr>
        </p:nvSpPr>
        <p:spPr>
          <a:xfrm>
            <a:off x="571500" y="777885"/>
            <a:ext cx="6699604" cy="1215933"/>
          </a:xfrm>
        </p:spPr>
        <p:txBody>
          <a:bodyPr>
            <a:normAutofit/>
          </a:bodyPr>
          <a:lstStyle/>
          <a:p>
            <a:r>
              <a:rPr lang="en-US" sz="2000" dirty="0"/>
              <a:t>Services (Cable and Cooling Line Estimates) were collected from various subgroups.</a:t>
            </a:r>
          </a:p>
          <a:p>
            <a:r>
              <a:rPr lang="en-US" sz="2000" dirty="0"/>
              <a:t>Services Layout is shown in snapshots below:</a:t>
            </a:r>
          </a:p>
        </p:txBody>
      </p:sp>
      <p:pic>
        <p:nvPicPr>
          <p:cNvPr id="32" name="Picture 31">
            <a:extLst>
              <a:ext uri="{FF2B5EF4-FFF2-40B4-BE49-F238E27FC236}">
                <a16:creationId xmlns:a16="http://schemas.microsoft.com/office/drawing/2014/main" id="{522FBA60-3033-BC05-1787-41EEF3434A32}"/>
              </a:ext>
            </a:extLst>
          </p:cNvPr>
          <p:cNvPicPr>
            <a:picLocks noChangeAspect="1"/>
          </p:cNvPicPr>
          <p:nvPr/>
        </p:nvPicPr>
        <p:blipFill rotWithShape="1">
          <a:blip r:embed="rId2"/>
          <a:srcRect l="3825" t="8441" r="310" b="8767"/>
          <a:stretch/>
        </p:blipFill>
        <p:spPr>
          <a:xfrm>
            <a:off x="6726062" y="2433969"/>
            <a:ext cx="5465938" cy="2752344"/>
          </a:xfrm>
          <a:prstGeom prst="rect">
            <a:avLst/>
          </a:prstGeom>
          <a:ln>
            <a:noFill/>
          </a:ln>
        </p:spPr>
      </p:pic>
      <p:pic>
        <p:nvPicPr>
          <p:cNvPr id="5" name="Picture 4">
            <a:extLst>
              <a:ext uri="{FF2B5EF4-FFF2-40B4-BE49-F238E27FC236}">
                <a16:creationId xmlns:a16="http://schemas.microsoft.com/office/drawing/2014/main" id="{E7653877-A753-1F2D-AD62-0AFD5A9594E3}"/>
              </a:ext>
            </a:extLst>
          </p:cNvPr>
          <p:cNvPicPr>
            <a:picLocks noChangeAspect="1"/>
          </p:cNvPicPr>
          <p:nvPr/>
        </p:nvPicPr>
        <p:blipFill rotWithShape="1">
          <a:blip r:embed="rId3"/>
          <a:srcRect t="10953" b="4784"/>
          <a:stretch/>
        </p:blipFill>
        <p:spPr>
          <a:xfrm>
            <a:off x="306361" y="2066306"/>
            <a:ext cx="6376985" cy="3888456"/>
          </a:xfrm>
          <a:prstGeom prst="rect">
            <a:avLst/>
          </a:prstGeom>
        </p:spPr>
      </p:pic>
    </p:spTree>
    <p:extLst>
      <p:ext uri="{BB962C8B-B14F-4D97-AF65-F5344CB8AC3E}">
        <p14:creationId xmlns:p14="http://schemas.microsoft.com/office/powerpoint/2010/main" val="507772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D7A5-C90F-45C8-A0C9-B615ABF4DBEE}"/>
              </a:ext>
            </a:extLst>
          </p:cNvPr>
          <p:cNvSpPr>
            <a:spLocks noGrp="1"/>
          </p:cNvSpPr>
          <p:nvPr>
            <p:ph type="title"/>
          </p:nvPr>
        </p:nvSpPr>
        <p:spPr>
          <a:xfrm>
            <a:off x="571500" y="0"/>
            <a:ext cx="5835869" cy="641268"/>
          </a:xfrm>
        </p:spPr>
        <p:txBody>
          <a:bodyPr>
            <a:normAutofit/>
          </a:bodyPr>
          <a:lstStyle/>
          <a:p>
            <a:r>
              <a:rPr lang="en-US" sz="3200" dirty="0"/>
              <a:t>Services Layout</a:t>
            </a:r>
          </a:p>
        </p:txBody>
      </p:sp>
      <p:graphicFrame>
        <p:nvGraphicFramePr>
          <p:cNvPr id="9" name="Table 8">
            <a:extLst>
              <a:ext uri="{FF2B5EF4-FFF2-40B4-BE49-F238E27FC236}">
                <a16:creationId xmlns:a16="http://schemas.microsoft.com/office/drawing/2014/main" id="{A92F77FB-E692-5162-D85F-ACADBF0EED95}"/>
              </a:ext>
            </a:extLst>
          </p:cNvPr>
          <p:cNvGraphicFramePr>
            <a:graphicFrameLocks noGrp="1"/>
          </p:cNvGraphicFramePr>
          <p:nvPr/>
        </p:nvGraphicFramePr>
        <p:xfrm>
          <a:off x="2194662" y="1322070"/>
          <a:ext cx="7802676" cy="4213860"/>
        </p:xfrm>
        <a:graphic>
          <a:graphicData uri="http://schemas.openxmlformats.org/drawingml/2006/table">
            <a:tbl>
              <a:tblPr/>
              <a:tblGrid>
                <a:gridCol w="1264034">
                  <a:extLst>
                    <a:ext uri="{9D8B030D-6E8A-4147-A177-3AD203B41FA5}">
                      <a16:colId xmlns:a16="http://schemas.microsoft.com/office/drawing/2014/main" val="354726306"/>
                    </a:ext>
                  </a:extLst>
                </a:gridCol>
                <a:gridCol w="1045558">
                  <a:extLst>
                    <a:ext uri="{9D8B030D-6E8A-4147-A177-3AD203B41FA5}">
                      <a16:colId xmlns:a16="http://schemas.microsoft.com/office/drawing/2014/main" val="1059520819"/>
                    </a:ext>
                  </a:extLst>
                </a:gridCol>
                <a:gridCol w="1045558">
                  <a:extLst>
                    <a:ext uri="{9D8B030D-6E8A-4147-A177-3AD203B41FA5}">
                      <a16:colId xmlns:a16="http://schemas.microsoft.com/office/drawing/2014/main" val="424016670"/>
                    </a:ext>
                  </a:extLst>
                </a:gridCol>
                <a:gridCol w="1186007">
                  <a:extLst>
                    <a:ext uri="{9D8B030D-6E8A-4147-A177-3AD203B41FA5}">
                      <a16:colId xmlns:a16="http://schemas.microsoft.com/office/drawing/2014/main" val="302652793"/>
                    </a:ext>
                  </a:extLst>
                </a:gridCol>
                <a:gridCol w="1186007">
                  <a:extLst>
                    <a:ext uri="{9D8B030D-6E8A-4147-A177-3AD203B41FA5}">
                      <a16:colId xmlns:a16="http://schemas.microsoft.com/office/drawing/2014/main" val="602914327"/>
                    </a:ext>
                  </a:extLst>
                </a:gridCol>
                <a:gridCol w="1029954">
                  <a:extLst>
                    <a:ext uri="{9D8B030D-6E8A-4147-A177-3AD203B41FA5}">
                      <a16:colId xmlns:a16="http://schemas.microsoft.com/office/drawing/2014/main" val="4103511619"/>
                    </a:ext>
                  </a:extLst>
                </a:gridCol>
                <a:gridCol w="1045558">
                  <a:extLst>
                    <a:ext uri="{9D8B030D-6E8A-4147-A177-3AD203B41FA5}">
                      <a16:colId xmlns:a16="http://schemas.microsoft.com/office/drawing/2014/main" val="3155596579"/>
                    </a:ext>
                  </a:extLst>
                </a:gridCol>
              </a:tblGrid>
              <a:tr h="456964">
                <a:tc>
                  <a:txBody>
                    <a:bodyPr/>
                    <a:lstStyle/>
                    <a:p>
                      <a:pPr algn="ctr" fontAlgn="ctr"/>
                      <a:r>
                        <a:rPr lang="en-US" sz="1400" b="0" i="0" u="none" strike="noStrike">
                          <a:solidFill>
                            <a:srgbClr val="000000"/>
                          </a:solidFill>
                          <a:effectLst/>
                          <a:latin typeface="Calibri" panose="020F0502020204030204" pitchFamily="34" charset="0"/>
                        </a:rPr>
                        <a:t>Subsytem</a:t>
                      </a:r>
                    </a:p>
                  </a:txBody>
                  <a:tcPr marL="7620" marR="7620" marT="762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400" b="0" i="0" u="none" strike="noStrike">
                          <a:solidFill>
                            <a:srgbClr val="000000"/>
                          </a:solidFill>
                          <a:effectLst/>
                          <a:latin typeface="Calibri" panose="020F0502020204030204" pitchFamily="34" charset="0"/>
                        </a:rPr>
                        <a:t>Cross Area (cm^2)</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400" b="0" i="0" u="none" strike="noStrike">
                          <a:solidFill>
                            <a:srgbClr val="000000"/>
                          </a:solidFill>
                          <a:effectLst/>
                          <a:latin typeface="Calibri" panose="020F0502020204030204" pitchFamily="34" charset="0"/>
                        </a:rPr>
                        <a:t>+50% Packing for Bundles</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400" b="0" i="0" u="none" strike="noStrike">
                          <a:solidFill>
                            <a:srgbClr val="000000"/>
                          </a:solidFill>
                          <a:effectLst/>
                          <a:latin typeface="Calibri" panose="020F0502020204030204" pitchFamily="34" charset="0"/>
                        </a:rPr>
                        <a:t>+50% for MISC spacing needs</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400" b="0" i="0" u="none" strike="noStrike" dirty="0">
                          <a:solidFill>
                            <a:srgbClr val="000000"/>
                          </a:solidFill>
                          <a:effectLst/>
                          <a:latin typeface="Calibri" panose="020F0502020204030204" pitchFamily="34" charset="0"/>
                        </a:rPr>
                        <a:t>Used Space</a:t>
                      </a: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endParaRPr lang="en-US" sz="1400" b="0" i="0" u="none" strike="noStrike" dirty="0">
                        <a:solidFill>
                          <a:srgbClr val="000000"/>
                        </a:solidFill>
                        <a:effectLst/>
                        <a:latin typeface="Calibri" panose="020F0502020204030204" pitchFamily="34" charset="0"/>
                      </a:endParaRPr>
                    </a:p>
                  </a:txBody>
                  <a:tcPr marL="7620" marR="7620" marT="76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endParaRPr lang="en-US" sz="1400" b="0" i="0" u="none" strike="noStrike" dirty="0">
                        <a:solidFill>
                          <a:srgbClr val="000000"/>
                        </a:solidFill>
                        <a:effectLst/>
                        <a:latin typeface="Calibri" panose="020F0502020204030204" pitchFamily="34" charset="0"/>
                      </a:endParaRPr>
                    </a:p>
                  </a:txBody>
                  <a:tcPr marL="7620" marR="7620" marT="762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3386469006"/>
                  </a:ext>
                </a:extLst>
              </a:tr>
              <a:tr h="252418">
                <a:tc gridSpan="7">
                  <a:txBody>
                    <a:bodyPr/>
                    <a:lstStyle/>
                    <a:p>
                      <a:pPr algn="ctr" fontAlgn="ctr"/>
                      <a:r>
                        <a:rPr lang="en-US" sz="1400" b="0" i="0" u="none" strike="noStrike">
                          <a:solidFill>
                            <a:srgbClr val="000000"/>
                          </a:solidFill>
                          <a:effectLst/>
                          <a:latin typeface="Calibri" panose="020F0502020204030204" pitchFamily="34" charset="0"/>
                        </a:rPr>
                        <a:t>Red Path IP to pfRICH Inner face</a:t>
                      </a:r>
                    </a:p>
                  </a:txBody>
                  <a:tcPr marL="7620" marR="7620" marT="76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715198"/>
                  </a:ext>
                </a:extLst>
              </a:tr>
              <a:tr h="252418">
                <a:tc>
                  <a:txBody>
                    <a:bodyPr/>
                    <a:lstStyle/>
                    <a:p>
                      <a:pPr algn="ctr" fontAlgn="ctr"/>
                      <a:r>
                        <a:rPr lang="en-US" sz="1400" b="0" i="0" u="none" strike="noStrike">
                          <a:solidFill>
                            <a:srgbClr val="000000"/>
                          </a:solidFill>
                          <a:effectLst/>
                          <a:latin typeface="Calibri" panose="020F0502020204030204" pitchFamily="34" charset="0"/>
                        </a:rPr>
                        <a:t>Total</a:t>
                      </a:r>
                    </a:p>
                  </a:txBody>
                  <a:tcPr marL="7620" marR="7620" marT="762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853.72</a:t>
                      </a:r>
                    </a:p>
                  </a:txBody>
                  <a:tcPr marL="7620" marR="7620" marT="762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1280.58</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1800.00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Used space: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71.14%</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extLst>
                  <a:ext uri="{0D108BD9-81ED-4DB2-BD59-A6C34878D82A}">
                    <a16:rowId xmlns:a16="http://schemas.microsoft.com/office/drawing/2014/main" val="991678459"/>
                  </a:ext>
                </a:extLst>
              </a:tr>
              <a:tr h="252418">
                <a:tc gridSpan="7">
                  <a:txBody>
                    <a:bodyPr/>
                    <a:lstStyle/>
                    <a:p>
                      <a:pPr algn="ctr" fontAlgn="ctr"/>
                      <a:r>
                        <a:rPr lang="en-US" sz="1400" b="0" i="0" u="none" strike="noStrike">
                          <a:solidFill>
                            <a:srgbClr val="000000"/>
                          </a:solidFill>
                          <a:effectLst/>
                          <a:latin typeface="Calibri" panose="020F0502020204030204" pitchFamily="34" charset="0"/>
                        </a:rPr>
                        <a:t>Red Path From pfRICH to EEEMCAL Inner face</a:t>
                      </a:r>
                    </a:p>
                  </a:txBody>
                  <a:tcPr marL="7620" marR="7620" marT="76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5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3208505"/>
                  </a:ext>
                </a:extLst>
              </a:tr>
              <a:tr h="252418">
                <a:tc>
                  <a:txBody>
                    <a:bodyPr/>
                    <a:lstStyle/>
                    <a:p>
                      <a:pPr algn="ctr" fontAlgn="ctr"/>
                      <a:r>
                        <a:rPr lang="en-US" sz="1400" b="0" i="0" u="none" strike="noStrike">
                          <a:solidFill>
                            <a:srgbClr val="000000"/>
                          </a:solidFill>
                          <a:effectLst/>
                          <a:latin typeface="Calibri" panose="020F0502020204030204" pitchFamily="34" charset="0"/>
                        </a:rPr>
                        <a:t>Total</a:t>
                      </a:r>
                    </a:p>
                  </a:txBody>
                  <a:tcPr marL="7620" marR="7620" marT="762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920.17</a:t>
                      </a:r>
                    </a:p>
                  </a:txBody>
                  <a:tcPr marL="7620" marR="7620" marT="762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1380.26</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1725.32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2240.00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Used space: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77.02%</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F9F"/>
                    </a:solidFill>
                  </a:tcPr>
                </a:tc>
                <a:extLst>
                  <a:ext uri="{0D108BD9-81ED-4DB2-BD59-A6C34878D82A}">
                    <a16:rowId xmlns:a16="http://schemas.microsoft.com/office/drawing/2014/main" val="2642882379"/>
                  </a:ext>
                </a:extLst>
              </a:tr>
              <a:tr h="252418">
                <a:tc gridSpan="7">
                  <a:txBody>
                    <a:bodyPr/>
                    <a:lstStyle/>
                    <a:p>
                      <a:pPr algn="ctr" fontAlgn="ctr"/>
                      <a:r>
                        <a:rPr lang="en-US" sz="1400" b="0" i="0" u="none" strike="noStrike">
                          <a:solidFill>
                            <a:srgbClr val="000000"/>
                          </a:solidFill>
                          <a:effectLst/>
                          <a:latin typeface="Calibri" panose="020F0502020204030204" pitchFamily="34" charset="0"/>
                        </a:rPr>
                        <a:t>Red Path From EEEMCAL to Flux Return Bars</a:t>
                      </a:r>
                    </a:p>
                  </a:txBody>
                  <a:tcPr marL="7620" marR="7620" marT="76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4044505"/>
                  </a:ext>
                </a:extLst>
              </a:tr>
              <a:tr h="252418">
                <a:tc>
                  <a:txBody>
                    <a:bodyPr/>
                    <a:lstStyle/>
                    <a:p>
                      <a:pPr algn="ctr" fontAlgn="ctr"/>
                      <a:r>
                        <a:rPr lang="en-US" sz="1400" b="0" i="0" u="none" strike="noStrike">
                          <a:solidFill>
                            <a:srgbClr val="000000"/>
                          </a:solidFill>
                          <a:effectLst/>
                          <a:latin typeface="Calibri" panose="020F0502020204030204" pitchFamily="34" charset="0"/>
                        </a:rPr>
                        <a:t>Total</a:t>
                      </a:r>
                    </a:p>
                  </a:txBody>
                  <a:tcPr marL="7620" marR="7620" marT="76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2497.31</a:t>
                      </a:r>
                    </a:p>
                  </a:txBody>
                  <a:tcPr marL="7620" marR="7620" marT="762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3745.97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4096.57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9650.97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Used space: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F9F"/>
                    </a:solidFill>
                  </a:tcPr>
                </a:tc>
                <a:tc>
                  <a:txBody>
                    <a:bodyPr/>
                    <a:lstStyle/>
                    <a:p>
                      <a:pPr algn="ctr" fontAlgn="b"/>
                      <a:r>
                        <a:rPr lang="en-US" sz="1400" b="0" i="0" u="none" strike="noStrike">
                          <a:solidFill>
                            <a:srgbClr val="000000"/>
                          </a:solidFill>
                          <a:effectLst/>
                          <a:latin typeface="Calibri" panose="020F0502020204030204" pitchFamily="34" charset="0"/>
                        </a:rPr>
                        <a:t>42.45%</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F9F"/>
                    </a:solidFill>
                  </a:tcPr>
                </a:tc>
                <a:extLst>
                  <a:ext uri="{0D108BD9-81ED-4DB2-BD59-A6C34878D82A}">
                    <a16:rowId xmlns:a16="http://schemas.microsoft.com/office/drawing/2014/main" val="75251932"/>
                  </a:ext>
                </a:extLst>
              </a:tr>
              <a:tr h="252418">
                <a:tc gridSpan="7">
                  <a:txBody>
                    <a:bodyPr/>
                    <a:lstStyle/>
                    <a:p>
                      <a:pPr algn="ctr" fontAlgn="ctr"/>
                      <a:r>
                        <a:rPr lang="en-US" sz="1400" b="0" i="0" u="none" strike="noStrike" dirty="0">
                          <a:solidFill>
                            <a:srgbClr val="000000"/>
                          </a:solidFill>
                          <a:effectLst/>
                          <a:latin typeface="Calibri" panose="020F0502020204030204" pitchFamily="34" charset="0"/>
                        </a:rPr>
                        <a:t>Orange Path From IP to AC-LGAD Disk</a:t>
                      </a:r>
                    </a:p>
                  </a:txBody>
                  <a:tcPr marL="7620" marR="7620" marT="76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7726134"/>
                  </a:ext>
                </a:extLst>
              </a:tr>
              <a:tr h="252418">
                <a:tc>
                  <a:txBody>
                    <a:bodyPr/>
                    <a:lstStyle/>
                    <a:p>
                      <a:pPr algn="ctr" fontAlgn="ctr"/>
                      <a:r>
                        <a:rPr lang="en-US" sz="1400" b="0" i="0" u="none" strike="noStrike">
                          <a:solidFill>
                            <a:srgbClr val="000000"/>
                          </a:solidFill>
                          <a:effectLst/>
                          <a:latin typeface="Calibri" panose="020F0502020204030204" pitchFamily="34" charset="0"/>
                        </a:rPr>
                        <a:t>Total</a:t>
                      </a:r>
                    </a:p>
                  </a:txBody>
                  <a:tcPr marL="7620" marR="7620" marT="762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759.74</a:t>
                      </a:r>
                    </a:p>
                  </a:txBody>
                  <a:tcPr marL="7620" marR="7620" marT="762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1139.61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1998.05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Used space: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57.04%</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530858754"/>
                  </a:ext>
                </a:extLst>
              </a:tr>
              <a:tr h="252418">
                <a:tc gridSpan="7">
                  <a:txBody>
                    <a:bodyPr/>
                    <a:lstStyle/>
                    <a:p>
                      <a:pPr algn="ctr" fontAlgn="ctr"/>
                      <a:r>
                        <a:rPr lang="en-US" sz="1400" b="0" i="0" u="none" strike="noStrike">
                          <a:solidFill>
                            <a:srgbClr val="000000"/>
                          </a:solidFill>
                          <a:effectLst/>
                          <a:latin typeface="Calibri" panose="020F0502020204030204" pitchFamily="34" charset="0"/>
                        </a:rPr>
                        <a:t>Orange Path From AC-LGAD disk to Aerogel</a:t>
                      </a:r>
                    </a:p>
                  </a:txBody>
                  <a:tcPr marL="7620" marR="7620" marT="76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39557849"/>
                  </a:ext>
                </a:extLst>
              </a:tr>
              <a:tr h="252418">
                <a:tc>
                  <a:txBody>
                    <a:bodyPr/>
                    <a:lstStyle/>
                    <a:p>
                      <a:pPr algn="ctr" fontAlgn="ctr"/>
                      <a:r>
                        <a:rPr lang="en-US" sz="1400" b="0" i="0" u="none" strike="noStrike">
                          <a:solidFill>
                            <a:srgbClr val="000000"/>
                          </a:solidFill>
                          <a:effectLst/>
                          <a:latin typeface="Calibri" panose="020F0502020204030204" pitchFamily="34" charset="0"/>
                        </a:rPr>
                        <a:t>Total</a:t>
                      </a:r>
                    </a:p>
                  </a:txBody>
                  <a:tcPr marL="7620" marR="7620" marT="762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1559.01</a:t>
                      </a:r>
                    </a:p>
                  </a:txBody>
                  <a:tcPr marL="7620" marR="7620" marT="762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2338.51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2937.96</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4084.07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Used space: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71.94%</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432401166"/>
                  </a:ext>
                </a:extLst>
              </a:tr>
              <a:tr h="252418">
                <a:tc gridSpan="7">
                  <a:txBody>
                    <a:bodyPr/>
                    <a:lstStyle/>
                    <a:p>
                      <a:pPr algn="ctr" fontAlgn="ctr"/>
                      <a:r>
                        <a:rPr lang="en-US" sz="1400" b="0" i="0" u="none" strike="noStrike">
                          <a:solidFill>
                            <a:srgbClr val="000000"/>
                          </a:solidFill>
                          <a:effectLst/>
                          <a:latin typeface="Calibri" panose="020F0502020204030204" pitchFamily="34" charset="0"/>
                        </a:rPr>
                        <a:t>Orange Path From dRICH Aerogel to Dogbones</a:t>
                      </a:r>
                    </a:p>
                  </a:txBody>
                  <a:tcPr marL="7620" marR="7620" marT="76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3865858"/>
                  </a:ext>
                </a:extLst>
              </a:tr>
              <a:tr h="252418">
                <a:tc>
                  <a:txBody>
                    <a:bodyPr/>
                    <a:lstStyle/>
                    <a:p>
                      <a:pPr algn="ctr" fontAlgn="ctr"/>
                      <a:r>
                        <a:rPr lang="en-US" sz="1400" b="0" i="0" u="none" strike="noStrike">
                          <a:solidFill>
                            <a:srgbClr val="000000"/>
                          </a:solidFill>
                          <a:effectLst/>
                          <a:latin typeface="Calibri" panose="020F0502020204030204" pitchFamily="34" charset="0"/>
                        </a:rPr>
                        <a:t>Total</a:t>
                      </a:r>
                    </a:p>
                  </a:txBody>
                  <a:tcPr marL="7620" marR="7620" marT="762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1597.23</a:t>
                      </a:r>
                    </a:p>
                  </a:txBody>
                  <a:tcPr marL="7620" marR="7620" marT="762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2395.84</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3023.96</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4964.00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Used space: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60.92%</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501157123"/>
                  </a:ext>
                </a:extLst>
              </a:tr>
              <a:tr h="252418">
                <a:tc gridSpan="7">
                  <a:txBody>
                    <a:bodyPr/>
                    <a:lstStyle/>
                    <a:p>
                      <a:pPr algn="ctr" fontAlgn="ctr"/>
                      <a:r>
                        <a:rPr lang="en-US" sz="1400" b="0" i="0" u="none" strike="noStrike">
                          <a:solidFill>
                            <a:srgbClr val="000000"/>
                          </a:solidFill>
                          <a:effectLst/>
                          <a:latin typeface="Calibri" panose="020F0502020204030204" pitchFamily="34" charset="0"/>
                        </a:rPr>
                        <a:t>Orange Path From 4 to 5</a:t>
                      </a:r>
                    </a:p>
                  </a:txBody>
                  <a:tcPr marL="7620" marR="7620" marT="762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42074517"/>
                  </a:ext>
                </a:extLst>
              </a:tr>
              <a:tr h="252418">
                <a:tc>
                  <a:txBody>
                    <a:bodyPr/>
                    <a:lstStyle/>
                    <a:p>
                      <a:pPr algn="ctr" fontAlgn="ctr"/>
                      <a:r>
                        <a:rPr lang="en-US" sz="1400" b="0" i="0" u="none" strike="noStrike">
                          <a:solidFill>
                            <a:srgbClr val="000000"/>
                          </a:solidFill>
                          <a:effectLst/>
                          <a:latin typeface="Calibri" panose="020F0502020204030204" pitchFamily="34" charset="0"/>
                        </a:rPr>
                        <a:t>Total</a:t>
                      </a:r>
                    </a:p>
                  </a:txBody>
                  <a:tcPr marL="7620" marR="7620" marT="762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2286.07</a:t>
                      </a:r>
                    </a:p>
                  </a:txBody>
                  <a:tcPr marL="7620" marR="7620" marT="762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3429.11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4573.86</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a:solidFill>
                            <a:srgbClr val="000000"/>
                          </a:solidFill>
                          <a:effectLst/>
                          <a:latin typeface="Calibri" panose="020F0502020204030204" pitchFamily="34" charset="0"/>
                        </a:rPr>
                        <a:t>12189.38</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400" b="0" i="0" u="none" strike="noStrike">
                          <a:solidFill>
                            <a:srgbClr val="000000"/>
                          </a:solidFill>
                          <a:effectLst/>
                          <a:latin typeface="Calibri" panose="020F0502020204030204" pitchFamily="34" charset="0"/>
                        </a:rPr>
                        <a:t>Used space: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dirty="0">
                          <a:solidFill>
                            <a:srgbClr val="000000"/>
                          </a:solidFill>
                          <a:effectLst/>
                          <a:latin typeface="Calibri" panose="020F0502020204030204" pitchFamily="34" charset="0"/>
                        </a:rPr>
                        <a:t>37.52%</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311190778"/>
                  </a:ext>
                </a:extLst>
              </a:tr>
            </a:tbl>
          </a:graphicData>
        </a:graphic>
      </p:graphicFrame>
    </p:spTree>
    <p:extLst>
      <p:ext uri="{BB962C8B-B14F-4D97-AF65-F5344CB8AC3E}">
        <p14:creationId xmlns:p14="http://schemas.microsoft.com/office/powerpoint/2010/main" val="2104493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D7A5-C90F-45C8-A0C9-B615ABF4DBEE}"/>
              </a:ext>
            </a:extLst>
          </p:cNvPr>
          <p:cNvSpPr>
            <a:spLocks noGrp="1"/>
          </p:cNvSpPr>
          <p:nvPr>
            <p:ph type="title"/>
          </p:nvPr>
        </p:nvSpPr>
        <p:spPr>
          <a:xfrm>
            <a:off x="571500" y="0"/>
            <a:ext cx="5835869" cy="641268"/>
          </a:xfrm>
        </p:spPr>
        <p:txBody>
          <a:bodyPr>
            <a:normAutofit/>
          </a:bodyPr>
          <a:lstStyle/>
          <a:p>
            <a:r>
              <a:rPr lang="en-US" sz="3200" dirty="0"/>
              <a:t>Services Layout</a:t>
            </a:r>
          </a:p>
        </p:txBody>
      </p:sp>
      <p:pic>
        <p:nvPicPr>
          <p:cNvPr id="10" name="Picture 9">
            <a:extLst>
              <a:ext uri="{FF2B5EF4-FFF2-40B4-BE49-F238E27FC236}">
                <a16:creationId xmlns:a16="http://schemas.microsoft.com/office/drawing/2014/main" id="{2E08FFEB-3779-1985-7CDF-15643E02627A}"/>
              </a:ext>
            </a:extLst>
          </p:cNvPr>
          <p:cNvPicPr>
            <a:picLocks noChangeAspect="1"/>
          </p:cNvPicPr>
          <p:nvPr/>
        </p:nvPicPr>
        <p:blipFill>
          <a:blip r:embed="rId2"/>
          <a:stretch>
            <a:fillRect/>
          </a:stretch>
        </p:blipFill>
        <p:spPr>
          <a:xfrm>
            <a:off x="992597" y="1069350"/>
            <a:ext cx="3945644" cy="4719299"/>
          </a:xfrm>
          <a:prstGeom prst="rect">
            <a:avLst/>
          </a:prstGeom>
        </p:spPr>
      </p:pic>
      <p:sp>
        <p:nvSpPr>
          <p:cNvPr id="12" name="Arc 11">
            <a:extLst>
              <a:ext uri="{FF2B5EF4-FFF2-40B4-BE49-F238E27FC236}">
                <a16:creationId xmlns:a16="http://schemas.microsoft.com/office/drawing/2014/main" id="{B70CA034-ED29-FFFE-E5A4-DBD4C921E299}"/>
              </a:ext>
            </a:extLst>
          </p:cNvPr>
          <p:cNvSpPr/>
          <p:nvPr/>
        </p:nvSpPr>
        <p:spPr>
          <a:xfrm rot="16200000">
            <a:off x="2115828" y="1542196"/>
            <a:ext cx="3945644" cy="3945644"/>
          </a:xfrm>
          <a:prstGeom prst="arc">
            <a:avLst>
              <a:gd name="adj1" fmla="val 10811095"/>
              <a:gd name="adj2" fmla="val 0"/>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a:extLst>
              <a:ext uri="{FF2B5EF4-FFF2-40B4-BE49-F238E27FC236}">
                <a16:creationId xmlns:a16="http://schemas.microsoft.com/office/drawing/2014/main" id="{09BCBDB1-E131-7AA1-0588-664A1E992269}"/>
              </a:ext>
            </a:extLst>
          </p:cNvPr>
          <p:cNvPicPr>
            <a:picLocks noChangeAspect="1"/>
          </p:cNvPicPr>
          <p:nvPr/>
        </p:nvPicPr>
        <p:blipFill>
          <a:blip r:embed="rId3"/>
          <a:stretch>
            <a:fillRect/>
          </a:stretch>
        </p:blipFill>
        <p:spPr>
          <a:xfrm>
            <a:off x="5194205" y="991534"/>
            <a:ext cx="6399148" cy="4874929"/>
          </a:xfrm>
          <a:prstGeom prst="rect">
            <a:avLst/>
          </a:prstGeom>
        </p:spPr>
      </p:pic>
      <p:sp>
        <p:nvSpPr>
          <p:cNvPr id="15" name="Arc 14">
            <a:extLst>
              <a:ext uri="{FF2B5EF4-FFF2-40B4-BE49-F238E27FC236}">
                <a16:creationId xmlns:a16="http://schemas.microsoft.com/office/drawing/2014/main" id="{F5113D09-E2A4-B8C1-42BC-83D3F1F91BF3}"/>
              </a:ext>
            </a:extLst>
          </p:cNvPr>
          <p:cNvSpPr/>
          <p:nvPr/>
        </p:nvSpPr>
        <p:spPr>
          <a:xfrm rot="16200000">
            <a:off x="2371792" y="1798161"/>
            <a:ext cx="3433715" cy="3433715"/>
          </a:xfrm>
          <a:prstGeom prst="arc">
            <a:avLst>
              <a:gd name="adj1" fmla="val 10811095"/>
              <a:gd name="adj2" fmla="val 0"/>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C565A1A6-C1D7-3B13-5CD6-84C5FF49539D}"/>
              </a:ext>
            </a:extLst>
          </p:cNvPr>
          <p:cNvSpPr/>
          <p:nvPr/>
        </p:nvSpPr>
        <p:spPr>
          <a:xfrm rot="5400000">
            <a:off x="6829321" y="1773024"/>
            <a:ext cx="3433715" cy="3433715"/>
          </a:xfrm>
          <a:prstGeom prst="arc">
            <a:avLst>
              <a:gd name="adj1" fmla="val 11473820"/>
              <a:gd name="adj2" fmla="val 21071434"/>
            </a:avLst>
          </a:prstGeom>
          <a:ln w="571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A89E6BD1-4C44-BA83-CFBD-B30C419B5614}"/>
              </a:ext>
            </a:extLst>
          </p:cNvPr>
          <p:cNvCxnSpPr>
            <a:cxnSpLocks/>
            <a:stCxn id="17" idx="0"/>
          </p:cNvCxnSpPr>
          <p:nvPr/>
        </p:nvCxnSpPr>
        <p:spPr>
          <a:xfrm flipH="1" flipV="1">
            <a:off x="6407369" y="1542195"/>
            <a:ext cx="2473174" cy="263703"/>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879E37-40CD-85C5-E8F1-9E592BBB116C}"/>
              </a:ext>
            </a:extLst>
          </p:cNvPr>
          <p:cNvCxnSpPr>
            <a:cxnSpLocks/>
          </p:cNvCxnSpPr>
          <p:nvPr/>
        </p:nvCxnSpPr>
        <p:spPr>
          <a:xfrm flipH="1" flipV="1">
            <a:off x="6227460" y="4949072"/>
            <a:ext cx="2599953" cy="23488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3335D8C6-6C5D-3532-869E-688ECE132DC5}"/>
              </a:ext>
            </a:extLst>
          </p:cNvPr>
          <p:cNvSpPr>
            <a:spLocks noGrp="1"/>
          </p:cNvSpPr>
          <p:nvPr>
            <p:ph idx="1"/>
          </p:nvPr>
        </p:nvSpPr>
        <p:spPr>
          <a:xfrm>
            <a:off x="571500" y="697806"/>
            <a:ext cx="6699604" cy="1215933"/>
          </a:xfrm>
        </p:spPr>
        <p:txBody>
          <a:bodyPr>
            <a:normAutofit/>
          </a:bodyPr>
          <a:lstStyle/>
          <a:p>
            <a:r>
              <a:rPr lang="en-US" sz="2000" dirty="0"/>
              <a:t>Manifold and electronics locations </a:t>
            </a:r>
          </a:p>
        </p:txBody>
      </p:sp>
    </p:spTree>
    <p:extLst>
      <p:ext uri="{BB962C8B-B14F-4D97-AF65-F5344CB8AC3E}">
        <p14:creationId xmlns:p14="http://schemas.microsoft.com/office/powerpoint/2010/main" val="3199059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44DA-89E5-C728-FA7E-EED8F5D2FD2C}"/>
              </a:ext>
            </a:extLst>
          </p:cNvPr>
          <p:cNvSpPr>
            <a:spLocks noGrp="1"/>
          </p:cNvSpPr>
          <p:nvPr>
            <p:ph type="title"/>
          </p:nvPr>
        </p:nvSpPr>
        <p:spPr>
          <a:xfrm>
            <a:off x="571500" y="118993"/>
            <a:ext cx="10392257" cy="405838"/>
          </a:xfrm>
        </p:spPr>
        <p:txBody>
          <a:bodyPr>
            <a:noAutofit/>
          </a:bodyPr>
          <a:lstStyle/>
          <a:p>
            <a:r>
              <a:rPr lang="en-US" sz="3200" dirty="0"/>
              <a:t>Installation Sequence (Barrel)</a:t>
            </a:r>
          </a:p>
        </p:txBody>
      </p:sp>
      <p:sp>
        <p:nvSpPr>
          <p:cNvPr id="4" name="Slide Number Placeholder 3">
            <a:extLst>
              <a:ext uri="{FF2B5EF4-FFF2-40B4-BE49-F238E27FC236}">
                <a16:creationId xmlns:a16="http://schemas.microsoft.com/office/drawing/2014/main" id="{DC354D09-65AF-59FE-A753-E9D09D0DF8C6}"/>
              </a:ext>
            </a:extLst>
          </p:cNvPr>
          <p:cNvSpPr>
            <a:spLocks noGrp="1"/>
          </p:cNvSpPr>
          <p:nvPr>
            <p:ph type="sldNum" sz="quarter" idx="12"/>
          </p:nvPr>
        </p:nvSpPr>
        <p:spPr/>
        <p:txBody>
          <a:bodyPr/>
          <a:lstStyle/>
          <a:p>
            <a:fld id="{893C5830-40F3-F04E-B2E3-10E6672BA8FF}" type="slidenum">
              <a:rPr lang="en-US" smtClean="0"/>
              <a:pPr/>
              <a:t>25</a:t>
            </a:fld>
            <a:endParaRPr lang="en-US"/>
          </a:p>
        </p:txBody>
      </p:sp>
      <p:pic>
        <p:nvPicPr>
          <p:cNvPr id="8" name="Picture 7">
            <a:extLst>
              <a:ext uri="{FF2B5EF4-FFF2-40B4-BE49-F238E27FC236}">
                <a16:creationId xmlns:a16="http://schemas.microsoft.com/office/drawing/2014/main" id="{F2BC6673-38AF-0668-0D80-83DA119A3C33}"/>
              </a:ext>
            </a:extLst>
          </p:cNvPr>
          <p:cNvPicPr>
            <a:picLocks noChangeAspect="1"/>
          </p:cNvPicPr>
          <p:nvPr/>
        </p:nvPicPr>
        <p:blipFill>
          <a:blip r:embed="rId2"/>
          <a:stretch>
            <a:fillRect/>
          </a:stretch>
        </p:blipFill>
        <p:spPr>
          <a:xfrm>
            <a:off x="312897" y="582142"/>
            <a:ext cx="2936222" cy="2846858"/>
          </a:xfrm>
          <a:prstGeom prst="rect">
            <a:avLst/>
          </a:prstGeom>
        </p:spPr>
      </p:pic>
      <p:pic>
        <p:nvPicPr>
          <p:cNvPr id="10" name="Picture 9">
            <a:extLst>
              <a:ext uri="{FF2B5EF4-FFF2-40B4-BE49-F238E27FC236}">
                <a16:creationId xmlns:a16="http://schemas.microsoft.com/office/drawing/2014/main" id="{3BC51D7D-EE90-9E6F-76FD-61A77EB22D35}"/>
              </a:ext>
            </a:extLst>
          </p:cNvPr>
          <p:cNvPicPr>
            <a:picLocks noChangeAspect="1"/>
          </p:cNvPicPr>
          <p:nvPr/>
        </p:nvPicPr>
        <p:blipFill>
          <a:blip r:embed="rId3"/>
          <a:stretch>
            <a:fillRect/>
          </a:stretch>
        </p:blipFill>
        <p:spPr>
          <a:xfrm>
            <a:off x="3317173" y="603864"/>
            <a:ext cx="3004458" cy="2845492"/>
          </a:xfrm>
          <a:prstGeom prst="rect">
            <a:avLst/>
          </a:prstGeom>
        </p:spPr>
      </p:pic>
      <p:pic>
        <p:nvPicPr>
          <p:cNvPr id="11" name="Picture 10">
            <a:extLst>
              <a:ext uri="{FF2B5EF4-FFF2-40B4-BE49-F238E27FC236}">
                <a16:creationId xmlns:a16="http://schemas.microsoft.com/office/drawing/2014/main" id="{07F7D379-D194-7182-B519-8643F3B560C8}"/>
              </a:ext>
            </a:extLst>
          </p:cNvPr>
          <p:cNvPicPr>
            <a:picLocks noChangeAspect="1"/>
          </p:cNvPicPr>
          <p:nvPr/>
        </p:nvPicPr>
        <p:blipFill>
          <a:blip r:embed="rId4"/>
          <a:stretch>
            <a:fillRect/>
          </a:stretch>
        </p:blipFill>
        <p:spPr>
          <a:xfrm>
            <a:off x="6389685" y="603865"/>
            <a:ext cx="2788221" cy="2845492"/>
          </a:xfrm>
          <a:prstGeom prst="rect">
            <a:avLst/>
          </a:prstGeom>
        </p:spPr>
      </p:pic>
      <p:pic>
        <p:nvPicPr>
          <p:cNvPr id="13" name="Picture 12">
            <a:extLst>
              <a:ext uri="{FF2B5EF4-FFF2-40B4-BE49-F238E27FC236}">
                <a16:creationId xmlns:a16="http://schemas.microsoft.com/office/drawing/2014/main" id="{E40062FD-CEAE-1CE2-F216-249DA26E83FC}"/>
              </a:ext>
            </a:extLst>
          </p:cNvPr>
          <p:cNvPicPr>
            <a:picLocks noChangeAspect="1"/>
          </p:cNvPicPr>
          <p:nvPr/>
        </p:nvPicPr>
        <p:blipFill>
          <a:blip r:embed="rId5"/>
          <a:stretch>
            <a:fillRect/>
          </a:stretch>
        </p:blipFill>
        <p:spPr>
          <a:xfrm>
            <a:off x="9245961" y="582142"/>
            <a:ext cx="2605614" cy="2890070"/>
          </a:xfrm>
          <a:prstGeom prst="rect">
            <a:avLst/>
          </a:prstGeom>
        </p:spPr>
      </p:pic>
      <p:pic>
        <p:nvPicPr>
          <p:cNvPr id="15" name="Picture 14">
            <a:extLst>
              <a:ext uri="{FF2B5EF4-FFF2-40B4-BE49-F238E27FC236}">
                <a16:creationId xmlns:a16="http://schemas.microsoft.com/office/drawing/2014/main" id="{0F6AB5B5-A87E-7186-A233-032BDB25B88D}"/>
              </a:ext>
            </a:extLst>
          </p:cNvPr>
          <p:cNvPicPr>
            <a:picLocks noChangeAspect="1"/>
          </p:cNvPicPr>
          <p:nvPr/>
        </p:nvPicPr>
        <p:blipFill>
          <a:blip r:embed="rId6"/>
          <a:stretch>
            <a:fillRect/>
          </a:stretch>
        </p:blipFill>
        <p:spPr>
          <a:xfrm>
            <a:off x="-19878" y="3516517"/>
            <a:ext cx="2619934" cy="3174376"/>
          </a:xfrm>
          <a:prstGeom prst="rect">
            <a:avLst/>
          </a:prstGeom>
        </p:spPr>
      </p:pic>
      <p:pic>
        <p:nvPicPr>
          <p:cNvPr id="17" name="Picture 16">
            <a:extLst>
              <a:ext uri="{FF2B5EF4-FFF2-40B4-BE49-F238E27FC236}">
                <a16:creationId xmlns:a16="http://schemas.microsoft.com/office/drawing/2014/main" id="{F8DCA63A-C7DA-779F-DFDE-DEB9B6B751C8}"/>
              </a:ext>
            </a:extLst>
          </p:cNvPr>
          <p:cNvPicPr>
            <a:picLocks noChangeAspect="1"/>
          </p:cNvPicPr>
          <p:nvPr/>
        </p:nvPicPr>
        <p:blipFill rotWithShape="1">
          <a:blip r:embed="rId7"/>
          <a:srcRect r="3988"/>
          <a:stretch/>
        </p:blipFill>
        <p:spPr>
          <a:xfrm>
            <a:off x="2658364" y="3514269"/>
            <a:ext cx="3294328" cy="3176624"/>
          </a:xfrm>
          <a:prstGeom prst="rect">
            <a:avLst/>
          </a:prstGeom>
        </p:spPr>
      </p:pic>
      <p:pic>
        <p:nvPicPr>
          <p:cNvPr id="19" name="Picture 18">
            <a:extLst>
              <a:ext uri="{FF2B5EF4-FFF2-40B4-BE49-F238E27FC236}">
                <a16:creationId xmlns:a16="http://schemas.microsoft.com/office/drawing/2014/main" id="{496D2BA9-7AB5-DD52-40FA-5768D27F0DCA}"/>
              </a:ext>
            </a:extLst>
          </p:cNvPr>
          <p:cNvPicPr>
            <a:picLocks noChangeAspect="1"/>
          </p:cNvPicPr>
          <p:nvPr/>
        </p:nvPicPr>
        <p:blipFill>
          <a:blip r:embed="rId8"/>
          <a:stretch>
            <a:fillRect/>
          </a:stretch>
        </p:blipFill>
        <p:spPr>
          <a:xfrm>
            <a:off x="6011000" y="3514269"/>
            <a:ext cx="3094328" cy="3176624"/>
          </a:xfrm>
          <a:prstGeom prst="rect">
            <a:avLst/>
          </a:prstGeom>
        </p:spPr>
      </p:pic>
      <p:pic>
        <p:nvPicPr>
          <p:cNvPr id="21" name="Picture 20">
            <a:extLst>
              <a:ext uri="{FF2B5EF4-FFF2-40B4-BE49-F238E27FC236}">
                <a16:creationId xmlns:a16="http://schemas.microsoft.com/office/drawing/2014/main" id="{C34D771D-7A4E-7911-379F-6A29BA315EE4}"/>
              </a:ext>
            </a:extLst>
          </p:cNvPr>
          <p:cNvPicPr>
            <a:picLocks noChangeAspect="1"/>
          </p:cNvPicPr>
          <p:nvPr/>
        </p:nvPicPr>
        <p:blipFill>
          <a:blip r:embed="rId9"/>
          <a:stretch>
            <a:fillRect/>
          </a:stretch>
        </p:blipFill>
        <p:spPr>
          <a:xfrm>
            <a:off x="9137202" y="3516516"/>
            <a:ext cx="3054798" cy="2398371"/>
          </a:xfrm>
          <a:prstGeom prst="rect">
            <a:avLst/>
          </a:prstGeom>
        </p:spPr>
      </p:pic>
    </p:spTree>
    <p:extLst>
      <p:ext uri="{BB962C8B-B14F-4D97-AF65-F5344CB8AC3E}">
        <p14:creationId xmlns:p14="http://schemas.microsoft.com/office/powerpoint/2010/main" val="756194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71707-0191-79C4-75E9-C56BB58AA3B3}"/>
              </a:ext>
            </a:extLst>
          </p:cNvPr>
          <p:cNvSpPr>
            <a:spLocks noGrp="1"/>
          </p:cNvSpPr>
          <p:nvPr>
            <p:ph type="title"/>
          </p:nvPr>
        </p:nvSpPr>
        <p:spPr>
          <a:xfrm>
            <a:off x="571500" y="311814"/>
            <a:ext cx="7786450" cy="650087"/>
          </a:xfrm>
        </p:spPr>
        <p:txBody>
          <a:bodyPr>
            <a:noAutofit/>
          </a:bodyPr>
          <a:lstStyle/>
          <a:p>
            <a:r>
              <a:rPr lang="en-US" dirty="0">
                <a:solidFill>
                  <a:srgbClr val="FF0000"/>
                </a:solidFill>
              </a:rPr>
              <a:t>Barrel EMCAL (06.10.05.02) </a:t>
            </a:r>
            <a:br>
              <a:rPr lang="en-US" dirty="0">
                <a:solidFill>
                  <a:srgbClr val="FF0000"/>
                </a:solidFill>
              </a:rPr>
            </a:br>
            <a:r>
              <a:rPr lang="en-US" dirty="0"/>
              <a:t>Installation Tooling</a:t>
            </a:r>
          </a:p>
        </p:txBody>
      </p:sp>
      <p:sp>
        <p:nvSpPr>
          <p:cNvPr id="7" name="Content Placeholder 6">
            <a:extLst>
              <a:ext uri="{FF2B5EF4-FFF2-40B4-BE49-F238E27FC236}">
                <a16:creationId xmlns:a16="http://schemas.microsoft.com/office/drawing/2014/main" id="{6F6FC992-F74C-5801-A738-E2A861446750}"/>
              </a:ext>
            </a:extLst>
          </p:cNvPr>
          <p:cNvSpPr>
            <a:spLocks noGrp="1"/>
          </p:cNvSpPr>
          <p:nvPr>
            <p:ph idx="1"/>
          </p:nvPr>
        </p:nvSpPr>
        <p:spPr>
          <a:xfrm>
            <a:off x="571500" y="1104785"/>
            <a:ext cx="7786451" cy="2419217"/>
          </a:xfrm>
        </p:spPr>
        <p:txBody>
          <a:bodyPr>
            <a:normAutofit fontScale="77500" lnSpcReduction="20000"/>
          </a:bodyPr>
          <a:lstStyle/>
          <a:p>
            <a:pPr>
              <a:buFont typeface="Wingdings" pitchFamily="2" charset="2"/>
              <a:buChar char="§"/>
            </a:pPr>
            <a:r>
              <a:rPr lang="en-US" dirty="0"/>
              <a:t>We plan to use existing installation tooling from </a:t>
            </a:r>
            <a:r>
              <a:rPr lang="en-US" dirty="0" err="1"/>
              <a:t>sPHENIX</a:t>
            </a:r>
            <a:r>
              <a:rPr lang="en-US" dirty="0"/>
              <a:t> that was used to install Inner HCAL as shown in photos.</a:t>
            </a:r>
          </a:p>
          <a:p>
            <a:pPr>
              <a:buFont typeface="Wingdings" pitchFamily="2" charset="2"/>
              <a:buChar char="§"/>
            </a:pPr>
            <a:r>
              <a:rPr lang="en-US" dirty="0"/>
              <a:t>Assemble  Barrel </a:t>
            </a:r>
            <a:r>
              <a:rPr lang="en-US" dirty="0" err="1"/>
              <a:t>EMCal</a:t>
            </a:r>
            <a:r>
              <a:rPr lang="en-US" dirty="0"/>
              <a:t> on sled, A-frames and section of I-beam.</a:t>
            </a:r>
          </a:p>
          <a:p>
            <a:pPr>
              <a:buFont typeface="Wingdings" pitchFamily="2" charset="2"/>
              <a:buChar char="§"/>
            </a:pPr>
            <a:r>
              <a:rPr lang="en-US" dirty="0"/>
              <a:t>The I-beam is inserted into the </a:t>
            </a:r>
            <a:r>
              <a:rPr lang="en-US" dirty="0" err="1"/>
              <a:t>HCal</a:t>
            </a:r>
            <a:r>
              <a:rPr lang="en-US" dirty="0"/>
              <a:t> and supported on stanchions.</a:t>
            </a:r>
          </a:p>
          <a:p>
            <a:pPr>
              <a:buFont typeface="Wingdings" pitchFamily="2" charset="2"/>
              <a:buChar char="§"/>
            </a:pPr>
            <a:r>
              <a:rPr lang="en-US" dirty="0"/>
              <a:t>The  Barrel </a:t>
            </a:r>
            <a:r>
              <a:rPr lang="en-US" dirty="0" err="1"/>
              <a:t>EMCal</a:t>
            </a:r>
            <a:r>
              <a:rPr lang="en-US" dirty="0"/>
              <a:t> is rolled in via the sled on the I-beam.</a:t>
            </a:r>
          </a:p>
          <a:p>
            <a:pPr>
              <a:buFont typeface="Wingdings" pitchFamily="2" charset="2"/>
              <a:buChar char="§"/>
            </a:pPr>
            <a:r>
              <a:rPr lang="en-US" dirty="0"/>
              <a:t>The Barrel </a:t>
            </a:r>
            <a:r>
              <a:rPr lang="en-US" dirty="0" err="1"/>
              <a:t>EMCal</a:t>
            </a:r>
            <a:r>
              <a:rPr lang="en-US" dirty="0"/>
              <a:t> is attached to the support rings.</a:t>
            </a:r>
          </a:p>
          <a:p>
            <a:pPr>
              <a:buFont typeface="Wingdings" pitchFamily="2" charset="2"/>
              <a:buChar char="§"/>
            </a:pPr>
            <a:r>
              <a:rPr lang="en-US" dirty="0"/>
              <a:t>The I-beam and stanchions are removed.</a:t>
            </a:r>
          </a:p>
        </p:txBody>
      </p:sp>
      <p:pic>
        <p:nvPicPr>
          <p:cNvPr id="6" name="Picture 5">
            <a:extLst>
              <a:ext uri="{FF2B5EF4-FFF2-40B4-BE49-F238E27FC236}">
                <a16:creationId xmlns:a16="http://schemas.microsoft.com/office/drawing/2014/main" id="{F9039F0A-B21F-58D4-F4D5-ED1295901213}"/>
              </a:ext>
            </a:extLst>
          </p:cNvPr>
          <p:cNvPicPr>
            <a:picLocks noChangeAspect="1"/>
          </p:cNvPicPr>
          <p:nvPr/>
        </p:nvPicPr>
        <p:blipFill>
          <a:blip r:embed="rId2"/>
          <a:stretch>
            <a:fillRect/>
          </a:stretch>
        </p:blipFill>
        <p:spPr>
          <a:xfrm>
            <a:off x="881049" y="3192381"/>
            <a:ext cx="6311849" cy="3665619"/>
          </a:xfrm>
          <a:prstGeom prst="rect">
            <a:avLst/>
          </a:prstGeom>
        </p:spPr>
      </p:pic>
      <p:pic>
        <p:nvPicPr>
          <p:cNvPr id="1026" name="Picture 2">
            <a:extLst>
              <a:ext uri="{FF2B5EF4-FFF2-40B4-BE49-F238E27FC236}">
                <a16:creationId xmlns:a16="http://schemas.microsoft.com/office/drawing/2014/main" id="{BF92AF78-2074-1554-5DD5-EEBB906D7D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049"/>
          <a:stretch/>
        </p:blipFill>
        <p:spPr bwMode="auto">
          <a:xfrm>
            <a:off x="8817287" y="3059187"/>
            <a:ext cx="3317222" cy="37154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4D180C6-2985-BFF8-D47C-23921F782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8897" y="27882"/>
            <a:ext cx="3933829" cy="295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690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0E06-1370-4E4F-B715-EF0F58702189}"/>
              </a:ext>
            </a:extLst>
          </p:cNvPr>
          <p:cNvSpPr>
            <a:spLocks noGrp="1"/>
          </p:cNvSpPr>
          <p:nvPr>
            <p:ph type="title"/>
          </p:nvPr>
        </p:nvSpPr>
        <p:spPr>
          <a:xfrm>
            <a:off x="571500" y="0"/>
            <a:ext cx="10515600" cy="791633"/>
          </a:xfrm>
        </p:spPr>
        <p:txBody>
          <a:bodyPr>
            <a:normAutofit/>
          </a:bodyPr>
          <a:lstStyle/>
          <a:p>
            <a:r>
              <a:rPr lang="en-US" sz="3200" dirty="0"/>
              <a:t>Hadron Endcap Design (</a:t>
            </a:r>
            <a:r>
              <a:rPr lang="en-US" sz="3200" dirty="0">
                <a:solidFill>
                  <a:srgbClr val="FF0000"/>
                </a:solidFill>
              </a:rPr>
              <a:t>06.10.05.03 and 06.10.06.03</a:t>
            </a:r>
            <a:r>
              <a:rPr lang="en-US" sz="3200" dirty="0">
                <a:solidFill>
                  <a:schemeClr val="tx2"/>
                </a:solidFill>
              </a:rPr>
              <a:t>)</a:t>
            </a:r>
          </a:p>
        </p:txBody>
      </p:sp>
      <p:sp>
        <p:nvSpPr>
          <p:cNvPr id="3" name="Content Placeholder 2">
            <a:extLst>
              <a:ext uri="{FF2B5EF4-FFF2-40B4-BE49-F238E27FC236}">
                <a16:creationId xmlns:a16="http://schemas.microsoft.com/office/drawing/2014/main" id="{9AD02711-D43A-4965-8C3C-A1EBF87BF1F5}"/>
              </a:ext>
            </a:extLst>
          </p:cNvPr>
          <p:cNvSpPr>
            <a:spLocks noGrp="1"/>
          </p:cNvSpPr>
          <p:nvPr>
            <p:ph idx="1"/>
          </p:nvPr>
        </p:nvSpPr>
        <p:spPr>
          <a:xfrm>
            <a:off x="7547757" y="877854"/>
            <a:ext cx="4576278" cy="5743152"/>
          </a:xfrm>
        </p:spPr>
        <p:txBody>
          <a:bodyPr>
            <a:normAutofit fontScale="70000" lnSpcReduction="20000"/>
          </a:bodyPr>
          <a:lstStyle/>
          <a:p>
            <a:r>
              <a:rPr lang="en-US" dirty="0"/>
              <a:t>End Cap Structures accommodate HCAL </a:t>
            </a:r>
            <a:r>
              <a:rPr lang="en-US" dirty="0">
                <a:solidFill>
                  <a:srgbClr val="FF0000"/>
                </a:solidFill>
              </a:rPr>
              <a:t>(</a:t>
            </a:r>
            <a:r>
              <a:rPr lang="en-US" sz="2400" dirty="0">
                <a:solidFill>
                  <a:srgbClr val="FF0000"/>
                </a:solidFill>
              </a:rPr>
              <a:t>06.10.06.03)</a:t>
            </a:r>
            <a:r>
              <a:rPr lang="en-US" dirty="0"/>
              <a:t> and EMCAL Detectors </a:t>
            </a:r>
            <a:r>
              <a:rPr lang="en-US" dirty="0">
                <a:solidFill>
                  <a:srgbClr val="FF0000"/>
                </a:solidFill>
              </a:rPr>
              <a:t>(</a:t>
            </a:r>
            <a:r>
              <a:rPr lang="en-US" sz="2400" dirty="0">
                <a:solidFill>
                  <a:srgbClr val="FF0000"/>
                </a:solidFill>
              </a:rPr>
              <a:t>06.10.05.03)</a:t>
            </a:r>
            <a:endParaRPr lang="en-US" dirty="0"/>
          </a:p>
          <a:p>
            <a:r>
              <a:rPr lang="en-US" dirty="0"/>
              <a:t>End Caps will be designed as two halves with a vertical split that will allow opening of End Caps for maintenance of detectors in the Barrel</a:t>
            </a:r>
          </a:p>
          <a:p>
            <a:r>
              <a:rPr lang="en-US" dirty="0"/>
              <a:t>Endcaps will be assembled in the Experimental Hall and will not impact Barrel Assembly/Installation. It can also be done in parallel with Barrel Assembly if additional resources are available.</a:t>
            </a:r>
          </a:p>
          <a:p>
            <a:r>
              <a:rPr lang="en-US" dirty="0"/>
              <a:t>Following Design and Analysis tasks need to be completed as next steps:</a:t>
            </a:r>
          </a:p>
          <a:p>
            <a:pPr lvl="1"/>
            <a:r>
              <a:rPr lang="en-US" dirty="0"/>
              <a:t>Seismic Analysis – Detailed Seismic Analysis required to figure out size of anchors and to determine stability during movement. </a:t>
            </a:r>
          </a:p>
          <a:p>
            <a:pPr lvl="1"/>
            <a:r>
              <a:rPr lang="en-US" dirty="0"/>
              <a:t>Analysis of Magnetic Forces for HCAL blocks and pins needed.</a:t>
            </a:r>
          </a:p>
          <a:p>
            <a:pPr lvl="1"/>
            <a:r>
              <a:rPr lang="en-US" dirty="0"/>
              <a:t>Pinning/Securing of HCAL/EMCAL detector Blocks</a:t>
            </a:r>
          </a:p>
          <a:p>
            <a:pPr lvl="1"/>
            <a:r>
              <a:rPr lang="en-US" dirty="0"/>
              <a:t>Rails for Endcaps</a:t>
            </a:r>
          </a:p>
          <a:p>
            <a:pPr lvl="1"/>
            <a:r>
              <a:rPr lang="en-US" dirty="0"/>
              <a:t>Moving Mechanism presenting challenge due to one corner being inaccessible.</a:t>
            </a:r>
          </a:p>
          <a:p>
            <a:pPr lvl="1"/>
            <a:r>
              <a:rPr lang="en-US" dirty="0"/>
              <a:t>Guiding Mechanism for Endcaps</a:t>
            </a:r>
          </a:p>
          <a:p>
            <a:pPr lvl="1"/>
            <a:r>
              <a:rPr lang="en-US" dirty="0"/>
              <a:t>North and South Platform Modifications to resolve interference issues</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88C21F83-0F9D-AF60-DE39-0D9CCAEF1BD8}"/>
              </a:ext>
            </a:extLst>
          </p:cNvPr>
          <p:cNvPicPr>
            <a:picLocks noChangeAspect="1"/>
          </p:cNvPicPr>
          <p:nvPr/>
        </p:nvPicPr>
        <p:blipFill rotWithShape="1">
          <a:blip r:embed="rId3"/>
          <a:srcRect r="26790"/>
          <a:stretch/>
        </p:blipFill>
        <p:spPr>
          <a:xfrm>
            <a:off x="343194" y="680830"/>
            <a:ext cx="7290587" cy="5597876"/>
          </a:xfrm>
          <a:prstGeom prst="rect">
            <a:avLst/>
          </a:prstGeom>
        </p:spPr>
      </p:pic>
    </p:spTree>
    <p:extLst>
      <p:ext uri="{BB962C8B-B14F-4D97-AF65-F5344CB8AC3E}">
        <p14:creationId xmlns:p14="http://schemas.microsoft.com/office/powerpoint/2010/main" val="2106350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ndoor, yellow">
            <a:extLst>
              <a:ext uri="{FF2B5EF4-FFF2-40B4-BE49-F238E27FC236}">
                <a16:creationId xmlns:a16="http://schemas.microsoft.com/office/drawing/2014/main" id="{617D3364-E311-F735-4303-B00B54C57CC2}"/>
              </a:ext>
            </a:extLst>
          </p:cNvPr>
          <p:cNvPicPr>
            <a:picLocks noGrp="1" noChangeAspect="1"/>
          </p:cNvPicPr>
          <p:nvPr>
            <p:ph idx="1"/>
          </p:nvPr>
        </p:nvPicPr>
        <p:blipFill rotWithShape="1">
          <a:blip r:embed="rId2"/>
          <a:srcRect l="30009" r="15652" b="26071"/>
          <a:stretch/>
        </p:blipFill>
        <p:spPr>
          <a:xfrm rot="5400000">
            <a:off x="9060599" y="-31584"/>
            <a:ext cx="3099816" cy="3162985"/>
          </a:xfrm>
        </p:spPr>
      </p:pic>
      <p:pic>
        <p:nvPicPr>
          <p:cNvPr id="7" name="Picture 6">
            <a:extLst>
              <a:ext uri="{FF2B5EF4-FFF2-40B4-BE49-F238E27FC236}">
                <a16:creationId xmlns:a16="http://schemas.microsoft.com/office/drawing/2014/main" id="{2C370733-13D2-5AC8-8F32-5099B8533BA0}"/>
              </a:ext>
            </a:extLst>
          </p:cNvPr>
          <p:cNvPicPr>
            <a:picLocks noChangeAspect="1"/>
          </p:cNvPicPr>
          <p:nvPr/>
        </p:nvPicPr>
        <p:blipFill>
          <a:blip r:embed="rId3"/>
          <a:stretch>
            <a:fillRect/>
          </a:stretch>
        </p:blipFill>
        <p:spPr>
          <a:xfrm>
            <a:off x="571500" y="689206"/>
            <a:ext cx="4159574" cy="1178601"/>
          </a:xfrm>
          <a:prstGeom prst="rect">
            <a:avLst/>
          </a:prstGeom>
        </p:spPr>
      </p:pic>
      <p:pic>
        <p:nvPicPr>
          <p:cNvPr id="8" name="Picture 7">
            <a:extLst>
              <a:ext uri="{FF2B5EF4-FFF2-40B4-BE49-F238E27FC236}">
                <a16:creationId xmlns:a16="http://schemas.microsoft.com/office/drawing/2014/main" id="{74BE9D65-A63E-70FD-D530-F7EF95631290}"/>
              </a:ext>
            </a:extLst>
          </p:cNvPr>
          <p:cNvPicPr>
            <a:picLocks noChangeAspect="1"/>
          </p:cNvPicPr>
          <p:nvPr/>
        </p:nvPicPr>
        <p:blipFill>
          <a:blip r:embed="rId4"/>
          <a:stretch>
            <a:fillRect/>
          </a:stretch>
        </p:blipFill>
        <p:spPr>
          <a:xfrm>
            <a:off x="366156" y="1828842"/>
            <a:ext cx="3774141" cy="1709231"/>
          </a:xfrm>
          <a:prstGeom prst="rect">
            <a:avLst/>
          </a:prstGeom>
        </p:spPr>
      </p:pic>
      <p:pic>
        <p:nvPicPr>
          <p:cNvPr id="5" name="Picture 4">
            <a:extLst>
              <a:ext uri="{FF2B5EF4-FFF2-40B4-BE49-F238E27FC236}">
                <a16:creationId xmlns:a16="http://schemas.microsoft.com/office/drawing/2014/main" id="{7651526B-E4CC-C0A4-38E6-1D54CB81AD53}"/>
              </a:ext>
            </a:extLst>
          </p:cNvPr>
          <p:cNvPicPr>
            <a:picLocks noChangeAspect="1"/>
          </p:cNvPicPr>
          <p:nvPr/>
        </p:nvPicPr>
        <p:blipFill>
          <a:blip r:embed="rId5"/>
          <a:stretch>
            <a:fillRect/>
          </a:stretch>
        </p:blipFill>
        <p:spPr>
          <a:xfrm>
            <a:off x="4981648" y="715198"/>
            <a:ext cx="2743201" cy="5699907"/>
          </a:xfrm>
          <a:prstGeom prst="rect">
            <a:avLst/>
          </a:prstGeom>
        </p:spPr>
      </p:pic>
      <p:pic>
        <p:nvPicPr>
          <p:cNvPr id="12" name="Picture 11">
            <a:extLst>
              <a:ext uri="{FF2B5EF4-FFF2-40B4-BE49-F238E27FC236}">
                <a16:creationId xmlns:a16="http://schemas.microsoft.com/office/drawing/2014/main" id="{CBE06969-483C-85FF-7EB9-69797532C825}"/>
              </a:ext>
            </a:extLst>
          </p:cNvPr>
          <p:cNvPicPr>
            <a:picLocks noChangeAspect="1"/>
          </p:cNvPicPr>
          <p:nvPr/>
        </p:nvPicPr>
        <p:blipFill>
          <a:blip r:embed="rId6"/>
          <a:stretch>
            <a:fillRect/>
          </a:stretch>
        </p:blipFill>
        <p:spPr>
          <a:xfrm>
            <a:off x="449281" y="3472168"/>
            <a:ext cx="3075434" cy="3385832"/>
          </a:xfrm>
          <a:prstGeom prst="rect">
            <a:avLst/>
          </a:prstGeom>
        </p:spPr>
      </p:pic>
      <p:pic>
        <p:nvPicPr>
          <p:cNvPr id="1026" name="Picture 2">
            <a:extLst>
              <a:ext uri="{FF2B5EF4-FFF2-40B4-BE49-F238E27FC236}">
                <a16:creationId xmlns:a16="http://schemas.microsoft.com/office/drawing/2014/main" id="{7183C232-DF26-131D-FF88-D96729A58D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834" t="1074" b="17518"/>
          <a:stretch/>
        </p:blipFill>
        <p:spPr bwMode="auto">
          <a:xfrm>
            <a:off x="9023754" y="3172967"/>
            <a:ext cx="3162987" cy="36850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AE80D35-6C04-BFD9-75BB-FC796BE09152}"/>
              </a:ext>
            </a:extLst>
          </p:cNvPr>
          <p:cNvSpPr>
            <a:spLocks noGrp="1"/>
          </p:cNvSpPr>
          <p:nvPr>
            <p:ph type="title"/>
          </p:nvPr>
        </p:nvSpPr>
        <p:spPr>
          <a:xfrm>
            <a:off x="571500" y="86305"/>
            <a:ext cx="10151918" cy="526001"/>
          </a:xfrm>
        </p:spPr>
        <p:txBody>
          <a:bodyPr>
            <a:noAutofit/>
          </a:bodyPr>
          <a:lstStyle/>
          <a:p>
            <a:r>
              <a:rPr lang="en-US" dirty="0"/>
              <a:t>Hadron Endcap ECAL and HCAL Mounting Scheme</a:t>
            </a:r>
          </a:p>
        </p:txBody>
      </p:sp>
    </p:spTree>
    <p:extLst>
      <p:ext uri="{BB962C8B-B14F-4D97-AF65-F5344CB8AC3E}">
        <p14:creationId xmlns:p14="http://schemas.microsoft.com/office/powerpoint/2010/main" val="783386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CF19-2E23-0AE6-516E-DB9CC90195CF}"/>
              </a:ext>
            </a:extLst>
          </p:cNvPr>
          <p:cNvSpPr>
            <a:spLocks noGrp="1"/>
          </p:cNvSpPr>
          <p:nvPr>
            <p:ph type="title"/>
          </p:nvPr>
        </p:nvSpPr>
        <p:spPr>
          <a:xfrm>
            <a:off x="571500" y="0"/>
            <a:ext cx="10515600" cy="679902"/>
          </a:xfrm>
        </p:spPr>
        <p:txBody>
          <a:bodyPr>
            <a:normAutofit/>
          </a:bodyPr>
          <a:lstStyle/>
          <a:p>
            <a:r>
              <a:rPr lang="en-US" dirty="0"/>
              <a:t>Power </a:t>
            </a:r>
          </a:p>
        </p:txBody>
      </p:sp>
      <p:sp>
        <p:nvSpPr>
          <p:cNvPr id="3" name="Content Placeholder 2">
            <a:extLst>
              <a:ext uri="{FF2B5EF4-FFF2-40B4-BE49-F238E27FC236}">
                <a16:creationId xmlns:a16="http://schemas.microsoft.com/office/drawing/2014/main" id="{6F555BAD-CF42-9612-AD27-1EA358CDECCD}"/>
              </a:ext>
            </a:extLst>
          </p:cNvPr>
          <p:cNvSpPr>
            <a:spLocks noGrp="1"/>
          </p:cNvSpPr>
          <p:nvPr>
            <p:ph idx="1"/>
          </p:nvPr>
        </p:nvSpPr>
        <p:spPr>
          <a:xfrm>
            <a:off x="571500" y="818551"/>
            <a:ext cx="11395213" cy="2431690"/>
          </a:xfrm>
        </p:spPr>
        <p:txBody>
          <a:bodyPr>
            <a:normAutofit fontScale="92500" lnSpcReduction="10000"/>
          </a:bodyPr>
          <a:lstStyle/>
          <a:p>
            <a:r>
              <a:rPr lang="en-US" dirty="0"/>
              <a:t>New Power Supplies will be used for MARCO (</a:t>
            </a:r>
            <a:r>
              <a:rPr lang="en-US" dirty="0">
                <a:solidFill>
                  <a:srgbClr val="FF0000"/>
                </a:solidFill>
              </a:rPr>
              <a:t>SC Magnet 06.10.07</a:t>
            </a:r>
            <a:r>
              <a:rPr lang="en-US" dirty="0"/>
              <a:t>). New DAQ Rack will be placed on Third Level.</a:t>
            </a:r>
          </a:p>
          <a:p>
            <a:r>
              <a:rPr lang="en-US" dirty="0"/>
              <a:t>Power requirements for detectors are being estimated and compared to available power.</a:t>
            </a:r>
          </a:p>
          <a:p>
            <a:r>
              <a:rPr lang="en-US" dirty="0"/>
              <a:t>Detector Electronic Racks on South Platform: Current assumption is that available power is enough. Trying to collect requirements and verify the assumption.</a:t>
            </a:r>
          </a:p>
          <a:p>
            <a:r>
              <a:rPr lang="en-US" dirty="0"/>
              <a:t>Shown below is the snapshot from Electronics, power and services spreadsheet. Full version in backup slides for reference.</a:t>
            </a:r>
          </a:p>
        </p:txBody>
      </p:sp>
      <p:pic>
        <p:nvPicPr>
          <p:cNvPr id="6" name="Picture 5"/>
          <p:cNvPicPr>
            <a:picLocks noChangeAspect="1"/>
          </p:cNvPicPr>
          <p:nvPr/>
        </p:nvPicPr>
        <p:blipFill>
          <a:blip r:embed="rId2"/>
          <a:stretch>
            <a:fillRect/>
          </a:stretch>
        </p:blipFill>
        <p:spPr>
          <a:xfrm>
            <a:off x="595805" y="3357120"/>
            <a:ext cx="10410428" cy="2827854"/>
          </a:xfrm>
          <a:prstGeom prst="rect">
            <a:avLst/>
          </a:prstGeom>
        </p:spPr>
      </p:pic>
    </p:spTree>
    <p:extLst>
      <p:ext uri="{BB962C8B-B14F-4D97-AF65-F5344CB8AC3E}">
        <p14:creationId xmlns:p14="http://schemas.microsoft.com/office/powerpoint/2010/main" val="1999988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normAutofit/>
          </a:bodyPr>
          <a:lstStyle/>
          <a:p>
            <a:r>
              <a:rPr lang="en-US" dirty="0"/>
              <a:t>Inner Tracker Updates</a:t>
            </a:r>
          </a:p>
        </p:txBody>
      </p:sp>
      <p:sp>
        <p:nvSpPr>
          <p:cNvPr id="3" name="Text Placeholder 2">
            <a:extLst>
              <a:ext uri="{FF2B5EF4-FFF2-40B4-BE49-F238E27FC236}">
                <a16:creationId xmlns:a16="http://schemas.microsoft.com/office/drawing/2014/main" id="{8EB44159-A8D7-652A-C482-54E18329D723}"/>
              </a:ext>
            </a:extLst>
          </p:cNvPr>
          <p:cNvSpPr>
            <a:spLocks noGrp="1"/>
          </p:cNvSpPr>
          <p:nvPr>
            <p:ph type="body" sz="quarter" idx="10"/>
          </p:nvPr>
        </p:nvSpPr>
        <p:spPr>
          <a:xfrm>
            <a:off x="461963" y="981075"/>
            <a:ext cx="6232269" cy="5065713"/>
          </a:xfrm>
        </p:spPr>
        <p:txBody>
          <a:bodyPr/>
          <a:lstStyle/>
          <a:p>
            <a:r>
              <a:rPr lang="en-US" dirty="0"/>
              <a:t>Spoke with Andy during the engineering workshop and updated some Inner tracker dimensions</a:t>
            </a:r>
          </a:p>
          <a:p>
            <a:r>
              <a:rPr lang="en-US" dirty="0"/>
              <a:t>AC-LGAD adjusted, Inner MPGDs adjusted &amp; MPGD disks adjusted </a:t>
            </a:r>
          </a:p>
        </p:txBody>
      </p:sp>
      <p:grpSp>
        <p:nvGrpSpPr>
          <p:cNvPr id="25" name="Group 24">
            <a:extLst>
              <a:ext uri="{FF2B5EF4-FFF2-40B4-BE49-F238E27FC236}">
                <a16:creationId xmlns:a16="http://schemas.microsoft.com/office/drawing/2014/main" id="{9A3012D5-C57C-2A40-2C62-7CE25A5EB902}"/>
              </a:ext>
            </a:extLst>
          </p:cNvPr>
          <p:cNvGrpSpPr/>
          <p:nvPr/>
        </p:nvGrpSpPr>
        <p:grpSpPr>
          <a:xfrm>
            <a:off x="381654" y="2919819"/>
            <a:ext cx="6435987" cy="3126969"/>
            <a:chOff x="461963" y="981075"/>
            <a:chExt cx="10292179" cy="5000526"/>
          </a:xfrm>
        </p:grpSpPr>
        <p:pic>
          <p:nvPicPr>
            <p:cNvPr id="5" name="Picture 4">
              <a:extLst>
                <a:ext uri="{FF2B5EF4-FFF2-40B4-BE49-F238E27FC236}">
                  <a16:creationId xmlns:a16="http://schemas.microsoft.com/office/drawing/2014/main" id="{9C0C3A22-1DE0-BB65-BF7B-D11B67AF3EEA}"/>
                </a:ext>
              </a:extLst>
            </p:cNvPr>
            <p:cNvPicPr>
              <a:picLocks noChangeAspect="1"/>
            </p:cNvPicPr>
            <p:nvPr/>
          </p:nvPicPr>
          <p:blipFill>
            <a:blip r:embed="rId2"/>
            <a:stretch>
              <a:fillRect/>
            </a:stretch>
          </p:blipFill>
          <p:spPr>
            <a:xfrm>
              <a:off x="461963" y="981075"/>
              <a:ext cx="10292179" cy="5000526"/>
            </a:xfrm>
            <a:prstGeom prst="rect">
              <a:avLst/>
            </a:prstGeom>
          </p:spPr>
        </p:pic>
        <p:cxnSp>
          <p:nvCxnSpPr>
            <p:cNvPr id="6" name="Straight Arrow Connector 5">
              <a:extLst>
                <a:ext uri="{FF2B5EF4-FFF2-40B4-BE49-F238E27FC236}">
                  <a16:creationId xmlns:a16="http://schemas.microsoft.com/office/drawing/2014/main" id="{D178057A-136E-114D-0E15-8163094D6B87}"/>
                </a:ext>
              </a:extLst>
            </p:cNvPr>
            <p:cNvCxnSpPr/>
            <p:nvPr/>
          </p:nvCxnSpPr>
          <p:spPr>
            <a:xfrm flipH="1" flipV="1">
              <a:off x="3961804" y="3232152"/>
              <a:ext cx="307266" cy="31753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F738FE8-C312-50A1-E1EA-3F090A7A33A2}"/>
                </a:ext>
              </a:extLst>
            </p:cNvPr>
            <p:cNvCxnSpPr/>
            <p:nvPr/>
          </p:nvCxnSpPr>
          <p:spPr>
            <a:xfrm flipH="1" flipV="1">
              <a:off x="3414718" y="2737528"/>
              <a:ext cx="472141" cy="49462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3D543E8-CA76-38B0-78EB-86C6334AF5F1}"/>
                </a:ext>
              </a:extLst>
            </p:cNvPr>
            <p:cNvCxnSpPr/>
            <p:nvPr/>
          </p:nvCxnSpPr>
          <p:spPr>
            <a:xfrm flipH="1">
              <a:off x="1696025" y="2601864"/>
              <a:ext cx="1658740"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444CAFE-45D1-2B2E-DB96-CB79B65846CF}"/>
                </a:ext>
              </a:extLst>
            </p:cNvPr>
            <p:cNvCxnSpPr/>
            <p:nvPr/>
          </p:nvCxnSpPr>
          <p:spPr>
            <a:xfrm flipH="1" flipV="1">
              <a:off x="1233876" y="2284331"/>
              <a:ext cx="442165" cy="31753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031A806-C01F-2831-5F8F-E347D6BB2983}"/>
                </a:ext>
              </a:extLst>
            </p:cNvPr>
            <p:cNvCxnSpPr/>
            <p:nvPr/>
          </p:nvCxnSpPr>
          <p:spPr>
            <a:xfrm flipV="1">
              <a:off x="1186412" y="2010581"/>
              <a:ext cx="0" cy="27375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50DA100-8502-6A37-97C6-DDEFD20549BF}"/>
                </a:ext>
              </a:extLst>
            </p:cNvPr>
            <p:cNvCxnSpPr/>
            <p:nvPr/>
          </p:nvCxnSpPr>
          <p:spPr>
            <a:xfrm flipH="1">
              <a:off x="604355" y="2010581"/>
              <a:ext cx="582057"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B571F508-EF85-D53A-BE57-4FEC5F633CD7}"/>
                </a:ext>
              </a:extLst>
            </p:cNvPr>
            <p:cNvCxnSpPr/>
            <p:nvPr/>
          </p:nvCxnSpPr>
          <p:spPr>
            <a:xfrm flipV="1">
              <a:off x="5173382" y="3232152"/>
              <a:ext cx="287283" cy="31753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B35D401-8D70-3A0B-0C98-EB72A2510FCE}"/>
                </a:ext>
              </a:extLst>
            </p:cNvPr>
            <p:cNvCxnSpPr/>
            <p:nvPr/>
          </p:nvCxnSpPr>
          <p:spPr>
            <a:xfrm flipV="1">
              <a:off x="5553093" y="2670977"/>
              <a:ext cx="469645" cy="561175"/>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97A49EC-E209-BF16-33EB-E834F474EC23}"/>
                </a:ext>
              </a:extLst>
            </p:cNvPr>
            <p:cNvCxnSpPr/>
            <p:nvPr/>
          </p:nvCxnSpPr>
          <p:spPr>
            <a:xfrm>
              <a:off x="6118914" y="2601864"/>
              <a:ext cx="278663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73CE0A9-7571-78A2-4E2C-25302E850910}"/>
                </a:ext>
              </a:extLst>
            </p:cNvPr>
            <p:cNvCxnSpPr/>
            <p:nvPr/>
          </p:nvCxnSpPr>
          <p:spPr>
            <a:xfrm flipV="1">
              <a:off x="8960505" y="2284331"/>
              <a:ext cx="191729" cy="31753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214BF3BF-C5C6-2BF5-1BBE-0938DF8659FA}"/>
                </a:ext>
              </a:extLst>
            </p:cNvPr>
            <p:cNvCxnSpPr/>
            <p:nvPr/>
          </p:nvCxnSpPr>
          <p:spPr>
            <a:xfrm>
              <a:off x="9152234" y="2275717"/>
              <a:ext cx="877458"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9001342-D991-D642-F5C0-58CE8E296307}"/>
                </a:ext>
              </a:extLst>
            </p:cNvPr>
            <p:cNvCxnSpPr/>
            <p:nvPr/>
          </p:nvCxnSpPr>
          <p:spPr>
            <a:xfrm flipV="1">
              <a:off x="10114628" y="1698616"/>
              <a:ext cx="0" cy="585715"/>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C27F502-3F23-6D85-B11F-BEBB2B371AF3}"/>
                </a:ext>
              </a:extLst>
            </p:cNvPr>
            <p:cNvCxnSpPr/>
            <p:nvPr/>
          </p:nvCxnSpPr>
          <p:spPr>
            <a:xfrm flipV="1">
              <a:off x="10114628" y="1163725"/>
              <a:ext cx="442164" cy="464646"/>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B49037F9-06BD-9014-60DE-3FF1D7B5B9C6}"/>
                </a:ext>
              </a:extLst>
            </p:cNvPr>
            <p:cNvSpPr/>
            <p:nvPr/>
          </p:nvSpPr>
          <p:spPr>
            <a:xfrm>
              <a:off x="3961804" y="3643333"/>
              <a:ext cx="232323" cy="232323"/>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1</a:t>
              </a:r>
            </a:p>
          </p:txBody>
        </p:sp>
        <p:cxnSp>
          <p:nvCxnSpPr>
            <p:cNvPr id="20" name="Straight Arrow Connector 19">
              <a:extLst>
                <a:ext uri="{FF2B5EF4-FFF2-40B4-BE49-F238E27FC236}">
                  <a16:creationId xmlns:a16="http://schemas.microsoft.com/office/drawing/2014/main" id="{88E20C69-053D-ABAE-2598-AF3EF6052DB3}"/>
                </a:ext>
              </a:extLst>
            </p:cNvPr>
            <p:cNvCxnSpPr/>
            <p:nvPr/>
          </p:nvCxnSpPr>
          <p:spPr>
            <a:xfrm flipV="1">
              <a:off x="4244090" y="3627413"/>
              <a:ext cx="0" cy="24172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DABDC9C1-35C6-D988-23E3-C33824372905}"/>
                </a:ext>
              </a:extLst>
            </p:cNvPr>
            <p:cNvSpPr>
              <a:spLocks/>
            </p:cNvSpPr>
            <p:nvPr/>
          </p:nvSpPr>
          <p:spPr>
            <a:xfrm>
              <a:off x="3660155" y="3191326"/>
              <a:ext cx="232323" cy="232323"/>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2</a:t>
              </a:r>
            </a:p>
          </p:txBody>
        </p:sp>
        <p:sp>
          <p:nvSpPr>
            <p:cNvPr id="22" name="Oval 21">
              <a:extLst>
                <a:ext uri="{FF2B5EF4-FFF2-40B4-BE49-F238E27FC236}">
                  <a16:creationId xmlns:a16="http://schemas.microsoft.com/office/drawing/2014/main" id="{A8455464-69D8-D895-AE25-89AAA9ED70A6}"/>
                </a:ext>
              </a:extLst>
            </p:cNvPr>
            <p:cNvSpPr>
              <a:spLocks/>
            </p:cNvSpPr>
            <p:nvPr/>
          </p:nvSpPr>
          <p:spPr>
            <a:xfrm>
              <a:off x="599358" y="1638653"/>
              <a:ext cx="232323" cy="232323"/>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5</a:t>
              </a:r>
            </a:p>
          </p:txBody>
        </p:sp>
        <p:sp>
          <p:nvSpPr>
            <p:cNvPr id="23" name="Oval 22">
              <a:extLst>
                <a:ext uri="{FF2B5EF4-FFF2-40B4-BE49-F238E27FC236}">
                  <a16:creationId xmlns:a16="http://schemas.microsoft.com/office/drawing/2014/main" id="{42C977EF-0B3E-4333-6AAF-32DDC2B4FC3C}"/>
                </a:ext>
              </a:extLst>
            </p:cNvPr>
            <p:cNvSpPr>
              <a:spLocks/>
            </p:cNvSpPr>
            <p:nvPr/>
          </p:nvSpPr>
          <p:spPr>
            <a:xfrm>
              <a:off x="965330" y="2311946"/>
              <a:ext cx="232323" cy="232323"/>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4</a:t>
              </a:r>
            </a:p>
          </p:txBody>
        </p:sp>
        <p:sp>
          <p:nvSpPr>
            <p:cNvPr id="24" name="Oval 23">
              <a:extLst>
                <a:ext uri="{FF2B5EF4-FFF2-40B4-BE49-F238E27FC236}">
                  <a16:creationId xmlns:a16="http://schemas.microsoft.com/office/drawing/2014/main" id="{C8A14E93-22E7-9AB1-E4CF-38895E9CFA1D}"/>
                </a:ext>
              </a:extLst>
            </p:cNvPr>
            <p:cNvSpPr>
              <a:spLocks/>
            </p:cNvSpPr>
            <p:nvPr/>
          </p:nvSpPr>
          <p:spPr>
            <a:xfrm>
              <a:off x="3298557" y="2326935"/>
              <a:ext cx="232323" cy="232323"/>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3</a:t>
              </a:r>
            </a:p>
          </p:txBody>
        </p:sp>
      </p:grpSp>
      <p:pic>
        <p:nvPicPr>
          <p:cNvPr id="4" name="Picture 3">
            <a:extLst>
              <a:ext uri="{FF2B5EF4-FFF2-40B4-BE49-F238E27FC236}">
                <a16:creationId xmlns:a16="http://schemas.microsoft.com/office/drawing/2014/main" id="{3DEEC496-7228-3AE1-8DB9-7BC4CE5549E4}"/>
              </a:ext>
            </a:extLst>
          </p:cNvPr>
          <p:cNvPicPr>
            <a:picLocks noChangeAspect="1"/>
          </p:cNvPicPr>
          <p:nvPr/>
        </p:nvPicPr>
        <p:blipFill>
          <a:blip r:embed="rId3"/>
          <a:stretch>
            <a:fillRect/>
          </a:stretch>
        </p:blipFill>
        <p:spPr>
          <a:xfrm>
            <a:off x="6897950" y="811212"/>
            <a:ext cx="5226327" cy="2477219"/>
          </a:xfrm>
          <a:prstGeom prst="rect">
            <a:avLst/>
          </a:prstGeom>
        </p:spPr>
      </p:pic>
      <p:pic>
        <p:nvPicPr>
          <p:cNvPr id="26" name="Picture 25">
            <a:extLst>
              <a:ext uri="{FF2B5EF4-FFF2-40B4-BE49-F238E27FC236}">
                <a16:creationId xmlns:a16="http://schemas.microsoft.com/office/drawing/2014/main" id="{EDCD0D36-44AD-418C-1E0E-4A74A770F537}"/>
              </a:ext>
            </a:extLst>
          </p:cNvPr>
          <p:cNvPicPr>
            <a:picLocks noChangeAspect="1"/>
          </p:cNvPicPr>
          <p:nvPr/>
        </p:nvPicPr>
        <p:blipFill>
          <a:blip r:embed="rId4"/>
          <a:stretch>
            <a:fillRect/>
          </a:stretch>
        </p:blipFill>
        <p:spPr>
          <a:xfrm>
            <a:off x="6900300" y="3572313"/>
            <a:ext cx="5230803" cy="2268567"/>
          </a:xfrm>
          <a:prstGeom prst="rect">
            <a:avLst/>
          </a:prstGeom>
        </p:spPr>
      </p:pic>
    </p:spTree>
    <p:extLst>
      <p:ext uri="{BB962C8B-B14F-4D97-AF65-F5344CB8AC3E}">
        <p14:creationId xmlns:p14="http://schemas.microsoft.com/office/powerpoint/2010/main" val="1271583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B70C-6371-CCB2-5518-AC3A47F8FAC3}"/>
              </a:ext>
            </a:extLst>
          </p:cNvPr>
          <p:cNvSpPr>
            <a:spLocks noGrp="1"/>
          </p:cNvSpPr>
          <p:nvPr>
            <p:ph type="title"/>
          </p:nvPr>
        </p:nvSpPr>
        <p:spPr>
          <a:xfrm>
            <a:off x="638881" y="8957"/>
            <a:ext cx="10909640" cy="765595"/>
          </a:xfrm>
        </p:spPr>
        <p:txBody>
          <a:bodyPr vert="horz" lIns="91440" tIns="45720" rIns="91440" bIns="45720" rtlCol="0" anchor="ctr">
            <a:normAutofit/>
          </a:bodyPr>
          <a:lstStyle/>
          <a:p>
            <a:r>
              <a:rPr lang="en-US" dirty="0">
                <a:latin typeface="Arial" panose="020B0604020202020204" pitchFamily="34" charset="0"/>
                <a:ea typeface="+mj-ea"/>
                <a:cs typeface="Arial" panose="020B0604020202020204" pitchFamily="34" charset="0"/>
              </a:rPr>
              <a:t>Cooling Systems and Gas Systems</a:t>
            </a:r>
          </a:p>
        </p:txBody>
      </p:sp>
      <p:sp>
        <p:nvSpPr>
          <p:cNvPr id="3" name="Content Placeholder 2">
            <a:extLst>
              <a:ext uri="{FF2B5EF4-FFF2-40B4-BE49-F238E27FC236}">
                <a16:creationId xmlns:a16="http://schemas.microsoft.com/office/drawing/2014/main" id="{9A8B42C6-2D2C-9B0B-D8E4-A38E79B86CD4}"/>
              </a:ext>
            </a:extLst>
          </p:cNvPr>
          <p:cNvSpPr>
            <a:spLocks noGrp="1"/>
          </p:cNvSpPr>
          <p:nvPr>
            <p:ph idx="1"/>
          </p:nvPr>
        </p:nvSpPr>
        <p:spPr>
          <a:xfrm>
            <a:off x="466364" y="5094517"/>
            <a:ext cx="11259272" cy="1347414"/>
          </a:xfrm>
        </p:spPr>
        <p:txBody>
          <a:bodyPr vert="horz" lIns="91440" tIns="45720" rIns="91440" bIns="45720" rtlCol="0" anchor="ctr">
            <a:normAutofit fontScale="85000" lnSpcReduction="20000"/>
          </a:bodyPr>
          <a:lstStyle/>
          <a:p>
            <a:r>
              <a:rPr lang="en-US" sz="2200" dirty="0">
                <a:latin typeface="+mn-lt"/>
                <a:ea typeface="+mn-ea"/>
                <a:cs typeface="+mn-cs"/>
              </a:rPr>
              <a:t>Gas Systems</a:t>
            </a:r>
          </a:p>
          <a:p>
            <a:pPr lvl="1"/>
            <a:r>
              <a:rPr lang="en-US" sz="1800" dirty="0">
                <a:latin typeface="+mn-lt"/>
                <a:ea typeface="+mn-ea"/>
                <a:cs typeface="+mn-cs"/>
              </a:rPr>
              <a:t>Gas Detectors such as MPGDs need Gas Systems for mixing and delivery of required gases. We will design and build gas systems for the required detectors.</a:t>
            </a:r>
          </a:p>
          <a:p>
            <a:r>
              <a:rPr lang="en-US" sz="2200" dirty="0">
                <a:latin typeface="+mn-lt"/>
                <a:ea typeface="+mn-ea"/>
                <a:cs typeface="+mn-cs"/>
              </a:rPr>
              <a:t>Cooling Systems</a:t>
            </a:r>
          </a:p>
          <a:p>
            <a:pPr lvl="1"/>
            <a:r>
              <a:rPr lang="en-US" sz="1800" dirty="0">
                <a:latin typeface="+mn-lt"/>
                <a:ea typeface="+mn-ea"/>
                <a:cs typeface="+mn-cs"/>
              </a:rPr>
              <a:t>Need to fully gather cooling requirements for all the detectors and integrate cooling in the design.</a:t>
            </a:r>
          </a:p>
          <a:p>
            <a:endParaRPr lang="en-US" sz="2200" dirty="0">
              <a:latin typeface="+mn-lt"/>
              <a:ea typeface="+mn-ea"/>
              <a:cs typeface="+mn-cs"/>
            </a:endParaRPr>
          </a:p>
          <a:p>
            <a:endParaRPr lang="en-US" sz="2200" dirty="0">
              <a:latin typeface="+mn-lt"/>
              <a:ea typeface="+mn-ea"/>
              <a:cs typeface="+mn-cs"/>
            </a:endParaRPr>
          </a:p>
        </p:txBody>
      </p:sp>
      <p:pic>
        <p:nvPicPr>
          <p:cNvPr id="5" name="Picture 4">
            <a:extLst>
              <a:ext uri="{FF2B5EF4-FFF2-40B4-BE49-F238E27FC236}">
                <a16:creationId xmlns:a16="http://schemas.microsoft.com/office/drawing/2014/main" id="{122A5086-FE6B-D688-ED58-19CCE409898F}"/>
              </a:ext>
            </a:extLst>
          </p:cNvPr>
          <p:cNvPicPr>
            <a:picLocks noChangeAspect="1"/>
          </p:cNvPicPr>
          <p:nvPr/>
        </p:nvPicPr>
        <p:blipFill>
          <a:blip r:embed="rId2"/>
          <a:stretch>
            <a:fillRect/>
          </a:stretch>
        </p:blipFill>
        <p:spPr>
          <a:xfrm>
            <a:off x="744071" y="750083"/>
            <a:ext cx="5070042" cy="3853232"/>
          </a:xfrm>
          <a:prstGeom prst="rect">
            <a:avLst/>
          </a:prstGeom>
        </p:spPr>
      </p:pic>
      <p:pic>
        <p:nvPicPr>
          <p:cNvPr id="6" name="Picture 5">
            <a:extLst>
              <a:ext uri="{FF2B5EF4-FFF2-40B4-BE49-F238E27FC236}">
                <a16:creationId xmlns:a16="http://schemas.microsoft.com/office/drawing/2014/main" id="{2E2AFB52-0370-0FC5-3B1E-90959E94224B}"/>
              </a:ext>
            </a:extLst>
          </p:cNvPr>
          <p:cNvPicPr>
            <a:picLocks noChangeAspect="1"/>
          </p:cNvPicPr>
          <p:nvPr/>
        </p:nvPicPr>
        <p:blipFill>
          <a:blip r:embed="rId3"/>
          <a:stretch>
            <a:fillRect/>
          </a:stretch>
        </p:blipFill>
        <p:spPr>
          <a:xfrm>
            <a:off x="5952849" y="752458"/>
            <a:ext cx="5915887" cy="3948855"/>
          </a:xfrm>
          <a:prstGeom prst="rect">
            <a:avLst/>
          </a:prstGeom>
        </p:spPr>
      </p:pic>
    </p:spTree>
    <p:extLst>
      <p:ext uri="{BB962C8B-B14F-4D97-AF65-F5344CB8AC3E}">
        <p14:creationId xmlns:p14="http://schemas.microsoft.com/office/powerpoint/2010/main" val="3664470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10515600" cy="599262"/>
          </a:xfrm>
        </p:spPr>
        <p:txBody>
          <a:bodyPr>
            <a:normAutofit/>
          </a:bodyPr>
          <a:lstStyle/>
          <a:p>
            <a:r>
              <a:rPr lang="en-US" sz="3200" dirty="0"/>
              <a:t>Summary/ Next Steps</a:t>
            </a:r>
          </a:p>
        </p:txBody>
      </p:sp>
      <p:sp>
        <p:nvSpPr>
          <p:cNvPr id="3" name="Content Placeholder 2"/>
          <p:cNvSpPr>
            <a:spLocks noGrp="1"/>
          </p:cNvSpPr>
          <p:nvPr>
            <p:ph idx="1"/>
          </p:nvPr>
        </p:nvSpPr>
        <p:spPr>
          <a:xfrm>
            <a:off x="571500" y="842771"/>
            <a:ext cx="11049000" cy="5270054"/>
          </a:xfrm>
        </p:spPr>
        <p:txBody>
          <a:bodyPr>
            <a:normAutofit/>
          </a:bodyPr>
          <a:lstStyle/>
          <a:p>
            <a:pPr>
              <a:buFont typeface="Wingdings" pitchFamily="2" charset="2"/>
              <a:buChar char="§"/>
            </a:pPr>
            <a:r>
              <a:rPr lang="en-US" sz="2000" dirty="0"/>
              <a:t>As shown in the slides, preliminary design of the support structures for LLP items looks promising.</a:t>
            </a:r>
          </a:p>
          <a:p>
            <a:pPr>
              <a:buFont typeface="Wingdings" pitchFamily="2" charset="2"/>
              <a:buChar char="§"/>
            </a:pPr>
            <a:r>
              <a:rPr lang="en-US" sz="2000" dirty="0"/>
              <a:t>Developing the designs of various sub detectors and their support structures.</a:t>
            </a:r>
          </a:p>
          <a:p>
            <a:pPr>
              <a:buFont typeface="Wingdings" pitchFamily="2" charset="2"/>
              <a:buChar char="§"/>
            </a:pPr>
            <a:r>
              <a:rPr lang="en-US" sz="2000" dirty="0"/>
              <a:t>Identification of conflicts and resolution.</a:t>
            </a:r>
          </a:p>
          <a:p>
            <a:pPr>
              <a:buFont typeface="Wingdings" pitchFamily="2" charset="2"/>
              <a:buChar char="§"/>
            </a:pPr>
            <a:r>
              <a:rPr lang="en-US" sz="2000" dirty="0"/>
              <a:t>Cabling plan needs to be further developed with cable trays etc.</a:t>
            </a:r>
          </a:p>
          <a:p>
            <a:pPr>
              <a:buFont typeface="Wingdings" pitchFamily="2" charset="2"/>
              <a:buChar char="§"/>
            </a:pPr>
            <a:r>
              <a:rPr lang="en-US" sz="2000" dirty="0"/>
              <a:t>All detectors and structures need to be analyzed for Seismic and Magnetic Forces but should not affect LLP items.</a:t>
            </a:r>
          </a:p>
          <a:p>
            <a:pPr>
              <a:buFont typeface="Wingdings" pitchFamily="2" charset="2"/>
              <a:buChar char="§"/>
            </a:pPr>
            <a:r>
              <a:rPr lang="en-US" sz="2000" dirty="0"/>
              <a:t>Moving Mechanisms for Endcaps need to be finalized and integrated into the design.</a:t>
            </a:r>
          </a:p>
          <a:p>
            <a:pPr>
              <a:buFont typeface="Wingdings" pitchFamily="2" charset="2"/>
              <a:buChar char="§"/>
            </a:pPr>
            <a:r>
              <a:rPr lang="en-US" sz="2000" dirty="0"/>
              <a:t>Power requirements for various detectors and electronics need to be further developed.</a:t>
            </a:r>
          </a:p>
          <a:p>
            <a:pPr>
              <a:buFont typeface="Wingdings" pitchFamily="2" charset="2"/>
              <a:buChar char="§"/>
            </a:pPr>
            <a:r>
              <a:rPr lang="en-US" sz="2000" dirty="0"/>
              <a:t>Grounding scheme for Magnet and detectors need to developed.</a:t>
            </a:r>
          </a:p>
          <a:p>
            <a:pPr>
              <a:buFont typeface="Wingdings" pitchFamily="2" charset="2"/>
              <a:buChar char="§"/>
            </a:pPr>
            <a:r>
              <a:rPr lang="en-US" sz="2000" dirty="0"/>
              <a:t>Cooling Requirements need to be further developed.</a:t>
            </a:r>
          </a:p>
          <a:p>
            <a:pPr>
              <a:buFont typeface="Wingdings" pitchFamily="2" charset="2"/>
              <a:buChar char="§"/>
            </a:pPr>
            <a:r>
              <a:rPr lang="en-US" sz="2000" dirty="0"/>
              <a:t>Gas Systems need to be designed (This can wait for now).</a:t>
            </a:r>
          </a:p>
          <a:p>
            <a:pPr>
              <a:buFont typeface="Wingdings" pitchFamily="2" charset="2"/>
              <a:buChar char="§"/>
            </a:pPr>
            <a:r>
              <a:rPr lang="en-US" sz="2000" dirty="0"/>
              <a:t>Safety systems (Fire Suppression, Smoke Detection and Interlock systems) need to be designed.</a:t>
            </a:r>
          </a:p>
          <a:p>
            <a:pPr>
              <a:buFont typeface="Wingdings" pitchFamily="2" charset="2"/>
              <a:buChar char="§"/>
            </a:pPr>
            <a:endParaRPr lang="en-US" sz="2000" dirty="0">
              <a:solidFill>
                <a:srgbClr val="FF0000"/>
              </a:solidFill>
            </a:endParaRPr>
          </a:p>
          <a:p>
            <a:pPr>
              <a:buFont typeface="Wingdings" pitchFamily="2" charset="2"/>
              <a:buChar char="§"/>
            </a:pPr>
            <a:endParaRPr lang="en-US" sz="2000" dirty="0"/>
          </a:p>
          <a:p>
            <a:pPr>
              <a:buFont typeface="Wingdings" pitchFamily="2" charset="2"/>
              <a:buChar char="§"/>
            </a:pPr>
            <a:endParaRPr lang="en-US" sz="2000" dirty="0"/>
          </a:p>
        </p:txBody>
      </p:sp>
    </p:spTree>
    <p:extLst>
      <p:ext uri="{BB962C8B-B14F-4D97-AF65-F5344CB8AC3E}">
        <p14:creationId xmlns:p14="http://schemas.microsoft.com/office/powerpoint/2010/main" val="3045140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normAutofit/>
          </a:bodyPr>
          <a:lstStyle/>
          <a:p>
            <a:r>
              <a:rPr lang="en-US" dirty="0"/>
              <a:t>Inner Tracker Updates</a:t>
            </a:r>
          </a:p>
        </p:txBody>
      </p:sp>
      <p:pic>
        <p:nvPicPr>
          <p:cNvPr id="29" name="Picture 28">
            <a:extLst>
              <a:ext uri="{FF2B5EF4-FFF2-40B4-BE49-F238E27FC236}">
                <a16:creationId xmlns:a16="http://schemas.microsoft.com/office/drawing/2014/main" id="{B21D611F-6B09-BF07-FF4D-874889CD7917}"/>
              </a:ext>
            </a:extLst>
          </p:cNvPr>
          <p:cNvPicPr>
            <a:picLocks noChangeAspect="1"/>
          </p:cNvPicPr>
          <p:nvPr/>
        </p:nvPicPr>
        <p:blipFill>
          <a:blip r:embed="rId2"/>
          <a:stretch>
            <a:fillRect/>
          </a:stretch>
        </p:blipFill>
        <p:spPr>
          <a:xfrm>
            <a:off x="647678" y="810521"/>
            <a:ext cx="11128419" cy="5406819"/>
          </a:xfrm>
          <a:prstGeom prst="rect">
            <a:avLst/>
          </a:prstGeom>
        </p:spPr>
      </p:pic>
    </p:spTree>
    <p:extLst>
      <p:ext uri="{BB962C8B-B14F-4D97-AF65-F5344CB8AC3E}">
        <p14:creationId xmlns:p14="http://schemas.microsoft.com/office/powerpoint/2010/main" val="1112249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lstStyle/>
          <a:p>
            <a:r>
              <a:rPr lang="en-US" dirty="0"/>
              <a:t>Inner Tracker Updates</a:t>
            </a:r>
          </a:p>
        </p:txBody>
      </p:sp>
      <p:sp>
        <p:nvSpPr>
          <p:cNvPr id="3" name="Text Placeholder 2">
            <a:extLst>
              <a:ext uri="{FF2B5EF4-FFF2-40B4-BE49-F238E27FC236}">
                <a16:creationId xmlns:a16="http://schemas.microsoft.com/office/drawing/2014/main" id="{8EB44159-A8D7-652A-C482-54E18329D723}"/>
              </a:ext>
            </a:extLst>
          </p:cNvPr>
          <p:cNvSpPr>
            <a:spLocks noGrp="1"/>
          </p:cNvSpPr>
          <p:nvPr>
            <p:ph type="body" sz="quarter" idx="10"/>
          </p:nvPr>
        </p:nvSpPr>
        <p:spPr/>
        <p:txBody>
          <a:bodyPr/>
          <a:lstStyle/>
          <a:p>
            <a:r>
              <a:rPr lang="en-US" dirty="0"/>
              <a:t>Recently had an engineering workshop for the inner trackers last month</a:t>
            </a:r>
          </a:p>
          <a:p>
            <a:r>
              <a:rPr lang="en-US" dirty="0"/>
              <a:t>Discussed various topics from, most of which were cover in the last TIC meeting </a:t>
            </a:r>
          </a:p>
        </p:txBody>
      </p:sp>
      <p:pic>
        <p:nvPicPr>
          <p:cNvPr id="4" name="Picture 3">
            <a:extLst>
              <a:ext uri="{FF2B5EF4-FFF2-40B4-BE49-F238E27FC236}">
                <a16:creationId xmlns:a16="http://schemas.microsoft.com/office/drawing/2014/main" id="{021D8EEC-ED6C-AA68-9437-1441A2BB5333}"/>
              </a:ext>
            </a:extLst>
          </p:cNvPr>
          <p:cNvPicPr>
            <a:picLocks noChangeAspect="1"/>
          </p:cNvPicPr>
          <p:nvPr/>
        </p:nvPicPr>
        <p:blipFill>
          <a:blip r:embed="rId2"/>
          <a:stretch>
            <a:fillRect/>
          </a:stretch>
        </p:blipFill>
        <p:spPr>
          <a:xfrm>
            <a:off x="1637338" y="2635342"/>
            <a:ext cx="8917323" cy="3573584"/>
          </a:xfrm>
          <a:prstGeom prst="rect">
            <a:avLst/>
          </a:prstGeom>
        </p:spPr>
      </p:pic>
    </p:spTree>
    <p:extLst>
      <p:ext uri="{BB962C8B-B14F-4D97-AF65-F5344CB8AC3E}">
        <p14:creationId xmlns:p14="http://schemas.microsoft.com/office/powerpoint/2010/main" val="405855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lstStyle/>
          <a:p>
            <a:r>
              <a:rPr lang="en-US" dirty="0"/>
              <a:t>Services</a:t>
            </a:r>
          </a:p>
        </p:txBody>
      </p:sp>
      <p:sp>
        <p:nvSpPr>
          <p:cNvPr id="3" name="Text Placeholder 2">
            <a:extLst>
              <a:ext uri="{FF2B5EF4-FFF2-40B4-BE49-F238E27FC236}">
                <a16:creationId xmlns:a16="http://schemas.microsoft.com/office/drawing/2014/main" id="{8EB44159-A8D7-652A-C482-54E18329D723}"/>
              </a:ext>
            </a:extLst>
          </p:cNvPr>
          <p:cNvSpPr>
            <a:spLocks noGrp="1"/>
          </p:cNvSpPr>
          <p:nvPr>
            <p:ph type="body" sz="quarter" idx="10"/>
          </p:nvPr>
        </p:nvSpPr>
        <p:spPr/>
        <p:txBody>
          <a:bodyPr/>
          <a:lstStyle/>
          <a:p>
            <a:r>
              <a:rPr lang="en-US" dirty="0"/>
              <a:t>Currently working on updating all services and creating new model for better viewing </a:t>
            </a:r>
          </a:p>
        </p:txBody>
      </p:sp>
      <p:pic>
        <p:nvPicPr>
          <p:cNvPr id="5" name="Picture 4">
            <a:extLst>
              <a:ext uri="{FF2B5EF4-FFF2-40B4-BE49-F238E27FC236}">
                <a16:creationId xmlns:a16="http://schemas.microsoft.com/office/drawing/2014/main" id="{5DF8F724-29BD-CDE3-9256-FF64E8BF2CAD}"/>
              </a:ext>
            </a:extLst>
          </p:cNvPr>
          <p:cNvPicPr>
            <a:picLocks noChangeAspect="1"/>
          </p:cNvPicPr>
          <p:nvPr/>
        </p:nvPicPr>
        <p:blipFill>
          <a:blip r:embed="rId2"/>
          <a:stretch>
            <a:fillRect/>
          </a:stretch>
        </p:blipFill>
        <p:spPr>
          <a:xfrm>
            <a:off x="1926454" y="1993711"/>
            <a:ext cx="8681292" cy="4174837"/>
          </a:xfrm>
          <a:prstGeom prst="rect">
            <a:avLst/>
          </a:prstGeom>
        </p:spPr>
      </p:pic>
    </p:spTree>
    <p:extLst>
      <p:ext uri="{BB962C8B-B14F-4D97-AF65-F5344CB8AC3E}">
        <p14:creationId xmlns:p14="http://schemas.microsoft.com/office/powerpoint/2010/main" val="3107844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E629E38E-597B-F2AF-1543-E13B64788238}"/>
              </a:ext>
            </a:extLst>
          </p:cNvPr>
          <p:cNvPicPr>
            <a:picLocks noChangeAspect="1"/>
          </p:cNvPicPr>
          <p:nvPr/>
        </p:nvPicPr>
        <p:blipFill rotWithShape="1">
          <a:blip r:embed="rId2"/>
          <a:srcRect l="5364" r="1936" b="12849"/>
          <a:stretch/>
        </p:blipFill>
        <p:spPr>
          <a:xfrm>
            <a:off x="411484" y="3304516"/>
            <a:ext cx="6077668" cy="2426016"/>
          </a:xfrm>
          <a:prstGeom prst="rect">
            <a:avLst/>
          </a:prstGeom>
        </p:spPr>
      </p:pic>
      <p:sp>
        <p:nvSpPr>
          <p:cNvPr id="2" name="Title 1">
            <a:extLst>
              <a:ext uri="{FF2B5EF4-FFF2-40B4-BE49-F238E27FC236}">
                <a16:creationId xmlns:a16="http://schemas.microsoft.com/office/drawing/2014/main" id="{81405916-D3D8-3D68-F55C-7361AA9D6344}"/>
              </a:ext>
            </a:extLst>
          </p:cNvPr>
          <p:cNvSpPr>
            <a:spLocks noGrp="1"/>
          </p:cNvSpPr>
          <p:nvPr>
            <p:ph type="title"/>
          </p:nvPr>
        </p:nvSpPr>
        <p:spPr/>
        <p:txBody>
          <a:bodyPr/>
          <a:lstStyle/>
          <a:p>
            <a:r>
              <a:rPr lang="en-US" dirty="0"/>
              <a:t>DIRC &amp; Outer MPGD Interferences</a:t>
            </a:r>
          </a:p>
        </p:txBody>
      </p:sp>
      <p:sp>
        <p:nvSpPr>
          <p:cNvPr id="3" name="Text Placeholder 2">
            <a:extLst>
              <a:ext uri="{FF2B5EF4-FFF2-40B4-BE49-F238E27FC236}">
                <a16:creationId xmlns:a16="http://schemas.microsoft.com/office/drawing/2014/main" id="{AD094C26-DC22-435D-B32C-0831F9550C27}"/>
              </a:ext>
            </a:extLst>
          </p:cNvPr>
          <p:cNvSpPr>
            <a:spLocks noGrp="1"/>
          </p:cNvSpPr>
          <p:nvPr>
            <p:ph type="body" sz="quarter" idx="10"/>
          </p:nvPr>
        </p:nvSpPr>
        <p:spPr/>
        <p:txBody>
          <a:bodyPr/>
          <a:lstStyle/>
          <a:p>
            <a:r>
              <a:rPr lang="en-US" dirty="0"/>
              <a:t>Currently small overlap between the DRIC frame and the installation path of the Outer MPGDs</a:t>
            </a:r>
          </a:p>
          <a:p>
            <a:r>
              <a:rPr lang="en-US" dirty="0"/>
              <a:t>Exploring different options </a:t>
            </a:r>
          </a:p>
        </p:txBody>
      </p:sp>
      <p:sp>
        <p:nvSpPr>
          <p:cNvPr id="5" name="TextBox 4">
            <a:extLst>
              <a:ext uri="{FF2B5EF4-FFF2-40B4-BE49-F238E27FC236}">
                <a16:creationId xmlns:a16="http://schemas.microsoft.com/office/drawing/2014/main" id="{F4109B22-2270-70BE-A8EE-65EF5D6FC66A}"/>
              </a:ext>
            </a:extLst>
          </p:cNvPr>
          <p:cNvSpPr txBox="1"/>
          <p:nvPr/>
        </p:nvSpPr>
        <p:spPr>
          <a:xfrm>
            <a:off x="84850" y="2259412"/>
            <a:ext cx="6357258" cy="646331"/>
          </a:xfrm>
          <a:prstGeom prst="rect">
            <a:avLst/>
          </a:prstGeom>
          <a:noFill/>
        </p:spPr>
        <p:txBody>
          <a:bodyPr wrap="square">
            <a:spAutoFit/>
          </a:bodyPr>
          <a:lstStyle/>
          <a:p>
            <a:pPr marL="742950" lvl="1" indent="-285750">
              <a:buFont typeface="Arial" panose="020B0604020202020204" pitchFamily="34" charset="0"/>
              <a:buChar char="•"/>
            </a:pPr>
            <a:r>
              <a:rPr lang="en-US" dirty="0"/>
              <a:t>Making it so that the Outer MPGD can still be installed and removed if the DIRC bars are pulled out </a:t>
            </a:r>
          </a:p>
        </p:txBody>
      </p:sp>
      <p:sp>
        <p:nvSpPr>
          <p:cNvPr id="7" name="TextBox 6">
            <a:extLst>
              <a:ext uri="{FF2B5EF4-FFF2-40B4-BE49-F238E27FC236}">
                <a16:creationId xmlns:a16="http://schemas.microsoft.com/office/drawing/2014/main" id="{3257D255-8BA9-08ED-1518-0B10C5FD5B49}"/>
              </a:ext>
            </a:extLst>
          </p:cNvPr>
          <p:cNvSpPr txBox="1"/>
          <p:nvPr/>
        </p:nvSpPr>
        <p:spPr>
          <a:xfrm>
            <a:off x="6321462" y="2259412"/>
            <a:ext cx="5519705" cy="646331"/>
          </a:xfrm>
          <a:prstGeom prst="rect">
            <a:avLst/>
          </a:prstGeom>
          <a:noFill/>
        </p:spPr>
        <p:txBody>
          <a:bodyPr wrap="square">
            <a:spAutoFit/>
          </a:bodyPr>
          <a:lstStyle/>
          <a:p>
            <a:pPr marL="742950" lvl="1" indent="-285750">
              <a:buFont typeface="Arial" panose="020B0604020202020204" pitchFamily="34" charset="0"/>
              <a:buChar char="•"/>
            </a:pPr>
            <a:r>
              <a:rPr lang="en-US" dirty="0"/>
              <a:t>Setting up the Outer MPGDs such that both halves can be pulled out via the Hadron end </a:t>
            </a:r>
          </a:p>
        </p:txBody>
      </p:sp>
      <p:cxnSp>
        <p:nvCxnSpPr>
          <p:cNvPr id="12" name="Straight Arrow Connector 11">
            <a:extLst>
              <a:ext uri="{FF2B5EF4-FFF2-40B4-BE49-F238E27FC236}">
                <a16:creationId xmlns:a16="http://schemas.microsoft.com/office/drawing/2014/main" id="{7144F96B-FC66-993B-F119-E12B31D84BAF}"/>
              </a:ext>
            </a:extLst>
          </p:cNvPr>
          <p:cNvCxnSpPr>
            <a:cxnSpLocks/>
          </p:cNvCxnSpPr>
          <p:nvPr/>
        </p:nvCxnSpPr>
        <p:spPr>
          <a:xfrm flipH="1">
            <a:off x="2086252" y="4311064"/>
            <a:ext cx="385290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03DEBC8-B4CF-7D2A-D59D-3FCC63CD320A}"/>
              </a:ext>
            </a:extLst>
          </p:cNvPr>
          <p:cNvPicPr>
            <a:picLocks noChangeAspect="1"/>
          </p:cNvPicPr>
          <p:nvPr/>
        </p:nvPicPr>
        <p:blipFill rotWithShape="1">
          <a:blip r:embed="rId3"/>
          <a:srcRect r="14701"/>
          <a:stretch/>
        </p:blipFill>
        <p:spPr>
          <a:xfrm>
            <a:off x="6656842" y="3030342"/>
            <a:ext cx="5218063" cy="3168320"/>
          </a:xfrm>
          <a:prstGeom prst="rect">
            <a:avLst/>
          </a:prstGeom>
        </p:spPr>
      </p:pic>
      <p:cxnSp>
        <p:nvCxnSpPr>
          <p:cNvPr id="16" name="Straight Connector 15">
            <a:extLst>
              <a:ext uri="{FF2B5EF4-FFF2-40B4-BE49-F238E27FC236}">
                <a16:creationId xmlns:a16="http://schemas.microsoft.com/office/drawing/2014/main" id="{65E8BA69-92D5-E4A0-8A26-5483F3BAE589}"/>
              </a:ext>
            </a:extLst>
          </p:cNvPr>
          <p:cNvCxnSpPr>
            <a:cxnSpLocks/>
          </p:cNvCxnSpPr>
          <p:nvPr/>
        </p:nvCxnSpPr>
        <p:spPr>
          <a:xfrm flipH="1" flipV="1">
            <a:off x="7190913" y="4972766"/>
            <a:ext cx="4683992" cy="164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3A4372-DBB1-E134-EAD8-44658A65B42A}"/>
              </a:ext>
            </a:extLst>
          </p:cNvPr>
          <p:cNvCxnSpPr>
            <a:cxnSpLocks/>
          </p:cNvCxnSpPr>
          <p:nvPr/>
        </p:nvCxnSpPr>
        <p:spPr>
          <a:xfrm>
            <a:off x="8710474" y="4614502"/>
            <a:ext cx="0" cy="5271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00FFA4-3834-C241-7A66-B512538C04A2}"/>
              </a:ext>
            </a:extLst>
          </p:cNvPr>
          <p:cNvCxnSpPr>
            <a:cxnSpLocks/>
          </p:cNvCxnSpPr>
          <p:nvPr/>
        </p:nvCxnSpPr>
        <p:spPr>
          <a:xfrm>
            <a:off x="8701596" y="5141650"/>
            <a:ext cx="2648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BC5625-48E7-CBCE-54DB-FB65C5DCC51E}"/>
              </a:ext>
            </a:extLst>
          </p:cNvPr>
          <p:cNvCxnSpPr>
            <a:cxnSpLocks/>
          </p:cNvCxnSpPr>
          <p:nvPr/>
        </p:nvCxnSpPr>
        <p:spPr>
          <a:xfrm>
            <a:off x="8975324" y="4972766"/>
            <a:ext cx="0" cy="18664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FFB013F-5394-B9C3-3B6E-BCC9F1E694C5}"/>
              </a:ext>
            </a:extLst>
          </p:cNvPr>
          <p:cNvCxnSpPr>
            <a:cxnSpLocks/>
          </p:cNvCxnSpPr>
          <p:nvPr/>
        </p:nvCxnSpPr>
        <p:spPr>
          <a:xfrm flipH="1">
            <a:off x="8975324" y="4614502"/>
            <a:ext cx="290549" cy="3747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D4AFDE6-61FC-2D7F-5BF2-55368132D0AE}"/>
              </a:ext>
            </a:extLst>
          </p:cNvPr>
          <p:cNvCxnSpPr>
            <a:cxnSpLocks/>
          </p:cNvCxnSpPr>
          <p:nvPr/>
        </p:nvCxnSpPr>
        <p:spPr>
          <a:xfrm>
            <a:off x="8710474" y="4614501"/>
            <a:ext cx="555399" cy="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896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09E5-2717-0F64-23D9-517986F80D2C}"/>
              </a:ext>
            </a:extLst>
          </p:cNvPr>
          <p:cNvSpPr>
            <a:spLocks noGrp="1"/>
          </p:cNvSpPr>
          <p:nvPr>
            <p:ph type="title"/>
          </p:nvPr>
        </p:nvSpPr>
        <p:spPr/>
        <p:txBody>
          <a:bodyPr/>
          <a:lstStyle/>
          <a:p>
            <a:r>
              <a:rPr lang="en-US" dirty="0"/>
              <a:t>Barrel Emcal Updates</a:t>
            </a:r>
          </a:p>
        </p:txBody>
      </p:sp>
      <p:sp>
        <p:nvSpPr>
          <p:cNvPr id="3" name="Text Placeholder 2">
            <a:extLst>
              <a:ext uri="{FF2B5EF4-FFF2-40B4-BE49-F238E27FC236}">
                <a16:creationId xmlns:a16="http://schemas.microsoft.com/office/drawing/2014/main" id="{08E53195-D89F-06A8-DB32-2B757B8B7B5D}"/>
              </a:ext>
            </a:extLst>
          </p:cNvPr>
          <p:cNvSpPr>
            <a:spLocks noGrp="1"/>
          </p:cNvSpPr>
          <p:nvPr>
            <p:ph type="body" sz="quarter" idx="10"/>
          </p:nvPr>
        </p:nvSpPr>
        <p:spPr/>
        <p:txBody>
          <a:bodyPr/>
          <a:lstStyle/>
          <a:p>
            <a:r>
              <a:rPr lang="en-US" dirty="0"/>
              <a:t>Spoke with the Barrel Emcal group to explore decreasing the weight of the detector so that we can use the crane in the hall</a:t>
            </a:r>
          </a:p>
          <a:p>
            <a:r>
              <a:rPr lang="en-US" dirty="0"/>
              <a:t>The space that the electronics occupied changed slightly, still working with the group to figure out exactly where they end on Hadron side</a:t>
            </a:r>
          </a:p>
          <a:p>
            <a:endParaRPr lang="en-US" dirty="0"/>
          </a:p>
        </p:txBody>
      </p:sp>
      <p:pic>
        <p:nvPicPr>
          <p:cNvPr id="5" name="Picture 4">
            <a:extLst>
              <a:ext uri="{FF2B5EF4-FFF2-40B4-BE49-F238E27FC236}">
                <a16:creationId xmlns:a16="http://schemas.microsoft.com/office/drawing/2014/main" id="{42CD5B68-6DCD-FF43-01F1-320ED6B13BA4}"/>
              </a:ext>
            </a:extLst>
          </p:cNvPr>
          <p:cNvPicPr>
            <a:picLocks noChangeAspect="1"/>
          </p:cNvPicPr>
          <p:nvPr/>
        </p:nvPicPr>
        <p:blipFill>
          <a:blip r:embed="rId2"/>
          <a:stretch>
            <a:fillRect/>
          </a:stretch>
        </p:blipFill>
        <p:spPr>
          <a:xfrm>
            <a:off x="3023634" y="2640127"/>
            <a:ext cx="6342308" cy="3574150"/>
          </a:xfrm>
          <a:prstGeom prst="rect">
            <a:avLst/>
          </a:prstGeom>
        </p:spPr>
      </p:pic>
    </p:spTree>
    <p:extLst>
      <p:ext uri="{BB962C8B-B14F-4D97-AF65-F5344CB8AC3E}">
        <p14:creationId xmlns:p14="http://schemas.microsoft.com/office/powerpoint/2010/main" val="2401058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B877A-8AC2-D5C3-CE22-AB1ECA05D029}"/>
              </a:ext>
            </a:extLst>
          </p:cNvPr>
          <p:cNvSpPr>
            <a:spLocks noGrp="1"/>
          </p:cNvSpPr>
          <p:nvPr>
            <p:ph type="title"/>
          </p:nvPr>
        </p:nvSpPr>
        <p:spPr/>
        <p:txBody>
          <a:bodyPr>
            <a:normAutofit/>
          </a:bodyPr>
          <a:lstStyle/>
          <a:p>
            <a:r>
              <a:rPr lang="en-US" dirty="0"/>
              <a:t>EIC Flux Return Bar Mechanical Design and Analysis</a:t>
            </a:r>
          </a:p>
        </p:txBody>
      </p:sp>
      <p:sp>
        <p:nvSpPr>
          <p:cNvPr id="3" name="Text Placeholder 2">
            <a:extLst>
              <a:ext uri="{FF2B5EF4-FFF2-40B4-BE49-F238E27FC236}">
                <a16:creationId xmlns:a16="http://schemas.microsoft.com/office/drawing/2014/main" id="{8EB44159-A8D7-652A-C482-54E18329D723}"/>
              </a:ext>
            </a:extLst>
          </p:cNvPr>
          <p:cNvSpPr>
            <a:spLocks noGrp="1"/>
          </p:cNvSpPr>
          <p:nvPr>
            <p:ph type="body" sz="quarter" idx="10"/>
          </p:nvPr>
        </p:nvSpPr>
        <p:spPr/>
        <p:txBody>
          <a:bodyPr/>
          <a:lstStyle/>
          <a:p>
            <a:r>
              <a:rPr lang="en-US" b="1" dirty="0"/>
              <a:t>Preliminary mechanical analysis to guide the design strategy.</a:t>
            </a:r>
          </a:p>
          <a:p>
            <a:endParaRPr lang="en-US" b="1" dirty="0"/>
          </a:p>
          <a:p>
            <a:pPr marL="457200" lvl="1" indent="0"/>
            <a:r>
              <a:rPr lang="en-US" dirty="0"/>
              <a:t> Main design strategies:</a:t>
            </a:r>
          </a:p>
          <a:p>
            <a:pPr marL="914400" lvl="2" indent="0"/>
            <a:r>
              <a:rPr lang="en-US" dirty="0"/>
              <a:t> Re-using STAR flux return bars. </a:t>
            </a:r>
            <a:r>
              <a:rPr lang="en-US" b="1" dirty="0">
                <a:sym typeface="Wingdings" panose="05000000000000000000" pitchFamily="2" charset="2"/>
              </a:rPr>
              <a:t> Currently pursuing this option.</a:t>
            </a:r>
            <a:endParaRPr lang="en-US" b="1" dirty="0"/>
          </a:p>
          <a:p>
            <a:pPr marL="1371600" lvl="3" indent="0"/>
            <a:r>
              <a:rPr lang="en-US" dirty="0"/>
              <a:t> Heavier but lower material cost and lead time.</a:t>
            </a:r>
          </a:p>
          <a:p>
            <a:pPr marL="1371600" lvl="3" indent="0"/>
            <a:r>
              <a:rPr lang="en-US" dirty="0"/>
              <a:t> Will require additional machining/welding for attachment points.</a:t>
            </a:r>
          </a:p>
          <a:p>
            <a:pPr marL="914400" lvl="2" indent="0"/>
            <a:r>
              <a:rPr lang="en-US" dirty="0"/>
              <a:t>Fabricating new flux return bars with air gap to reduce weight (bolt or weld together design).</a:t>
            </a:r>
          </a:p>
          <a:p>
            <a:pPr marL="1371600" lvl="3" indent="0"/>
            <a:r>
              <a:rPr lang="en-US" dirty="0"/>
              <a:t> Lower weight but long lead time.</a:t>
            </a:r>
          </a:p>
          <a:p>
            <a:pPr marL="1371600" lvl="3" indent="0"/>
            <a:r>
              <a:rPr lang="en-US" dirty="0"/>
              <a:t> Higher design, analysis, and fabrication complexity.</a:t>
            </a:r>
          </a:p>
          <a:p>
            <a:pPr lvl="1"/>
            <a:r>
              <a:rPr lang="en-US" dirty="0"/>
              <a:t>Self-supporting vs requiring support of barrel HCAL.</a:t>
            </a:r>
          </a:p>
          <a:p>
            <a:pPr lvl="2"/>
            <a:r>
              <a:rPr lang="en-US" dirty="0"/>
              <a:t>Self-supporting is expected to have minimal deflection (expected &lt; 0.1 in). Pursuing this. </a:t>
            </a:r>
          </a:p>
          <a:p>
            <a:pPr lvl="1"/>
            <a:r>
              <a:rPr lang="en-US" dirty="0"/>
              <a:t>Cutout in the ring for cryostat chimney vs no cutout.</a:t>
            </a:r>
          </a:p>
          <a:p>
            <a:pPr lvl="2"/>
            <a:r>
              <a:rPr lang="en-US" dirty="0"/>
              <a:t>Either option appears to work mechanically.</a:t>
            </a:r>
          </a:p>
          <a:p>
            <a:pPr lvl="2"/>
            <a:r>
              <a:rPr lang="en-US" dirty="0"/>
              <a:t>Need to run magnetic simulations.</a:t>
            </a:r>
          </a:p>
          <a:p>
            <a:pPr lvl="1"/>
            <a:endParaRPr lang="en-US" dirty="0"/>
          </a:p>
          <a:p>
            <a:pPr lvl="1"/>
            <a:endParaRPr lang="en-US" dirty="0"/>
          </a:p>
          <a:p>
            <a:endParaRPr lang="en-US" dirty="0"/>
          </a:p>
        </p:txBody>
      </p:sp>
    </p:spTree>
    <p:extLst>
      <p:ext uri="{BB962C8B-B14F-4D97-AF65-F5344CB8AC3E}">
        <p14:creationId xmlns:p14="http://schemas.microsoft.com/office/powerpoint/2010/main" val="1109166525"/>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AD70558AC79641AC36496E6FEE9A6E" ma:contentTypeVersion="4" ma:contentTypeDescription="Create a new document." ma:contentTypeScope="" ma:versionID="c836d54df9ad875ddbfe2777157cbad1">
  <xsd:schema xmlns:xsd="http://www.w3.org/2001/XMLSchema" xmlns:xs="http://www.w3.org/2001/XMLSchema" xmlns:p="http://schemas.microsoft.com/office/2006/metadata/properties" xmlns:ns2="7598c3d8-57a9-49d9-87da-8d2ac3199484" targetNamespace="http://schemas.microsoft.com/office/2006/metadata/properties" ma:root="true" ma:fieldsID="a1dcfe6a7be53e253488c469644543b2" ns2:_="">
    <xsd:import namespace="7598c3d8-57a9-49d9-87da-8d2ac31994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8c3d8-57a9-49d9-87da-8d2ac319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5637A3-DEB1-4C7D-9F81-D2184D65C3B4}">
  <ds:schemaRefs>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elements/1.1/"/>
    <ds:schemaRef ds:uri="7598c3d8-57a9-49d9-87da-8d2ac3199484"/>
    <ds:schemaRef ds:uri="http://schemas.microsoft.com/office/2006/metadata/properties"/>
  </ds:schemaRefs>
</ds:datastoreItem>
</file>

<file path=customXml/itemProps2.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3.xml><?xml version="1.0" encoding="utf-8"?>
<ds:datastoreItem xmlns:ds="http://schemas.openxmlformats.org/officeDocument/2006/customXml" ds:itemID="{78754FCC-0321-4AF0-8AFD-07A376B5A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8c3d8-57a9-49d9-87da-8d2ac3199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4531</TotalTime>
  <Words>1987</Words>
  <Application>Microsoft Office PowerPoint</Application>
  <PresentationFormat>Widescreen</PresentationFormat>
  <Paragraphs>281</Paragraphs>
  <Slides>31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Wingdings</vt:lpstr>
      <vt:lpstr>BNL</vt:lpstr>
      <vt:lpstr>Integration, Installation and Infrastructure (Triple I Group) </vt:lpstr>
      <vt:lpstr>Detector Model Updates</vt:lpstr>
      <vt:lpstr>Inner Tracker Updates</vt:lpstr>
      <vt:lpstr>Inner Tracker Updates</vt:lpstr>
      <vt:lpstr>Inner Tracker Updates</vt:lpstr>
      <vt:lpstr>Services</vt:lpstr>
      <vt:lpstr>DIRC &amp; Outer MPGD Interferences</vt:lpstr>
      <vt:lpstr>Barrel Emcal Updates</vt:lpstr>
      <vt:lpstr>EIC Flux Return Bar Mechanical Design and Analysis</vt:lpstr>
      <vt:lpstr>EIC Flux Return Bar Mechanical Design and Analysis</vt:lpstr>
      <vt:lpstr>EIC Flux Return Bar  Assembly</vt:lpstr>
      <vt:lpstr>EIC Flux Return Assembly  with Chimney Cutout</vt:lpstr>
      <vt:lpstr>dRICH Decisions</vt:lpstr>
      <vt:lpstr>Platform work</vt:lpstr>
      <vt:lpstr>Backup Slides</vt:lpstr>
      <vt:lpstr>Model Overviews (Outer Detectors)</vt:lpstr>
      <vt:lpstr>Model Overviews (Inner Detectors)</vt:lpstr>
      <vt:lpstr>pfRICH</vt:lpstr>
      <vt:lpstr>PowerPoint Presentation</vt:lpstr>
      <vt:lpstr>DIRC Support</vt:lpstr>
      <vt:lpstr>Barrel Flux Return Support</vt:lpstr>
      <vt:lpstr>Services Layout</vt:lpstr>
      <vt:lpstr>Services Layout</vt:lpstr>
      <vt:lpstr>Services Layout</vt:lpstr>
      <vt:lpstr>Installation Sequence (Barrel)</vt:lpstr>
      <vt:lpstr>Barrel EMCAL (06.10.05.02)  Installation Tooling</vt:lpstr>
      <vt:lpstr>Hadron Endcap Design (06.10.05.03 and 06.10.06.03)</vt:lpstr>
      <vt:lpstr>Hadron Endcap ECAL and HCAL Mounting Scheme</vt:lpstr>
      <vt:lpstr>Power </vt:lpstr>
      <vt:lpstr>Cooling Systems and Gas Systems</vt:lpstr>
      <vt:lpstr>Summary/ Next Steps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Houston, Michelle</dc:creator>
  <cp:keywords/>
  <dc:description/>
  <cp:lastModifiedBy>Wimmer, Roland</cp:lastModifiedBy>
  <cp:revision>78</cp:revision>
  <dcterms:created xsi:type="dcterms:W3CDTF">2023-09-12T20:43:32Z</dcterms:created>
  <dcterms:modified xsi:type="dcterms:W3CDTF">2024-03-11T01:02:42Z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0x010100E9AD70558AC79641AC36496E6FEE9A6E</vt:lpwstr>
  </property>
  <property fmtid="{D5CDD505-2E9C-101B-9397-08002B2CF9AE}" pid="3" name="MediaServiceImageTags">
    <vt:lpwstr/>
  </property>
</Properties>
</file>