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1233" r:id="rId6"/>
    <p:sldId id="1238" r:id="rId7"/>
    <p:sldId id="1234" r:id="rId8"/>
    <p:sldId id="1237" r:id="rId9"/>
    <p:sldId id="1235" r:id="rId10"/>
    <p:sldId id="12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33C"/>
    <a:srgbClr val="01ADDD"/>
    <a:srgbClr val="FFFFFF"/>
    <a:srgbClr val="B4D23E"/>
    <a:srgbClr val="115C79"/>
    <a:srgbClr val="4194D0"/>
    <a:srgbClr val="C6C6C6"/>
    <a:srgbClr val="00B050"/>
    <a:srgbClr val="000000"/>
    <a:srgbClr val="FFD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70CC-B8B5-4451-9A2E-907AF4BACA3D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4FB01-9E21-4E11-96A0-5C3DA7F46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2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290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0197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2159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7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3101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2034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470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477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795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396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50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bnl.gov/event/2255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902547"/>
            <a:ext cx="10334625" cy="194746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01ADDD"/>
                </a:solidFill>
              </a:rPr>
              <a:t>HEPIC24 Closeout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D33C"/>
                </a:solidFill>
              </a:rPr>
              <a:t>HEPIC24 Workshop: 04/30/2024 – 05/02/2024</a:t>
            </a:r>
          </a:p>
        </p:txBody>
      </p:sp>
      <p:pic>
        <p:nvPicPr>
          <p:cNvPr id="13" name="Picture 12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813C0F0D-B99C-F521-5C32-A691315C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94" y="3862655"/>
            <a:ext cx="6459955" cy="11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2" name="Google Shape;1319;p149">
            <a:extLst>
              <a:ext uri="{FF2B5EF4-FFF2-40B4-BE49-F238E27FC236}">
                <a16:creationId xmlns:a16="http://schemas.microsoft.com/office/drawing/2014/main" id="{5DD15F2F-A97A-1543-AE2E-710CDB61AD1F}"/>
              </a:ext>
            </a:extLst>
          </p:cNvPr>
          <p:cNvSpPr txBox="1">
            <a:spLocks/>
          </p:cNvSpPr>
          <p:nvPr/>
        </p:nvSpPr>
        <p:spPr>
          <a:xfrm>
            <a:off x="369497" y="1613555"/>
            <a:ext cx="11325198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Some statistics: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4D23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62</a:t>
            </a: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 registered attendees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30</a:t>
            </a: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 in person (</a:t>
            </a: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13</a:t>
            </a: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 BNL)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Reports from: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SLAC, LBNL, Fermilab, ANL, BNL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Columbia, SMU, Hawaii, Penn, UT Arlington, MIT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Several good talks from NIST, Delaware, and SBU provided fresh perspectives on issues within the scope of microelectronics for high-energy physics; synergies with EIC detector developments, etc. 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Above all, detailed presentations on the issues tackled by individual groups and collaborations. 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endParaRPr lang="en-US" sz="2000" kern="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30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5" name="Google Shape;1319;p149">
            <a:extLst>
              <a:ext uri="{FF2B5EF4-FFF2-40B4-BE49-F238E27FC236}">
                <a16:creationId xmlns:a16="http://schemas.microsoft.com/office/drawing/2014/main" id="{CCAA42F0-B306-D835-B184-C4EDDA54EA0A}"/>
              </a:ext>
            </a:extLst>
          </p:cNvPr>
          <p:cNvSpPr txBox="1">
            <a:spLocks/>
          </p:cNvSpPr>
          <p:nvPr/>
        </p:nvSpPr>
        <p:spPr>
          <a:xfrm>
            <a:off x="3544064" y="2609166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Workshop for HEP IC community </a:t>
            </a:r>
            <a:b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</a:b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by HEPIC community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endParaRPr lang="en-US" sz="2000" kern="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Calibri"/>
            </a:endParaRP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Thanks to Prashansa and Dominik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They suspended daily use of Cadence for a few days to efficiently manage sessions, talks, timekeeping, etc. </a:t>
            </a:r>
          </a:p>
        </p:txBody>
      </p:sp>
    </p:spTree>
    <p:extLst>
      <p:ext uri="{BB962C8B-B14F-4D97-AF65-F5344CB8AC3E}">
        <p14:creationId xmlns:p14="http://schemas.microsoft.com/office/powerpoint/2010/main" val="37533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9;p149">
            <a:extLst>
              <a:ext uri="{FF2B5EF4-FFF2-40B4-BE49-F238E27FC236}">
                <a16:creationId xmlns:a16="http://schemas.microsoft.com/office/drawing/2014/main" id="{63FD2E0F-ADD5-41C3-9F12-6D2F795768C0}"/>
              </a:ext>
            </a:extLst>
          </p:cNvPr>
          <p:cNvSpPr txBox="1">
            <a:spLocks/>
          </p:cNvSpPr>
          <p:nvPr/>
        </p:nvSpPr>
        <p:spPr>
          <a:xfrm>
            <a:off x="738293" y="2187786"/>
            <a:ext cx="11084210" cy="6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defRPr/>
            </a:pPr>
            <a:r>
              <a:rPr lang="en-US" sz="2800" dirty="0">
                <a:hlinkClick r:id="rId2"/>
              </a:rPr>
              <a:t>HEP-IC (April 30, 2024 - May 2, 2024): Overview · Indico (bnl.gov)</a:t>
            </a:r>
            <a:endParaRPr lang="en-US" sz="2800" dirty="0"/>
          </a:p>
          <a:p>
            <a:pPr marL="0" lvl="0" indent="0" algn="ctr">
              <a:defRPr/>
            </a:pPr>
            <a:r>
              <a:rPr lang="en-US" sz="2800" dirty="0"/>
              <a:t>https://indico.bnl.gov/event/22551/</a:t>
            </a:r>
          </a:p>
          <a:p>
            <a:pPr marL="0" lvl="0" indent="0" algn="ctr">
              <a:defRPr/>
            </a:pPr>
            <a:endParaRPr lang="en-US" sz="2800" kern="0" dirty="0">
              <a:solidFill>
                <a:srgbClr val="115C7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3" name="Google Shape;1319;p149">
            <a:extLst>
              <a:ext uri="{FF2B5EF4-FFF2-40B4-BE49-F238E27FC236}">
                <a16:creationId xmlns:a16="http://schemas.microsoft.com/office/drawing/2014/main" id="{5B837D71-DE4F-92FF-89B1-6ADDFA2D5446}"/>
              </a:ext>
            </a:extLst>
          </p:cNvPr>
          <p:cNvSpPr txBox="1">
            <a:spLocks/>
          </p:cNvSpPr>
          <p:nvPr/>
        </p:nvSpPr>
        <p:spPr>
          <a:xfrm>
            <a:off x="2328665" y="3544593"/>
            <a:ext cx="7534670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We are missing slides from a few speakers… please still upload your slides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some people experienced issues with downloading slides (requested to log–in to BNL) </a:t>
            </a:r>
          </a:p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some people experienced some troubles in accessing or uploading slides</a:t>
            </a:r>
          </a:p>
        </p:txBody>
      </p:sp>
    </p:spTree>
    <p:extLst>
      <p:ext uri="{BB962C8B-B14F-4D97-AF65-F5344CB8AC3E}">
        <p14:creationId xmlns:p14="http://schemas.microsoft.com/office/powerpoint/2010/main" val="226379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78D04-5C93-C31F-3727-D17ECE153C43}"/>
              </a:ext>
            </a:extLst>
          </p:cNvPr>
          <p:cNvSpPr txBox="1"/>
          <p:nvPr/>
        </p:nvSpPr>
        <p:spPr>
          <a:xfrm>
            <a:off x="2988343" y="2125397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https://www.hepic.org</a:t>
            </a:r>
          </a:p>
        </p:txBody>
      </p:sp>
      <p:pic>
        <p:nvPicPr>
          <p:cNvPr id="10" name="Picture 9" descr="A long line with a flag&#10;&#10;Description automatically generated with medium confidence">
            <a:extLst>
              <a:ext uri="{FF2B5EF4-FFF2-40B4-BE49-F238E27FC236}">
                <a16:creationId xmlns:a16="http://schemas.microsoft.com/office/drawing/2014/main" id="{CBC885DC-FD9A-5514-6D65-65B99C18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68" y="2900099"/>
            <a:ext cx="8806392" cy="1267701"/>
          </a:xfrm>
          <a:prstGeom prst="rect">
            <a:avLst/>
          </a:prstGeom>
        </p:spPr>
      </p:pic>
      <p:sp>
        <p:nvSpPr>
          <p:cNvPr id="11" name="Google Shape;1319;p149">
            <a:extLst>
              <a:ext uri="{FF2B5EF4-FFF2-40B4-BE49-F238E27FC236}">
                <a16:creationId xmlns:a16="http://schemas.microsoft.com/office/drawing/2014/main" id="{253D28E0-03E2-2B4A-F8CB-BEA807F79C1F}"/>
              </a:ext>
            </a:extLst>
          </p:cNvPr>
          <p:cNvSpPr txBox="1">
            <a:spLocks/>
          </p:cNvSpPr>
          <p:nvPr/>
        </p:nvSpPr>
        <p:spPr>
          <a:xfrm>
            <a:off x="2328665" y="4910177"/>
            <a:ext cx="7534670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We will follow with a draft of the report</a:t>
            </a:r>
          </a:p>
        </p:txBody>
      </p:sp>
    </p:spTree>
    <p:extLst>
      <p:ext uri="{BB962C8B-B14F-4D97-AF65-F5344CB8AC3E}">
        <p14:creationId xmlns:p14="http://schemas.microsoft.com/office/powerpoint/2010/main" val="245533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5" name="Google Shape;1319;p149">
            <a:extLst>
              <a:ext uri="{FF2B5EF4-FFF2-40B4-BE49-F238E27FC236}">
                <a16:creationId xmlns:a16="http://schemas.microsoft.com/office/drawing/2014/main" id="{113E141D-D788-3226-B8D6-2EB0F4FF506D}"/>
              </a:ext>
            </a:extLst>
          </p:cNvPr>
          <p:cNvSpPr txBox="1">
            <a:spLocks/>
          </p:cNvSpPr>
          <p:nvPr/>
        </p:nvSpPr>
        <p:spPr>
          <a:xfrm>
            <a:off x="369497" y="2071351"/>
            <a:ext cx="11084210" cy="27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defRPr/>
            </a:pPr>
            <a:r>
              <a:rPr lang="en-US" sz="2200" b="1" kern="0" dirty="0">
                <a:solidFill>
                  <a:srgbClr val="115C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Last night, at the workshop dinner we debated</a:t>
            </a:r>
          </a:p>
          <a:p>
            <a:pPr marL="0" lvl="0" indent="0">
              <a:defRPr/>
            </a:pPr>
            <a:r>
              <a:rPr lang="en-US" sz="2200" b="1" kern="0" dirty="0">
                <a:solidFill>
                  <a:srgbClr val="115C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				and selected location for HEPIC26</a:t>
            </a:r>
            <a:endParaRPr lang="en-US" sz="2200" kern="0" dirty="0">
              <a:solidFill>
                <a:srgbClr val="115C7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 descr="A small island with houses and a hammock in the middle of it with Bora Bora in the background&#10;&#10;Description automatically generated">
            <a:extLst>
              <a:ext uri="{FF2B5EF4-FFF2-40B4-BE49-F238E27FC236}">
                <a16:creationId xmlns:a16="http://schemas.microsoft.com/office/drawing/2014/main" id="{8DC416A2-E40B-DB7D-CDD8-64137C5D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17" y="2813794"/>
            <a:ext cx="5714765" cy="38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A1F0B75F-EE3F-761E-FF25-9B257B830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" y="0"/>
            <a:ext cx="5182323" cy="157184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" name="Google Shape;1319;p149">
            <a:extLst>
              <a:ext uri="{FF2B5EF4-FFF2-40B4-BE49-F238E27FC236}">
                <a16:creationId xmlns:a16="http://schemas.microsoft.com/office/drawing/2014/main" id="{6DAA6AC8-8D35-37A6-2514-414CA16AA614}"/>
              </a:ext>
            </a:extLst>
          </p:cNvPr>
          <p:cNvSpPr txBox="1">
            <a:spLocks/>
          </p:cNvSpPr>
          <p:nvPr/>
        </p:nvSpPr>
        <p:spPr>
          <a:xfrm>
            <a:off x="369497" y="1571844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High Energy Physics IC Design</a:t>
            </a:r>
          </a:p>
        </p:txBody>
      </p:sp>
      <p:sp>
        <p:nvSpPr>
          <p:cNvPr id="5" name="Google Shape;1319;p149">
            <a:extLst>
              <a:ext uri="{FF2B5EF4-FFF2-40B4-BE49-F238E27FC236}">
                <a16:creationId xmlns:a16="http://schemas.microsoft.com/office/drawing/2014/main" id="{113E141D-D788-3226-B8D6-2EB0F4FF506D}"/>
              </a:ext>
            </a:extLst>
          </p:cNvPr>
          <p:cNvSpPr txBox="1">
            <a:spLocks/>
          </p:cNvSpPr>
          <p:nvPr/>
        </p:nvSpPr>
        <p:spPr>
          <a:xfrm>
            <a:off x="369497" y="2071352"/>
            <a:ext cx="1108421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defRPr/>
            </a:pPr>
            <a:r>
              <a:rPr lang="en-US" sz="2200" b="1" kern="0" dirty="0">
                <a:solidFill>
                  <a:srgbClr val="115C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HEPIC26 under serious consideration: </a:t>
            </a:r>
            <a:endParaRPr lang="en-US" sz="2200" kern="0" dirty="0">
              <a:solidFill>
                <a:srgbClr val="115C7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5" descr="A blue and red shield with white and red stripes&#10;&#10;Description automatically generated">
            <a:extLst>
              <a:ext uri="{FF2B5EF4-FFF2-40B4-BE49-F238E27FC236}">
                <a16:creationId xmlns:a16="http://schemas.microsoft.com/office/drawing/2014/main" id="{849AE73C-10EC-8701-D6F8-487D816A0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6" y="2559402"/>
            <a:ext cx="1905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14CB4-845B-12D8-3EFB-DEA33EDC4CFF}"/>
              </a:ext>
            </a:extLst>
          </p:cNvPr>
          <p:cNvSpPr txBox="1"/>
          <p:nvPr/>
        </p:nvSpPr>
        <p:spPr>
          <a:xfrm>
            <a:off x="3137735" y="4519681"/>
            <a:ext cx="609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en-US" b="1" i="0" dirty="0">
                <a:effectLst/>
                <a:latin typeface="-apple-system"/>
              </a:rPr>
              <a:t>University of Pennsylvania</a:t>
            </a:r>
          </a:p>
          <a:p>
            <a:pPr algn="ctr" fontAlgn="auto"/>
            <a:r>
              <a:rPr lang="en-US" b="1" dirty="0">
                <a:latin typeface="-apple-system"/>
              </a:rPr>
              <a:t>Hosts: Mitch Newcomer, Paul Keener</a:t>
            </a:r>
            <a:endParaRPr lang="en-US" b="1" i="0" dirty="0">
              <a:effectLst/>
              <a:latin typeface="-apple-system"/>
            </a:endParaRPr>
          </a:p>
        </p:txBody>
      </p:sp>
      <p:sp>
        <p:nvSpPr>
          <p:cNvPr id="9" name="Google Shape;1319;p149">
            <a:extLst>
              <a:ext uri="{FF2B5EF4-FFF2-40B4-BE49-F238E27FC236}">
                <a16:creationId xmlns:a16="http://schemas.microsoft.com/office/drawing/2014/main" id="{9D645B64-8854-3401-9B17-16A654244F54}"/>
              </a:ext>
            </a:extLst>
          </p:cNvPr>
          <p:cNvSpPr txBox="1">
            <a:spLocks/>
          </p:cNvSpPr>
          <p:nvPr/>
        </p:nvSpPr>
        <p:spPr>
          <a:xfrm>
            <a:off x="3770422" y="5883532"/>
            <a:ext cx="5103872" cy="4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ts val="28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Calibri"/>
              </a:rPr>
              <a:t>We close HEPIC24 and see you in 2 years</a:t>
            </a:r>
          </a:p>
        </p:txBody>
      </p:sp>
    </p:spTree>
    <p:extLst>
      <p:ext uri="{BB962C8B-B14F-4D97-AF65-F5344CB8AC3E}">
        <p14:creationId xmlns:p14="http://schemas.microsoft.com/office/powerpoint/2010/main" val="213260117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ADD7980F7EF4E86EEBDC4EA887007" ma:contentTypeVersion="14" ma:contentTypeDescription="Create a new document." ma:contentTypeScope="" ma:versionID="b6aa59d779d94f0cce30e11106a8b7ff">
  <xsd:schema xmlns:xsd="http://www.w3.org/2001/XMLSchema" xmlns:xs="http://www.w3.org/2001/XMLSchema" xmlns:p="http://schemas.microsoft.com/office/2006/metadata/properties" xmlns:ns3="4d676c88-2d1f-4070-87a0-abf9b57c702c" xmlns:ns4="29a176dd-81aa-4f1b-9d47-de21cb3ea305" targetNamespace="http://schemas.microsoft.com/office/2006/metadata/properties" ma:root="true" ma:fieldsID="337f6c3a9ee4de4e1a36929a490abfcd" ns3:_="" ns4:_="">
    <xsd:import namespace="4d676c88-2d1f-4070-87a0-abf9b57c702c"/>
    <xsd:import namespace="29a176dd-81aa-4f1b-9d47-de21cb3ea3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6c88-2d1f-4070-87a0-abf9b57c7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76dd-81aa-4f1b-9d47-de21cb3ea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a176dd-81aa-4f1b-9d47-de21cb3ea305" xsi:nil="true"/>
  </documentManagement>
</p:properties>
</file>

<file path=customXml/itemProps1.xml><?xml version="1.0" encoding="utf-8"?>
<ds:datastoreItem xmlns:ds="http://schemas.openxmlformats.org/officeDocument/2006/customXml" ds:itemID="{AE82793D-7B36-4BB2-BD31-7A27FE882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76c88-2d1f-4070-87a0-abf9b57c702c"/>
    <ds:schemaRef ds:uri="29a176dd-81aa-4f1b-9d47-de21cb3ea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337660-1AB8-44A6-ADB0-90BE216DB5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FFEB4-86C2-4E37-A8EF-AEA6886EAF66}">
  <ds:schemaRefs>
    <ds:schemaRef ds:uri="http://schemas.openxmlformats.org/package/2006/metadata/core-properties"/>
    <ds:schemaRef ds:uri="29a176dd-81aa-4f1b-9d47-de21cb3ea305"/>
    <ds:schemaRef ds:uri="http://purl.org/dc/elements/1.1/"/>
    <ds:schemaRef ds:uri="4d676c88-2d1f-4070-87a0-abf9b57c702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295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-apple-system</vt:lpstr>
      <vt:lpstr>ADLaM Display</vt:lpstr>
      <vt:lpstr>Arial</vt:lpstr>
      <vt:lpstr>Calibri</vt:lpstr>
      <vt:lpstr>BNL</vt:lpstr>
      <vt:lpstr> HEPIC24 Closeout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– Integration</dc:title>
  <dc:creator>Deptuch, Grzegorz</dc:creator>
  <cp:lastModifiedBy>Mukim, Prashansa</cp:lastModifiedBy>
  <cp:revision>91</cp:revision>
  <dcterms:created xsi:type="dcterms:W3CDTF">2023-09-27T14:27:48Z</dcterms:created>
  <dcterms:modified xsi:type="dcterms:W3CDTF">2024-05-02T15:10:58Z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0x010100B5AADD7980F7EF4E86EEBDC4EA887007</vt:lpwstr>
  </property>
</Properties>
</file>