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0"/>
  </p:notesMasterIdLst>
  <p:sldIdLst>
    <p:sldId id="256" r:id="rId2"/>
    <p:sldId id="257" r:id="rId3"/>
    <p:sldId id="260" r:id="rId4"/>
    <p:sldId id="263" r:id="rId5"/>
    <p:sldId id="258" r:id="rId6"/>
    <p:sldId id="259" r:id="rId7"/>
    <p:sldId id="265" r:id="rId8"/>
    <p:sldId id="266" r:id="rId9"/>
    <p:sldId id="267" r:id="rId10"/>
    <p:sldId id="269" r:id="rId11"/>
    <p:sldId id="290" r:id="rId12"/>
    <p:sldId id="271" r:id="rId13"/>
    <p:sldId id="273" r:id="rId14"/>
    <p:sldId id="274" r:id="rId15"/>
    <p:sldId id="275" r:id="rId16"/>
    <p:sldId id="276" r:id="rId17"/>
    <p:sldId id="270" r:id="rId18"/>
    <p:sldId id="279" r:id="rId19"/>
    <p:sldId id="278" r:id="rId20"/>
    <p:sldId id="288" r:id="rId21"/>
    <p:sldId id="287" r:id="rId22"/>
    <p:sldId id="282" r:id="rId23"/>
    <p:sldId id="280" r:id="rId24"/>
    <p:sldId id="285" r:id="rId25"/>
    <p:sldId id="281" r:id="rId26"/>
    <p:sldId id="291" r:id="rId27"/>
    <p:sldId id="292" r:id="rId28"/>
    <p:sldId id="289"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1D1028E-0A89-4BFA-8F9E-536364EB4838}">
          <p14:sldIdLst>
            <p14:sldId id="256"/>
            <p14:sldId id="257"/>
            <p14:sldId id="260"/>
            <p14:sldId id="263"/>
            <p14:sldId id="258"/>
            <p14:sldId id="259"/>
            <p14:sldId id="265"/>
            <p14:sldId id="266"/>
            <p14:sldId id="267"/>
            <p14:sldId id="269"/>
            <p14:sldId id="290"/>
            <p14:sldId id="271"/>
            <p14:sldId id="273"/>
            <p14:sldId id="274"/>
            <p14:sldId id="275"/>
            <p14:sldId id="276"/>
            <p14:sldId id="270"/>
            <p14:sldId id="279"/>
            <p14:sldId id="278"/>
            <p14:sldId id="288"/>
            <p14:sldId id="287"/>
            <p14:sldId id="282"/>
            <p14:sldId id="280"/>
            <p14:sldId id="285"/>
            <p14:sldId id="281"/>
            <p14:sldId id="291"/>
            <p14:sldId id="292"/>
            <p14:sldId id="28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FF66FF"/>
    <a:srgbClr val="911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7" autoAdjust="0"/>
    <p:restoredTop sz="85635" autoAdjust="0"/>
  </p:normalViewPr>
  <p:slideViewPr>
    <p:cSldViewPr snapToGrid="0">
      <p:cViewPr varScale="1">
        <p:scale>
          <a:sx n="56" d="100"/>
          <a:sy n="56" d="100"/>
        </p:scale>
        <p:origin x="58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tch\Desktop\QPIX_Calibration_Kalindi.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Mitch\Desktop\QPIX_Calibration_Kalind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itch\Desktop\QPIX_Calibration_Kalind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Mitch\Desktop\QPIX_Calibration_Kalindi.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Mitch\Desktop\QPIX_Calibration_Kalindi.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Mitch\Desktop\QPIX_Calibration_Kalindi.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162741805294686E-2"/>
          <c:y val="0.15554075581402751"/>
          <c:w val="0.86172951389111052"/>
          <c:h val="0.69258619965134283"/>
        </c:manualLayout>
      </c:layout>
      <c:scatterChart>
        <c:scatterStyle val="lineMarker"/>
        <c:varyColors val="0"/>
        <c:ser>
          <c:idx val="0"/>
          <c:order val="0"/>
          <c:tx>
            <c:v>Channel 1</c:v>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1"/>
            <c:trendlineLbl>
              <c:layout>
                <c:manualLayout>
                  <c:x val="-5.7740555004538389E-2"/>
                  <c:y val="-4.0666357654855032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0.0649x + 0.0717</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Sheet1!$B$14:$B$44</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xVal>
          <c:yVal>
            <c:numRef>
              <c:f>Sheet1!$I$14:$I$44</c:f>
              <c:numCache>
                <c:formatCode>General</c:formatCode>
                <c:ptCount val="31"/>
                <c:pt idx="0">
                  <c:v>0.3048780487804878</c:v>
                </c:pt>
                <c:pt idx="1">
                  <c:v>0.23148148148148148</c:v>
                </c:pt>
                <c:pt idx="2">
                  <c:v>0.28985507246376813</c:v>
                </c:pt>
                <c:pt idx="3">
                  <c:v>0.29850746268656714</c:v>
                </c:pt>
                <c:pt idx="4">
                  <c:v>0.36900369003690037</c:v>
                </c:pt>
                <c:pt idx="5">
                  <c:v>0.44444444444444442</c:v>
                </c:pt>
                <c:pt idx="6">
                  <c:v>0.49504950495049505</c:v>
                </c:pt>
                <c:pt idx="7">
                  <c:v>0.63694267515923564</c:v>
                </c:pt>
                <c:pt idx="8">
                  <c:v>0.66666666666666663</c:v>
                </c:pt>
                <c:pt idx="9">
                  <c:v>0.7407407407407407</c:v>
                </c:pt>
                <c:pt idx="10">
                  <c:v>0.47169811320754718</c:v>
                </c:pt>
                <c:pt idx="11">
                  <c:v>0.86956521739130432</c:v>
                </c:pt>
                <c:pt idx="12">
                  <c:v>0.91743119266055051</c:v>
                </c:pt>
                <c:pt idx="13">
                  <c:v>0.96153846153846156</c:v>
                </c:pt>
                <c:pt idx="14">
                  <c:v>1.0526315789473684</c:v>
                </c:pt>
                <c:pt idx="15">
                  <c:v>1.1235955056179776</c:v>
                </c:pt>
                <c:pt idx="16">
                  <c:v>1.2048192771084338</c:v>
                </c:pt>
                <c:pt idx="17">
                  <c:v>1.2048192771084338</c:v>
                </c:pt>
                <c:pt idx="18">
                  <c:v>1.3333333333333333</c:v>
                </c:pt>
                <c:pt idx="19">
                  <c:v>1.3698630136986301</c:v>
                </c:pt>
                <c:pt idx="20">
                  <c:v>1.4285714285714286</c:v>
                </c:pt>
                <c:pt idx="21">
                  <c:v>1.4705882352941178</c:v>
                </c:pt>
                <c:pt idx="22">
                  <c:v>1.5625</c:v>
                </c:pt>
                <c:pt idx="23">
                  <c:v>1.639344262295082</c:v>
                </c:pt>
                <c:pt idx="24">
                  <c:v>1.7241379310344827</c:v>
                </c:pt>
                <c:pt idx="25">
                  <c:v>1.7241379310344827</c:v>
                </c:pt>
                <c:pt idx="26">
                  <c:v>1.8518518518518519</c:v>
                </c:pt>
                <c:pt idx="27">
                  <c:v>1.8867924528301887</c:v>
                </c:pt>
                <c:pt idx="28">
                  <c:v>1.9607843137254901</c:v>
                </c:pt>
                <c:pt idx="29">
                  <c:v>2.0833333333333335</c:v>
                </c:pt>
                <c:pt idx="30">
                  <c:v>2.0833333333333335</c:v>
                </c:pt>
              </c:numCache>
            </c:numRef>
          </c:yVal>
          <c:smooth val="0"/>
          <c:extLst>
            <c:ext xmlns:c16="http://schemas.microsoft.com/office/drawing/2014/chart" uri="{C3380CC4-5D6E-409C-BE32-E72D297353CC}">
              <c16:uniqueId val="{00000002-E63E-4326-B105-1444937A40D5}"/>
            </c:ext>
          </c:extLst>
        </c:ser>
        <c:dLbls>
          <c:showLegendKey val="0"/>
          <c:showVal val="0"/>
          <c:showCatName val="0"/>
          <c:showSerName val="0"/>
          <c:showPercent val="0"/>
          <c:showBubbleSize val="0"/>
        </c:dLbls>
        <c:axId val="292370080"/>
        <c:axId val="292362880"/>
      </c:scatterChart>
      <c:valAx>
        <c:axId val="292370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62880"/>
        <c:crosses val="autoZero"/>
        <c:crossBetween val="midCat"/>
      </c:valAx>
      <c:valAx>
        <c:axId val="29236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Charge per Repelenishment</a:t>
                </a:r>
                <a:r>
                  <a:rPr lang="en-US" baseline="0"/>
                  <a:t> (fC)</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70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Channel 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162741805294686E-2"/>
          <c:y val="0.15554075581402751"/>
          <c:w val="0.86172951389111052"/>
          <c:h val="0.69258619965134283"/>
        </c:manualLayout>
      </c:layout>
      <c:scatterChart>
        <c:scatterStyle val="lineMarker"/>
        <c:varyColors val="0"/>
        <c:ser>
          <c:idx val="0"/>
          <c:order val="0"/>
          <c:tx>
            <c:v>Channel 2</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1"/>
            <c:trendlineLbl>
              <c:layout>
                <c:manualLayout>
                  <c:x val="-5.7740555004538389E-2"/>
                  <c:y val="-4.0666357654855032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0.0553x + 0.1204</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Sheet1!$B$14:$B$44</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xVal>
          <c:yVal>
            <c:numRef>
              <c:f>Sheet1!$J$14:$J$44</c:f>
              <c:numCache>
                <c:formatCode>General</c:formatCode>
                <c:ptCount val="31"/>
                <c:pt idx="0">
                  <c:v>0.20283975659229209</c:v>
                </c:pt>
                <c:pt idx="1">
                  <c:v>0.19569471624266144</c:v>
                </c:pt>
                <c:pt idx="2">
                  <c:v>0.23364485981308411</c:v>
                </c:pt>
                <c:pt idx="3">
                  <c:v>0.30120481927710846</c:v>
                </c:pt>
                <c:pt idx="4">
                  <c:v>0.31545741324921134</c:v>
                </c:pt>
                <c:pt idx="5">
                  <c:v>0.3968253968253968</c:v>
                </c:pt>
                <c:pt idx="6">
                  <c:v>0.5494505494505495</c:v>
                </c:pt>
                <c:pt idx="7">
                  <c:v>0.60606060606060608</c:v>
                </c:pt>
                <c:pt idx="8">
                  <c:v>0.73529411764705888</c:v>
                </c:pt>
                <c:pt idx="9">
                  <c:v>0.70422535211267601</c:v>
                </c:pt>
                <c:pt idx="10">
                  <c:v>0.78740157480314965</c:v>
                </c:pt>
                <c:pt idx="11">
                  <c:v>0.84033613445378152</c:v>
                </c:pt>
                <c:pt idx="12">
                  <c:v>0.83333333333333337</c:v>
                </c:pt>
                <c:pt idx="13">
                  <c:v>0.82644628099173556</c:v>
                </c:pt>
                <c:pt idx="14">
                  <c:v>1.075268817204301</c:v>
                </c:pt>
                <c:pt idx="15">
                  <c:v>1.0416666666666667</c:v>
                </c:pt>
                <c:pt idx="16">
                  <c:v>0.96153846153846156</c:v>
                </c:pt>
                <c:pt idx="17">
                  <c:v>1.0869565217391304</c:v>
                </c:pt>
                <c:pt idx="18">
                  <c:v>1.3513513513513513</c:v>
                </c:pt>
                <c:pt idx="19">
                  <c:v>1.098901098901099</c:v>
                </c:pt>
                <c:pt idx="20">
                  <c:v>1.3513513513513513</c:v>
                </c:pt>
                <c:pt idx="21">
                  <c:v>1.098901098901099</c:v>
                </c:pt>
                <c:pt idx="22">
                  <c:v>1.3888888888888888</c:v>
                </c:pt>
                <c:pt idx="23">
                  <c:v>1.3698630136986301</c:v>
                </c:pt>
                <c:pt idx="24">
                  <c:v>1.6949152542372881</c:v>
                </c:pt>
                <c:pt idx="25">
                  <c:v>1.4705882352941178</c:v>
                </c:pt>
                <c:pt idx="26">
                  <c:v>1.5384615384615385</c:v>
                </c:pt>
                <c:pt idx="27">
                  <c:v>1.5625</c:v>
                </c:pt>
                <c:pt idx="28">
                  <c:v>1.6129032258064515</c:v>
                </c:pt>
                <c:pt idx="29">
                  <c:v>2.2727272727272729</c:v>
                </c:pt>
                <c:pt idx="30">
                  <c:v>1.639344262295082</c:v>
                </c:pt>
              </c:numCache>
            </c:numRef>
          </c:yVal>
          <c:smooth val="0"/>
          <c:extLst>
            <c:ext xmlns:c16="http://schemas.microsoft.com/office/drawing/2014/chart" uri="{C3380CC4-5D6E-409C-BE32-E72D297353CC}">
              <c16:uniqueId val="{00000002-B0F7-43D8-99BE-9B8FE22FAA71}"/>
            </c:ext>
          </c:extLst>
        </c:ser>
        <c:dLbls>
          <c:showLegendKey val="0"/>
          <c:showVal val="0"/>
          <c:showCatName val="0"/>
          <c:showSerName val="0"/>
          <c:showPercent val="0"/>
          <c:showBubbleSize val="0"/>
        </c:dLbls>
        <c:axId val="292370080"/>
        <c:axId val="292362880"/>
      </c:scatterChart>
      <c:valAx>
        <c:axId val="292370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62880"/>
        <c:crosses val="autoZero"/>
        <c:crossBetween val="midCat"/>
      </c:valAx>
      <c:valAx>
        <c:axId val="29236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Charge per Repelenishment</a:t>
                </a:r>
                <a:r>
                  <a:rPr lang="en-US" baseline="0"/>
                  <a:t> (fC)</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70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Channel 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162741805294686E-2"/>
          <c:y val="0.15554075581402751"/>
          <c:w val="0.86172951389111052"/>
          <c:h val="0.69258619965134283"/>
        </c:manualLayout>
      </c:layout>
      <c:scatterChart>
        <c:scatterStyle val="lineMarker"/>
        <c:varyColors val="0"/>
        <c:ser>
          <c:idx val="0"/>
          <c:order val="0"/>
          <c:tx>
            <c:v>Channel 3</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1"/>
            <c:trendlineLbl>
              <c:layout>
                <c:manualLayout>
                  <c:x val="-5.7740555004538389E-2"/>
                  <c:y val="-4.0666357654855032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0.0754x + 0.1176</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Sheet1!$B$14:$B$44</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xVal>
          <c:yVal>
            <c:numRef>
              <c:f>Sheet1!$K$14:$K$44</c:f>
              <c:numCache>
                <c:formatCode>General</c:formatCode>
                <c:ptCount val="31"/>
                <c:pt idx="0">
                  <c:v>0.19801980198019803</c:v>
                </c:pt>
                <c:pt idx="1">
                  <c:v>0.21413276231263384</c:v>
                </c:pt>
                <c:pt idx="2">
                  <c:v>0.29673590504451036</c:v>
                </c:pt>
                <c:pt idx="3">
                  <c:v>0.36630036630036628</c:v>
                </c:pt>
                <c:pt idx="4">
                  <c:v>0.44843049327354262</c:v>
                </c:pt>
                <c:pt idx="5">
                  <c:v>0.53191489361702127</c:v>
                </c:pt>
                <c:pt idx="6">
                  <c:v>0.59880239520958078</c:v>
                </c:pt>
                <c:pt idx="7">
                  <c:v>0.8</c:v>
                </c:pt>
                <c:pt idx="8">
                  <c:v>0.81967213114754101</c:v>
                </c:pt>
                <c:pt idx="9">
                  <c:v>0.92592592592592593</c:v>
                </c:pt>
                <c:pt idx="10">
                  <c:v>0.99009900990099009</c:v>
                </c:pt>
                <c:pt idx="11">
                  <c:v>1.0638297872340425</c:v>
                </c:pt>
                <c:pt idx="12">
                  <c:v>1.1111111111111112</c:v>
                </c:pt>
                <c:pt idx="13">
                  <c:v>1.2195121951219512</c:v>
                </c:pt>
                <c:pt idx="14">
                  <c:v>1.2820512820512822</c:v>
                </c:pt>
                <c:pt idx="15">
                  <c:v>1.3698630136986301</c:v>
                </c:pt>
                <c:pt idx="16">
                  <c:v>1.408450704225352</c:v>
                </c:pt>
                <c:pt idx="17">
                  <c:v>1.5151515151515151</c:v>
                </c:pt>
                <c:pt idx="18">
                  <c:v>1.5873015873015872</c:v>
                </c:pt>
                <c:pt idx="19">
                  <c:v>1.6129032258064515</c:v>
                </c:pt>
                <c:pt idx="20">
                  <c:v>1.6949152542372881</c:v>
                </c:pt>
                <c:pt idx="21">
                  <c:v>1.7543859649122806</c:v>
                </c:pt>
                <c:pt idx="22">
                  <c:v>1.8181818181818181</c:v>
                </c:pt>
                <c:pt idx="23">
                  <c:v>1.8867924528301887</c:v>
                </c:pt>
                <c:pt idx="24">
                  <c:v>2</c:v>
                </c:pt>
                <c:pt idx="25">
                  <c:v>2.0833333333333335</c:v>
                </c:pt>
                <c:pt idx="26">
                  <c:v>2.1276595744680851</c:v>
                </c:pt>
                <c:pt idx="27">
                  <c:v>2.2222222222222223</c:v>
                </c:pt>
                <c:pt idx="28">
                  <c:v>2.2727272727272729</c:v>
                </c:pt>
                <c:pt idx="29">
                  <c:v>2.4390243902439024</c:v>
                </c:pt>
                <c:pt idx="30">
                  <c:v>2.3809523809523809</c:v>
                </c:pt>
              </c:numCache>
            </c:numRef>
          </c:yVal>
          <c:smooth val="0"/>
          <c:extLst>
            <c:ext xmlns:c16="http://schemas.microsoft.com/office/drawing/2014/chart" uri="{C3380CC4-5D6E-409C-BE32-E72D297353CC}">
              <c16:uniqueId val="{00000002-1150-4DEA-AE76-04A8869ABB01}"/>
            </c:ext>
          </c:extLst>
        </c:ser>
        <c:dLbls>
          <c:showLegendKey val="0"/>
          <c:showVal val="0"/>
          <c:showCatName val="0"/>
          <c:showSerName val="0"/>
          <c:showPercent val="0"/>
          <c:showBubbleSize val="0"/>
        </c:dLbls>
        <c:axId val="292370080"/>
        <c:axId val="292362880"/>
      </c:scatterChart>
      <c:valAx>
        <c:axId val="292370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62880"/>
        <c:crosses val="autoZero"/>
        <c:crossBetween val="midCat"/>
      </c:valAx>
      <c:valAx>
        <c:axId val="29236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Charge per Repelenishment</a:t>
                </a:r>
                <a:r>
                  <a:rPr lang="en-US" baseline="0"/>
                  <a:t> (fC)</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70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Channel 5</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162741805294686E-2"/>
          <c:y val="0.15554075581402751"/>
          <c:w val="0.86172951389111052"/>
          <c:h val="0.69258619965134283"/>
        </c:manualLayout>
      </c:layout>
      <c:scatterChart>
        <c:scatterStyle val="lineMarker"/>
        <c:varyColors val="0"/>
        <c:ser>
          <c:idx val="0"/>
          <c:order val="0"/>
          <c:tx>
            <c:v>Channel 5</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1"/>
            <c:trendlineLbl>
              <c:layout>
                <c:manualLayout>
                  <c:x val="-5.7740555004538389E-2"/>
                  <c:y val="-4.0666357654855032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0.0689x + 0.0449</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Sheet1!$B$14:$B$44</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xVal>
          <c:yVal>
            <c:numRef>
              <c:f>Sheet1!$L$14:$L$44</c:f>
              <c:numCache>
                <c:formatCode>General</c:formatCode>
                <c:ptCount val="31"/>
                <c:pt idx="0">
                  <c:v>0.17985611510791366</c:v>
                </c:pt>
                <c:pt idx="1">
                  <c:v>0.18552875695732837</c:v>
                </c:pt>
                <c:pt idx="2">
                  <c:v>0.23255813953488372</c:v>
                </c:pt>
                <c:pt idx="3">
                  <c:v>0.29585798816568049</c:v>
                </c:pt>
                <c:pt idx="4">
                  <c:v>0.34965034965034963</c:v>
                </c:pt>
                <c:pt idx="5">
                  <c:v>0.42735042735042733</c:v>
                </c:pt>
                <c:pt idx="6">
                  <c:v>0.49019607843137253</c:v>
                </c:pt>
                <c:pt idx="7">
                  <c:v>0.63694267515923564</c:v>
                </c:pt>
                <c:pt idx="8">
                  <c:v>0.68027210884353739</c:v>
                </c:pt>
                <c:pt idx="9">
                  <c:v>0.75757575757575757</c:v>
                </c:pt>
                <c:pt idx="10">
                  <c:v>0.83333333333333337</c:v>
                </c:pt>
                <c:pt idx="11">
                  <c:v>0.88495575221238942</c:v>
                </c:pt>
                <c:pt idx="12">
                  <c:v>0.92592592592592593</c:v>
                </c:pt>
                <c:pt idx="13">
                  <c:v>0.99009900990099009</c:v>
                </c:pt>
                <c:pt idx="14">
                  <c:v>1.0638297872340425</c:v>
                </c:pt>
                <c:pt idx="15">
                  <c:v>1.1627906976744187</c:v>
                </c:pt>
                <c:pt idx="16">
                  <c:v>1.2345679012345678</c:v>
                </c:pt>
                <c:pt idx="17">
                  <c:v>1.2820512820512822</c:v>
                </c:pt>
                <c:pt idx="18">
                  <c:v>1.3513513513513513</c:v>
                </c:pt>
                <c:pt idx="19">
                  <c:v>1.3698630136986301</c:v>
                </c:pt>
                <c:pt idx="20">
                  <c:v>1.4925373134328359</c:v>
                </c:pt>
                <c:pt idx="21">
                  <c:v>1.5625</c:v>
                </c:pt>
                <c:pt idx="22">
                  <c:v>1.6129032258064515</c:v>
                </c:pt>
                <c:pt idx="23">
                  <c:v>1.6949152542372881</c:v>
                </c:pt>
                <c:pt idx="24">
                  <c:v>1.8181818181818181</c:v>
                </c:pt>
                <c:pt idx="25">
                  <c:v>1.7857142857142858</c:v>
                </c:pt>
                <c:pt idx="26">
                  <c:v>1.9230769230769231</c:v>
                </c:pt>
                <c:pt idx="27">
                  <c:v>2</c:v>
                </c:pt>
                <c:pt idx="28">
                  <c:v>2.0833333333333335</c:v>
                </c:pt>
                <c:pt idx="29">
                  <c:v>2.1276595744680851</c:v>
                </c:pt>
                <c:pt idx="30">
                  <c:v>2.1276595744680851</c:v>
                </c:pt>
              </c:numCache>
            </c:numRef>
          </c:yVal>
          <c:smooth val="0"/>
          <c:extLst>
            <c:ext xmlns:c16="http://schemas.microsoft.com/office/drawing/2014/chart" uri="{C3380CC4-5D6E-409C-BE32-E72D297353CC}">
              <c16:uniqueId val="{00000002-B42B-4AD1-853B-A0E3710860D7}"/>
            </c:ext>
          </c:extLst>
        </c:ser>
        <c:dLbls>
          <c:showLegendKey val="0"/>
          <c:showVal val="0"/>
          <c:showCatName val="0"/>
          <c:showSerName val="0"/>
          <c:showPercent val="0"/>
          <c:showBubbleSize val="0"/>
        </c:dLbls>
        <c:axId val="292370080"/>
        <c:axId val="292362880"/>
      </c:scatterChart>
      <c:valAx>
        <c:axId val="292370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62880"/>
        <c:crosses val="autoZero"/>
        <c:crossBetween val="midCat"/>
      </c:valAx>
      <c:valAx>
        <c:axId val="29236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Charge per Repelenishment</a:t>
                </a:r>
                <a:r>
                  <a:rPr lang="en-US" baseline="0"/>
                  <a:t> (fC)</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70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Channel 6</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162741805294686E-2"/>
          <c:y val="0.15554075581402751"/>
          <c:w val="0.86172951389111052"/>
          <c:h val="0.69258619965134283"/>
        </c:manualLayout>
      </c:layout>
      <c:scatterChart>
        <c:scatterStyle val="lineMarker"/>
        <c:varyColors val="0"/>
        <c:ser>
          <c:idx val="0"/>
          <c:order val="0"/>
          <c:tx>
            <c:v>Channel 6</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1"/>
            <c:trendlineLbl>
              <c:layout>
                <c:manualLayout>
                  <c:x val="-5.7740555004538389E-2"/>
                  <c:y val="-4.0666357654855032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0.0592x + 0.0362</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Sheet1!$B$14:$B$44</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xVal>
          <c:yVal>
            <c:numRef>
              <c:f>Sheet1!$M$14:$M$44</c:f>
              <c:numCache>
                <c:formatCode>General</c:formatCode>
                <c:ptCount val="31"/>
                <c:pt idx="0">
                  <c:v>0.17953321364452424</c:v>
                </c:pt>
                <c:pt idx="1">
                  <c:v>0.16583747927031509</c:v>
                </c:pt>
                <c:pt idx="2">
                  <c:v>0.2</c:v>
                </c:pt>
                <c:pt idx="3">
                  <c:v>0.24691358024691357</c:v>
                </c:pt>
                <c:pt idx="4">
                  <c:v>0.303951367781155</c:v>
                </c:pt>
                <c:pt idx="5">
                  <c:v>0.35971223021582732</c:v>
                </c:pt>
                <c:pt idx="6">
                  <c:v>0.41841004184100417</c:v>
                </c:pt>
                <c:pt idx="7">
                  <c:v>0.53475935828877008</c:v>
                </c:pt>
                <c:pt idx="8">
                  <c:v>0.5714285714285714</c:v>
                </c:pt>
                <c:pt idx="9">
                  <c:v>0.64102564102564108</c:v>
                </c:pt>
                <c:pt idx="10">
                  <c:v>0.68965517241379315</c:v>
                </c:pt>
                <c:pt idx="11">
                  <c:v>0.74626865671641796</c:v>
                </c:pt>
                <c:pt idx="12">
                  <c:v>0.8</c:v>
                </c:pt>
                <c:pt idx="13">
                  <c:v>0.86206896551724133</c:v>
                </c:pt>
                <c:pt idx="14">
                  <c:v>0.8928571428571429</c:v>
                </c:pt>
                <c:pt idx="15">
                  <c:v>0.99009900990099009</c:v>
                </c:pt>
                <c:pt idx="16">
                  <c:v>1.0638297872340425</c:v>
                </c:pt>
                <c:pt idx="17">
                  <c:v>1.1111111111111112</c:v>
                </c:pt>
                <c:pt idx="18">
                  <c:v>1.1627906976744187</c:v>
                </c:pt>
                <c:pt idx="19">
                  <c:v>1.2048192771084338</c:v>
                </c:pt>
                <c:pt idx="20">
                  <c:v>1.2658227848101267</c:v>
                </c:pt>
                <c:pt idx="21">
                  <c:v>1.2658227848101267</c:v>
                </c:pt>
                <c:pt idx="22">
                  <c:v>1.408450704225352</c:v>
                </c:pt>
                <c:pt idx="23">
                  <c:v>1.5151515151515151</c:v>
                </c:pt>
                <c:pt idx="24">
                  <c:v>1.5384615384615385</c:v>
                </c:pt>
                <c:pt idx="25">
                  <c:v>1.6129032258064515</c:v>
                </c:pt>
                <c:pt idx="26">
                  <c:v>1.639344262295082</c:v>
                </c:pt>
                <c:pt idx="27">
                  <c:v>1.7241379310344827</c:v>
                </c:pt>
                <c:pt idx="28">
                  <c:v>1.7543859649122806</c:v>
                </c:pt>
                <c:pt idx="29">
                  <c:v>1.7857142857142858</c:v>
                </c:pt>
                <c:pt idx="30">
                  <c:v>1.8518518518518519</c:v>
                </c:pt>
              </c:numCache>
            </c:numRef>
          </c:yVal>
          <c:smooth val="0"/>
          <c:extLst>
            <c:ext xmlns:c16="http://schemas.microsoft.com/office/drawing/2014/chart" uri="{C3380CC4-5D6E-409C-BE32-E72D297353CC}">
              <c16:uniqueId val="{00000002-2FAC-4D11-A0D0-66889B5B2C0E}"/>
            </c:ext>
          </c:extLst>
        </c:ser>
        <c:dLbls>
          <c:showLegendKey val="0"/>
          <c:showVal val="0"/>
          <c:showCatName val="0"/>
          <c:showSerName val="0"/>
          <c:showPercent val="0"/>
          <c:showBubbleSize val="0"/>
        </c:dLbls>
        <c:axId val="292370080"/>
        <c:axId val="292362880"/>
      </c:scatterChart>
      <c:valAx>
        <c:axId val="292370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62880"/>
        <c:crosses val="autoZero"/>
        <c:crossBetween val="midCat"/>
      </c:valAx>
      <c:valAx>
        <c:axId val="29236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Charge per Repelenishment</a:t>
                </a:r>
                <a:r>
                  <a:rPr lang="en-US" baseline="0"/>
                  <a:t> (fC)</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70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Channel 7</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4162741805294686E-2"/>
          <c:y val="0.15554075581402751"/>
          <c:w val="0.86172951389111052"/>
          <c:h val="0.69258619965134283"/>
        </c:manualLayout>
      </c:layout>
      <c:scatterChart>
        <c:scatterStyle val="lineMarker"/>
        <c:varyColors val="0"/>
        <c:ser>
          <c:idx val="0"/>
          <c:order val="0"/>
          <c:tx>
            <c:v>Channel 7</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trendline>
            <c:spPr>
              <a:ln w="19050" cap="rnd">
                <a:solidFill>
                  <a:schemeClr val="accent1"/>
                </a:solidFill>
                <a:prstDash val="sysDot"/>
              </a:ln>
              <a:effectLst/>
            </c:spPr>
            <c:trendlineType val="linear"/>
            <c:dispRSqr val="0"/>
            <c:dispEq val="1"/>
            <c:trendlineLbl>
              <c:layout>
                <c:manualLayout>
                  <c:x val="-5.7740555004538389E-2"/>
                  <c:y val="-4.0666357654855032E-2"/>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0.0741x + 0.0941</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Sheet1!$B$14:$B$44</c:f>
              <c:numCache>
                <c:formatCode>General</c:formatCode>
                <c:ptCount val="31"/>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numCache>
            </c:numRef>
          </c:xVal>
          <c:yVal>
            <c:numRef>
              <c:f>Sheet1!$N$14:$N$44</c:f>
              <c:numCache>
                <c:formatCode>General</c:formatCode>
                <c:ptCount val="31"/>
                <c:pt idx="0">
                  <c:v>0.22123893805309736</c:v>
                </c:pt>
                <c:pt idx="1">
                  <c:v>0.24271844660194175</c:v>
                </c:pt>
                <c:pt idx="2">
                  <c:v>0.27397260273972601</c:v>
                </c:pt>
                <c:pt idx="3">
                  <c:v>0.36363636363636365</c:v>
                </c:pt>
                <c:pt idx="4">
                  <c:v>0.45871559633027525</c:v>
                </c:pt>
                <c:pt idx="5">
                  <c:v>0.51020408163265307</c:v>
                </c:pt>
                <c:pt idx="6">
                  <c:v>0.55865921787709494</c:v>
                </c:pt>
                <c:pt idx="7">
                  <c:v>0.7142857142857143</c:v>
                </c:pt>
                <c:pt idx="8">
                  <c:v>0.76335877862595425</c:v>
                </c:pt>
                <c:pt idx="9">
                  <c:v>0.86206896551724133</c:v>
                </c:pt>
                <c:pt idx="10">
                  <c:v>0.93457943925233644</c:v>
                </c:pt>
                <c:pt idx="11">
                  <c:v>0.970873786407767</c:v>
                </c:pt>
                <c:pt idx="12">
                  <c:v>1.0526315789473684</c:v>
                </c:pt>
                <c:pt idx="13">
                  <c:v>1.1111111111111112</c:v>
                </c:pt>
                <c:pt idx="14">
                  <c:v>1.2048192771084338</c:v>
                </c:pt>
                <c:pt idx="15">
                  <c:v>1.2987012987012987</c:v>
                </c:pt>
                <c:pt idx="16">
                  <c:v>1.3333333333333333</c:v>
                </c:pt>
                <c:pt idx="17">
                  <c:v>1.4285714285714286</c:v>
                </c:pt>
                <c:pt idx="18">
                  <c:v>1.5384615384615385</c:v>
                </c:pt>
                <c:pt idx="19">
                  <c:v>1.6129032258064515</c:v>
                </c:pt>
                <c:pt idx="20">
                  <c:v>1.6129032258064515</c:v>
                </c:pt>
                <c:pt idx="21">
                  <c:v>1.7543859649122806</c:v>
                </c:pt>
                <c:pt idx="22">
                  <c:v>1.8181818181818181</c:v>
                </c:pt>
                <c:pt idx="23">
                  <c:v>1.9230769230769231</c:v>
                </c:pt>
                <c:pt idx="24">
                  <c:v>1.9607843137254901</c:v>
                </c:pt>
                <c:pt idx="25">
                  <c:v>2</c:v>
                </c:pt>
                <c:pt idx="26">
                  <c:v>2.1276595744680851</c:v>
                </c:pt>
                <c:pt idx="27">
                  <c:v>2.1276595744680851</c:v>
                </c:pt>
                <c:pt idx="28">
                  <c:v>2.2222222222222223</c:v>
                </c:pt>
                <c:pt idx="29">
                  <c:v>2.3255813953488373</c:v>
                </c:pt>
                <c:pt idx="30">
                  <c:v>2.3255813953488373</c:v>
                </c:pt>
              </c:numCache>
            </c:numRef>
          </c:yVal>
          <c:smooth val="0"/>
          <c:extLst>
            <c:ext xmlns:c16="http://schemas.microsoft.com/office/drawing/2014/chart" uri="{C3380CC4-5D6E-409C-BE32-E72D297353CC}">
              <c16:uniqueId val="{00000002-AAEF-4FB4-9AC5-3C53337559A4}"/>
            </c:ext>
          </c:extLst>
        </c:ser>
        <c:dLbls>
          <c:showLegendKey val="0"/>
          <c:showVal val="0"/>
          <c:showCatName val="0"/>
          <c:showSerName val="0"/>
          <c:showPercent val="0"/>
          <c:showBubbleSize val="0"/>
        </c:dLbls>
        <c:axId val="292370080"/>
        <c:axId val="292362880"/>
      </c:scatterChart>
      <c:valAx>
        <c:axId val="292370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Bit</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62880"/>
        <c:crosses val="autoZero"/>
        <c:crossBetween val="midCat"/>
      </c:valAx>
      <c:valAx>
        <c:axId val="2923628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Charge per Repelenishment</a:t>
                </a:r>
                <a:r>
                  <a:rPr lang="en-US" baseline="0"/>
                  <a:t> (fC)</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92370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53A2E-407C-4D54-ACDB-21FEA5A40E9D}" type="datetimeFigureOut">
              <a:rPr lang="en-US" smtClean="0"/>
              <a:t>4/30/2024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C21A1E-BB6F-4290-BD22-7BD0B6AACCC6}" type="slidenum">
              <a:rPr lang="en-US" smtClean="0"/>
              <a:t>‹#›</a:t>
            </a:fld>
            <a:endParaRPr lang="en-US"/>
          </a:p>
        </p:txBody>
      </p:sp>
    </p:spTree>
    <p:extLst>
      <p:ext uri="{BB962C8B-B14F-4D97-AF65-F5344CB8AC3E}">
        <p14:creationId xmlns:p14="http://schemas.microsoft.com/office/powerpoint/2010/main" val="2511059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C21A1E-BB6F-4290-BD22-7BD0B6AACCC6}" type="slidenum">
              <a:rPr lang="en-US" smtClean="0"/>
              <a:t>11</a:t>
            </a:fld>
            <a:endParaRPr lang="en-US"/>
          </a:p>
        </p:txBody>
      </p:sp>
    </p:spTree>
    <p:extLst>
      <p:ext uri="{BB962C8B-B14F-4D97-AF65-F5344CB8AC3E}">
        <p14:creationId xmlns:p14="http://schemas.microsoft.com/office/powerpoint/2010/main" val="11890276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Transient Noise Analysis of the “Reset” approach led to questions about it’s accuracy for 1fC or lower measurements.    Reset “noise”  led to uncertain integrator offsets.  The Replenishment approach shown above virtually eliminates the reason for resets as well as the unavoidable  masking of the channel while reset takes place.       </a:t>
            </a:r>
          </a:p>
          <a:p>
            <a:endParaRPr lang="en-US" dirty="0"/>
          </a:p>
        </p:txBody>
      </p:sp>
      <p:sp>
        <p:nvSpPr>
          <p:cNvPr id="4" name="Slide Number Placeholder 3"/>
          <p:cNvSpPr>
            <a:spLocks noGrp="1"/>
          </p:cNvSpPr>
          <p:nvPr>
            <p:ph type="sldNum" sz="quarter" idx="5"/>
          </p:nvPr>
        </p:nvSpPr>
        <p:spPr/>
        <p:txBody>
          <a:bodyPr/>
          <a:lstStyle/>
          <a:p>
            <a:fld id="{B7C21A1E-BB6F-4290-BD22-7BD0B6AACCC6}" type="slidenum">
              <a:rPr lang="en-US" smtClean="0"/>
              <a:t>19</a:t>
            </a:fld>
            <a:endParaRPr lang="en-US"/>
          </a:p>
        </p:txBody>
      </p:sp>
    </p:spTree>
    <p:extLst>
      <p:ext uri="{BB962C8B-B14F-4D97-AF65-F5344CB8AC3E}">
        <p14:creationId xmlns:p14="http://schemas.microsoft.com/office/powerpoint/2010/main" val="1885860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C21A1E-BB6F-4290-BD22-7BD0B6AACCC6}" type="slidenum">
              <a:rPr lang="en-US" smtClean="0"/>
              <a:t>21</a:t>
            </a:fld>
            <a:endParaRPr lang="en-US"/>
          </a:p>
        </p:txBody>
      </p:sp>
    </p:spTree>
    <p:extLst>
      <p:ext uri="{BB962C8B-B14F-4D97-AF65-F5344CB8AC3E}">
        <p14:creationId xmlns:p14="http://schemas.microsoft.com/office/powerpoint/2010/main" val="3625036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C21A1E-BB6F-4290-BD22-7BD0B6AACCC6}" type="slidenum">
              <a:rPr lang="en-US" smtClean="0"/>
              <a:t>27</a:t>
            </a:fld>
            <a:endParaRPr lang="en-US"/>
          </a:p>
        </p:txBody>
      </p:sp>
    </p:spTree>
    <p:extLst>
      <p:ext uri="{BB962C8B-B14F-4D97-AF65-F5344CB8AC3E}">
        <p14:creationId xmlns:p14="http://schemas.microsoft.com/office/powerpoint/2010/main" val="1281436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5D14-E21B-10BD-1984-E22E426763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33E93B-4F1A-9082-8592-90E1AF4CA4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CE38C9A-821E-B784-1B39-3899D2F7DDEB}"/>
              </a:ext>
            </a:extLst>
          </p:cNvPr>
          <p:cNvSpPr>
            <a:spLocks noGrp="1"/>
          </p:cNvSpPr>
          <p:nvPr>
            <p:ph type="dt" sz="half" idx="10"/>
          </p:nvPr>
        </p:nvSpPr>
        <p:spPr/>
        <p:txBody>
          <a:bodyPr/>
          <a:lstStyle/>
          <a:p>
            <a:fld id="{72F4D85B-DC12-4DC2-A071-97DEF4D4857A}" type="datetime1">
              <a:rPr lang="en-US" smtClean="0"/>
              <a:t>4/30/2024</a:t>
            </a:fld>
            <a:endParaRPr lang="en-US"/>
          </a:p>
        </p:txBody>
      </p:sp>
      <p:sp>
        <p:nvSpPr>
          <p:cNvPr id="5" name="Footer Placeholder 4">
            <a:extLst>
              <a:ext uri="{FF2B5EF4-FFF2-40B4-BE49-F238E27FC236}">
                <a16:creationId xmlns:a16="http://schemas.microsoft.com/office/drawing/2014/main" id="{DF9C405D-E005-6BB1-EEF8-BE8D4FE4753E}"/>
              </a:ext>
            </a:extLst>
          </p:cNvPr>
          <p:cNvSpPr>
            <a:spLocks noGrp="1"/>
          </p:cNvSpPr>
          <p:nvPr>
            <p:ph type="ftr" sz="quarter" idx="11"/>
          </p:nvPr>
        </p:nvSpPr>
        <p:spPr/>
        <p:txBody>
          <a:bodyPr/>
          <a:lstStyle/>
          <a:p>
            <a:r>
              <a:rPr lang="en-US"/>
              <a:t>HEPIC 2024 @BNL April 30 - May 2</a:t>
            </a:r>
          </a:p>
        </p:txBody>
      </p:sp>
      <p:sp>
        <p:nvSpPr>
          <p:cNvPr id="6" name="Slide Number Placeholder 5">
            <a:extLst>
              <a:ext uri="{FF2B5EF4-FFF2-40B4-BE49-F238E27FC236}">
                <a16:creationId xmlns:a16="http://schemas.microsoft.com/office/drawing/2014/main" id="{9141AED0-9519-7938-8C20-606B2C7CA39F}"/>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2251398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C31AB7-B25A-16D6-0D1C-A767023D75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55BBC0-B5D5-2FB9-51A5-A3B1672E51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CDA2F-0680-C655-682E-A229E2E9B2BC}"/>
              </a:ext>
            </a:extLst>
          </p:cNvPr>
          <p:cNvSpPr>
            <a:spLocks noGrp="1"/>
          </p:cNvSpPr>
          <p:nvPr>
            <p:ph type="dt" sz="half" idx="10"/>
          </p:nvPr>
        </p:nvSpPr>
        <p:spPr/>
        <p:txBody>
          <a:bodyPr/>
          <a:lstStyle/>
          <a:p>
            <a:fld id="{D4FFDA73-8770-4667-8912-A3FEA9DC1EEC}" type="datetime1">
              <a:rPr lang="en-US" smtClean="0"/>
              <a:t>4/30/2024</a:t>
            </a:fld>
            <a:endParaRPr lang="en-US"/>
          </a:p>
        </p:txBody>
      </p:sp>
      <p:sp>
        <p:nvSpPr>
          <p:cNvPr id="5" name="Footer Placeholder 4">
            <a:extLst>
              <a:ext uri="{FF2B5EF4-FFF2-40B4-BE49-F238E27FC236}">
                <a16:creationId xmlns:a16="http://schemas.microsoft.com/office/drawing/2014/main" id="{34255397-DCC8-0920-D722-C790C3580A19}"/>
              </a:ext>
            </a:extLst>
          </p:cNvPr>
          <p:cNvSpPr>
            <a:spLocks noGrp="1"/>
          </p:cNvSpPr>
          <p:nvPr>
            <p:ph type="ftr" sz="quarter" idx="11"/>
          </p:nvPr>
        </p:nvSpPr>
        <p:spPr/>
        <p:txBody>
          <a:bodyPr/>
          <a:lstStyle/>
          <a:p>
            <a:r>
              <a:rPr lang="en-US"/>
              <a:t>HEPIC 2024 @BNL April 30 - May 2</a:t>
            </a:r>
          </a:p>
        </p:txBody>
      </p:sp>
      <p:sp>
        <p:nvSpPr>
          <p:cNvPr id="6" name="Slide Number Placeholder 5">
            <a:extLst>
              <a:ext uri="{FF2B5EF4-FFF2-40B4-BE49-F238E27FC236}">
                <a16:creationId xmlns:a16="http://schemas.microsoft.com/office/drawing/2014/main" id="{EEA037E1-AD68-3B9E-72FA-7FFAA0EB32B4}"/>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32083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00AF55-5E3E-645F-584D-54D3CBA36F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72E48B-559E-A756-BF6A-1763E4A286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321100-F3B7-91B6-F28E-A1EC3C5B2EFE}"/>
              </a:ext>
            </a:extLst>
          </p:cNvPr>
          <p:cNvSpPr>
            <a:spLocks noGrp="1"/>
          </p:cNvSpPr>
          <p:nvPr>
            <p:ph type="dt" sz="half" idx="10"/>
          </p:nvPr>
        </p:nvSpPr>
        <p:spPr/>
        <p:txBody>
          <a:bodyPr/>
          <a:lstStyle/>
          <a:p>
            <a:fld id="{97C95FF0-C639-4724-88B1-732990807BB6}" type="datetime1">
              <a:rPr lang="en-US" smtClean="0"/>
              <a:t>4/30/2024</a:t>
            </a:fld>
            <a:endParaRPr lang="en-US"/>
          </a:p>
        </p:txBody>
      </p:sp>
      <p:sp>
        <p:nvSpPr>
          <p:cNvPr id="5" name="Footer Placeholder 4">
            <a:extLst>
              <a:ext uri="{FF2B5EF4-FFF2-40B4-BE49-F238E27FC236}">
                <a16:creationId xmlns:a16="http://schemas.microsoft.com/office/drawing/2014/main" id="{B81316A9-239F-9E76-CC23-0C0E744DB517}"/>
              </a:ext>
            </a:extLst>
          </p:cNvPr>
          <p:cNvSpPr>
            <a:spLocks noGrp="1"/>
          </p:cNvSpPr>
          <p:nvPr>
            <p:ph type="ftr" sz="quarter" idx="11"/>
          </p:nvPr>
        </p:nvSpPr>
        <p:spPr/>
        <p:txBody>
          <a:bodyPr/>
          <a:lstStyle/>
          <a:p>
            <a:r>
              <a:rPr lang="en-US"/>
              <a:t>HEPIC 2024 @BNL April 30 - May 2</a:t>
            </a:r>
          </a:p>
        </p:txBody>
      </p:sp>
      <p:sp>
        <p:nvSpPr>
          <p:cNvPr id="6" name="Slide Number Placeholder 5">
            <a:extLst>
              <a:ext uri="{FF2B5EF4-FFF2-40B4-BE49-F238E27FC236}">
                <a16:creationId xmlns:a16="http://schemas.microsoft.com/office/drawing/2014/main" id="{DA8C252D-275A-85F4-D571-7519B13D1E37}"/>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4002480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2B13D-B327-4EE3-BA47-A57C5C2909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CE5BB1-CEBE-2929-D441-2E06621092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8E1C4-F5A1-6EDA-0C9A-3445D1DD9F12}"/>
              </a:ext>
            </a:extLst>
          </p:cNvPr>
          <p:cNvSpPr>
            <a:spLocks noGrp="1"/>
          </p:cNvSpPr>
          <p:nvPr>
            <p:ph type="dt" sz="half" idx="10"/>
          </p:nvPr>
        </p:nvSpPr>
        <p:spPr/>
        <p:txBody>
          <a:bodyPr/>
          <a:lstStyle/>
          <a:p>
            <a:fld id="{EC5F06C2-1598-4B8C-87DA-73ABB2D6105B}" type="datetime1">
              <a:rPr lang="en-US" smtClean="0"/>
              <a:t>4/30/2024</a:t>
            </a:fld>
            <a:endParaRPr lang="en-US"/>
          </a:p>
        </p:txBody>
      </p:sp>
      <p:sp>
        <p:nvSpPr>
          <p:cNvPr id="5" name="Footer Placeholder 4">
            <a:extLst>
              <a:ext uri="{FF2B5EF4-FFF2-40B4-BE49-F238E27FC236}">
                <a16:creationId xmlns:a16="http://schemas.microsoft.com/office/drawing/2014/main" id="{E435B91C-CA42-0165-2A37-9A1EA8E81D53}"/>
              </a:ext>
            </a:extLst>
          </p:cNvPr>
          <p:cNvSpPr>
            <a:spLocks noGrp="1"/>
          </p:cNvSpPr>
          <p:nvPr>
            <p:ph type="ftr" sz="quarter" idx="11"/>
          </p:nvPr>
        </p:nvSpPr>
        <p:spPr/>
        <p:txBody>
          <a:bodyPr/>
          <a:lstStyle/>
          <a:p>
            <a:r>
              <a:rPr lang="en-US"/>
              <a:t>HEPIC 2024 @BNL April 30 - May 2</a:t>
            </a:r>
          </a:p>
        </p:txBody>
      </p:sp>
      <p:sp>
        <p:nvSpPr>
          <p:cNvPr id="6" name="Slide Number Placeholder 5">
            <a:extLst>
              <a:ext uri="{FF2B5EF4-FFF2-40B4-BE49-F238E27FC236}">
                <a16:creationId xmlns:a16="http://schemas.microsoft.com/office/drawing/2014/main" id="{3700D33D-E1AB-7372-C2C4-69691DCE068D}"/>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20367618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C127D-9FF9-8D1B-C790-B4F34B4EF4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5028465-F9F8-A9F4-8413-11CE0369F4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779E83-AD21-DB64-6B2B-457CCADDC48B}"/>
              </a:ext>
            </a:extLst>
          </p:cNvPr>
          <p:cNvSpPr>
            <a:spLocks noGrp="1"/>
          </p:cNvSpPr>
          <p:nvPr>
            <p:ph type="dt" sz="half" idx="10"/>
          </p:nvPr>
        </p:nvSpPr>
        <p:spPr/>
        <p:txBody>
          <a:bodyPr/>
          <a:lstStyle/>
          <a:p>
            <a:fld id="{3B182E38-4B98-4E33-A849-7D27555376B2}" type="datetime1">
              <a:rPr lang="en-US" smtClean="0"/>
              <a:t>4/30/2024</a:t>
            </a:fld>
            <a:endParaRPr lang="en-US"/>
          </a:p>
        </p:txBody>
      </p:sp>
      <p:sp>
        <p:nvSpPr>
          <p:cNvPr id="5" name="Footer Placeholder 4">
            <a:extLst>
              <a:ext uri="{FF2B5EF4-FFF2-40B4-BE49-F238E27FC236}">
                <a16:creationId xmlns:a16="http://schemas.microsoft.com/office/drawing/2014/main" id="{AB389D57-AED5-A428-AE20-BDA65651F383}"/>
              </a:ext>
            </a:extLst>
          </p:cNvPr>
          <p:cNvSpPr>
            <a:spLocks noGrp="1"/>
          </p:cNvSpPr>
          <p:nvPr>
            <p:ph type="ftr" sz="quarter" idx="11"/>
          </p:nvPr>
        </p:nvSpPr>
        <p:spPr/>
        <p:txBody>
          <a:bodyPr/>
          <a:lstStyle/>
          <a:p>
            <a:r>
              <a:rPr lang="en-US"/>
              <a:t>HEPIC 2024 @BNL April 30 - May 2</a:t>
            </a:r>
          </a:p>
        </p:txBody>
      </p:sp>
      <p:sp>
        <p:nvSpPr>
          <p:cNvPr id="6" name="Slide Number Placeholder 5">
            <a:extLst>
              <a:ext uri="{FF2B5EF4-FFF2-40B4-BE49-F238E27FC236}">
                <a16:creationId xmlns:a16="http://schemas.microsoft.com/office/drawing/2014/main" id="{E617F0B0-0147-A249-A825-6781E5D93242}"/>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223887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42231-73D1-A7B2-B100-EB44A0453C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67AACE-E849-7E4C-3298-9A447F0B07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7DD716-48F4-5CAE-2904-BA049F4B705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90ACE5-2334-C0EA-763E-664B08942A41}"/>
              </a:ext>
            </a:extLst>
          </p:cNvPr>
          <p:cNvSpPr>
            <a:spLocks noGrp="1"/>
          </p:cNvSpPr>
          <p:nvPr>
            <p:ph type="dt" sz="half" idx="10"/>
          </p:nvPr>
        </p:nvSpPr>
        <p:spPr/>
        <p:txBody>
          <a:bodyPr/>
          <a:lstStyle/>
          <a:p>
            <a:fld id="{582AB88F-6566-4CDF-8871-47132C58E0FA}" type="datetime1">
              <a:rPr lang="en-US" smtClean="0"/>
              <a:t>4/30/2024</a:t>
            </a:fld>
            <a:endParaRPr lang="en-US"/>
          </a:p>
        </p:txBody>
      </p:sp>
      <p:sp>
        <p:nvSpPr>
          <p:cNvPr id="6" name="Footer Placeholder 5">
            <a:extLst>
              <a:ext uri="{FF2B5EF4-FFF2-40B4-BE49-F238E27FC236}">
                <a16:creationId xmlns:a16="http://schemas.microsoft.com/office/drawing/2014/main" id="{77CE7D08-38BD-D02F-861F-FD9178FE6715}"/>
              </a:ext>
            </a:extLst>
          </p:cNvPr>
          <p:cNvSpPr>
            <a:spLocks noGrp="1"/>
          </p:cNvSpPr>
          <p:nvPr>
            <p:ph type="ftr" sz="quarter" idx="11"/>
          </p:nvPr>
        </p:nvSpPr>
        <p:spPr/>
        <p:txBody>
          <a:bodyPr/>
          <a:lstStyle/>
          <a:p>
            <a:r>
              <a:rPr lang="en-US"/>
              <a:t>HEPIC 2024 @BNL April 30 - May 2</a:t>
            </a:r>
          </a:p>
        </p:txBody>
      </p:sp>
      <p:sp>
        <p:nvSpPr>
          <p:cNvPr id="7" name="Slide Number Placeholder 6">
            <a:extLst>
              <a:ext uri="{FF2B5EF4-FFF2-40B4-BE49-F238E27FC236}">
                <a16:creationId xmlns:a16="http://schemas.microsoft.com/office/drawing/2014/main" id="{5C169637-1CEE-54AF-033F-24E5A4674A97}"/>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37593712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5E175-D710-E48C-3468-FA991C88F02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E874A1-FD8C-9F86-F6D0-FAD591CC7C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C62DF0-1267-7080-DAD0-989AD34474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4BF2C2-7974-A513-A8B4-315BD895F3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2F2D7BF-F147-A685-9F78-0817C3B54E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6DF7F-F5C7-8B70-5486-4B48B6134F33}"/>
              </a:ext>
            </a:extLst>
          </p:cNvPr>
          <p:cNvSpPr>
            <a:spLocks noGrp="1"/>
          </p:cNvSpPr>
          <p:nvPr>
            <p:ph type="dt" sz="half" idx="10"/>
          </p:nvPr>
        </p:nvSpPr>
        <p:spPr/>
        <p:txBody>
          <a:bodyPr/>
          <a:lstStyle/>
          <a:p>
            <a:fld id="{ABE0E457-B98B-4BC0-8F37-6AEC0DF7A1EE}" type="datetime1">
              <a:rPr lang="en-US" smtClean="0"/>
              <a:t>4/30/2024</a:t>
            </a:fld>
            <a:endParaRPr lang="en-US"/>
          </a:p>
        </p:txBody>
      </p:sp>
      <p:sp>
        <p:nvSpPr>
          <p:cNvPr id="8" name="Footer Placeholder 7">
            <a:extLst>
              <a:ext uri="{FF2B5EF4-FFF2-40B4-BE49-F238E27FC236}">
                <a16:creationId xmlns:a16="http://schemas.microsoft.com/office/drawing/2014/main" id="{61A7BCA9-7A82-9698-8CB8-424DAAE0F0A9}"/>
              </a:ext>
            </a:extLst>
          </p:cNvPr>
          <p:cNvSpPr>
            <a:spLocks noGrp="1"/>
          </p:cNvSpPr>
          <p:nvPr>
            <p:ph type="ftr" sz="quarter" idx="11"/>
          </p:nvPr>
        </p:nvSpPr>
        <p:spPr/>
        <p:txBody>
          <a:bodyPr/>
          <a:lstStyle/>
          <a:p>
            <a:r>
              <a:rPr lang="en-US"/>
              <a:t>HEPIC 2024 @BNL April 30 - May 2</a:t>
            </a:r>
          </a:p>
        </p:txBody>
      </p:sp>
      <p:sp>
        <p:nvSpPr>
          <p:cNvPr id="9" name="Slide Number Placeholder 8">
            <a:extLst>
              <a:ext uri="{FF2B5EF4-FFF2-40B4-BE49-F238E27FC236}">
                <a16:creationId xmlns:a16="http://schemas.microsoft.com/office/drawing/2014/main" id="{8A7B8749-32DA-251C-F598-1AA0BF1F4482}"/>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32197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EBAE8-20F2-87A3-D758-3FB0A809E8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278A1AC-DFDB-6822-ECE1-44E0E7FEA7D0}"/>
              </a:ext>
            </a:extLst>
          </p:cNvPr>
          <p:cNvSpPr>
            <a:spLocks noGrp="1"/>
          </p:cNvSpPr>
          <p:nvPr>
            <p:ph type="dt" sz="half" idx="10"/>
          </p:nvPr>
        </p:nvSpPr>
        <p:spPr/>
        <p:txBody>
          <a:bodyPr/>
          <a:lstStyle/>
          <a:p>
            <a:fld id="{577D0A94-C469-41BB-9E9C-BE87D6CDE0A4}" type="datetime1">
              <a:rPr lang="en-US" smtClean="0"/>
              <a:t>4/30/2024</a:t>
            </a:fld>
            <a:endParaRPr lang="en-US"/>
          </a:p>
        </p:txBody>
      </p:sp>
      <p:sp>
        <p:nvSpPr>
          <p:cNvPr id="4" name="Footer Placeholder 3">
            <a:extLst>
              <a:ext uri="{FF2B5EF4-FFF2-40B4-BE49-F238E27FC236}">
                <a16:creationId xmlns:a16="http://schemas.microsoft.com/office/drawing/2014/main" id="{E130CA64-C8B4-905A-9678-210E84419F7E}"/>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9A264188-D9D9-0B88-044D-41D22D33E184}"/>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241530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BFB688-1D3C-07EE-304E-6771DA6E31ED}"/>
              </a:ext>
            </a:extLst>
          </p:cNvPr>
          <p:cNvSpPr>
            <a:spLocks noGrp="1"/>
          </p:cNvSpPr>
          <p:nvPr>
            <p:ph type="dt" sz="half" idx="10"/>
          </p:nvPr>
        </p:nvSpPr>
        <p:spPr/>
        <p:txBody>
          <a:bodyPr/>
          <a:lstStyle/>
          <a:p>
            <a:fld id="{3A66E440-5E65-423E-AEF4-38DD63EDE2C3}" type="datetime1">
              <a:rPr lang="en-US" smtClean="0"/>
              <a:t>4/30/2024</a:t>
            </a:fld>
            <a:endParaRPr lang="en-US"/>
          </a:p>
        </p:txBody>
      </p:sp>
      <p:sp>
        <p:nvSpPr>
          <p:cNvPr id="3" name="Footer Placeholder 2">
            <a:extLst>
              <a:ext uri="{FF2B5EF4-FFF2-40B4-BE49-F238E27FC236}">
                <a16:creationId xmlns:a16="http://schemas.microsoft.com/office/drawing/2014/main" id="{6DE86D11-7881-F30D-6735-B0BB093C203E}"/>
              </a:ext>
            </a:extLst>
          </p:cNvPr>
          <p:cNvSpPr>
            <a:spLocks noGrp="1"/>
          </p:cNvSpPr>
          <p:nvPr>
            <p:ph type="ftr" sz="quarter" idx="11"/>
          </p:nvPr>
        </p:nvSpPr>
        <p:spPr/>
        <p:txBody>
          <a:bodyPr/>
          <a:lstStyle/>
          <a:p>
            <a:r>
              <a:rPr lang="en-US"/>
              <a:t>HEPIC 2024 @BNL April 30 - May 2</a:t>
            </a:r>
          </a:p>
        </p:txBody>
      </p:sp>
      <p:sp>
        <p:nvSpPr>
          <p:cNvPr id="4" name="Slide Number Placeholder 3">
            <a:extLst>
              <a:ext uri="{FF2B5EF4-FFF2-40B4-BE49-F238E27FC236}">
                <a16:creationId xmlns:a16="http://schemas.microsoft.com/office/drawing/2014/main" id="{3D6C3693-FCA0-2C7F-3806-FC38E456FCC9}"/>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30942870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9AEB-548A-E3CD-4BF5-749B1E6087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6467F6-1A8C-51EE-BBB2-E855762DDC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7A973F-A8AA-8368-77B8-F431AC0F6D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AC8099-58A7-3D7D-01BB-A480373D41D2}"/>
              </a:ext>
            </a:extLst>
          </p:cNvPr>
          <p:cNvSpPr>
            <a:spLocks noGrp="1"/>
          </p:cNvSpPr>
          <p:nvPr>
            <p:ph type="dt" sz="half" idx="10"/>
          </p:nvPr>
        </p:nvSpPr>
        <p:spPr/>
        <p:txBody>
          <a:bodyPr/>
          <a:lstStyle/>
          <a:p>
            <a:fld id="{9B22D388-2EC7-42A6-810A-D5BD880CFDA3}" type="datetime1">
              <a:rPr lang="en-US" smtClean="0"/>
              <a:t>4/30/2024</a:t>
            </a:fld>
            <a:endParaRPr lang="en-US"/>
          </a:p>
        </p:txBody>
      </p:sp>
      <p:sp>
        <p:nvSpPr>
          <p:cNvPr id="6" name="Footer Placeholder 5">
            <a:extLst>
              <a:ext uri="{FF2B5EF4-FFF2-40B4-BE49-F238E27FC236}">
                <a16:creationId xmlns:a16="http://schemas.microsoft.com/office/drawing/2014/main" id="{5B4FFC15-31CA-9CFF-A3EF-A409245D3AFF}"/>
              </a:ext>
            </a:extLst>
          </p:cNvPr>
          <p:cNvSpPr>
            <a:spLocks noGrp="1"/>
          </p:cNvSpPr>
          <p:nvPr>
            <p:ph type="ftr" sz="quarter" idx="11"/>
          </p:nvPr>
        </p:nvSpPr>
        <p:spPr/>
        <p:txBody>
          <a:bodyPr/>
          <a:lstStyle/>
          <a:p>
            <a:r>
              <a:rPr lang="en-US"/>
              <a:t>HEPIC 2024 @BNL April 30 - May 2</a:t>
            </a:r>
          </a:p>
        </p:txBody>
      </p:sp>
      <p:sp>
        <p:nvSpPr>
          <p:cNvPr id="7" name="Slide Number Placeholder 6">
            <a:extLst>
              <a:ext uri="{FF2B5EF4-FFF2-40B4-BE49-F238E27FC236}">
                <a16:creationId xmlns:a16="http://schemas.microsoft.com/office/drawing/2014/main" id="{8C8A3710-DADA-4291-5D58-B235D92C5733}"/>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3065429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FD7F9-DD0E-756A-8E2C-1F8F36661D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07987-3379-751D-C4B2-5C136DB86C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DD6C42-075D-CB3A-31E6-2B98AFD7AF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94EF78-9730-1484-89B8-3DBC35104B2A}"/>
              </a:ext>
            </a:extLst>
          </p:cNvPr>
          <p:cNvSpPr>
            <a:spLocks noGrp="1"/>
          </p:cNvSpPr>
          <p:nvPr>
            <p:ph type="dt" sz="half" idx="10"/>
          </p:nvPr>
        </p:nvSpPr>
        <p:spPr/>
        <p:txBody>
          <a:bodyPr/>
          <a:lstStyle/>
          <a:p>
            <a:fld id="{7EBC3C3D-D3B7-4741-B638-D20238AA291E}" type="datetime1">
              <a:rPr lang="en-US" smtClean="0"/>
              <a:t>4/30/2024</a:t>
            </a:fld>
            <a:endParaRPr lang="en-US"/>
          </a:p>
        </p:txBody>
      </p:sp>
      <p:sp>
        <p:nvSpPr>
          <p:cNvPr id="6" name="Footer Placeholder 5">
            <a:extLst>
              <a:ext uri="{FF2B5EF4-FFF2-40B4-BE49-F238E27FC236}">
                <a16:creationId xmlns:a16="http://schemas.microsoft.com/office/drawing/2014/main" id="{2DC4683D-3112-2A50-E721-7F11978F4AD6}"/>
              </a:ext>
            </a:extLst>
          </p:cNvPr>
          <p:cNvSpPr>
            <a:spLocks noGrp="1"/>
          </p:cNvSpPr>
          <p:nvPr>
            <p:ph type="ftr" sz="quarter" idx="11"/>
          </p:nvPr>
        </p:nvSpPr>
        <p:spPr/>
        <p:txBody>
          <a:bodyPr/>
          <a:lstStyle/>
          <a:p>
            <a:r>
              <a:rPr lang="en-US"/>
              <a:t>HEPIC 2024 @BNL April 30 - May 2</a:t>
            </a:r>
          </a:p>
        </p:txBody>
      </p:sp>
      <p:sp>
        <p:nvSpPr>
          <p:cNvPr id="7" name="Slide Number Placeholder 6">
            <a:extLst>
              <a:ext uri="{FF2B5EF4-FFF2-40B4-BE49-F238E27FC236}">
                <a16:creationId xmlns:a16="http://schemas.microsoft.com/office/drawing/2014/main" id="{740EBDC4-558E-47AF-5FB6-5739F38050E1}"/>
              </a:ext>
            </a:extLst>
          </p:cNvPr>
          <p:cNvSpPr>
            <a:spLocks noGrp="1"/>
          </p:cNvSpPr>
          <p:nvPr>
            <p:ph type="sldNum" sz="quarter" idx="12"/>
          </p:nvPr>
        </p:nvSpPr>
        <p:spPr/>
        <p:txBody>
          <a:bodyPr/>
          <a:lstStyle/>
          <a:p>
            <a:fld id="{04C77634-C5CF-46BB-9E4E-86604B43BADC}" type="slidenum">
              <a:rPr lang="en-US" smtClean="0"/>
              <a:t>‹#›</a:t>
            </a:fld>
            <a:endParaRPr lang="en-US"/>
          </a:p>
        </p:txBody>
      </p:sp>
    </p:spTree>
    <p:extLst>
      <p:ext uri="{BB962C8B-B14F-4D97-AF65-F5344CB8AC3E}">
        <p14:creationId xmlns:p14="http://schemas.microsoft.com/office/powerpoint/2010/main" val="3849872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004560-FDAC-2ABF-C102-1CFB35D2FA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0BF475-4299-534A-CC35-79FA484035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A1544-1AAA-5770-27AD-1C0A8C09F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45E04F-2F53-4635-A20E-27A1FC52B397}" type="datetime1">
              <a:rPr lang="en-US" smtClean="0"/>
              <a:t>4/30/2024</a:t>
            </a:fld>
            <a:endParaRPr lang="en-US"/>
          </a:p>
        </p:txBody>
      </p:sp>
      <p:sp>
        <p:nvSpPr>
          <p:cNvPr id="5" name="Footer Placeholder 4">
            <a:extLst>
              <a:ext uri="{FF2B5EF4-FFF2-40B4-BE49-F238E27FC236}">
                <a16:creationId xmlns:a16="http://schemas.microsoft.com/office/drawing/2014/main" id="{25EC57DA-8CEC-FD15-F281-EF6163EF5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HEPIC 2024 @BNL April 30 - May 2</a:t>
            </a:r>
          </a:p>
        </p:txBody>
      </p:sp>
      <p:sp>
        <p:nvSpPr>
          <p:cNvPr id="6" name="Slide Number Placeholder 5">
            <a:extLst>
              <a:ext uri="{FF2B5EF4-FFF2-40B4-BE49-F238E27FC236}">
                <a16:creationId xmlns:a16="http://schemas.microsoft.com/office/drawing/2014/main" id="{256FA8F6-FAC8-92CF-A5CA-4E339E52FC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C77634-C5CF-46BB-9E4E-86604B43BADC}" type="slidenum">
              <a:rPr lang="en-US" smtClean="0"/>
              <a:t>‹#›</a:t>
            </a:fld>
            <a:endParaRPr lang="en-US"/>
          </a:p>
        </p:txBody>
      </p:sp>
    </p:spTree>
    <p:extLst>
      <p:ext uri="{BB962C8B-B14F-4D97-AF65-F5344CB8AC3E}">
        <p14:creationId xmlns:p14="http://schemas.microsoft.com/office/powerpoint/2010/main" val="1682601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tags" Target="../tags/tag6.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1.xml"/><Relationship Id="rId7" Type="http://schemas.openxmlformats.org/officeDocument/2006/relationships/tags" Target="../tags/tag15.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33.png"/><Relationship Id="rId5" Type="http://schemas.openxmlformats.org/officeDocument/2006/relationships/tags" Target="../tags/tag13.xml"/><Relationship Id="rId10" Type="http://schemas.openxmlformats.org/officeDocument/2006/relationships/image" Target="../media/image32.png"/><Relationship Id="rId4" Type="http://schemas.openxmlformats.org/officeDocument/2006/relationships/tags" Target="../tags/tag12.xml"/><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chart" Target="../charts/chart6.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image" Target="../media/image37.tif"/><Relationship Id="rId2" Type="http://schemas.openxmlformats.org/officeDocument/2006/relationships/image" Target="../media/image36.t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tif"/><Relationship Id="rId2" Type="http://schemas.openxmlformats.org/officeDocument/2006/relationships/image" Target="../media/image39.t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 Id="rId5" Type="http://schemas.openxmlformats.org/officeDocument/2006/relationships/image" Target="../media/image4.emf"/><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A2C48-64D0-B0D7-E3B6-CD6BD7B87A2D}"/>
              </a:ext>
            </a:extLst>
          </p:cNvPr>
          <p:cNvSpPr>
            <a:spLocks noGrp="1"/>
          </p:cNvSpPr>
          <p:nvPr>
            <p:ph type="ctrTitle"/>
          </p:nvPr>
        </p:nvSpPr>
        <p:spPr>
          <a:xfrm>
            <a:off x="1523999" y="0"/>
            <a:ext cx="9144000" cy="950803"/>
          </a:xfrm>
        </p:spPr>
        <p:txBody>
          <a:bodyPr>
            <a:normAutofit/>
          </a:bodyPr>
          <a:lstStyle/>
          <a:p>
            <a:r>
              <a:rPr lang="en-US" sz="4800" b="1" dirty="0"/>
              <a:t>Instrumentation Group @Penn</a:t>
            </a:r>
          </a:p>
        </p:txBody>
      </p:sp>
      <p:sp>
        <p:nvSpPr>
          <p:cNvPr id="3" name="Subtitle 2">
            <a:extLst>
              <a:ext uri="{FF2B5EF4-FFF2-40B4-BE49-F238E27FC236}">
                <a16:creationId xmlns:a16="http://schemas.microsoft.com/office/drawing/2014/main" id="{73C946F7-DB77-56A7-4875-D7DC0CAE0128}"/>
              </a:ext>
            </a:extLst>
          </p:cNvPr>
          <p:cNvSpPr>
            <a:spLocks noGrp="1"/>
          </p:cNvSpPr>
          <p:nvPr>
            <p:ph type="subTitle" idx="1"/>
          </p:nvPr>
        </p:nvSpPr>
        <p:spPr>
          <a:xfrm>
            <a:off x="1523999" y="1200150"/>
            <a:ext cx="9434513" cy="5172075"/>
          </a:xfrm>
        </p:spPr>
        <p:txBody>
          <a:bodyPr>
            <a:normAutofit fontScale="92500" lnSpcReduction="20000"/>
          </a:bodyPr>
          <a:lstStyle/>
          <a:p>
            <a:r>
              <a:rPr lang="en-US" b="1" dirty="0"/>
              <a:t>Scientists/Engineers</a:t>
            </a:r>
          </a:p>
          <a:p>
            <a:r>
              <a:rPr lang="en-US" dirty="0"/>
              <a:t>Paul Keener (Group Leader)</a:t>
            </a:r>
          </a:p>
          <a:p>
            <a:r>
              <a:rPr lang="en-US" dirty="0"/>
              <a:t>Mitch Newcomer, </a:t>
            </a:r>
            <a:r>
              <a:rPr lang="en-US" dirty="0" err="1"/>
              <a:t>Nandor</a:t>
            </a:r>
            <a:r>
              <a:rPr lang="en-US" dirty="0"/>
              <a:t> </a:t>
            </a:r>
            <a:r>
              <a:rPr lang="en-US" dirty="0" err="1"/>
              <a:t>Dressnandt</a:t>
            </a:r>
            <a:r>
              <a:rPr lang="en-US" dirty="0"/>
              <a:t>, Adrian </a:t>
            </a:r>
            <a:r>
              <a:rPr lang="en-US" dirty="0" err="1"/>
              <a:t>Nikolica</a:t>
            </a:r>
            <a:r>
              <a:rPr lang="en-US" dirty="0"/>
              <a:t>,  Bill Ashmanskas</a:t>
            </a:r>
          </a:p>
          <a:p>
            <a:endParaRPr lang="en-US" sz="900" dirty="0"/>
          </a:p>
          <a:p>
            <a:r>
              <a:rPr lang="en-US" b="1" dirty="0"/>
              <a:t>Technical Staff</a:t>
            </a:r>
          </a:p>
          <a:p>
            <a:r>
              <a:rPr lang="en-US" dirty="0"/>
              <a:t>Godwin </a:t>
            </a:r>
            <a:r>
              <a:rPr lang="en-US" dirty="0" err="1"/>
              <a:t>Mayers</a:t>
            </a:r>
            <a:r>
              <a:rPr lang="en-US" dirty="0"/>
              <a:t>, Mike Reilly, Manny(</a:t>
            </a:r>
            <a:r>
              <a:rPr lang="en-US" dirty="0" err="1"/>
              <a:t>Emannuel</a:t>
            </a:r>
            <a:r>
              <a:rPr lang="en-US" dirty="0"/>
              <a:t>) Morales</a:t>
            </a:r>
          </a:p>
          <a:p>
            <a:endParaRPr lang="en-US" sz="900" dirty="0"/>
          </a:p>
          <a:p>
            <a:r>
              <a:rPr lang="en-US" b="1" dirty="0"/>
              <a:t>MSEE Student workforce </a:t>
            </a:r>
          </a:p>
          <a:p>
            <a:r>
              <a:rPr lang="en-US" dirty="0"/>
              <a:t>  Usually between 3 and 4 Students from the Moore EE School each year </a:t>
            </a:r>
          </a:p>
          <a:p>
            <a:r>
              <a:rPr lang="en-US" dirty="0"/>
              <a:t>2023 -2024 </a:t>
            </a:r>
            <a:r>
              <a:rPr lang="en-US" dirty="0" err="1"/>
              <a:t>Xiaokai</a:t>
            </a:r>
            <a:r>
              <a:rPr lang="en-US" dirty="0"/>
              <a:t> Ma, </a:t>
            </a:r>
            <a:r>
              <a:rPr lang="en-US" dirty="0" err="1"/>
              <a:t>Chenjun</a:t>
            </a:r>
            <a:r>
              <a:rPr lang="en-US" dirty="0"/>
              <a:t> Li, </a:t>
            </a:r>
            <a:r>
              <a:rPr lang="en-US" dirty="0" err="1"/>
              <a:t>Meijun</a:t>
            </a:r>
            <a:r>
              <a:rPr lang="en-US" dirty="0"/>
              <a:t> Tian   (65nm) Analog Design / Layout                                &amp; verification  using parasitic extract NL </a:t>
            </a:r>
          </a:p>
          <a:p>
            <a:r>
              <a:rPr lang="en-US" dirty="0" err="1"/>
              <a:t>Hengji</a:t>
            </a:r>
            <a:r>
              <a:rPr lang="en-US" dirty="0"/>
              <a:t>  Ye  (180nm)  Design  modification / Verification   </a:t>
            </a:r>
          </a:p>
          <a:p>
            <a:r>
              <a:rPr lang="en-US" dirty="0"/>
              <a:t> MSEE’s working with our group have 100% placement rate in industry   on Graduation  or  go on to PHD studies</a:t>
            </a:r>
          </a:p>
          <a:p>
            <a:r>
              <a:rPr lang="en-US" dirty="0"/>
              <a:t> </a:t>
            </a:r>
          </a:p>
          <a:p>
            <a:endParaRPr lang="en-US" dirty="0"/>
          </a:p>
        </p:txBody>
      </p:sp>
    </p:spTree>
    <p:extLst>
      <p:ext uri="{BB962C8B-B14F-4D97-AF65-F5344CB8AC3E}">
        <p14:creationId xmlns:p14="http://schemas.microsoft.com/office/powerpoint/2010/main" val="3396223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03DA16-BD41-AEEC-3322-AEB3180E91E9}"/>
              </a:ext>
            </a:extLst>
          </p:cNvPr>
          <p:cNvSpPr/>
          <p:nvPr/>
        </p:nvSpPr>
        <p:spPr>
          <a:xfrm>
            <a:off x="3550846" y="562347"/>
            <a:ext cx="1051132" cy="256603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PeakDetector</a:t>
            </a:r>
            <a:endParaRPr lang="en-US" sz="1200" b="1" dirty="0">
              <a:solidFill>
                <a:schemeClr val="tx1"/>
              </a:solidFill>
            </a:endParaRPr>
          </a:p>
        </p:txBody>
      </p:sp>
      <p:sp>
        <p:nvSpPr>
          <p:cNvPr id="7" name="TextBox 6">
            <a:extLst>
              <a:ext uri="{FF2B5EF4-FFF2-40B4-BE49-F238E27FC236}">
                <a16:creationId xmlns:a16="http://schemas.microsoft.com/office/drawing/2014/main" id="{957519DA-A645-C0BB-7309-CE2A7FF57489}"/>
              </a:ext>
            </a:extLst>
          </p:cNvPr>
          <p:cNvSpPr txBox="1"/>
          <p:nvPr/>
        </p:nvSpPr>
        <p:spPr>
          <a:xfrm>
            <a:off x="4729718" y="556598"/>
            <a:ext cx="614271" cy="246221"/>
          </a:xfrm>
          <a:prstGeom prst="rect">
            <a:avLst/>
          </a:prstGeom>
          <a:noFill/>
        </p:spPr>
        <p:txBody>
          <a:bodyPr wrap="none" rtlCol="0">
            <a:spAutoFit/>
          </a:bodyPr>
          <a:lstStyle/>
          <a:p>
            <a:r>
              <a:rPr lang="en-US" sz="1000" dirty="0"/>
              <a:t>A2D_U1</a:t>
            </a:r>
          </a:p>
        </p:txBody>
      </p:sp>
      <p:cxnSp>
        <p:nvCxnSpPr>
          <p:cNvPr id="14" name="Straight Connector 13">
            <a:extLst>
              <a:ext uri="{FF2B5EF4-FFF2-40B4-BE49-F238E27FC236}">
                <a16:creationId xmlns:a16="http://schemas.microsoft.com/office/drawing/2014/main" id="{EB22DB61-4A98-4A00-CBEC-9ED456B63522}"/>
              </a:ext>
            </a:extLst>
          </p:cNvPr>
          <p:cNvCxnSpPr>
            <a:cxnSpLocks/>
          </p:cNvCxnSpPr>
          <p:nvPr/>
        </p:nvCxnSpPr>
        <p:spPr>
          <a:xfrm flipV="1">
            <a:off x="4614872" y="1910444"/>
            <a:ext cx="1457941" cy="27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6005A073-B9C0-BE7B-EF7A-6E699F69B84E}"/>
              </a:ext>
            </a:extLst>
          </p:cNvPr>
          <p:cNvSpPr txBox="1"/>
          <p:nvPr/>
        </p:nvSpPr>
        <p:spPr>
          <a:xfrm>
            <a:off x="4706357" y="1681805"/>
            <a:ext cx="725797" cy="246221"/>
          </a:xfrm>
          <a:prstGeom prst="rect">
            <a:avLst/>
          </a:prstGeom>
          <a:noFill/>
        </p:spPr>
        <p:txBody>
          <a:bodyPr wrap="square" rtlCol="0">
            <a:spAutoFit/>
          </a:bodyPr>
          <a:lstStyle/>
          <a:p>
            <a:r>
              <a:rPr lang="en-US" sz="1000" dirty="0"/>
              <a:t>HOLD_U1</a:t>
            </a:r>
          </a:p>
        </p:txBody>
      </p:sp>
      <p:sp>
        <p:nvSpPr>
          <p:cNvPr id="30" name="Rectangle 29">
            <a:extLst>
              <a:ext uri="{FF2B5EF4-FFF2-40B4-BE49-F238E27FC236}">
                <a16:creationId xmlns:a16="http://schemas.microsoft.com/office/drawing/2014/main" id="{0DAAC7BC-43D0-0B79-5982-6531C2A6C530}"/>
              </a:ext>
            </a:extLst>
          </p:cNvPr>
          <p:cNvSpPr/>
          <p:nvPr/>
        </p:nvSpPr>
        <p:spPr>
          <a:xfrm>
            <a:off x="6056408" y="1872795"/>
            <a:ext cx="601729" cy="2717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TACx2</a:t>
            </a:r>
          </a:p>
        </p:txBody>
      </p:sp>
      <p:sp>
        <p:nvSpPr>
          <p:cNvPr id="53" name="Rectangle 52">
            <a:extLst>
              <a:ext uri="{FF2B5EF4-FFF2-40B4-BE49-F238E27FC236}">
                <a16:creationId xmlns:a16="http://schemas.microsoft.com/office/drawing/2014/main" id="{8D4541E6-9013-0731-55C4-0633FF3E0B8E}"/>
              </a:ext>
            </a:extLst>
          </p:cNvPr>
          <p:cNvSpPr/>
          <p:nvPr/>
        </p:nvSpPr>
        <p:spPr>
          <a:xfrm>
            <a:off x="6899008" y="698789"/>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cxnSp>
        <p:nvCxnSpPr>
          <p:cNvPr id="54" name="Straight Connector 53">
            <a:extLst>
              <a:ext uri="{FF2B5EF4-FFF2-40B4-BE49-F238E27FC236}">
                <a16:creationId xmlns:a16="http://schemas.microsoft.com/office/drawing/2014/main" id="{3B3724C6-7F11-6369-C58F-02A1FFBC47C3}"/>
              </a:ext>
            </a:extLst>
          </p:cNvPr>
          <p:cNvCxnSpPr>
            <a:cxnSpLocks/>
            <a:endCxn id="53" idx="1"/>
          </p:cNvCxnSpPr>
          <p:nvPr/>
        </p:nvCxnSpPr>
        <p:spPr>
          <a:xfrm>
            <a:off x="4601978" y="786301"/>
            <a:ext cx="229703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8A81C86-73DE-91F8-4A2A-4AF3F66FB674}"/>
              </a:ext>
            </a:extLst>
          </p:cNvPr>
          <p:cNvCxnSpPr>
            <a:cxnSpLocks/>
          </p:cNvCxnSpPr>
          <p:nvPr/>
        </p:nvCxnSpPr>
        <p:spPr>
          <a:xfrm>
            <a:off x="4591575" y="1019118"/>
            <a:ext cx="2322181"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3841097F-8F31-8048-D34A-07FF16E9F92D}"/>
              </a:ext>
            </a:extLst>
          </p:cNvPr>
          <p:cNvCxnSpPr>
            <a:cxnSpLocks/>
          </p:cNvCxnSpPr>
          <p:nvPr/>
        </p:nvCxnSpPr>
        <p:spPr>
          <a:xfrm>
            <a:off x="4601978" y="1233481"/>
            <a:ext cx="2310702" cy="31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CC380AC8-A52B-9213-0A1D-B262B7E38D60}"/>
              </a:ext>
            </a:extLst>
          </p:cNvPr>
          <p:cNvCxnSpPr>
            <a:cxnSpLocks/>
          </p:cNvCxnSpPr>
          <p:nvPr/>
        </p:nvCxnSpPr>
        <p:spPr>
          <a:xfrm>
            <a:off x="4601978" y="1462445"/>
            <a:ext cx="2302222" cy="1019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3D344E93-E4C4-456E-2C2A-B9835FC174D6}"/>
              </a:ext>
            </a:extLst>
          </p:cNvPr>
          <p:cNvSpPr txBox="1"/>
          <p:nvPr/>
        </p:nvSpPr>
        <p:spPr>
          <a:xfrm>
            <a:off x="4729718" y="786301"/>
            <a:ext cx="614271" cy="246221"/>
          </a:xfrm>
          <a:prstGeom prst="rect">
            <a:avLst/>
          </a:prstGeom>
          <a:noFill/>
        </p:spPr>
        <p:txBody>
          <a:bodyPr wrap="none" rtlCol="0">
            <a:spAutoFit/>
          </a:bodyPr>
          <a:lstStyle/>
          <a:p>
            <a:r>
              <a:rPr lang="en-US" sz="1000" dirty="0"/>
              <a:t>A2D_U2</a:t>
            </a:r>
          </a:p>
        </p:txBody>
      </p:sp>
      <p:sp>
        <p:nvSpPr>
          <p:cNvPr id="82" name="TextBox 81">
            <a:extLst>
              <a:ext uri="{FF2B5EF4-FFF2-40B4-BE49-F238E27FC236}">
                <a16:creationId xmlns:a16="http://schemas.microsoft.com/office/drawing/2014/main" id="{F5E7CF67-8BB0-5FD2-4E2A-F3766392D5E7}"/>
              </a:ext>
            </a:extLst>
          </p:cNvPr>
          <p:cNvSpPr txBox="1"/>
          <p:nvPr/>
        </p:nvSpPr>
        <p:spPr>
          <a:xfrm>
            <a:off x="4726240" y="1019118"/>
            <a:ext cx="611065" cy="246221"/>
          </a:xfrm>
          <a:prstGeom prst="rect">
            <a:avLst/>
          </a:prstGeom>
          <a:noFill/>
        </p:spPr>
        <p:txBody>
          <a:bodyPr wrap="none" rtlCol="0">
            <a:spAutoFit/>
          </a:bodyPr>
          <a:lstStyle/>
          <a:p>
            <a:r>
              <a:rPr lang="en-US" sz="1000" dirty="0"/>
              <a:t>A2D_D1</a:t>
            </a:r>
          </a:p>
        </p:txBody>
      </p:sp>
      <p:sp>
        <p:nvSpPr>
          <p:cNvPr id="83" name="TextBox 82">
            <a:extLst>
              <a:ext uri="{FF2B5EF4-FFF2-40B4-BE49-F238E27FC236}">
                <a16:creationId xmlns:a16="http://schemas.microsoft.com/office/drawing/2014/main" id="{3827AC86-5036-E052-006A-67A381F3B282}"/>
              </a:ext>
            </a:extLst>
          </p:cNvPr>
          <p:cNvSpPr txBox="1"/>
          <p:nvPr/>
        </p:nvSpPr>
        <p:spPr>
          <a:xfrm>
            <a:off x="4705642" y="1236633"/>
            <a:ext cx="697627" cy="246221"/>
          </a:xfrm>
          <a:prstGeom prst="rect">
            <a:avLst/>
          </a:prstGeom>
          <a:noFill/>
        </p:spPr>
        <p:txBody>
          <a:bodyPr wrap="square" rtlCol="0">
            <a:spAutoFit/>
          </a:bodyPr>
          <a:lstStyle/>
          <a:p>
            <a:r>
              <a:rPr lang="en-US" sz="1000" dirty="0"/>
              <a:t>A2D_D2</a:t>
            </a:r>
          </a:p>
        </p:txBody>
      </p:sp>
      <p:sp>
        <p:nvSpPr>
          <p:cNvPr id="84" name="Rectangle 83">
            <a:extLst>
              <a:ext uri="{FF2B5EF4-FFF2-40B4-BE49-F238E27FC236}">
                <a16:creationId xmlns:a16="http://schemas.microsoft.com/office/drawing/2014/main" id="{662E50A6-0F3D-06C7-68D7-8EA40098F8C0}"/>
              </a:ext>
            </a:extLst>
          </p:cNvPr>
          <p:cNvSpPr/>
          <p:nvPr/>
        </p:nvSpPr>
        <p:spPr>
          <a:xfrm>
            <a:off x="643028" y="2560547"/>
            <a:ext cx="808862" cy="736032"/>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PMT</a:t>
            </a:r>
          </a:p>
        </p:txBody>
      </p:sp>
      <p:cxnSp>
        <p:nvCxnSpPr>
          <p:cNvPr id="85" name="Straight Connector 84">
            <a:extLst>
              <a:ext uri="{FF2B5EF4-FFF2-40B4-BE49-F238E27FC236}">
                <a16:creationId xmlns:a16="http://schemas.microsoft.com/office/drawing/2014/main" id="{B6C68B35-9F80-C39B-6C0D-F13006622100}"/>
              </a:ext>
            </a:extLst>
          </p:cNvPr>
          <p:cNvCxnSpPr>
            <a:cxnSpLocks/>
            <a:stCxn id="84" idx="3"/>
          </p:cNvCxnSpPr>
          <p:nvPr/>
        </p:nvCxnSpPr>
        <p:spPr>
          <a:xfrm>
            <a:off x="1451890" y="2928563"/>
            <a:ext cx="210922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8E0AB84F-26D0-484B-FD91-4E541924E02F}"/>
              </a:ext>
            </a:extLst>
          </p:cNvPr>
          <p:cNvSpPr/>
          <p:nvPr/>
        </p:nvSpPr>
        <p:spPr>
          <a:xfrm>
            <a:off x="3449409" y="3406755"/>
            <a:ext cx="1022113" cy="50747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Comparator</a:t>
            </a:r>
          </a:p>
        </p:txBody>
      </p:sp>
      <p:cxnSp>
        <p:nvCxnSpPr>
          <p:cNvPr id="88" name="Straight Connector 87">
            <a:extLst>
              <a:ext uri="{FF2B5EF4-FFF2-40B4-BE49-F238E27FC236}">
                <a16:creationId xmlns:a16="http://schemas.microsoft.com/office/drawing/2014/main" id="{80E1253B-9B71-926F-85A5-437681740702}"/>
              </a:ext>
            </a:extLst>
          </p:cNvPr>
          <p:cNvCxnSpPr>
            <a:cxnSpLocks/>
            <a:endCxn id="87" idx="1"/>
          </p:cNvCxnSpPr>
          <p:nvPr/>
        </p:nvCxnSpPr>
        <p:spPr>
          <a:xfrm>
            <a:off x="2231700" y="3660494"/>
            <a:ext cx="12177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147F8B3-580B-A988-A44E-EE59212832DA}"/>
              </a:ext>
            </a:extLst>
          </p:cNvPr>
          <p:cNvCxnSpPr>
            <a:cxnSpLocks/>
          </p:cNvCxnSpPr>
          <p:nvPr/>
        </p:nvCxnSpPr>
        <p:spPr>
          <a:xfrm flipH="1" flipV="1">
            <a:off x="2223200" y="2937754"/>
            <a:ext cx="39" cy="100862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16CA57D3-B022-ADB4-2ECF-B682E30E741E}"/>
              </a:ext>
            </a:extLst>
          </p:cNvPr>
          <p:cNvSpPr/>
          <p:nvPr/>
        </p:nvSpPr>
        <p:spPr>
          <a:xfrm>
            <a:off x="6909080" y="926711"/>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sp>
        <p:nvSpPr>
          <p:cNvPr id="95" name="Rectangle 94">
            <a:extLst>
              <a:ext uri="{FF2B5EF4-FFF2-40B4-BE49-F238E27FC236}">
                <a16:creationId xmlns:a16="http://schemas.microsoft.com/office/drawing/2014/main" id="{4939ACED-51FC-9EDF-CD92-34E2E55FE893}"/>
              </a:ext>
            </a:extLst>
          </p:cNvPr>
          <p:cNvSpPr/>
          <p:nvPr/>
        </p:nvSpPr>
        <p:spPr>
          <a:xfrm>
            <a:off x="6908460" y="1145969"/>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sp>
        <p:nvSpPr>
          <p:cNvPr id="96" name="Rectangle 95">
            <a:extLst>
              <a:ext uri="{FF2B5EF4-FFF2-40B4-BE49-F238E27FC236}">
                <a16:creationId xmlns:a16="http://schemas.microsoft.com/office/drawing/2014/main" id="{BDEFD32A-C0D0-3DE1-D5B8-478BB2CE16CD}"/>
              </a:ext>
            </a:extLst>
          </p:cNvPr>
          <p:cNvSpPr/>
          <p:nvPr/>
        </p:nvSpPr>
        <p:spPr>
          <a:xfrm>
            <a:off x="6904200" y="1382896"/>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cxnSp>
        <p:nvCxnSpPr>
          <p:cNvPr id="97" name="Straight Connector 96">
            <a:extLst>
              <a:ext uri="{FF2B5EF4-FFF2-40B4-BE49-F238E27FC236}">
                <a16:creationId xmlns:a16="http://schemas.microsoft.com/office/drawing/2014/main" id="{B45D61F9-2930-E76B-A5C6-43E9CA9D7967}"/>
              </a:ext>
            </a:extLst>
          </p:cNvPr>
          <p:cNvCxnSpPr>
            <a:cxnSpLocks/>
          </p:cNvCxnSpPr>
          <p:nvPr/>
        </p:nvCxnSpPr>
        <p:spPr>
          <a:xfrm>
            <a:off x="6659419" y="1971224"/>
            <a:ext cx="2543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B6AE7238-10F6-431A-EC1B-CED9ABC59F90}"/>
              </a:ext>
            </a:extLst>
          </p:cNvPr>
          <p:cNvSpPr/>
          <p:nvPr/>
        </p:nvSpPr>
        <p:spPr>
          <a:xfrm>
            <a:off x="6908461" y="1882187"/>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cxnSp>
        <p:nvCxnSpPr>
          <p:cNvPr id="100" name="Straight Connector 99">
            <a:extLst>
              <a:ext uri="{FF2B5EF4-FFF2-40B4-BE49-F238E27FC236}">
                <a16:creationId xmlns:a16="http://schemas.microsoft.com/office/drawing/2014/main" id="{4EAB1B3D-5BA2-C6FB-82B6-0832E59B57B0}"/>
              </a:ext>
            </a:extLst>
          </p:cNvPr>
          <p:cNvCxnSpPr>
            <a:cxnSpLocks/>
          </p:cNvCxnSpPr>
          <p:nvPr/>
        </p:nvCxnSpPr>
        <p:spPr>
          <a:xfrm>
            <a:off x="4591575" y="2259826"/>
            <a:ext cx="1450137"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1" name="Rectangle 100">
            <a:extLst>
              <a:ext uri="{FF2B5EF4-FFF2-40B4-BE49-F238E27FC236}">
                <a16:creationId xmlns:a16="http://schemas.microsoft.com/office/drawing/2014/main" id="{DB11B73B-9355-0AEA-1557-8FCC1B11294D}"/>
              </a:ext>
            </a:extLst>
          </p:cNvPr>
          <p:cNvSpPr/>
          <p:nvPr/>
        </p:nvSpPr>
        <p:spPr>
          <a:xfrm>
            <a:off x="6050195" y="2203284"/>
            <a:ext cx="601729" cy="2717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TACx2</a:t>
            </a:r>
          </a:p>
        </p:txBody>
      </p:sp>
      <p:cxnSp>
        <p:nvCxnSpPr>
          <p:cNvPr id="102" name="Straight Connector 101">
            <a:extLst>
              <a:ext uri="{FF2B5EF4-FFF2-40B4-BE49-F238E27FC236}">
                <a16:creationId xmlns:a16="http://schemas.microsoft.com/office/drawing/2014/main" id="{D5BFF14D-93A7-ED99-AA15-DDACB7CEB337}"/>
              </a:ext>
            </a:extLst>
          </p:cNvPr>
          <p:cNvCxnSpPr>
            <a:cxnSpLocks/>
          </p:cNvCxnSpPr>
          <p:nvPr/>
        </p:nvCxnSpPr>
        <p:spPr>
          <a:xfrm>
            <a:off x="6659419" y="2301712"/>
            <a:ext cx="254338" cy="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190A961A-81C2-93F7-CA5F-D0D3256649C0}"/>
              </a:ext>
            </a:extLst>
          </p:cNvPr>
          <p:cNvSpPr/>
          <p:nvPr/>
        </p:nvSpPr>
        <p:spPr>
          <a:xfrm>
            <a:off x="6899008" y="2208935"/>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cxnSp>
        <p:nvCxnSpPr>
          <p:cNvPr id="104" name="Straight Connector 103">
            <a:extLst>
              <a:ext uri="{FF2B5EF4-FFF2-40B4-BE49-F238E27FC236}">
                <a16:creationId xmlns:a16="http://schemas.microsoft.com/office/drawing/2014/main" id="{27E27C2F-D1C0-EAB1-4093-4C19FA8FDC4D}"/>
              </a:ext>
            </a:extLst>
          </p:cNvPr>
          <p:cNvCxnSpPr>
            <a:cxnSpLocks/>
          </p:cNvCxnSpPr>
          <p:nvPr/>
        </p:nvCxnSpPr>
        <p:spPr>
          <a:xfrm>
            <a:off x="4601978" y="2585363"/>
            <a:ext cx="143183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5" name="Rectangle 104">
            <a:extLst>
              <a:ext uri="{FF2B5EF4-FFF2-40B4-BE49-F238E27FC236}">
                <a16:creationId xmlns:a16="http://schemas.microsoft.com/office/drawing/2014/main" id="{2BFA2C3E-F825-93EA-B2EA-1D283831BD0C}"/>
              </a:ext>
            </a:extLst>
          </p:cNvPr>
          <p:cNvSpPr/>
          <p:nvPr/>
        </p:nvSpPr>
        <p:spPr>
          <a:xfrm>
            <a:off x="6050195" y="2534926"/>
            <a:ext cx="601729" cy="2717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TACx2</a:t>
            </a:r>
          </a:p>
        </p:txBody>
      </p:sp>
      <p:cxnSp>
        <p:nvCxnSpPr>
          <p:cNvPr id="106" name="Straight Connector 105">
            <a:extLst>
              <a:ext uri="{FF2B5EF4-FFF2-40B4-BE49-F238E27FC236}">
                <a16:creationId xmlns:a16="http://schemas.microsoft.com/office/drawing/2014/main" id="{498A482E-393F-0543-EF42-E34F706FDA64}"/>
              </a:ext>
            </a:extLst>
          </p:cNvPr>
          <p:cNvCxnSpPr>
            <a:cxnSpLocks/>
          </p:cNvCxnSpPr>
          <p:nvPr/>
        </p:nvCxnSpPr>
        <p:spPr>
          <a:xfrm>
            <a:off x="6659419" y="2633355"/>
            <a:ext cx="254338"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07" name="Rectangle 106">
            <a:extLst>
              <a:ext uri="{FF2B5EF4-FFF2-40B4-BE49-F238E27FC236}">
                <a16:creationId xmlns:a16="http://schemas.microsoft.com/office/drawing/2014/main" id="{672999DD-C51A-762D-46F4-F556F26C9B28}"/>
              </a:ext>
            </a:extLst>
          </p:cNvPr>
          <p:cNvSpPr/>
          <p:nvPr/>
        </p:nvSpPr>
        <p:spPr>
          <a:xfrm>
            <a:off x="6899007" y="2532050"/>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sp>
        <p:nvSpPr>
          <p:cNvPr id="129" name="Rectangle 128">
            <a:extLst>
              <a:ext uri="{FF2B5EF4-FFF2-40B4-BE49-F238E27FC236}">
                <a16:creationId xmlns:a16="http://schemas.microsoft.com/office/drawing/2014/main" id="{FC72B6A2-794D-D250-8047-F23428B95688}"/>
              </a:ext>
            </a:extLst>
          </p:cNvPr>
          <p:cNvSpPr/>
          <p:nvPr/>
        </p:nvSpPr>
        <p:spPr>
          <a:xfrm>
            <a:off x="2922213" y="5612286"/>
            <a:ext cx="999256" cy="88426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Integrator</a:t>
            </a:r>
          </a:p>
        </p:txBody>
      </p:sp>
      <p:sp>
        <p:nvSpPr>
          <p:cNvPr id="130" name="Rectangle 129">
            <a:extLst>
              <a:ext uri="{FF2B5EF4-FFF2-40B4-BE49-F238E27FC236}">
                <a16:creationId xmlns:a16="http://schemas.microsoft.com/office/drawing/2014/main" id="{B60234BD-A38B-282E-A35B-7574A50CFFB2}"/>
              </a:ext>
            </a:extLst>
          </p:cNvPr>
          <p:cNvSpPr/>
          <p:nvPr/>
        </p:nvSpPr>
        <p:spPr>
          <a:xfrm>
            <a:off x="3438464" y="3983050"/>
            <a:ext cx="1036084" cy="378388"/>
          </a:xfrm>
          <a:prstGeom prst="rect">
            <a:avLst/>
          </a:prstGeom>
          <a:solidFill>
            <a:srgbClr val="00B0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Counter</a:t>
            </a:r>
          </a:p>
        </p:txBody>
      </p:sp>
      <p:sp>
        <p:nvSpPr>
          <p:cNvPr id="131" name="Rectangle 130">
            <a:extLst>
              <a:ext uri="{FF2B5EF4-FFF2-40B4-BE49-F238E27FC236}">
                <a16:creationId xmlns:a16="http://schemas.microsoft.com/office/drawing/2014/main" id="{922D8404-3F49-A2F7-5EBE-6CA8E6C45584}"/>
              </a:ext>
            </a:extLst>
          </p:cNvPr>
          <p:cNvSpPr/>
          <p:nvPr/>
        </p:nvSpPr>
        <p:spPr>
          <a:xfrm>
            <a:off x="3373743" y="4700509"/>
            <a:ext cx="1022114" cy="179849"/>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Memory</a:t>
            </a:r>
          </a:p>
        </p:txBody>
      </p:sp>
      <p:sp>
        <p:nvSpPr>
          <p:cNvPr id="135" name="Rectangle 134">
            <a:extLst>
              <a:ext uri="{FF2B5EF4-FFF2-40B4-BE49-F238E27FC236}">
                <a16:creationId xmlns:a16="http://schemas.microsoft.com/office/drawing/2014/main" id="{D7E8DAF3-E495-4137-4FEE-878DAA688628}"/>
              </a:ext>
            </a:extLst>
          </p:cNvPr>
          <p:cNvSpPr/>
          <p:nvPr/>
        </p:nvSpPr>
        <p:spPr>
          <a:xfrm>
            <a:off x="3373741" y="4911664"/>
            <a:ext cx="1022115" cy="18779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Memory</a:t>
            </a:r>
          </a:p>
        </p:txBody>
      </p:sp>
      <p:sp>
        <p:nvSpPr>
          <p:cNvPr id="136" name="Rectangle 135">
            <a:extLst>
              <a:ext uri="{FF2B5EF4-FFF2-40B4-BE49-F238E27FC236}">
                <a16:creationId xmlns:a16="http://schemas.microsoft.com/office/drawing/2014/main" id="{43BF96E3-4739-1E0E-8D5F-D0497BA428C7}"/>
              </a:ext>
            </a:extLst>
          </p:cNvPr>
          <p:cNvSpPr/>
          <p:nvPr/>
        </p:nvSpPr>
        <p:spPr>
          <a:xfrm>
            <a:off x="3373740" y="5138516"/>
            <a:ext cx="1022116" cy="18779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Memory</a:t>
            </a:r>
          </a:p>
        </p:txBody>
      </p:sp>
      <p:sp>
        <p:nvSpPr>
          <p:cNvPr id="138" name="TextBox 137">
            <a:extLst>
              <a:ext uri="{FF2B5EF4-FFF2-40B4-BE49-F238E27FC236}">
                <a16:creationId xmlns:a16="http://schemas.microsoft.com/office/drawing/2014/main" id="{FDB44864-4AD4-A54F-285F-F553BC9110A0}"/>
              </a:ext>
            </a:extLst>
          </p:cNvPr>
          <p:cNvSpPr txBox="1"/>
          <p:nvPr/>
        </p:nvSpPr>
        <p:spPr>
          <a:xfrm>
            <a:off x="4703020" y="2033112"/>
            <a:ext cx="703581" cy="246221"/>
          </a:xfrm>
          <a:prstGeom prst="rect">
            <a:avLst/>
          </a:prstGeom>
          <a:noFill/>
        </p:spPr>
        <p:txBody>
          <a:bodyPr wrap="square" rtlCol="0">
            <a:spAutoFit/>
          </a:bodyPr>
          <a:lstStyle/>
          <a:p>
            <a:r>
              <a:rPr lang="en-US" sz="1000" dirty="0"/>
              <a:t>HOLD_U2</a:t>
            </a:r>
          </a:p>
        </p:txBody>
      </p:sp>
      <p:sp>
        <p:nvSpPr>
          <p:cNvPr id="139" name="TextBox 138">
            <a:extLst>
              <a:ext uri="{FF2B5EF4-FFF2-40B4-BE49-F238E27FC236}">
                <a16:creationId xmlns:a16="http://schemas.microsoft.com/office/drawing/2014/main" id="{B08D7B20-6B82-8DFA-1D91-9898DF0653CD}"/>
              </a:ext>
            </a:extLst>
          </p:cNvPr>
          <p:cNvSpPr txBox="1"/>
          <p:nvPr/>
        </p:nvSpPr>
        <p:spPr>
          <a:xfrm>
            <a:off x="4699531" y="2362598"/>
            <a:ext cx="691215" cy="246221"/>
          </a:xfrm>
          <a:prstGeom prst="rect">
            <a:avLst/>
          </a:prstGeom>
          <a:noFill/>
        </p:spPr>
        <p:txBody>
          <a:bodyPr wrap="none" rtlCol="0">
            <a:spAutoFit/>
          </a:bodyPr>
          <a:lstStyle/>
          <a:p>
            <a:r>
              <a:rPr lang="en-US" sz="1000" dirty="0"/>
              <a:t>HOLD_D1</a:t>
            </a:r>
          </a:p>
        </p:txBody>
      </p:sp>
      <p:sp>
        <p:nvSpPr>
          <p:cNvPr id="141" name="Rectangle 140">
            <a:extLst>
              <a:ext uri="{FF2B5EF4-FFF2-40B4-BE49-F238E27FC236}">
                <a16:creationId xmlns:a16="http://schemas.microsoft.com/office/drawing/2014/main" id="{D7AD77FD-4EAD-8117-4BF8-F6DEA10295E0}"/>
              </a:ext>
            </a:extLst>
          </p:cNvPr>
          <p:cNvSpPr/>
          <p:nvPr/>
        </p:nvSpPr>
        <p:spPr>
          <a:xfrm>
            <a:off x="1918023" y="3940344"/>
            <a:ext cx="622052" cy="241647"/>
          </a:xfrm>
          <a:prstGeom prst="rec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rPr>
              <a:t>DELAY</a:t>
            </a:r>
          </a:p>
        </p:txBody>
      </p:sp>
      <p:cxnSp>
        <p:nvCxnSpPr>
          <p:cNvPr id="142" name="Straight Connector 141">
            <a:extLst>
              <a:ext uri="{FF2B5EF4-FFF2-40B4-BE49-F238E27FC236}">
                <a16:creationId xmlns:a16="http://schemas.microsoft.com/office/drawing/2014/main" id="{D182C44D-5689-3F9B-4323-2363104976EE}"/>
              </a:ext>
            </a:extLst>
          </p:cNvPr>
          <p:cNvCxnSpPr>
            <a:cxnSpLocks/>
            <a:endCxn id="141" idx="2"/>
          </p:cNvCxnSpPr>
          <p:nvPr/>
        </p:nvCxnSpPr>
        <p:spPr>
          <a:xfrm flipH="1" flipV="1">
            <a:off x="2229049" y="4181991"/>
            <a:ext cx="3909" cy="150528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FD49E8AA-584A-7712-21CE-E550A29FEF7A}"/>
              </a:ext>
            </a:extLst>
          </p:cNvPr>
          <p:cNvCxnSpPr>
            <a:cxnSpLocks/>
          </p:cNvCxnSpPr>
          <p:nvPr/>
        </p:nvCxnSpPr>
        <p:spPr>
          <a:xfrm>
            <a:off x="2231700" y="5687271"/>
            <a:ext cx="69051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D28367D4-E981-7A3B-B753-DF6864BFCBB3}"/>
              </a:ext>
            </a:extLst>
          </p:cNvPr>
          <p:cNvSpPr/>
          <p:nvPr/>
        </p:nvSpPr>
        <p:spPr>
          <a:xfrm>
            <a:off x="6038528" y="3611389"/>
            <a:ext cx="601729" cy="2717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TACx2</a:t>
            </a:r>
          </a:p>
        </p:txBody>
      </p:sp>
      <p:cxnSp>
        <p:nvCxnSpPr>
          <p:cNvPr id="147" name="Straight Connector 146">
            <a:extLst>
              <a:ext uri="{FF2B5EF4-FFF2-40B4-BE49-F238E27FC236}">
                <a16:creationId xmlns:a16="http://schemas.microsoft.com/office/drawing/2014/main" id="{4B1529AC-9F86-F1E3-2511-5AD4C735EFA6}"/>
              </a:ext>
            </a:extLst>
          </p:cNvPr>
          <p:cNvCxnSpPr>
            <a:cxnSpLocks/>
          </p:cNvCxnSpPr>
          <p:nvPr/>
        </p:nvCxnSpPr>
        <p:spPr>
          <a:xfrm>
            <a:off x="6637873" y="3719837"/>
            <a:ext cx="253133" cy="524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F1E7404C-FBD8-38E4-1CCD-20245CF25967}"/>
              </a:ext>
            </a:extLst>
          </p:cNvPr>
          <p:cNvSpPr/>
          <p:nvPr/>
        </p:nvSpPr>
        <p:spPr>
          <a:xfrm>
            <a:off x="6891005" y="3652224"/>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cxnSp>
        <p:nvCxnSpPr>
          <p:cNvPr id="149" name="Straight Connector 148">
            <a:extLst>
              <a:ext uri="{FF2B5EF4-FFF2-40B4-BE49-F238E27FC236}">
                <a16:creationId xmlns:a16="http://schemas.microsoft.com/office/drawing/2014/main" id="{707F4219-473C-E9BE-8E75-A7898EF4556A}"/>
              </a:ext>
            </a:extLst>
          </p:cNvPr>
          <p:cNvCxnSpPr>
            <a:cxnSpLocks/>
          </p:cNvCxnSpPr>
          <p:nvPr/>
        </p:nvCxnSpPr>
        <p:spPr>
          <a:xfrm>
            <a:off x="4480924" y="3635742"/>
            <a:ext cx="1559216" cy="14572"/>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2" name="TextBox 151">
            <a:extLst>
              <a:ext uri="{FF2B5EF4-FFF2-40B4-BE49-F238E27FC236}">
                <a16:creationId xmlns:a16="http://schemas.microsoft.com/office/drawing/2014/main" id="{147DB837-1C8A-7C5B-8EBF-A7B6EF45256D}"/>
              </a:ext>
            </a:extLst>
          </p:cNvPr>
          <p:cNvSpPr txBox="1"/>
          <p:nvPr/>
        </p:nvSpPr>
        <p:spPr>
          <a:xfrm>
            <a:off x="4726240" y="3188982"/>
            <a:ext cx="543354" cy="276999"/>
          </a:xfrm>
          <a:prstGeom prst="rect">
            <a:avLst/>
          </a:prstGeom>
          <a:noFill/>
        </p:spPr>
        <p:txBody>
          <a:bodyPr wrap="none" rtlCol="0">
            <a:spAutoFit/>
          </a:bodyPr>
          <a:lstStyle/>
          <a:p>
            <a:r>
              <a:rPr lang="en-US" sz="1200" b="1" dirty="0"/>
              <a:t>event</a:t>
            </a:r>
          </a:p>
        </p:txBody>
      </p:sp>
      <p:sp>
        <p:nvSpPr>
          <p:cNvPr id="155" name="Rectangle 154">
            <a:extLst>
              <a:ext uri="{FF2B5EF4-FFF2-40B4-BE49-F238E27FC236}">
                <a16:creationId xmlns:a16="http://schemas.microsoft.com/office/drawing/2014/main" id="{9B980084-12AA-56E7-E5E2-9C1C5B7DB4C7}"/>
              </a:ext>
            </a:extLst>
          </p:cNvPr>
          <p:cNvSpPr/>
          <p:nvPr/>
        </p:nvSpPr>
        <p:spPr>
          <a:xfrm>
            <a:off x="3427137" y="4420103"/>
            <a:ext cx="373398" cy="21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64</a:t>
            </a:r>
          </a:p>
        </p:txBody>
      </p:sp>
      <p:sp>
        <p:nvSpPr>
          <p:cNvPr id="159" name="Arrow: Down 158">
            <a:extLst>
              <a:ext uri="{FF2B5EF4-FFF2-40B4-BE49-F238E27FC236}">
                <a16:creationId xmlns:a16="http://schemas.microsoft.com/office/drawing/2014/main" id="{79F738B8-7BC3-ADD8-BE7C-8C1892D49FF3}"/>
              </a:ext>
            </a:extLst>
          </p:cNvPr>
          <p:cNvSpPr/>
          <p:nvPr/>
        </p:nvSpPr>
        <p:spPr>
          <a:xfrm>
            <a:off x="3800535" y="4364055"/>
            <a:ext cx="113643" cy="32345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TextBox 159">
            <a:extLst>
              <a:ext uri="{FF2B5EF4-FFF2-40B4-BE49-F238E27FC236}">
                <a16:creationId xmlns:a16="http://schemas.microsoft.com/office/drawing/2014/main" id="{CE64B95E-9E82-8809-FCD5-DE068D604AE5}"/>
              </a:ext>
            </a:extLst>
          </p:cNvPr>
          <p:cNvSpPr txBox="1"/>
          <p:nvPr/>
        </p:nvSpPr>
        <p:spPr>
          <a:xfrm>
            <a:off x="4453062" y="4102017"/>
            <a:ext cx="629916" cy="276999"/>
          </a:xfrm>
          <a:prstGeom prst="rect">
            <a:avLst/>
          </a:prstGeom>
          <a:noFill/>
        </p:spPr>
        <p:txBody>
          <a:bodyPr wrap="none" rtlCol="0">
            <a:spAutoFit/>
          </a:bodyPr>
          <a:lstStyle/>
          <a:p>
            <a:r>
              <a:rPr lang="en-US" sz="1200" b="1" dirty="0" err="1"/>
              <a:t>eventB</a:t>
            </a:r>
            <a:endParaRPr lang="en-US" sz="1200" b="1" dirty="0"/>
          </a:p>
        </p:txBody>
      </p:sp>
      <p:cxnSp>
        <p:nvCxnSpPr>
          <p:cNvPr id="163" name="Straight Connector 162">
            <a:extLst>
              <a:ext uri="{FF2B5EF4-FFF2-40B4-BE49-F238E27FC236}">
                <a16:creationId xmlns:a16="http://schemas.microsoft.com/office/drawing/2014/main" id="{A8594458-EF76-E15C-29D9-BB4774DD19BD}"/>
              </a:ext>
            </a:extLst>
          </p:cNvPr>
          <p:cNvCxnSpPr>
            <a:cxnSpLocks/>
          </p:cNvCxnSpPr>
          <p:nvPr/>
        </p:nvCxnSpPr>
        <p:spPr>
          <a:xfrm>
            <a:off x="4465086" y="3807497"/>
            <a:ext cx="979092" cy="9315"/>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65" name="Rectangle 164">
            <a:extLst>
              <a:ext uri="{FF2B5EF4-FFF2-40B4-BE49-F238E27FC236}">
                <a16:creationId xmlns:a16="http://schemas.microsoft.com/office/drawing/2014/main" id="{242CE313-51F1-C482-F700-F798D30167B8}"/>
              </a:ext>
            </a:extLst>
          </p:cNvPr>
          <p:cNvSpPr/>
          <p:nvPr/>
        </p:nvSpPr>
        <p:spPr>
          <a:xfrm>
            <a:off x="6053278" y="3986539"/>
            <a:ext cx="601729" cy="2717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TACx2</a:t>
            </a:r>
          </a:p>
        </p:txBody>
      </p:sp>
      <p:cxnSp>
        <p:nvCxnSpPr>
          <p:cNvPr id="166" name="Straight Connector 165">
            <a:extLst>
              <a:ext uri="{FF2B5EF4-FFF2-40B4-BE49-F238E27FC236}">
                <a16:creationId xmlns:a16="http://schemas.microsoft.com/office/drawing/2014/main" id="{68AD4676-A28F-CF3B-8BB4-11B0F18A6599}"/>
              </a:ext>
            </a:extLst>
          </p:cNvPr>
          <p:cNvCxnSpPr>
            <a:cxnSpLocks/>
          </p:cNvCxnSpPr>
          <p:nvPr/>
        </p:nvCxnSpPr>
        <p:spPr>
          <a:xfrm>
            <a:off x="5423867" y="4014505"/>
            <a:ext cx="63532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B0A2095E-BBFB-3761-58AE-898AC3962DA5}"/>
              </a:ext>
            </a:extLst>
          </p:cNvPr>
          <p:cNvCxnSpPr>
            <a:cxnSpLocks/>
          </p:cNvCxnSpPr>
          <p:nvPr/>
        </p:nvCxnSpPr>
        <p:spPr>
          <a:xfrm flipV="1">
            <a:off x="5427398" y="3817397"/>
            <a:ext cx="4756" cy="1879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4D7F7089-79AB-15B7-CE1C-74ACB3825BAC}"/>
              </a:ext>
            </a:extLst>
          </p:cNvPr>
          <p:cNvCxnSpPr>
            <a:cxnSpLocks/>
          </p:cNvCxnSpPr>
          <p:nvPr/>
        </p:nvCxnSpPr>
        <p:spPr>
          <a:xfrm>
            <a:off x="6668715" y="4087362"/>
            <a:ext cx="22229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76" name="Rectangle 175">
            <a:extLst>
              <a:ext uri="{FF2B5EF4-FFF2-40B4-BE49-F238E27FC236}">
                <a16:creationId xmlns:a16="http://schemas.microsoft.com/office/drawing/2014/main" id="{31409FE4-07EB-5ACE-8E7F-704FD95D5C95}"/>
              </a:ext>
            </a:extLst>
          </p:cNvPr>
          <p:cNvSpPr/>
          <p:nvPr/>
        </p:nvSpPr>
        <p:spPr>
          <a:xfrm>
            <a:off x="6891005" y="4014505"/>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cxnSp>
        <p:nvCxnSpPr>
          <p:cNvPr id="156" name="Straight Connector 155">
            <a:extLst>
              <a:ext uri="{FF2B5EF4-FFF2-40B4-BE49-F238E27FC236}">
                <a16:creationId xmlns:a16="http://schemas.microsoft.com/office/drawing/2014/main" id="{440FF49C-09D2-8F0A-32F3-1FEB31AFEC49}"/>
              </a:ext>
            </a:extLst>
          </p:cNvPr>
          <p:cNvCxnSpPr>
            <a:cxnSpLocks/>
          </p:cNvCxnSpPr>
          <p:nvPr/>
        </p:nvCxnSpPr>
        <p:spPr>
          <a:xfrm>
            <a:off x="3725691" y="4409883"/>
            <a:ext cx="265816" cy="16509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315593E1-57E8-23A1-2FDE-385E5CA816ED}"/>
              </a:ext>
            </a:extLst>
          </p:cNvPr>
          <p:cNvGrpSpPr>
            <a:grpSpLocks/>
          </p:cNvGrpSpPr>
          <p:nvPr/>
        </p:nvGrpSpPr>
        <p:grpSpPr bwMode="auto">
          <a:xfrm rot="10800000">
            <a:off x="4568278" y="4687507"/>
            <a:ext cx="234192" cy="187793"/>
            <a:chOff x="3456" y="605"/>
            <a:chExt cx="578" cy="346"/>
          </a:xfrm>
        </p:grpSpPr>
        <p:grpSp>
          <p:nvGrpSpPr>
            <p:cNvPr id="3" name="Group 2">
              <a:extLst>
                <a:ext uri="{FF2B5EF4-FFF2-40B4-BE49-F238E27FC236}">
                  <a16:creationId xmlns:a16="http://schemas.microsoft.com/office/drawing/2014/main" id="{A9764B51-F224-9C7B-5078-A1C8FD102EC7}"/>
                </a:ext>
              </a:extLst>
            </p:cNvPr>
            <p:cNvGrpSpPr>
              <a:grpSpLocks/>
            </p:cNvGrpSpPr>
            <p:nvPr/>
          </p:nvGrpSpPr>
          <p:grpSpPr bwMode="auto">
            <a:xfrm>
              <a:off x="3457" y="605"/>
              <a:ext cx="577" cy="346"/>
              <a:chOff x="4262" y="3715"/>
              <a:chExt cx="577" cy="346"/>
            </a:xfrm>
          </p:grpSpPr>
          <p:sp>
            <p:nvSpPr>
              <p:cNvPr id="6" name="Line 146">
                <a:extLst>
                  <a:ext uri="{FF2B5EF4-FFF2-40B4-BE49-F238E27FC236}">
                    <a16:creationId xmlns:a16="http://schemas.microsoft.com/office/drawing/2014/main" id="{C307F535-ADE6-4403-60A2-F00CE919F48E}"/>
                  </a:ext>
                </a:extLst>
              </p:cNvPr>
              <p:cNvSpPr>
                <a:spLocks noChangeShapeType="1"/>
              </p:cNvSpPr>
              <p:nvPr/>
            </p:nvSpPr>
            <p:spPr bwMode="auto">
              <a:xfrm>
                <a:off x="4724" y="3888"/>
                <a:ext cx="11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8" name="Line 147">
                <a:extLst>
                  <a:ext uri="{FF2B5EF4-FFF2-40B4-BE49-F238E27FC236}">
                    <a16:creationId xmlns:a16="http://schemas.microsoft.com/office/drawing/2014/main" id="{5D37E835-659F-FEDC-9D64-0232D2E6936E}"/>
                  </a:ext>
                </a:extLst>
              </p:cNvPr>
              <p:cNvSpPr>
                <a:spLocks noChangeShapeType="1"/>
              </p:cNvSpPr>
              <p:nvPr/>
            </p:nvSpPr>
            <p:spPr bwMode="auto">
              <a:xfrm>
                <a:off x="4262" y="3773"/>
                <a:ext cx="11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9" name="Line 148">
                <a:extLst>
                  <a:ext uri="{FF2B5EF4-FFF2-40B4-BE49-F238E27FC236}">
                    <a16:creationId xmlns:a16="http://schemas.microsoft.com/office/drawing/2014/main" id="{99966B13-C0D9-166B-2FE2-9CCEF2C3E82A}"/>
                  </a:ext>
                </a:extLst>
              </p:cNvPr>
              <p:cNvSpPr>
                <a:spLocks noChangeShapeType="1"/>
              </p:cNvSpPr>
              <p:nvPr/>
            </p:nvSpPr>
            <p:spPr bwMode="auto">
              <a:xfrm>
                <a:off x="4263" y="4003"/>
                <a:ext cx="11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nvGrpSpPr>
              <p:cNvPr id="10" name="Group 9">
                <a:extLst>
                  <a:ext uri="{FF2B5EF4-FFF2-40B4-BE49-F238E27FC236}">
                    <a16:creationId xmlns:a16="http://schemas.microsoft.com/office/drawing/2014/main" id="{6B584095-9A2F-68C9-2DD4-DEDDE37CC966}"/>
                  </a:ext>
                </a:extLst>
              </p:cNvPr>
              <p:cNvGrpSpPr>
                <a:grpSpLocks/>
              </p:cNvGrpSpPr>
              <p:nvPr/>
            </p:nvGrpSpPr>
            <p:grpSpPr bwMode="auto">
              <a:xfrm>
                <a:off x="4344" y="3715"/>
                <a:ext cx="380" cy="346"/>
                <a:chOff x="2419" y="3542"/>
                <a:chExt cx="346" cy="346"/>
              </a:xfrm>
            </p:grpSpPr>
            <p:grpSp>
              <p:nvGrpSpPr>
                <p:cNvPr id="11" name="Group 10">
                  <a:extLst>
                    <a:ext uri="{FF2B5EF4-FFF2-40B4-BE49-F238E27FC236}">
                      <a16:creationId xmlns:a16="http://schemas.microsoft.com/office/drawing/2014/main" id="{7A2EF6BA-486A-880E-E2E5-4438D1E1E508}"/>
                    </a:ext>
                  </a:extLst>
                </p:cNvPr>
                <p:cNvGrpSpPr>
                  <a:grpSpLocks/>
                </p:cNvGrpSpPr>
                <p:nvPr/>
              </p:nvGrpSpPr>
              <p:grpSpPr bwMode="auto">
                <a:xfrm>
                  <a:off x="2419" y="3542"/>
                  <a:ext cx="346" cy="346"/>
                  <a:chOff x="2477" y="3542"/>
                  <a:chExt cx="288" cy="346"/>
                </a:xfrm>
              </p:grpSpPr>
              <p:sp>
                <p:nvSpPr>
                  <p:cNvPr id="13" name="Freeform 151">
                    <a:extLst>
                      <a:ext uri="{FF2B5EF4-FFF2-40B4-BE49-F238E27FC236}">
                        <a16:creationId xmlns:a16="http://schemas.microsoft.com/office/drawing/2014/main" id="{F79A569C-4910-999A-0C05-BE0B0CEC75E0}"/>
                      </a:ext>
                    </a:extLst>
                  </p:cNvPr>
                  <p:cNvSpPr>
                    <a:spLocks/>
                  </p:cNvSpPr>
                  <p:nvPr/>
                </p:nvSpPr>
                <p:spPr bwMode="auto">
                  <a:xfrm>
                    <a:off x="2477" y="3542"/>
                    <a:ext cx="288" cy="173"/>
                  </a:xfrm>
                  <a:custGeom>
                    <a:avLst/>
                    <a:gdLst>
                      <a:gd name="T0" fmla="*/ 0 w 173"/>
                      <a:gd name="T1" fmla="*/ 0 h 173"/>
                      <a:gd name="T2" fmla="*/ 881 w 173"/>
                      <a:gd name="T3" fmla="*/ 58 h 173"/>
                      <a:gd name="T4" fmla="*/ 1327 w 173"/>
                      <a:gd name="T5" fmla="*/ 173 h 173"/>
                      <a:gd name="T6" fmla="*/ 0 60000 65536"/>
                      <a:gd name="T7" fmla="*/ 0 60000 65536"/>
                      <a:gd name="T8" fmla="*/ 0 60000 65536"/>
                    </a:gdLst>
                    <a:ahLst/>
                    <a:cxnLst>
                      <a:cxn ang="T6">
                        <a:pos x="T0" y="T1"/>
                      </a:cxn>
                      <a:cxn ang="T7">
                        <a:pos x="T2" y="T3"/>
                      </a:cxn>
                      <a:cxn ang="T8">
                        <a:pos x="T4" y="T5"/>
                      </a:cxn>
                    </a:cxnLst>
                    <a:rect l="0" t="0" r="r" b="b"/>
                    <a:pathLst>
                      <a:path w="173" h="173">
                        <a:moveTo>
                          <a:pt x="0" y="0"/>
                        </a:moveTo>
                        <a:cubicBezTo>
                          <a:pt x="43" y="14"/>
                          <a:pt x="86" y="29"/>
                          <a:pt x="115" y="58"/>
                        </a:cubicBezTo>
                        <a:cubicBezTo>
                          <a:pt x="144" y="87"/>
                          <a:pt x="158" y="130"/>
                          <a:pt x="173" y="173"/>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16" name="Freeform 152">
                    <a:extLst>
                      <a:ext uri="{FF2B5EF4-FFF2-40B4-BE49-F238E27FC236}">
                        <a16:creationId xmlns:a16="http://schemas.microsoft.com/office/drawing/2014/main" id="{C3088329-EC67-0974-F2C7-BC75244FBEB6}"/>
                      </a:ext>
                    </a:extLst>
                  </p:cNvPr>
                  <p:cNvSpPr>
                    <a:spLocks/>
                  </p:cNvSpPr>
                  <p:nvPr/>
                </p:nvSpPr>
                <p:spPr bwMode="auto">
                  <a:xfrm flipV="1">
                    <a:off x="2477" y="3715"/>
                    <a:ext cx="288" cy="173"/>
                  </a:xfrm>
                  <a:custGeom>
                    <a:avLst/>
                    <a:gdLst>
                      <a:gd name="T0" fmla="*/ 0 w 173"/>
                      <a:gd name="T1" fmla="*/ 0 h 173"/>
                      <a:gd name="T2" fmla="*/ 881 w 173"/>
                      <a:gd name="T3" fmla="*/ 58 h 173"/>
                      <a:gd name="T4" fmla="*/ 1327 w 173"/>
                      <a:gd name="T5" fmla="*/ 173 h 173"/>
                      <a:gd name="T6" fmla="*/ 0 60000 65536"/>
                      <a:gd name="T7" fmla="*/ 0 60000 65536"/>
                      <a:gd name="T8" fmla="*/ 0 60000 65536"/>
                    </a:gdLst>
                    <a:ahLst/>
                    <a:cxnLst>
                      <a:cxn ang="T6">
                        <a:pos x="T0" y="T1"/>
                      </a:cxn>
                      <a:cxn ang="T7">
                        <a:pos x="T2" y="T3"/>
                      </a:cxn>
                      <a:cxn ang="T8">
                        <a:pos x="T4" y="T5"/>
                      </a:cxn>
                    </a:cxnLst>
                    <a:rect l="0" t="0" r="r" b="b"/>
                    <a:pathLst>
                      <a:path w="173" h="173">
                        <a:moveTo>
                          <a:pt x="0" y="0"/>
                        </a:moveTo>
                        <a:cubicBezTo>
                          <a:pt x="43" y="14"/>
                          <a:pt x="86" y="29"/>
                          <a:pt x="115" y="58"/>
                        </a:cubicBezTo>
                        <a:cubicBezTo>
                          <a:pt x="144" y="87"/>
                          <a:pt x="158" y="130"/>
                          <a:pt x="173" y="173"/>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sp>
              <p:nvSpPr>
                <p:cNvPr id="12" name="Freeform 153">
                  <a:extLst>
                    <a:ext uri="{FF2B5EF4-FFF2-40B4-BE49-F238E27FC236}">
                      <a16:creationId xmlns:a16="http://schemas.microsoft.com/office/drawing/2014/main" id="{DF74D507-5A1D-E142-A1A1-B4E4547D2326}"/>
                    </a:ext>
                  </a:extLst>
                </p:cNvPr>
                <p:cNvSpPr>
                  <a:spLocks/>
                </p:cNvSpPr>
                <p:nvPr/>
              </p:nvSpPr>
              <p:spPr bwMode="auto">
                <a:xfrm>
                  <a:off x="2419" y="3542"/>
                  <a:ext cx="58" cy="346"/>
                </a:xfrm>
                <a:custGeom>
                  <a:avLst/>
                  <a:gdLst>
                    <a:gd name="T0" fmla="*/ 0 w 58"/>
                    <a:gd name="T1" fmla="*/ 0 h 346"/>
                    <a:gd name="T2" fmla="*/ 58 w 58"/>
                    <a:gd name="T3" fmla="*/ 173 h 346"/>
                    <a:gd name="T4" fmla="*/ 0 w 58"/>
                    <a:gd name="T5" fmla="*/ 346 h 346"/>
                    <a:gd name="T6" fmla="*/ 0 60000 65536"/>
                    <a:gd name="T7" fmla="*/ 0 60000 65536"/>
                    <a:gd name="T8" fmla="*/ 0 60000 65536"/>
                  </a:gdLst>
                  <a:ahLst/>
                  <a:cxnLst>
                    <a:cxn ang="T6">
                      <a:pos x="T0" y="T1"/>
                    </a:cxn>
                    <a:cxn ang="T7">
                      <a:pos x="T2" y="T3"/>
                    </a:cxn>
                    <a:cxn ang="T8">
                      <a:pos x="T4" y="T5"/>
                    </a:cxn>
                  </a:cxnLst>
                  <a:rect l="0" t="0" r="r" b="b"/>
                  <a:pathLst>
                    <a:path w="58" h="346">
                      <a:moveTo>
                        <a:pt x="0" y="0"/>
                      </a:moveTo>
                      <a:cubicBezTo>
                        <a:pt x="29" y="57"/>
                        <a:pt x="58" y="115"/>
                        <a:pt x="58" y="173"/>
                      </a:cubicBezTo>
                      <a:cubicBezTo>
                        <a:pt x="58" y="231"/>
                        <a:pt x="29" y="288"/>
                        <a:pt x="0" y="346"/>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sp>
          <p:nvSpPr>
            <p:cNvPr id="5" name="Freeform 837">
              <a:extLst>
                <a:ext uri="{FF2B5EF4-FFF2-40B4-BE49-F238E27FC236}">
                  <a16:creationId xmlns:a16="http://schemas.microsoft.com/office/drawing/2014/main" id="{8ABCD76E-0A99-5D86-10D9-112A5A3A11C8}"/>
                </a:ext>
              </a:extLst>
            </p:cNvPr>
            <p:cNvSpPr>
              <a:spLocks/>
            </p:cNvSpPr>
            <p:nvPr/>
          </p:nvSpPr>
          <p:spPr bwMode="auto">
            <a:xfrm>
              <a:off x="3456" y="662"/>
              <a:ext cx="576" cy="231"/>
            </a:xfrm>
            <a:custGeom>
              <a:avLst/>
              <a:gdLst>
                <a:gd name="T0" fmla="*/ 0 w 576"/>
                <a:gd name="T1" fmla="*/ 0 h 231"/>
                <a:gd name="T2" fmla="*/ 0 w 576"/>
                <a:gd name="T3" fmla="*/ 231 h 231"/>
                <a:gd name="T4" fmla="*/ 576 w 576"/>
                <a:gd name="T5" fmla="*/ 116 h 231"/>
                <a:gd name="T6" fmla="*/ 0 w 576"/>
                <a:gd name="T7" fmla="*/ 0 h 2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231">
                  <a:moveTo>
                    <a:pt x="0" y="0"/>
                  </a:moveTo>
                  <a:lnTo>
                    <a:pt x="0" y="231"/>
                  </a:lnTo>
                  <a:lnTo>
                    <a:pt x="576" y="116"/>
                  </a:lnTo>
                  <a:lnTo>
                    <a:pt x="0"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cxnSp>
        <p:nvCxnSpPr>
          <p:cNvPr id="17" name="Straight Connector 16">
            <a:extLst>
              <a:ext uri="{FF2B5EF4-FFF2-40B4-BE49-F238E27FC236}">
                <a16:creationId xmlns:a16="http://schemas.microsoft.com/office/drawing/2014/main" id="{B521CA1C-A3D7-0D2D-F4B6-FDCFF209997D}"/>
              </a:ext>
            </a:extLst>
          </p:cNvPr>
          <p:cNvCxnSpPr>
            <a:cxnSpLocks/>
          </p:cNvCxnSpPr>
          <p:nvPr/>
        </p:nvCxnSpPr>
        <p:spPr>
          <a:xfrm>
            <a:off x="4801659" y="4718987"/>
            <a:ext cx="3817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333B40B-F9B5-14F4-63E1-2EBB878A0F0A}"/>
              </a:ext>
            </a:extLst>
          </p:cNvPr>
          <p:cNvCxnSpPr>
            <a:cxnSpLocks/>
          </p:cNvCxnSpPr>
          <p:nvPr/>
        </p:nvCxnSpPr>
        <p:spPr>
          <a:xfrm flipV="1">
            <a:off x="5167797" y="3639381"/>
            <a:ext cx="9639" cy="17607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3E69D1B7-122D-ED8C-CCED-EACA22AB5046}"/>
              </a:ext>
            </a:extLst>
          </p:cNvPr>
          <p:cNvSpPr>
            <a:spLocks noChangeArrowheads="1"/>
          </p:cNvSpPr>
          <p:nvPr/>
        </p:nvSpPr>
        <p:spPr bwMode="auto">
          <a:xfrm>
            <a:off x="5142940" y="3607854"/>
            <a:ext cx="59548" cy="52871"/>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cxnSp>
        <p:nvCxnSpPr>
          <p:cNvPr id="27" name="Straight Connector 26">
            <a:extLst>
              <a:ext uri="{FF2B5EF4-FFF2-40B4-BE49-F238E27FC236}">
                <a16:creationId xmlns:a16="http://schemas.microsoft.com/office/drawing/2014/main" id="{8E696817-5F54-D7A1-C5DB-444E79A7B9FC}"/>
              </a:ext>
            </a:extLst>
          </p:cNvPr>
          <p:cNvCxnSpPr>
            <a:cxnSpLocks/>
            <a:endCxn id="5" idx="2"/>
          </p:cNvCxnSpPr>
          <p:nvPr/>
        </p:nvCxnSpPr>
        <p:spPr>
          <a:xfrm>
            <a:off x="4395856" y="4781404"/>
            <a:ext cx="173232" cy="0"/>
          </a:xfrm>
          <a:prstGeom prst="line">
            <a:avLst/>
          </a:prstGeom>
          <a:ln w="12700">
            <a:solidFill>
              <a:schemeClr val="tx1"/>
            </a:solidFill>
            <a:head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EC5B09CE-A6C7-845B-683F-E942BF8F87BA}"/>
              </a:ext>
            </a:extLst>
          </p:cNvPr>
          <p:cNvSpPr/>
          <p:nvPr/>
        </p:nvSpPr>
        <p:spPr>
          <a:xfrm>
            <a:off x="6881709" y="4642799"/>
            <a:ext cx="841897" cy="175024"/>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rPr>
              <a:t>aMemoryx2</a:t>
            </a:r>
          </a:p>
        </p:txBody>
      </p:sp>
      <p:grpSp>
        <p:nvGrpSpPr>
          <p:cNvPr id="45" name="Group 44">
            <a:extLst>
              <a:ext uri="{FF2B5EF4-FFF2-40B4-BE49-F238E27FC236}">
                <a16:creationId xmlns:a16="http://schemas.microsoft.com/office/drawing/2014/main" id="{F692263C-9EB6-C81A-2D9E-FE49D2C4E207}"/>
              </a:ext>
            </a:extLst>
          </p:cNvPr>
          <p:cNvGrpSpPr>
            <a:grpSpLocks/>
          </p:cNvGrpSpPr>
          <p:nvPr/>
        </p:nvGrpSpPr>
        <p:grpSpPr bwMode="auto">
          <a:xfrm rot="10800000">
            <a:off x="4568278" y="5364074"/>
            <a:ext cx="234192" cy="187793"/>
            <a:chOff x="3456" y="605"/>
            <a:chExt cx="578" cy="346"/>
          </a:xfrm>
        </p:grpSpPr>
        <p:grpSp>
          <p:nvGrpSpPr>
            <p:cNvPr id="46" name="Group 45">
              <a:extLst>
                <a:ext uri="{FF2B5EF4-FFF2-40B4-BE49-F238E27FC236}">
                  <a16:creationId xmlns:a16="http://schemas.microsoft.com/office/drawing/2014/main" id="{76C020E6-A3C2-66C8-F9C0-F91101DE1380}"/>
                </a:ext>
              </a:extLst>
            </p:cNvPr>
            <p:cNvGrpSpPr>
              <a:grpSpLocks/>
            </p:cNvGrpSpPr>
            <p:nvPr/>
          </p:nvGrpSpPr>
          <p:grpSpPr bwMode="auto">
            <a:xfrm>
              <a:off x="3457" y="605"/>
              <a:ext cx="577" cy="346"/>
              <a:chOff x="4262" y="3715"/>
              <a:chExt cx="577" cy="346"/>
            </a:xfrm>
          </p:grpSpPr>
          <p:sp>
            <p:nvSpPr>
              <p:cNvPr id="48" name="Line 146">
                <a:extLst>
                  <a:ext uri="{FF2B5EF4-FFF2-40B4-BE49-F238E27FC236}">
                    <a16:creationId xmlns:a16="http://schemas.microsoft.com/office/drawing/2014/main" id="{0D2BA17B-A80F-41B5-977C-54A41464A742}"/>
                  </a:ext>
                </a:extLst>
              </p:cNvPr>
              <p:cNvSpPr>
                <a:spLocks noChangeShapeType="1"/>
              </p:cNvSpPr>
              <p:nvPr/>
            </p:nvSpPr>
            <p:spPr bwMode="auto">
              <a:xfrm>
                <a:off x="4724" y="3888"/>
                <a:ext cx="11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49" name="Line 147">
                <a:extLst>
                  <a:ext uri="{FF2B5EF4-FFF2-40B4-BE49-F238E27FC236}">
                    <a16:creationId xmlns:a16="http://schemas.microsoft.com/office/drawing/2014/main" id="{D972102E-575D-6A64-8C85-E345180CF0AD}"/>
                  </a:ext>
                </a:extLst>
              </p:cNvPr>
              <p:cNvSpPr>
                <a:spLocks noChangeShapeType="1"/>
              </p:cNvSpPr>
              <p:nvPr/>
            </p:nvSpPr>
            <p:spPr bwMode="auto">
              <a:xfrm>
                <a:off x="4262" y="3773"/>
                <a:ext cx="11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50" name="Line 148">
                <a:extLst>
                  <a:ext uri="{FF2B5EF4-FFF2-40B4-BE49-F238E27FC236}">
                    <a16:creationId xmlns:a16="http://schemas.microsoft.com/office/drawing/2014/main" id="{535C8F4A-FC79-7452-AC7A-45F2426E27EF}"/>
                  </a:ext>
                </a:extLst>
              </p:cNvPr>
              <p:cNvSpPr>
                <a:spLocks noChangeShapeType="1"/>
              </p:cNvSpPr>
              <p:nvPr/>
            </p:nvSpPr>
            <p:spPr bwMode="auto">
              <a:xfrm>
                <a:off x="4263" y="4003"/>
                <a:ext cx="11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nvGrpSpPr>
              <p:cNvPr id="51" name="Group 50">
                <a:extLst>
                  <a:ext uri="{FF2B5EF4-FFF2-40B4-BE49-F238E27FC236}">
                    <a16:creationId xmlns:a16="http://schemas.microsoft.com/office/drawing/2014/main" id="{A9ACA979-1467-8FF2-A60D-69742898904E}"/>
                  </a:ext>
                </a:extLst>
              </p:cNvPr>
              <p:cNvGrpSpPr>
                <a:grpSpLocks/>
              </p:cNvGrpSpPr>
              <p:nvPr/>
            </p:nvGrpSpPr>
            <p:grpSpPr bwMode="auto">
              <a:xfrm>
                <a:off x="4344" y="3715"/>
                <a:ext cx="380" cy="346"/>
                <a:chOff x="2419" y="3542"/>
                <a:chExt cx="346" cy="346"/>
              </a:xfrm>
            </p:grpSpPr>
            <p:grpSp>
              <p:nvGrpSpPr>
                <p:cNvPr id="52" name="Group 51">
                  <a:extLst>
                    <a:ext uri="{FF2B5EF4-FFF2-40B4-BE49-F238E27FC236}">
                      <a16:creationId xmlns:a16="http://schemas.microsoft.com/office/drawing/2014/main" id="{2DD83195-67F6-03AD-3384-D61E28729B07}"/>
                    </a:ext>
                  </a:extLst>
                </p:cNvPr>
                <p:cNvGrpSpPr>
                  <a:grpSpLocks/>
                </p:cNvGrpSpPr>
                <p:nvPr/>
              </p:nvGrpSpPr>
              <p:grpSpPr bwMode="auto">
                <a:xfrm>
                  <a:off x="2419" y="3542"/>
                  <a:ext cx="346" cy="346"/>
                  <a:chOff x="2477" y="3542"/>
                  <a:chExt cx="288" cy="346"/>
                </a:xfrm>
              </p:grpSpPr>
              <p:sp>
                <p:nvSpPr>
                  <p:cNvPr id="59" name="Freeform 151">
                    <a:extLst>
                      <a:ext uri="{FF2B5EF4-FFF2-40B4-BE49-F238E27FC236}">
                        <a16:creationId xmlns:a16="http://schemas.microsoft.com/office/drawing/2014/main" id="{B323A187-1D53-4005-7A44-92C89A75B255}"/>
                      </a:ext>
                    </a:extLst>
                  </p:cNvPr>
                  <p:cNvSpPr>
                    <a:spLocks/>
                  </p:cNvSpPr>
                  <p:nvPr/>
                </p:nvSpPr>
                <p:spPr bwMode="auto">
                  <a:xfrm>
                    <a:off x="2477" y="3542"/>
                    <a:ext cx="288" cy="173"/>
                  </a:xfrm>
                  <a:custGeom>
                    <a:avLst/>
                    <a:gdLst>
                      <a:gd name="T0" fmla="*/ 0 w 173"/>
                      <a:gd name="T1" fmla="*/ 0 h 173"/>
                      <a:gd name="T2" fmla="*/ 881 w 173"/>
                      <a:gd name="T3" fmla="*/ 58 h 173"/>
                      <a:gd name="T4" fmla="*/ 1327 w 173"/>
                      <a:gd name="T5" fmla="*/ 173 h 173"/>
                      <a:gd name="T6" fmla="*/ 0 60000 65536"/>
                      <a:gd name="T7" fmla="*/ 0 60000 65536"/>
                      <a:gd name="T8" fmla="*/ 0 60000 65536"/>
                    </a:gdLst>
                    <a:ahLst/>
                    <a:cxnLst>
                      <a:cxn ang="T6">
                        <a:pos x="T0" y="T1"/>
                      </a:cxn>
                      <a:cxn ang="T7">
                        <a:pos x="T2" y="T3"/>
                      </a:cxn>
                      <a:cxn ang="T8">
                        <a:pos x="T4" y="T5"/>
                      </a:cxn>
                    </a:cxnLst>
                    <a:rect l="0" t="0" r="r" b="b"/>
                    <a:pathLst>
                      <a:path w="173" h="173">
                        <a:moveTo>
                          <a:pt x="0" y="0"/>
                        </a:moveTo>
                        <a:cubicBezTo>
                          <a:pt x="43" y="14"/>
                          <a:pt x="86" y="29"/>
                          <a:pt x="115" y="58"/>
                        </a:cubicBezTo>
                        <a:cubicBezTo>
                          <a:pt x="144" y="87"/>
                          <a:pt x="158" y="130"/>
                          <a:pt x="173" y="173"/>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sp>
                <p:nvSpPr>
                  <p:cNvPr id="60" name="Freeform 152">
                    <a:extLst>
                      <a:ext uri="{FF2B5EF4-FFF2-40B4-BE49-F238E27FC236}">
                        <a16:creationId xmlns:a16="http://schemas.microsoft.com/office/drawing/2014/main" id="{C50C6FDD-2B0B-F32D-38FD-7F4028672BC4}"/>
                      </a:ext>
                    </a:extLst>
                  </p:cNvPr>
                  <p:cNvSpPr>
                    <a:spLocks/>
                  </p:cNvSpPr>
                  <p:nvPr/>
                </p:nvSpPr>
                <p:spPr bwMode="auto">
                  <a:xfrm flipV="1">
                    <a:off x="2477" y="3715"/>
                    <a:ext cx="288" cy="173"/>
                  </a:xfrm>
                  <a:custGeom>
                    <a:avLst/>
                    <a:gdLst>
                      <a:gd name="T0" fmla="*/ 0 w 173"/>
                      <a:gd name="T1" fmla="*/ 0 h 173"/>
                      <a:gd name="T2" fmla="*/ 881 w 173"/>
                      <a:gd name="T3" fmla="*/ 58 h 173"/>
                      <a:gd name="T4" fmla="*/ 1327 w 173"/>
                      <a:gd name="T5" fmla="*/ 173 h 173"/>
                      <a:gd name="T6" fmla="*/ 0 60000 65536"/>
                      <a:gd name="T7" fmla="*/ 0 60000 65536"/>
                      <a:gd name="T8" fmla="*/ 0 60000 65536"/>
                    </a:gdLst>
                    <a:ahLst/>
                    <a:cxnLst>
                      <a:cxn ang="T6">
                        <a:pos x="T0" y="T1"/>
                      </a:cxn>
                      <a:cxn ang="T7">
                        <a:pos x="T2" y="T3"/>
                      </a:cxn>
                      <a:cxn ang="T8">
                        <a:pos x="T4" y="T5"/>
                      </a:cxn>
                    </a:cxnLst>
                    <a:rect l="0" t="0" r="r" b="b"/>
                    <a:pathLst>
                      <a:path w="173" h="173">
                        <a:moveTo>
                          <a:pt x="0" y="0"/>
                        </a:moveTo>
                        <a:cubicBezTo>
                          <a:pt x="43" y="14"/>
                          <a:pt x="86" y="29"/>
                          <a:pt x="115" y="58"/>
                        </a:cubicBezTo>
                        <a:cubicBezTo>
                          <a:pt x="144" y="87"/>
                          <a:pt x="158" y="130"/>
                          <a:pt x="173" y="173"/>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sp>
              <p:nvSpPr>
                <p:cNvPr id="58" name="Freeform 153">
                  <a:extLst>
                    <a:ext uri="{FF2B5EF4-FFF2-40B4-BE49-F238E27FC236}">
                      <a16:creationId xmlns:a16="http://schemas.microsoft.com/office/drawing/2014/main" id="{1D150538-1BE5-05AF-7A03-00FA5E7D993F}"/>
                    </a:ext>
                  </a:extLst>
                </p:cNvPr>
                <p:cNvSpPr>
                  <a:spLocks/>
                </p:cNvSpPr>
                <p:nvPr/>
              </p:nvSpPr>
              <p:spPr bwMode="auto">
                <a:xfrm>
                  <a:off x="2419" y="3542"/>
                  <a:ext cx="58" cy="346"/>
                </a:xfrm>
                <a:custGeom>
                  <a:avLst/>
                  <a:gdLst>
                    <a:gd name="T0" fmla="*/ 0 w 58"/>
                    <a:gd name="T1" fmla="*/ 0 h 346"/>
                    <a:gd name="T2" fmla="*/ 58 w 58"/>
                    <a:gd name="T3" fmla="*/ 173 h 346"/>
                    <a:gd name="T4" fmla="*/ 0 w 58"/>
                    <a:gd name="T5" fmla="*/ 346 h 346"/>
                    <a:gd name="T6" fmla="*/ 0 60000 65536"/>
                    <a:gd name="T7" fmla="*/ 0 60000 65536"/>
                    <a:gd name="T8" fmla="*/ 0 60000 65536"/>
                  </a:gdLst>
                  <a:ahLst/>
                  <a:cxnLst>
                    <a:cxn ang="T6">
                      <a:pos x="T0" y="T1"/>
                    </a:cxn>
                    <a:cxn ang="T7">
                      <a:pos x="T2" y="T3"/>
                    </a:cxn>
                    <a:cxn ang="T8">
                      <a:pos x="T4" y="T5"/>
                    </a:cxn>
                  </a:cxnLst>
                  <a:rect l="0" t="0" r="r" b="b"/>
                  <a:pathLst>
                    <a:path w="58" h="346">
                      <a:moveTo>
                        <a:pt x="0" y="0"/>
                      </a:moveTo>
                      <a:cubicBezTo>
                        <a:pt x="29" y="57"/>
                        <a:pt x="58" y="115"/>
                        <a:pt x="58" y="173"/>
                      </a:cubicBezTo>
                      <a:cubicBezTo>
                        <a:pt x="58" y="231"/>
                        <a:pt x="29" y="288"/>
                        <a:pt x="0" y="346"/>
                      </a:cubicBezTo>
                    </a:path>
                  </a:pathLst>
                </a:custGeom>
                <a:noFill/>
                <a:ln w="19050" cap="flat" cmpd="sng">
                  <a:solidFill>
                    <a:schemeClr val="tx1"/>
                  </a:solidFill>
                  <a:prstDash val="solid"/>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sp>
          <p:nvSpPr>
            <p:cNvPr id="47" name="Freeform 837">
              <a:extLst>
                <a:ext uri="{FF2B5EF4-FFF2-40B4-BE49-F238E27FC236}">
                  <a16:creationId xmlns:a16="http://schemas.microsoft.com/office/drawing/2014/main" id="{A848DCE1-0B72-4325-17A5-A1DFCF4FE5FC}"/>
                </a:ext>
              </a:extLst>
            </p:cNvPr>
            <p:cNvSpPr>
              <a:spLocks/>
            </p:cNvSpPr>
            <p:nvPr/>
          </p:nvSpPr>
          <p:spPr bwMode="auto">
            <a:xfrm>
              <a:off x="3456" y="662"/>
              <a:ext cx="576" cy="231"/>
            </a:xfrm>
            <a:custGeom>
              <a:avLst/>
              <a:gdLst>
                <a:gd name="T0" fmla="*/ 0 w 576"/>
                <a:gd name="T1" fmla="*/ 0 h 231"/>
                <a:gd name="T2" fmla="*/ 0 w 576"/>
                <a:gd name="T3" fmla="*/ 231 h 231"/>
                <a:gd name="T4" fmla="*/ 576 w 576"/>
                <a:gd name="T5" fmla="*/ 116 h 231"/>
                <a:gd name="T6" fmla="*/ 0 w 576"/>
                <a:gd name="T7" fmla="*/ 0 h 23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76" h="231">
                  <a:moveTo>
                    <a:pt x="0" y="0"/>
                  </a:moveTo>
                  <a:lnTo>
                    <a:pt x="0" y="231"/>
                  </a:lnTo>
                  <a:lnTo>
                    <a:pt x="576" y="116"/>
                  </a:lnTo>
                  <a:lnTo>
                    <a:pt x="0" y="0"/>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cxnSp>
        <p:nvCxnSpPr>
          <p:cNvPr id="61" name="Straight Connector 60">
            <a:extLst>
              <a:ext uri="{FF2B5EF4-FFF2-40B4-BE49-F238E27FC236}">
                <a16:creationId xmlns:a16="http://schemas.microsoft.com/office/drawing/2014/main" id="{56670617-69F5-CAED-5876-036D03CF4126}"/>
              </a:ext>
            </a:extLst>
          </p:cNvPr>
          <p:cNvCxnSpPr>
            <a:cxnSpLocks/>
          </p:cNvCxnSpPr>
          <p:nvPr/>
        </p:nvCxnSpPr>
        <p:spPr>
          <a:xfrm flipV="1">
            <a:off x="4801659" y="5394740"/>
            <a:ext cx="366847" cy="81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AEAAE45-6186-993E-1450-98EA65F11A76}"/>
              </a:ext>
            </a:extLst>
          </p:cNvPr>
          <p:cNvCxnSpPr>
            <a:cxnSpLocks/>
            <a:endCxn id="47" idx="2"/>
          </p:cNvCxnSpPr>
          <p:nvPr/>
        </p:nvCxnSpPr>
        <p:spPr>
          <a:xfrm>
            <a:off x="3725691" y="5457971"/>
            <a:ext cx="84339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3E72F57-9CE8-7508-5921-24E0AF42E35D}"/>
              </a:ext>
            </a:extLst>
          </p:cNvPr>
          <p:cNvCxnSpPr>
            <a:cxnSpLocks/>
          </p:cNvCxnSpPr>
          <p:nvPr/>
        </p:nvCxnSpPr>
        <p:spPr>
          <a:xfrm flipV="1">
            <a:off x="3725691" y="5470946"/>
            <a:ext cx="0" cy="140845"/>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1C5F0F6-EAEF-98EA-674E-ABB6D860DF0B}"/>
              </a:ext>
            </a:extLst>
          </p:cNvPr>
          <p:cNvCxnSpPr>
            <a:cxnSpLocks/>
          </p:cNvCxnSpPr>
          <p:nvPr/>
        </p:nvCxnSpPr>
        <p:spPr>
          <a:xfrm flipV="1">
            <a:off x="5096179" y="3821689"/>
            <a:ext cx="0" cy="1027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3584FB3-E09C-D954-81B9-7D24228C3B27}"/>
              </a:ext>
            </a:extLst>
          </p:cNvPr>
          <p:cNvCxnSpPr>
            <a:cxnSpLocks/>
          </p:cNvCxnSpPr>
          <p:nvPr/>
        </p:nvCxnSpPr>
        <p:spPr>
          <a:xfrm>
            <a:off x="4794215" y="4843820"/>
            <a:ext cx="30752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B987D0BF-40ED-E7F6-F931-37ED2E9B4CE6}"/>
              </a:ext>
            </a:extLst>
          </p:cNvPr>
          <p:cNvSpPr>
            <a:spLocks noChangeArrowheads="1"/>
          </p:cNvSpPr>
          <p:nvPr/>
        </p:nvSpPr>
        <p:spPr bwMode="auto">
          <a:xfrm>
            <a:off x="5075053" y="3795217"/>
            <a:ext cx="59548" cy="52871"/>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sp>
        <p:nvSpPr>
          <p:cNvPr id="80" name="TextBox 79">
            <a:extLst>
              <a:ext uri="{FF2B5EF4-FFF2-40B4-BE49-F238E27FC236}">
                <a16:creationId xmlns:a16="http://schemas.microsoft.com/office/drawing/2014/main" id="{36928EC4-7BA5-D23B-44E1-E55D224336DA}"/>
              </a:ext>
            </a:extLst>
          </p:cNvPr>
          <p:cNvSpPr txBox="1"/>
          <p:nvPr/>
        </p:nvSpPr>
        <p:spPr>
          <a:xfrm>
            <a:off x="5199082" y="4500454"/>
            <a:ext cx="1300356" cy="400110"/>
          </a:xfrm>
          <a:prstGeom prst="rect">
            <a:avLst/>
          </a:prstGeom>
          <a:noFill/>
        </p:spPr>
        <p:txBody>
          <a:bodyPr wrap="none" rtlCol="0">
            <a:spAutoFit/>
          </a:bodyPr>
          <a:lstStyle/>
          <a:p>
            <a:r>
              <a:rPr lang="en-US" sz="1000" i="1" dirty="0"/>
              <a:t>Record count at both </a:t>
            </a:r>
          </a:p>
          <a:p>
            <a:r>
              <a:rPr lang="en-US" sz="1000" i="1" dirty="0"/>
              <a:t>rising/falling edges</a:t>
            </a:r>
          </a:p>
        </p:txBody>
      </p:sp>
      <p:cxnSp>
        <p:nvCxnSpPr>
          <p:cNvPr id="86" name="Straight Connector 85">
            <a:extLst>
              <a:ext uri="{FF2B5EF4-FFF2-40B4-BE49-F238E27FC236}">
                <a16:creationId xmlns:a16="http://schemas.microsoft.com/office/drawing/2014/main" id="{0C6C9ACF-FF5B-AE4B-080D-F979659D59DB}"/>
              </a:ext>
            </a:extLst>
          </p:cNvPr>
          <p:cNvCxnSpPr>
            <a:cxnSpLocks/>
          </p:cNvCxnSpPr>
          <p:nvPr/>
        </p:nvCxnSpPr>
        <p:spPr>
          <a:xfrm>
            <a:off x="4796426" y="5510498"/>
            <a:ext cx="60684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88000EA0-1822-FC7B-363B-67164E92DE4E}"/>
              </a:ext>
            </a:extLst>
          </p:cNvPr>
          <p:cNvSpPr txBox="1"/>
          <p:nvPr/>
        </p:nvSpPr>
        <p:spPr>
          <a:xfrm>
            <a:off x="5350216" y="5186097"/>
            <a:ext cx="989618" cy="553998"/>
          </a:xfrm>
          <a:prstGeom prst="rect">
            <a:avLst/>
          </a:prstGeom>
          <a:noFill/>
        </p:spPr>
        <p:txBody>
          <a:bodyPr wrap="square" rtlCol="0">
            <a:spAutoFit/>
          </a:bodyPr>
          <a:lstStyle/>
          <a:p>
            <a:r>
              <a:rPr lang="en-US" sz="1000" i="1" dirty="0"/>
              <a:t>Timeout Logic </a:t>
            </a:r>
          </a:p>
          <a:p>
            <a:r>
              <a:rPr lang="en-US" sz="1000" i="1" dirty="0"/>
              <a:t>Programmable: ~50ns</a:t>
            </a:r>
          </a:p>
        </p:txBody>
      </p:sp>
      <p:cxnSp>
        <p:nvCxnSpPr>
          <p:cNvPr id="113" name="Straight Connector 112">
            <a:extLst>
              <a:ext uri="{FF2B5EF4-FFF2-40B4-BE49-F238E27FC236}">
                <a16:creationId xmlns:a16="http://schemas.microsoft.com/office/drawing/2014/main" id="{6C6C48C7-7C38-BCF5-F7D5-3D380D31102D}"/>
              </a:ext>
            </a:extLst>
          </p:cNvPr>
          <p:cNvCxnSpPr>
            <a:cxnSpLocks/>
          </p:cNvCxnSpPr>
          <p:nvPr/>
        </p:nvCxnSpPr>
        <p:spPr>
          <a:xfrm>
            <a:off x="3056730" y="4176067"/>
            <a:ext cx="381734"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561D00DC-7BD4-00C1-CB8E-8EF4A6BEDD9F}"/>
              </a:ext>
            </a:extLst>
          </p:cNvPr>
          <p:cNvSpPr txBox="1"/>
          <p:nvPr/>
        </p:nvSpPr>
        <p:spPr>
          <a:xfrm>
            <a:off x="4006487" y="-54102"/>
            <a:ext cx="3123878" cy="553998"/>
          </a:xfrm>
          <a:prstGeom prst="rect">
            <a:avLst/>
          </a:prstGeom>
          <a:noFill/>
        </p:spPr>
        <p:txBody>
          <a:bodyPr wrap="square" rtlCol="0">
            <a:spAutoFit/>
          </a:bodyPr>
          <a:lstStyle/>
          <a:p>
            <a:r>
              <a:rPr lang="en-US" b="1" dirty="0"/>
              <a:t>Analog Photon Processor Chip</a:t>
            </a:r>
          </a:p>
          <a:p>
            <a:r>
              <a:rPr lang="en-US" sz="1200" dirty="0" err="1"/>
              <a:t>Nandor</a:t>
            </a:r>
            <a:r>
              <a:rPr lang="en-US" sz="1200" dirty="0"/>
              <a:t> </a:t>
            </a:r>
            <a:r>
              <a:rPr lang="en-US" sz="1200" dirty="0" err="1"/>
              <a:t>Dressnandt</a:t>
            </a:r>
            <a:endParaRPr lang="en-US" sz="1200" dirty="0"/>
          </a:p>
        </p:txBody>
      </p:sp>
      <p:cxnSp>
        <p:nvCxnSpPr>
          <p:cNvPr id="124" name="Straight Connector 123">
            <a:extLst>
              <a:ext uri="{FF2B5EF4-FFF2-40B4-BE49-F238E27FC236}">
                <a16:creationId xmlns:a16="http://schemas.microsoft.com/office/drawing/2014/main" id="{13BE4331-5D7D-2297-2851-C43727ACE53F}"/>
              </a:ext>
            </a:extLst>
          </p:cNvPr>
          <p:cNvCxnSpPr>
            <a:cxnSpLocks/>
          </p:cNvCxnSpPr>
          <p:nvPr/>
        </p:nvCxnSpPr>
        <p:spPr>
          <a:xfrm>
            <a:off x="5691079" y="2057211"/>
            <a:ext cx="381734"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25" name="TextBox 124">
            <a:extLst>
              <a:ext uri="{FF2B5EF4-FFF2-40B4-BE49-F238E27FC236}">
                <a16:creationId xmlns:a16="http://schemas.microsoft.com/office/drawing/2014/main" id="{5A083A77-5E8F-F307-6326-641D5ACD7E8A}"/>
              </a:ext>
            </a:extLst>
          </p:cNvPr>
          <p:cNvSpPr txBox="1"/>
          <p:nvPr/>
        </p:nvSpPr>
        <p:spPr>
          <a:xfrm>
            <a:off x="5579116" y="1880629"/>
            <a:ext cx="381530" cy="246221"/>
          </a:xfrm>
          <a:prstGeom prst="rect">
            <a:avLst/>
          </a:prstGeom>
          <a:noFill/>
        </p:spPr>
        <p:txBody>
          <a:bodyPr wrap="square" rtlCol="0">
            <a:spAutoFit/>
          </a:bodyPr>
          <a:lstStyle/>
          <a:p>
            <a:r>
              <a:rPr lang="en-US" sz="1000" b="1" dirty="0"/>
              <a:t>CLK</a:t>
            </a:r>
          </a:p>
        </p:txBody>
      </p:sp>
      <p:cxnSp>
        <p:nvCxnSpPr>
          <p:cNvPr id="132" name="Straight Connector 131">
            <a:extLst>
              <a:ext uri="{FF2B5EF4-FFF2-40B4-BE49-F238E27FC236}">
                <a16:creationId xmlns:a16="http://schemas.microsoft.com/office/drawing/2014/main" id="{238502D6-FD32-419B-C184-371B6E2EE45F}"/>
              </a:ext>
            </a:extLst>
          </p:cNvPr>
          <p:cNvCxnSpPr>
            <a:cxnSpLocks/>
          </p:cNvCxnSpPr>
          <p:nvPr/>
        </p:nvCxnSpPr>
        <p:spPr>
          <a:xfrm>
            <a:off x="5679750" y="2422320"/>
            <a:ext cx="381734"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3" name="TextBox 132">
            <a:extLst>
              <a:ext uri="{FF2B5EF4-FFF2-40B4-BE49-F238E27FC236}">
                <a16:creationId xmlns:a16="http://schemas.microsoft.com/office/drawing/2014/main" id="{AFE470E4-D9DA-8D7C-D124-CDF1B9E6D4C5}"/>
              </a:ext>
            </a:extLst>
          </p:cNvPr>
          <p:cNvSpPr txBox="1"/>
          <p:nvPr/>
        </p:nvSpPr>
        <p:spPr>
          <a:xfrm>
            <a:off x="5567787" y="2245738"/>
            <a:ext cx="381530" cy="246221"/>
          </a:xfrm>
          <a:prstGeom prst="rect">
            <a:avLst/>
          </a:prstGeom>
          <a:noFill/>
        </p:spPr>
        <p:txBody>
          <a:bodyPr wrap="square" rtlCol="0">
            <a:spAutoFit/>
          </a:bodyPr>
          <a:lstStyle/>
          <a:p>
            <a:r>
              <a:rPr lang="en-US" sz="1000" b="1" dirty="0"/>
              <a:t>CLK</a:t>
            </a:r>
          </a:p>
        </p:txBody>
      </p:sp>
      <p:cxnSp>
        <p:nvCxnSpPr>
          <p:cNvPr id="134" name="Straight Connector 133">
            <a:extLst>
              <a:ext uri="{FF2B5EF4-FFF2-40B4-BE49-F238E27FC236}">
                <a16:creationId xmlns:a16="http://schemas.microsoft.com/office/drawing/2014/main" id="{05D53B17-7FC9-C050-A89B-6E379FA29362}"/>
              </a:ext>
            </a:extLst>
          </p:cNvPr>
          <p:cNvCxnSpPr>
            <a:cxnSpLocks/>
          </p:cNvCxnSpPr>
          <p:nvPr/>
        </p:nvCxnSpPr>
        <p:spPr>
          <a:xfrm>
            <a:off x="5683075" y="2749382"/>
            <a:ext cx="381734"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853D3705-AA84-1BAE-7738-EB24AE85EE39}"/>
              </a:ext>
            </a:extLst>
          </p:cNvPr>
          <p:cNvSpPr txBox="1"/>
          <p:nvPr/>
        </p:nvSpPr>
        <p:spPr>
          <a:xfrm>
            <a:off x="5571112" y="2572800"/>
            <a:ext cx="381530" cy="246221"/>
          </a:xfrm>
          <a:prstGeom prst="rect">
            <a:avLst/>
          </a:prstGeom>
          <a:noFill/>
        </p:spPr>
        <p:txBody>
          <a:bodyPr wrap="square" rtlCol="0">
            <a:spAutoFit/>
          </a:bodyPr>
          <a:lstStyle/>
          <a:p>
            <a:r>
              <a:rPr lang="en-US" sz="1000" b="1" dirty="0"/>
              <a:t>CLK</a:t>
            </a:r>
          </a:p>
        </p:txBody>
      </p:sp>
      <p:cxnSp>
        <p:nvCxnSpPr>
          <p:cNvPr id="150" name="Straight Connector 149">
            <a:extLst>
              <a:ext uri="{FF2B5EF4-FFF2-40B4-BE49-F238E27FC236}">
                <a16:creationId xmlns:a16="http://schemas.microsoft.com/office/drawing/2014/main" id="{DCC6E542-C19D-C12C-54A9-BF5260A788C5}"/>
              </a:ext>
            </a:extLst>
          </p:cNvPr>
          <p:cNvCxnSpPr>
            <a:cxnSpLocks/>
          </p:cNvCxnSpPr>
          <p:nvPr/>
        </p:nvCxnSpPr>
        <p:spPr>
          <a:xfrm>
            <a:off x="5659640" y="3821689"/>
            <a:ext cx="381734"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01453C02-5425-5ABE-DA22-A09C4C85B3F1}"/>
              </a:ext>
            </a:extLst>
          </p:cNvPr>
          <p:cNvSpPr txBox="1"/>
          <p:nvPr/>
        </p:nvSpPr>
        <p:spPr>
          <a:xfrm>
            <a:off x="5547677" y="3645107"/>
            <a:ext cx="381530" cy="246221"/>
          </a:xfrm>
          <a:prstGeom prst="rect">
            <a:avLst/>
          </a:prstGeom>
          <a:noFill/>
        </p:spPr>
        <p:txBody>
          <a:bodyPr wrap="square" rtlCol="0">
            <a:spAutoFit/>
          </a:bodyPr>
          <a:lstStyle/>
          <a:p>
            <a:r>
              <a:rPr lang="en-US" sz="1000" b="1" dirty="0"/>
              <a:t>CLK</a:t>
            </a:r>
          </a:p>
        </p:txBody>
      </p:sp>
      <p:cxnSp>
        <p:nvCxnSpPr>
          <p:cNvPr id="153" name="Straight Connector 152">
            <a:extLst>
              <a:ext uri="{FF2B5EF4-FFF2-40B4-BE49-F238E27FC236}">
                <a16:creationId xmlns:a16="http://schemas.microsoft.com/office/drawing/2014/main" id="{F987ABCE-B64F-584C-5E34-6B19DDD67F14}"/>
              </a:ext>
            </a:extLst>
          </p:cNvPr>
          <p:cNvCxnSpPr>
            <a:cxnSpLocks/>
          </p:cNvCxnSpPr>
          <p:nvPr/>
        </p:nvCxnSpPr>
        <p:spPr>
          <a:xfrm>
            <a:off x="5681898" y="4206812"/>
            <a:ext cx="381734"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4" name="TextBox 153">
            <a:extLst>
              <a:ext uri="{FF2B5EF4-FFF2-40B4-BE49-F238E27FC236}">
                <a16:creationId xmlns:a16="http://schemas.microsoft.com/office/drawing/2014/main" id="{75748D2D-DC52-5DF7-8E08-984B307C6D14}"/>
              </a:ext>
            </a:extLst>
          </p:cNvPr>
          <p:cNvSpPr txBox="1"/>
          <p:nvPr/>
        </p:nvSpPr>
        <p:spPr>
          <a:xfrm>
            <a:off x="5569935" y="4030230"/>
            <a:ext cx="381530" cy="246221"/>
          </a:xfrm>
          <a:prstGeom prst="rect">
            <a:avLst/>
          </a:prstGeom>
          <a:noFill/>
        </p:spPr>
        <p:txBody>
          <a:bodyPr wrap="square" rtlCol="0">
            <a:spAutoFit/>
          </a:bodyPr>
          <a:lstStyle/>
          <a:p>
            <a:r>
              <a:rPr lang="en-US" sz="1000" b="1" dirty="0"/>
              <a:t>CLK</a:t>
            </a:r>
          </a:p>
        </p:txBody>
      </p:sp>
      <p:sp>
        <p:nvSpPr>
          <p:cNvPr id="201" name="Freeform: Shape 200">
            <a:extLst>
              <a:ext uri="{FF2B5EF4-FFF2-40B4-BE49-F238E27FC236}">
                <a16:creationId xmlns:a16="http://schemas.microsoft.com/office/drawing/2014/main" id="{358A5980-6CCE-F6E9-F85C-C0A090CAF85C}"/>
              </a:ext>
            </a:extLst>
          </p:cNvPr>
          <p:cNvSpPr/>
          <p:nvPr/>
        </p:nvSpPr>
        <p:spPr>
          <a:xfrm>
            <a:off x="1264718" y="753974"/>
            <a:ext cx="1363721" cy="465604"/>
          </a:xfrm>
          <a:custGeom>
            <a:avLst/>
            <a:gdLst>
              <a:gd name="connsiteX0" fmla="*/ 0 w 1967346"/>
              <a:gd name="connsiteY0" fmla="*/ 810783 h 842907"/>
              <a:gd name="connsiteX1" fmla="*/ 424873 w 1967346"/>
              <a:gd name="connsiteY1" fmla="*/ 801547 h 842907"/>
              <a:gd name="connsiteX2" fmla="*/ 674255 w 1967346"/>
              <a:gd name="connsiteY2" fmla="*/ 404383 h 842907"/>
              <a:gd name="connsiteX3" fmla="*/ 858982 w 1967346"/>
              <a:gd name="connsiteY3" fmla="*/ 672238 h 842907"/>
              <a:gd name="connsiteX4" fmla="*/ 1043710 w 1967346"/>
              <a:gd name="connsiteY4" fmla="*/ 515219 h 842907"/>
              <a:gd name="connsiteX5" fmla="*/ 1173019 w 1967346"/>
              <a:gd name="connsiteY5" fmla="*/ 90347 h 842907"/>
              <a:gd name="connsiteX6" fmla="*/ 1302328 w 1967346"/>
              <a:gd name="connsiteY6" fmla="*/ 34928 h 842907"/>
              <a:gd name="connsiteX7" fmla="*/ 1413164 w 1967346"/>
              <a:gd name="connsiteY7" fmla="*/ 515219 h 842907"/>
              <a:gd name="connsiteX8" fmla="*/ 1477819 w 1967346"/>
              <a:gd name="connsiteY8" fmla="*/ 792310 h 842907"/>
              <a:gd name="connsiteX9" fmla="*/ 1967346 w 1967346"/>
              <a:gd name="connsiteY9" fmla="*/ 829256 h 842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7346" h="842907">
                <a:moveTo>
                  <a:pt x="0" y="810783"/>
                </a:moveTo>
                <a:cubicBezTo>
                  <a:pt x="156248" y="840031"/>
                  <a:pt x="312497" y="869280"/>
                  <a:pt x="424873" y="801547"/>
                </a:cubicBezTo>
                <a:cubicBezTo>
                  <a:pt x="537249" y="733814"/>
                  <a:pt x="601904" y="425934"/>
                  <a:pt x="674255" y="404383"/>
                </a:cubicBezTo>
                <a:cubicBezTo>
                  <a:pt x="746606" y="382832"/>
                  <a:pt x="797406" y="653765"/>
                  <a:pt x="858982" y="672238"/>
                </a:cubicBezTo>
                <a:cubicBezTo>
                  <a:pt x="920558" y="690711"/>
                  <a:pt x="991371" y="612201"/>
                  <a:pt x="1043710" y="515219"/>
                </a:cubicBezTo>
                <a:cubicBezTo>
                  <a:pt x="1096049" y="418237"/>
                  <a:pt x="1129916" y="170396"/>
                  <a:pt x="1173019" y="90347"/>
                </a:cubicBezTo>
                <a:cubicBezTo>
                  <a:pt x="1216122" y="10298"/>
                  <a:pt x="1262304" y="-35884"/>
                  <a:pt x="1302328" y="34928"/>
                </a:cubicBezTo>
                <a:cubicBezTo>
                  <a:pt x="1342352" y="105740"/>
                  <a:pt x="1383916" y="388989"/>
                  <a:pt x="1413164" y="515219"/>
                </a:cubicBezTo>
                <a:cubicBezTo>
                  <a:pt x="1442413" y="641449"/>
                  <a:pt x="1385455" y="739970"/>
                  <a:pt x="1477819" y="792310"/>
                </a:cubicBezTo>
                <a:cubicBezTo>
                  <a:pt x="1570183" y="844650"/>
                  <a:pt x="1768764" y="836953"/>
                  <a:pt x="1967346" y="829256"/>
                </a:cubicBez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5" name="Rectangle 214">
            <a:extLst>
              <a:ext uri="{FF2B5EF4-FFF2-40B4-BE49-F238E27FC236}">
                <a16:creationId xmlns:a16="http://schemas.microsoft.com/office/drawing/2014/main" id="{BCD773D4-AE59-1E5E-41AB-F07BC63754DD}"/>
              </a:ext>
            </a:extLst>
          </p:cNvPr>
          <p:cNvSpPr/>
          <p:nvPr/>
        </p:nvSpPr>
        <p:spPr>
          <a:xfrm>
            <a:off x="8743663" y="926711"/>
            <a:ext cx="650323" cy="1859581"/>
          </a:xfrm>
          <a:custGeom>
            <a:avLst/>
            <a:gdLst>
              <a:gd name="connsiteX0" fmla="*/ 0 w 1043838"/>
              <a:gd name="connsiteY0" fmla="*/ 0 h 1859581"/>
              <a:gd name="connsiteX1" fmla="*/ 1043838 w 1043838"/>
              <a:gd name="connsiteY1" fmla="*/ 0 h 1859581"/>
              <a:gd name="connsiteX2" fmla="*/ 1043838 w 1043838"/>
              <a:gd name="connsiteY2" fmla="*/ 1859581 h 1859581"/>
              <a:gd name="connsiteX3" fmla="*/ 0 w 1043838"/>
              <a:gd name="connsiteY3" fmla="*/ 1859581 h 1859581"/>
              <a:gd name="connsiteX4" fmla="*/ 0 w 1043838"/>
              <a:gd name="connsiteY4" fmla="*/ 0 h 1859581"/>
              <a:gd name="connsiteX0" fmla="*/ 0 w 1053074"/>
              <a:gd name="connsiteY0" fmla="*/ 0 h 1859581"/>
              <a:gd name="connsiteX1" fmla="*/ 1053074 w 1053074"/>
              <a:gd name="connsiteY1" fmla="*/ 397164 h 1859581"/>
              <a:gd name="connsiteX2" fmla="*/ 1043838 w 1053074"/>
              <a:gd name="connsiteY2" fmla="*/ 1859581 h 1859581"/>
              <a:gd name="connsiteX3" fmla="*/ 0 w 1053074"/>
              <a:gd name="connsiteY3" fmla="*/ 1859581 h 1859581"/>
              <a:gd name="connsiteX4" fmla="*/ 0 w 1053074"/>
              <a:gd name="connsiteY4" fmla="*/ 0 h 1859581"/>
              <a:gd name="connsiteX0" fmla="*/ 0 w 1053074"/>
              <a:gd name="connsiteY0" fmla="*/ 0 h 1859581"/>
              <a:gd name="connsiteX1" fmla="*/ 1053074 w 1053074"/>
              <a:gd name="connsiteY1" fmla="*/ 397164 h 1859581"/>
              <a:gd name="connsiteX2" fmla="*/ 1043838 w 1053074"/>
              <a:gd name="connsiteY2" fmla="*/ 1406999 h 1859581"/>
              <a:gd name="connsiteX3" fmla="*/ 0 w 1053074"/>
              <a:gd name="connsiteY3" fmla="*/ 1859581 h 1859581"/>
              <a:gd name="connsiteX4" fmla="*/ 0 w 1053074"/>
              <a:gd name="connsiteY4" fmla="*/ 0 h 1859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074" h="1859581">
                <a:moveTo>
                  <a:pt x="0" y="0"/>
                </a:moveTo>
                <a:lnTo>
                  <a:pt x="1053074" y="397164"/>
                </a:lnTo>
                <a:cubicBezTo>
                  <a:pt x="1049995" y="884636"/>
                  <a:pt x="1046917" y="919527"/>
                  <a:pt x="1043838" y="1406999"/>
                </a:cubicBezTo>
                <a:lnTo>
                  <a:pt x="0" y="1859581"/>
                </a:lnTo>
                <a:lnTo>
                  <a:pt x="0"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analogMUX</a:t>
            </a:r>
            <a:endParaRPr lang="en-US" sz="1200" b="1" dirty="0">
              <a:solidFill>
                <a:schemeClr val="tx1"/>
              </a:solidFill>
            </a:endParaRPr>
          </a:p>
          <a:p>
            <a:pPr algn="ctr"/>
            <a:r>
              <a:rPr lang="en-US" sz="1200" b="1" dirty="0">
                <a:solidFill>
                  <a:schemeClr val="tx1"/>
                </a:solidFill>
              </a:rPr>
              <a:t>5:1</a:t>
            </a:r>
          </a:p>
        </p:txBody>
      </p:sp>
      <p:sp>
        <p:nvSpPr>
          <p:cNvPr id="217" name="TextBox 216">
            <a:extLst>
              <a:ext uri="{FF2B5EF4-FFF2-40B4-BE49-F238E27FC236}">
                <a16:creationId xmlns:a16="http://schemas.microsoft.com/office/drawing/2014/main" id="{F124D914-132B-86E0-5665-5568A8EF0E50}"/>
              </a:ext>
            </a:extLst>
          </p:cNvPr>
          <p:cNvSpPr txBox="1"/>
          <p:nvPr/>
        </p:nvSpPr>
        <p:spPr>
          <a:xfrm>
            <a:off x="327065" y="279599"/>
            <a:ext cx="984160" cy="553998"/>
          </a:xfrm>
          <a:prstGeom prst="rect">
            <a:avLst/>
          </a:prstGeom>
          <a:noFill/>
          <a:ln>
            <a:solidFill>
              <a:schemeClr val="tx1"/>
            </a:solidFill>
          </a:ln>
        </p:spPr>
        <p:txBody>
          <a:bodyPr wrap="square" rtlCol="0">
            <a:spAutoFit/>
          </a:bodyPr>
          <a:lstStyle/>
          <a:p>
            <a:r>
              <a:rPr lang="en-US" sz="1000" i="1" dirty="0"/>
              <a:t>Peak1:</a:t>
            </a:r>
          </a:p>
          <a:p>
            <a:r>
              <a:rPr lang="en-US" sz="1000" i="1" dirty="0"/>
              <a:t>A2D_U1  (mV)</a:t>
            </a:r>
          </a:p>
          <a:p>
            <a:r>
              <a:rPr lang="en-US" sz="1000" i="1" dirty="0"/>
              <a:t>HOLD_U1  (ns)    </a:t>
            </a:r>
          </a:p>
        </p:txBody>
      </p:sp>
      <p:sp>
        <p:nvSpPr>
          <p:cNvPr id="218" name="TextBox 217">
            <a:extLst>
              <a:ext uri="{FF2B5EF4-FFF2-40B4-BE49-F238E27FC236}">
                <a16:creationId xmlns:a16="http://schemas.microsoft.com/office/drawing/2014/main" id="{18D1076F-6DF0-F278-4117-B45AFB5A4D15}"/>
              </a:ext>
            </a:extLst>
          </p:cNvPr>
          <p:cNvSpPr txBox="1"/>
          <p:nvPr/>
        </p:nvSpPr>
        <p:spPr>
          <a:xfrm>
            <a:off x="2438946" y="132556"/>
            <a:ext cx="984160" cy="553998"/>
          </a:xfrm>
          <a:prstGeom prst="rect">
            <a:avLst/>
          </a:prstGeom>
          <a:noFill/>
          <a:ln>
            <a:solidFill>
              <a:schemeClr val="tx1"/>
            </a:solidFill>
          </a:ln>
        </p:spPr>
        <p:txBody>
          <a:bodyPr wrap="square" rtlCol="0">
            <a:spAutoFit/>
          </a:bodyPr>
          <a:lstStyle/>
          <a:p>
            <a:r>
              <a:rPr lang="en-US" sz="1000" i="1" dirty="0"/>
              <a:t>Peak2:</a:t>
            </a:r>
          </a:p>
          <a:p>
            <a:r>
              <a:rPr lang="en-US" sz="1000" i="1" dirty="0"/>
              <a:t>A2D_U2  (mV)</a:t>
            </a:r>
          </a:p>
          <a:p>
            <a:r>
              <a:rPr lang="en-US" sz="1000" i="1" dirty="0"/>
              <a:t>HOLD_U2  (ns)    </a:t>
            </a:r>
          </a:p>
        </p:txBody>
      </p:sp>
      <p:cxnSp>
        <p:nvCxnSpPr>
          <p:cNvPr id="221" name="Straight Connector 220">
            <a:extLst>
              <a:ext uri="{FF2B5EF4-FFF2-40B4-BE49-F238E27FC236}">
                <a16:creationId xmlns:a16="http://schemas.microsoft.com/office/drawing/2014/main" id="{AFFF375C-F74B-DE46-1259-F30C4BAD9CDF}"/>
              </a:ext>
            </a:extLst>
          </p:cNvPr>
          <p:cNvCxnSpPr>
            <a:cxnSpLocks/>
            <a:endCxn id="201" idx="2"/>
          </p:cNvCxnSpPr>
          <p:nvPr/>
        </p:nvCxnSpPr>
        <p:spPr>
          <a:xfrm>
            <a:off x="1311225" y="843455"/>
            <a:ext cx="420872" cy="133892"/>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2B59B15-2D70-F0DF-6835-5288E5D8D1C8}"/>
              </a:ext>
            </a:extLst>
          </p:cNvPr>
          <p:cNvCxnSpPr>
            <a:cxnSpLocks/>
            <a:endCxn id="201" idx="6"/>
          </p:cNvCxnSpPr>
          <p:nvPr/>
        </p:nvCxnSpPr>
        <p:spPr>
          <a:xfrm flipH="1">
            <a:off x="2167463" y="686554"/>
            <a:ext cx="283335" cy="86713"/>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25" name="TextBox 224">
            <a:extLst>
              <a:ext uri="{FF2B5EF4-FFF2-40B4-BE49-F238E27FC236}">
                <a16:creationId xmlns:a16="http://schemas.microsoft.com/office/drawing/2014/main" id="{566C3701-7844-1068-9D37-027655C1EF3F}"/>
              </a:ext>
            </a:extLst>
          </p:cNvPr>
          <p:cNvSpPr txBox="1"/>
          <p:nvPr/>
        </p:nvSpPr>
        <p:spPr>
          <a:xfrm>
            <a:off x="175087" y="1287251"/>
            <a:ext cx="984160" cy="553998"/>
          </a:xfrm>
          <a:prstGeom prst="rect">
            <a:avLst/>
          </a:prstGeom>
          <a:noFill/>
          <a:ln>
            <a:solidFill>
              <a:schemeClr val="tx1"/>
            </a:solidFill>
          </a:ln>
        </p:spPr>
        <p:txBody>
          <a:bodyPr wrap="square" rtlCol="0">
            <a:spAutoFit/>
          </a:bodyPr>
          <a:lstStyle/>
          <a:p>
            <a:r>
              <a:rPr lang="en-US" sz="1000" i="1" dirty="0"/>
              <a:t>Valley1:</a:t>
            </a:r>
          </a:p>
          <a:p>
            <a:r>
              <a:rPr lang="en-US" sz="1000" i="1" dirty="0"/>
              <a:t>A2D_D1  (mV)</a:t>
            </a:r>
          </a:p>
          <a:p>
            <a:r>
              <a:rPr lang="en-US" sz="1000" i="1" dirty="0"/>
              <a:t>HOLD_D1  (ns)    </a:t>
            </a:r>
          </a:p>
        </p:txBody>
      </p:sp>
      <p:cxnSp>
        <p:nvCxnSpPr>
          <p:cNvPr id="227" name="Straight Connector 226">
            <a:extLst>
              <a:ext uri="{FF2B5EF4-FFF2-40B4-BE49-F238E27FC236}">
                <a16:creationId xmlns:a16="http://schemas.microsoft.com/office/drawing/2014/main" id="{7D73C46B-37BC-74DC-F576-3F9F1C024F47}"/>
              </a:ext>
            </a:extLst>
          </p:cNvPr>
          <p:cNvCxnSpPr>
            <a:cxnSpLocks/>
            <a:endCxn id="201" idx="3"/>
          </p:cNvCxnSpPr>
          <p:nvPr/>
        </p:nvCxnSpPr>
        <p:spPr>
          <a:xfrm flipV="1">
            <a:off x="1245764" y="1125304"/>
            <a:ext cx="614381" cy="374647"/>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3" name="TextBox 232">
            <a:extLst>
              <a:ext uri="{FF2B5EF4-FFF2-40B4-BE49-F238E27FC236}">
                <a16:creationId xmlns:a16="http://schemas.microsoft.com/office/drawing/2014/main" id="{EAF7DDE6-F23E-3CA5-ADB5-B8B0512C328A}"/>
              </a:ext>
            </a:extLst>
          </p:cNvPr>
          <p:cNvSpPr txBox="1"/>
          <p:nvPr/>
        </p:nvSpPr>
        <p:spPr>
          <a:xfrm>
            <a:off x="578171" y="1061751"/>
            <a:ext cx="841754" cy="246221"/>
          </a:xfrm>
          <a:prstGeom prst="rect">
            <a:avLst/>
          </a:prstGeom>
          <a:noFill/>
        </p:spPr>
        <p:txBody>
          <a:bodyPr wrap="square" rtlCol="0">
            <a:spAutoFit/>
          </a:bodyPr>
          <a:lstStyle/>
          <a:p>
            <a:r>
              <a:rPr lang="en-US" sz="1000" b="1" dirty="0"/>
              <a:t>PMT Signal</a:t>
            </a:r>
          </a:p>
        </p:txBody>
      </p:sp>
      <p:sp>
        <p:nvSpPr>
          <p:cNvPr id="239" name="TextBox 238">
            <a:extLst>
              <a:ext uri="{FF2B5EF4-FFF2-40B4-BE49-F238E27FC236}">
                <a16:creationId xmlns:a16="http://schemas.microsoft.com/office/drawing/2014/main" id="{A9275F31-4BDD-2645-F420-0A30C6F8739D}"/>
              </a:ext>
            </a:extLst>
          </p:cNvPr>
          <p:cNvSpPr txBox="1"/>
          <p:nvPr/>
        </p:nvSpPr>
        <p:spPr>
          <a:xfrm>
            <a:off x="7990744" y="254215"/>
            <a:ext cx="1609736" cy="246221"/>
          </a:xfrm>
          <a:prstGeom prst="rect">
            <a:avLst/>
          </a:prstGeom>
          <a:noFill/>
          <a:ln>
            <a:solidFill>
              <a:schemeClr val="tx1"/>
            </a:solidFill>
          </a:ln>
        </p:spPr>
        <p:txBody>
          <a:bodyPr wrap="none" rtlCol="0">
            <a:spAutoFit/>
          </a:bodyPr>
          <a:lstStyle/>
          <a:p>
            <a:r>
              <a:rPr lang="en-US" sz="1000" i="1" dirty="0" err="1"/>
              <a:t>aMemory</a:t>
            </a:r>
            <a:r>
              <a:rPr lang="en-US" sz="1000" i="1" dirty="0"/>
              <a:t>: Single 400fF Cap</a:t>
            </a:r>
          </a:p>
        </p:txBody>
      </p:sp>
      <p:cxnSp>
        <p:nvCxnSpPr>
          <p:cNvPr id="240" name="Straight Connector 239">
            <a:extLst>
              <a:ext uri="{FF2B5EF4-FFF2-40B4-BE49-F238E27FC236}">
                <a16:creationId xmlns:a16="http://schemas.microsoft.com/office/drawing/2014/main" id="{A70DC64D-2D69-2D03-5BC5-E267A94DCAA0}"/>
              </a:ext>
            </a:extLst>
          </p:cNvPr>
          <p:cNvCxnSpPr>
            <a:cxnSpLocks/>
          </p:cNvCxnSpPr>
          <p:nvPr/>
        </p:nvCxnSpPr>
        <p:spPr>
          <a:xfrm flipH="1">
            <a:off x="7764156" y="471675"/>
            <a:ext cx="241017" cy="193582"/>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039A1609-5E6E-E4BD-4146-FEFB91278F66}"/>
              </a:ext>
            </a:extLst>
          </p:cNvPr>
          <p:cNvCxnSpPr>
            <a:cxnSpLocks/>
          </p:cNvCxnSpPr>
          <p:nvPr/>
        </p:nvCxnSpPr>
        <p:spPr>
          <a:xfrm>
            <a:off x="9071864" y="885502"/>
            <a:ext cx="0" cy="229978"/>
          </a:xfrm>
          <a:prstGeom prst="line">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AB0F9E9-4355-80DE-4B96-276CEE2C071A}"/>
              </a:ext>
            </a:extLst>
          </p:cNvPr>
          <p:cNvCxnSpPr>
            <a:cxnSpLocks/>
          </p:cNvCxnSpPr>
          <p:nvPr/>
        </p:nvCxnSpPr>
        <p:spPr>
          <a:xfrm flipV="1">
            <a:off x="9393986" y="1806002"/>
            <a:ext cx="479687" cy="259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55" name="Group 254">
            <a:extLst>
              <a:ext uri="{FF2B5EF4-FFF2-40B4-BE49-F238E27FC236}">
                <a16:creationId xmlns:a16="http://schemas.microsoft.com/office/drawing/2014/main" id="{9F455532-5E02-4EBC-6786-92E83EBB1E23}"/>
              </a:ext>
            </a:extLst>
          </p:cNvPr>
          <p:cNvGrpSpPr/>
          <p:nvPr/>
        </p:nvGrpSpPr>
        <p:grpSpPr>
          <a:xfrm>
            <a:off x="9881972" y="1464304"/>
            <a:ext cx="689916" cy="729188"/>
            <a:chOff x="10043127" y="1482854"/>
            <a:chExt cx="689916" cy="729188"/>
          </a:xfrm>
          <a:solidFill>
            <a:srgbClr val="92D050"/>
          </a:solidFill>
        </p:grpSpPr>
        <p:sp>
          <p:nvSpPr>
            <p:cNvPr id="249" name="Isosceles Triangle 248">
              <a:extLst>
                <a:ext uri="{FF2B5EF4-FFF2-40B4-BE49-F238E27FC236}">
                  <a16:creationId xmlns:a16="http://schemas.microsoft.com/office/drawing/2014/main" id="{1FDC98B0-0F44-08C5-CF0B-8B488D2C4AE5}"/>
                </a:ext>
              </a:extLst>
            </p:cNvPr>
            <p:cNvSpPr/>
            <p:nvPr/>
          </p:nvSpPr>
          <p:spPr>
            <a:xfrm rot="5400000">
              <a:off x="10014777" y="1511204"/>
              <a:ext cx="729188" cy="672488"/>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0" name="Straight Connector 249">
              <a:extLst>
                <a:ext uri="{FF2B5EF4-FFF2-40B4-BE49-F238E27FC236}">
                  <a16:creationId xmlns:a16="http://schemas.microsoft.com/office/drawing/2014/main" id="{AED9A74F-8402-8328-932D-F9CFDCA76D2C}"/>
                </a:ext>
              </a:extLst>
            </p:cNvPr>
            <p:cNvCxnSpPr>
              <a:cxnSpLocks/>
              <a:stCxn id="249" idx="1"/>
            </p:cNvCxnSpPr>
            <p:nvPr/>
          </p:nvCxnSpPr>
          <p:spPr>
            <a:xfrm>
              <a:off x="10379371" y="1665151"/>
              <a:ext cx="336244" cy="386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578C56D2-0764-9639-A290-9B4F1147F14E}"/>
                </a:ext>
              </a:extLst>
            </p:cNvPr>
            <p:cNvCxnSpPr>
              <a:cxnSpLocks/>
            </p:cNvCxnSpPr>
            <p:nvPr/>
          </p:nvCxnSpPr>
          <p:spPr>
            <a:xfrm>
              <a:off x="10478705" y="2024060"/>
              <a:ext cx="254338"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52" name="Oval 251">
              <a:extLst>
                <a:ext uri="{FF2B5EF4-FFF2-40B4-BE49-F238E27FC236}">
                  <a16:creationId xmlns:a16="http://schemas.microsoft.com/office/drawing/2014/main" id="{4B93099E-AC4E-E4F4-048E-FC296CDECB13}"/>
                </a:ext>
              </a:extLst>
            </p:cNvPr>
            <p:cNvSpPr>
              <a:spLocks noChangeArrowheads="1"/>
            </p:cNvSpPr>
            <p:nvPr/>
          </p:nvSpPr>
          <p:spPr bwMode="auto">
            <a:xfrm>
              <a:off x="10413822" y="1976433"/>
              <a:ext cx="107021" cy="109158"/>
            </a:xfrm>
            <a:prstGeom prst="ellips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grpSp>
      <p:cxnSp>
        <p:nvCxnSpPr>
          <p:cNvPr id="256" name="Straight Connector 255">
            <a:extLst>
              <a:ext uri="{FF2B5EF4-FFF2-40B4-BE49-F238E27FC236}">
                <a16:creationId xmlns:a16="http://schemas.microsoft.com/office/drawing/2014/main" id="{DAEC1FA9-F90A-19F4-57AB-29D30AE55AB8}"/>
              </a:ext>
            </a:extLst>
          </p:cNvPr>
          <p:cNvCxnSpPr>
            <a:cxnSpLocks/>
          </p:cNvCxnSpPr>
          <p:nvPr/>
        </p:nvCxnSpPr>
        <p:spPr>
          <a:xfrm flipV="1">
            <a:off x="10709658" y="264134"/>
            <a:ext cx="22075" cy="6312507"/>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59" name="Rectangle 258">
            <a:extLst>
              <a:ext uri="{FF2B5EF4-FFF2-40B4-BE49-F238E27FC236}">
                <a16:creationId xmlns:a16="http://schemas.microsoft.com/office/drawing/2014/main" id="{39D7E68E-6770-A841-EEF5-E32449B305B7}"/>
              </a:ext>
            </a:extLst>
          </p:cNvPr>
          <p:cNvSpPr/>
          <p:nvPr/>
        </p:nvSpPr>
        <p:spPr>
          <a:xfrm>
            <a:off x="10946946" y="1399824"/>
            <a:ext cx="1022113" cy="87391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External1</a:t>
            </a:r>
          </a:p>
          <a:p>
            <a:pPr algn="ctr"/>
            <a:r>
              <a:rPr lang="en-US" sz="1200" b="1" dirty="0">
                <a:solidFill>
                  <a:schemeClr val="tx1"/>
                </a:solidFill>
              </a:rPr>
              <a:t>A2D</a:t>
            </a:r>
          </a:p>
          <a:p>
            <a:pPr algn="ctr"/>
            <a:r>
              <a:rPr lang="en-US" sz="1200" b="1" dirty="0">
                <a:solidFill>
                  <a:schemeClr val="tx1"/>
                </a:solidFill>
              </a:rPr>
              <a:t>20 MHz</a:t>
            </a:r>
          </a:p>
        </p:txBody>
      </p:sp>
      <p:cxnSp>
        <p:nvCxnSpPr>
          <p:cNvPr id="260" name="Straight Connector 259">
            <a:extLst>
              <a:ext uri="{FF2B5EF4-FFF2-40B4-BE49-F238E27FC236}">
                <a16:creationId xmlns:a16="http://schemas.microsoft.com/office/drawing/2014/main" id="{2B8BC2B6-7287-D6B2-4EB3-3F48A4CFE446}"/>
              </a:ext>
            </a:extLst>
          </p:cNvPr>
          <p:cNvCxnSpPr>
            <a:cxnSpLocks/>
            <a:endCxn id="262" idx="3"/>
          </p:cNvCxnSpPr>
          <p:nvPr/>
        </p:nvCxnSpPr>
        <p:spPr>
          <a:xfrm>
            <a:off x="9439768" y="3807497"/>
            <a:ext cx="453579" cy="990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261" name="Group 260">
            <a:extLst>
              <a:ext uri="{FF2B5EF4-FFF2-40B4-BE49-F238E27FC236}">
                <a16:creationId xmlns:a16="http://schemas.microsoft.com/office/drawing/2014/main" id="{7420278C-A026-332E-8373-5DCDFC0379C8}"/>
              </a:ext>
            </a:extLst>
          </p:cNvPr>
          <p:cNvGrpSpPr/>
          <p:nvPr/>
        </p:nvGrpSpPr>
        <p:grpSpPr>
          <a:xfrm>
            <a:off x="9893347" y="3452803"/>
            <a:ext cx="689916" cy="729188"/>
            <a:chOff x="10043127" y="1482854"/>
            <a:chExt cx="689916" cy="729188"/>
          </a:xfrm>
          <a:solidFill>
            <a:srgbClr val="92D050"/>
          </a:solidFill>
        </p:grpSpPr>
        <p:sp>
          <p:nvSpPr>
            <p:cNvPr id="262" name="Isosceles Triangle 261">
              <a:extLst>
                <a:ext uri="{FF2B5EF4-FFF2-40B4-BE49-F238E27FC236}">
                  <a16:creationId xmlns:a16="http://schemas.microsoft.com/office/drawing/2014/main" id="{BE29F030-D91E-D450-8065-FA117B7DCFBB}"/>
                </a:ext>
              </a:extLst>
            </p:cNvPr>
            <p:cNvSpPr/>
            <p:nvPr/>
          </p:nvSpPr>
          <p:spPr>
            <a:xfrm rot="5400000">
              <a:off x="10014777" y="1511204"/>
              <a:ext cx="729188" cy="672488"/>
            </a:xfrm>
            <a:prstGeom prst="triangl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3" name="Straight Connector 262">
              <a:extLst>
                <a:ext uri="{FF2B5EF4-FFF2-40B4-BE49-F238E27FC236}">
                  <a16:creationId xmlns:a16="http://schemas.microsoft.com/office/drawing/2014/main" id="{69110C9E-2A4F-E472-5D6B-C3E0FAEE00B5}"/>
                </a:ext>
              </a:extLst>
            </p:cNvPr>
            <p:cNvCxnSpPr>
              <a:cxnSpLocks/>
              <a:stCxn id="262" idx="1"/>
            </p:cNvCxnSpPr>
            <p:nvPr/>
          </p:nvCxnSpPr>
          <p:spPr>
            <a:xfrm>
              <a:off x="10379371" y="1665151"/>
              <a:ext cx="336244" cy="3861"/>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a:extLst>
                <a:ext uri="{FF2B5EF4-FFF2-40B4-BE49-F238E27FC236}">
                  <a16:creationId xmlns:a16="http://schemas.microsoft.com/office/drawing/2014/main" id="{D9797BCA-4A60-7ED7-FAEE-4289D1771047}"/>
                </a:ext>
              </a:extLst>
            </p:cNvPr>
            <p:cNvCxnSpPr>
              <a:cxnSpLocks/>
            </p:cNvCxnSpPr>
            <p:nvPr/>
          </p:nvCxnSpPr>
          <p:spPr>
            <a:xfrm>
              <a:off x="10478705" y="2024060"/>
              <a:ext cx="254338" cy="0"/>
            </a:xfrm>
            <a:prstGeom prst="line">
              <a:avLst/>
            </a:prstGeom>
            <a:grpFill/>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Oval 264">
              <a:extLst>
                <a:ext uri="{FF2B5EF4-FFF2-40B4-BE49-F238E27FC236}">
                  <a16:creationId xmlns:a16="http://schemas.microsoft.com/office/drawing/2014/main" id="{820B298D-262D-B48A-CC74-66B4CB789A6E}"/>
                </a:ext>
              </a:extLst>
            </p:cNvPr>
            <p:cNvSpPr>
              <a:spLocks noChangeArrowheads="1"/>
            </p:cNvSpPr>
            <p:nvPr/>
          </p:nvSpPr>
          <p:spPr bwMode="auto">
            <a:xfrm>
              <a:off x="10413822" y="1976433"/>
              <a:ext cx="107021" cy="109158"/>
            </a:xfrm>
            <a:prstGeom prst="ellipse">
              <a:avLst/>
            </a:prstGeom>
            <a:grp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grpSp>
      <p:sp>
        <p:nvSpPr>
          <p:cNvPr id="266" name="Rectangle 265">
            <a:extLst>
              <a:ext uri="{FF2B5EF4-FFF2-40B4-BE49-F238E27FC236}">
                <a16:creationId xmlns:a16="http://schemas.microsoft.com/office/drawing/2014/main" id="{17F081BB-D03D-0109-BF1C-1C646F964FDB}"/>
              </a:ext>
            </a:extLst>
          </p:cNvPr>
          <p:cNvSpPr/>
          <p:nvPr/>
        </p:nvSpPr>
        <p:spPr>
          <a:xfrm>
            <a:off x="10958321" y="3380440"/>
            <a:ext cx="1022113" cy="87391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External2</a:t>
            </a:r>
          </a:p>
          <a:p>
            <a:pPr algn="ctr"/>
            <a:r>
              <a:rPr lang="en-US" sz="1200" b="1" dirty="0">
                <a:solidFill>
                  <a:schemeClr val="tx1"/>
                </a:solidFill>
              </a:rPr>
              <a:t>A2D</a:t>
            </a:r>
          </a:p>
          <a:p>
            <a:pPr algn="ctr"/>
            <a:r>
              <a:rPr lang="en-US" sz="1200" b="1" dirty="0">
                <a:solidFill>
                  <a:schemeClr val="tx1"/>
                </a:solidFill>
              </a:rPr>
              <a:t>20 MHz</a:t>
            </a:r>
          </a:p>
        </p:txBody>
      </p:sp>
      <p:cxnSp>
        <p:nvCxnSpPr>
          <p:cNvPr id="268" name="Connector: Elbow 267">
            <a:extLst>
              <a:ext uri="{FF2B5EF4-FFF2-40B4-BE49-F238E27FC236}">
                <a16:creationId xmlns:a16="http://schemas.microsoft.com/office/drawing/2014/main" id="{99A3EDCE-9B0F-6422-6302-B81D9A0BB38E}"/>
              </a:ext>
            </a:extLst>
          </p:cNvPr>
          <p:cNvCxnSpPr>
            <a:cxnSpLocks/>
          </p:cNvCxnSpPr>
          <p:nvPr/>
        </p:nvCxnSpPr>
        <p:spPr>
          <a:xfrm>
            <a:off x="7780004" y="810180"/>
            <a:ext cx="956002" cy="331469"/>
          </a:xfrm>
          <a:prstGeom prst="bentConnector3">
            <a:avLst>
              <a:gd name="adj1" fmla="val 7721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0" name="Connector: Elbow 269">
            <a:extLst>
              <a:ext uri="{FF2B5EF4-FFF2-40B4-BE49-F238E27FC236}">
                <a16:creationId xmlns:a16="http://schemas.microsoft.com/office/drawing/2014/main" id="{9C0C7D66-A238-768E-3C1E-6C85DA6362A7}"/>
              </a:ext>
            </a:extLst>
          </p:cNvPr>
          <p:cNvCxnSpPr>
            <a:cxnSpLocks/>
            <a:stCxn id="94" idx="3"/>
          </p:cNvCxnSpPr>
          <p:nvPr/>
        </p:nvCxnSpPr>
        <p:spPr>
          <a:xfrm>
            <a:off x="7750977" y="1014223"/>
            <a:ext cx="974045" cy="405975"/>
          </a:xfrm>
          <a:prstGeom prst="bentConnector3">
            <a:avLst>
              <a:gd name="adj1" fmla="val 73469"/>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3" name="Connector: Elbow 272">
            <a:extLst>
              <a:ext uri="{FF2B5EF4-FFF2-40B4-BE49-F238E27FC236}">
                <a16:creationId xmlns:a16="http://schemas.microsoft.com/office/drawing/2014/main" id="{BCD8A6A6-773A-8842-CA2D-178CF7D69480}"/>
              </a:ext>
            </a:extLst>
          </p:cNvPr>
          <p:cNvCxnSpPr>
            <a:cxnSpLocks/>
          </p:cNvCxnSpPr>
          <p:nvPr/>
        </p:nvCxnSpPr>
        <p:spPr>
          <a:xfrm>
            <a:off x="7732550" y="2309424"/>
            <a:ext cx="1033600" cy="777737"/>
          </a:xfrm>
          <a:prstGeom prst="bentConnector3">
            <a:avLst>
              <a:gd name="adj1" fmla="val 3932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9" name="Connector: Elbow 278">
            <a:extLst>
              <a:ext uri="{FF2B5EF4-FFF2-40B4-BE49-F238E27FC236}">
                <a16:creationId xmlns:a16="http://schemas.microsoft.com/office/drawing/2014/main" id="{25DB3CDB-EB1C-1391-E494-2F1CACBCB80E}"/>
              </a:ext>
            </a:extLst>
          </p:cNvPr>
          <p:cNvCxnSpPr>
            <a:cxnSpLocks/>
          </p:cNvCxnSpPr>
          <p:nvPr/>
        </p:nvCxnSpPr>
        <p:spPr>
          <a:xfrm>
            <a:off x="7756228" y="1235145"/>
            <a:ext cx="993376" cy="493027"/>
          </a:xfrm>
          <a:prstGeom prst="bentConnector3">
            <a:avLst>
              <a:gd name="adj1" fmla="val 62697"/>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3" name="Connector: Elbow 282">
            <a:extLst>
              <a:ext uri="{FF2B5EF4-FFF2-40B4-BE49-F238E27FC236}">
                <a16:creationId xmlns:a16="http://schemas.microsoft.com/office/drawing/2014/main" id="{F9E7200A-C4A8-4D55-7509-A37EFD476F14}"/>
              </a:ext>
            </a:extLst>
          </p:cNvPr>
          <p:cNvCxnSpPr>
            <a:cxnSpLocks/>
          </p:cNvCxnSpPr>
          <p:nvPr/>
        </p:nvCxnSpPr>
        <p:spPr>
          <a:xfrm>
            <a:off x="7736188" y="1454403"/>
            <a:ext cx="999176" cy="679465"/>
          </a:xfrm>
          <a:prstGeom prst="bentConnector3">
            <a:avLst>
              <a:gd name="adj1" fmla="val 5473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1" name="Connector: Elbow 290">
            <a:extLst>
              <a:ext uri="{FF2B5EF4-FFF2-40B4-BE49-F238E27FC236}">
                <a16:creationId xmlns:a16="http://schemas.microsoft.com/office/drawing/2014/main" id="{854B7BFC-7131-B440-D65F-3CE539F92A0B}"/>
              </a:ext>
            </a:extLst>
          </p:cNvPr>
          <p:cNvCxnSpPr>
            <a:cxnSpLocks/>
          </p:cNvCxnSpPr>
          <p:nvPr/>
        </p:nvCxnSpPr>
        <p:spPr>
          <a:xfrm>
            <a:off x="7754278" y="1976065"/>
            <a:ext cx="983567" cy="497300"/>
          </a:xfrm>
          <a:prstGeom prst="bentConnector3">
            <a:avLst>
              <a:gd name="adj1" fmla="val 46794"/>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5" name="Connector: Elbow 294">
            <a:extLst>
              <a:ext uri="{FF2B5EF4-FFF2-40B4-BE49-F238E27FC236}">
                <a16:creationId xmlns:a16="http://schemas.microsoft.com/office/drawing/2014/main" id="{185DC95B-E6E9-F5B6-A579-464F107F5E9D}"/>
              </a:ext>
            </a:extLst>
          </p:cNvPr>
          <p:cNvCxnSpPr>
            <a:cxnSpLocks/>
          </p:cNvCxnSpPr>
          <p:nvPr/>
        </p:nvCxnSpPr>
        <p:spPr>
          <a:xfrm>
            <a:off x="7746986" y="2621669"/>
            <a:ext cx="1019164" cy="782123"/>
          </a:xfrm>
          <a:prstGeom prst="bentConnector3">
            <a:avLst>
              <a:gd name="adj1" fmla="val 2757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6" name="Connector: Elbow 295">
            <a:extLst>
              <a:ext uri="{FF2B5EF4-FFF2-40B4-BE49-F238E27FC236}">
                <a16:creationId xmlns:a16="http://schemas.microsoft.com/office/drawing/2014/main" id="{7DCEABDB-91FF-9F18-E13B-D8A906C844CB}"/>
              </a:ext>
            </a:extLst>
          </p:cNvPr>
          <p:cNvCxnSpPr>
            <a:cxnSpLocks/>
            <a:stCxn id="176" idx="3"/>
          </p:cNvCxnSpPr>
          <p:nvPr/>
        </p:nvCxnSpPr>
        <p:spPr>
          <a:xfrm flipV="1">
            <a:off x="7732902" y="3944684"/>
            <a:ext cx="1030777" cy="157333"/>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8" name="Connector: Elbow 297">
            <a:extLst>
              <a:ext uri="{FF2B5EF4-FFF2-40B4-BE49-F238E27FC236}">
                <a16:creationId xmlns:a16="http://schemas.microsoft.com/office/drawing/2014/main" id="{D4B8BC76-DED8-912C-4697-DC50A6B96921}"/>
              </a:ext>
            </a:extLst>
          </p:cNvPr>
          <p:cNvCxnSpPr>
            <a:cxnSpLocks/>
            <a:stCxn id="148" idx="3"/>
          </p:cNvCxnSpPr>
          <p:nvPr/>
        </p:nvCxnSpPr>
        <p:spPr>
          <a:xfrm flipV="1">
            <a:off x="7732902" y="3643028"/>
            <a:ext cx="1048205" cy="96708"/>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316" name="TextBox 315">
            <a:extLst>
              <a:ext uri="{FF2B5EF4-FFF2-40B4-BE49-F238E27FC236}">
                <a16:creationId xmlns:a16="http://schemas.microsoft.com/office/drawing/2014/main" id="{EFC63548-256B-F6D8-8781-E20EE757D11A}"/>
              </a:ext>
            </a:extLst>
          </p:cNvPr>
          <p:cNvSpPr txBox="1"/>
          <p:nvPr/>
        </p:nvSpPr>
        <p:spPr>
          <a:xfrm>
            <a:off x="9911156" y="2160077"/>
            <a:ext cx="790041" cy="707886"/>
          </a:xfrm>
          <a:prstGeom prst="rect">
            <a:avLst/>
          </a:prstGeom>
          <a:noFill/>
        </p:spPr>
        <p:txBody>
          <a:bodyPr wrap="square" rtlCol="0">
            <a:spAutoFit/>
          </a:bodyPr>
          <a:lstStyle/>
          <a:p>
            <a:r>
              <a:rPr lang="en-US" sz="1000" i="1" dirty="0"/>
              <a:t>OPAMP</a:t>
            </a:r>
          </a:p>
          <a:p>
            <a:r>
              <a:rPr lang="en-US" sz="1000" i="1" dirty="0"/>
              <a:t>Fully Differential</a:t>
            </a:r>
          </a:p>
          <a:p>
            <a:endParaRPr lang="en-US" sz="1000" i="1" dirty="0"/>
          </a:p>
        </p:txBody>
      </p:sp>
      <p:sp>
        <p:nvSpPr>
          <p:cNvPr id="317" name="TextBox 316">
            <a:extLst>
              <a:ext uri="{FF2B5EF4-FFF2-40B4-BE49-F238E27FC236}">
                <a16:creationId xmlns:a16="http://schemas.microsoft.com/office/drawing/2014/main" id="{0EB244A5-0805-4F9D-1F31-F531618A8764}"/>
              </a:ext>
            </a:extLst>
          </p:cNvPr>
          <p:cNvSpPr txBox="1"/>
          <p:nvPr/>
        </p:nvSpPr>
        <p:spPr>
          <a:xfrm>
            <a:off x="9875574" y="4120467"/>
            <a:ext cx="790041" cy="707886"/>
          </a:xfrm>
          <a:prstGeom prst="rect">
            <a:avLst/>
          </a:prstGeom>
          <a:noFill/>
        </p:spPr>
        <p:txBody>
          <a:bodyPr wrap="square" rtlCol="0">
            <a:spAutoFit/>
          </a:bodyPr>
          <a:lstStyle/>
          <a:p>
            <a:r>
              <a:rPr lang="en-US" sz="1000" i="1" dirty="0"/>
              <a:t>OPAMP</a:t>
            </a:r>
          </a:p>
          <a:p>
            <a:r>
              <a:rPr lang="en-US" sz="1000" i="1" dirty="0"/>
              <a:t>Fully Differential</a:t>
            </a:r>
          </a:p>
          <a:p>
            <a:endParaRPr lang="en-US" sz="1000" i="1" dirty="0"/>
          </a:p>
        </p:txBody>
      </p:sp>
      <p:cxnSp>
        <p:nvCxnSpPr>
          <p:cNvPr id="318" name="Straight Connector 317">
            <a:extLst>
              <a:ext uri="{FF2B5EF4-FFF2-40B4-BE49-F238E27FC236}">
                <a16:creationId xmlns:a16="http://schemas.microsoft.com/office/drawing/2014/main" id="{A3AF117C-DA33-71AA-E1DB-0171288E9869}"/>
              </a:ext>
            </a:extLst>
          </p:cNvPr>
          <p:cNvCxnSpPr>
            <a:cxnSpLocks/>
          </p:cNvCxnSpPr>
          <p:nvPr/>
        </p:nvCxnSpPr>
        <p:spPr>
          <a:xfrm>
            <a:off x="10509935" y="254348"/>
            <a:ext cx="463204"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321" name="TextBox 320">
            <a:extLst>
              <a:ext uri="{FF2B5EF4-FFF2-40B4-BE49-F238E27FC236}">
                <a16:creationId xmlns:a16="http://schemas.microsoft.com/office/drawing/2014/main" id="{2D127A27-A66C-C3D3-29A1-25BB9B229698}"/>
              </a:ext>
            </a:extLst>
          </p:cNvPr>
          <p:cNvSpPr txBox="1"/>
          <p:nvPr/>
        </p:nvSpPr>
        <p:spPr>
          <a:xfrm>
            <a:off x="9994364" y="64768"/>
            <a:ext cx="806697" cy="584775"/>
          </a:xfrm>
          <a:prstGeom prst="rect">
            <a:avLst/>
          </a:prstGeom>
          <a:noFill/>
        </p:spPr>
        <p:txBody>
          <a:bodyPr wrap="square" rtlCol="0">
            <a:spAutoFit/>
          </a:bodyPr>
          <a:lstStyle/>
          <a:p>
            <a:r>
              <a:rPr lang="en-US" sz="1600" b="1" dirty="0"/>
              <a:t>APP CHIP</a:t>
            </a:r>
          </a:p>
        </p:txBody>
      </p:sp>
      <p:sp>
        <p:nvSpPr>
          <p:cNvPr id="322" name="TextBox 321">
            <a:extLst>
              <a:ext uri="{FF2B5EF4-FFF2-40B4-BE49-F238E27FC236}">
                <a16:creationId xmlns:a16="http://schemas.microsoft.com/office/drawing/2014/main" id="{E1B8F4A7-83C6-0515-1DD8-A80CC3D4E7DC}"/>
              </a:ext>
            </a:extLst>
          </p:cNvPr>
          <p:cNvSpPr txBox="1"/>
          <p:nvPr/>
        </p:nvSpPr>
        <p:spPr>
          <a:xfrm>
            <a:off x="10973139" y="117168"/>
            <a:ext cx="947432" cy="584775"/>
          </a:xfrm>
          <a:prstGeom prst="rect">
            <a:avLst/>
          </a:prstGeom>
          <a:noFill/>
        </p:spPr>
        <p:txBody>
          <a:bodyPr wrap="square" rtlCol="0">
            <a:spAutoFit/>
          </a:bodyPr>
          <a:lstStyle/>
          <a:p>
            <a:r>
              <a:rPr lang="en-US" sz="1600" b="1" dirty="0"/>
              <a:t>External</a:t>
            </a:r>
          </a:p>
          <a:p>
            <a:r>
              <a:rPr lang="en-US" sz="1600" b="1" dirty="0"/>
              <a:t>World </a:t>
            </a:r>
          </a:p>
        </p:txBody>
      </p:sp>
      <p:sp>
        <p:nvSpPr>
          <p:cNvPr id="324" name="Rectangle 323">
            <a:extLst>
              <a:ext uri="{FF2B5EF4-FFF2-40B4-BE49-F238E27FC236}">
                <a16:creationId xmlns:a16="http://schemas.microsoft.com/office/drawing/2014/main" id="{41C43826-D2EB-CE69-ECDD-5FFC047110D2}"/>
              </a:ext>
            </a:extLst>
          </p:cNvPr>
          <p:cNvSpPr/>
          <p:nvPr/>
        </p:nvSpPr>
        <p:spPr>
          <a:xfrm>
            <a:off x="7417913" y="5103339"/>
            <a:ext cx="1871651" cy="1700579"/>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i="1" dirty="0">
                <a:solidFill>
                  <a:schemeClr val="tx1"/>
                </a:solidFill>
              </a:rPr>
              <a:t>Compiled RTL logic</a:t>
            </a:r>
          </a:p>
          <a:p>
            <a:r>
              <a:rPr lang="en-US" sz="1000" b="1" i="1" dirty="0">
                <a:solidFill>
                  <a:schemeClr val="tx1"/>
                </a:solidFill>
              </a:rPr>
              <a:t>-</a:t>
            </a:r>
            <a:r>
              <a:rPr lang="en-US" sz="1000" b="1" i="1" dirty="0" err="1">
                <a:solidFill>
                  <a:schemeClr val="tx1"/>
                </a:solidFill>
              </a:rPr>
              <a:t>Inteface</a:t>
            </a:r>
            <a:r>
              <a:rPr lang="en-US" sz="1000" b="1" i="1" dirty="0">
                <a:solidFill>
                  <a:schemeClr val="tx1"/>
                </a:solidFill>
              </a:rPr>
              <a:t> logic</a:t>
            </a:r>
          </a:p>
          <a:p>
            <a:r>
              <a:rPr lang="en-US" sz="1000" b="1" i="1" dirty="0">
                <a:solidFill>
                  <a:schemeClr val="tx1"/>
                </a:solidFill>
              </a:rPr>
              <a:t>-Integrator controls</a:t>
            </a:r>
          </a:p>
          <a:p>
            <a:r>
              <a:rPr lang="en-US" sz="1000" b="1" i="1" dirty="0">
                <a:solidFill>
                  <a:schemeClr val="tx1"/>
                </a:solidFill>
              </a:rPr>
              <a:t>   (</a:t>
            </a:r>
            <a:r>
              <a:rPr lang="en-US" sz="1000" b="1" i="1" dirty="0" err="1">
                <a:solidFill>
                  <a:schemeClr val="tx1"/>
                </a:solidFill>
              </a:rPr>
              <a:t>cal</a:t>
            </a:r>
            <a:r>
              <a:rPr lang="en-US" sz="1000" b="1" i="1" dirty="0">
                <a:solidFill>
                  <a:schemeClr val="tx1"/>
                </a:solidFill>
              </a:rPr>
              <a:t>, timeout)</a:t>
            </a:r>
          </a:p>
          <a:p>
            <a:r>
              <a:rPr lang="en-US" sz="1000" b="1" i="1" dirty="0">
                <a:solidFill>
                  <a:schemeClr val="tx1"/>
                </a:solidFill>
              </a:rPr>
              <a:t>-A2D controls (DC services)</a:t>
            </a:r>
          </a:p>
          <a:p>
            <a:r>
              <a:rPr lang="en-US" sz="1000" b="1" i="1" dirty="0">
                <a:solidFill>
                  <a:schemeClr val="tx1"/>
                </a:solidFill>
              </a:rPr>
              <a:t>-Analog mux control (sample)</a:t>
            </a:r>
          </a:p>
          <a:p>
            <a:r>
              <a:rPr lang="en-US" sz="1000" b="1" i="1" dirty="0">
                <a:solidFill>
                  <a:schemeClr val="tx1"/>
                </a:solidFill>
              </a:rPr>
              <a:t>-Reset</a:t>
            </a:r>
          </a:p>
          <a:p>
            <a:r>
              <a:rPr lang="en-US" sz="1000" b="1" i="1" dirty="0">
                <a:solidFill>
                  <a:schemeClr val="tx1"/>
                </a:solidFill>
              </a:rPr>
              <a:t>-</a:t>
            </a:r>
            <a:r>
              <a:rPr lang="en-US" sz="1000" b="1" i="1" dirty="0" err="1">
                <a:solidFill>
                  <a:schemeClr val="tx1"/>
                </a:solidFill>
              </a:rPr>
              <a:t>PeakDet</a:t>
            </a:r>
            <a:r>
              <a:rPr lang="en-US" sz="1000" b="1" i="1" dirty="0">
                <a:solidFill>
                  <a:schemeClr val="tx1"/>
                </a:solidFill>
              </a:rPr>
              <a:t>   </a:t>
            </a:r>
          </a:p>
          <a:p>
            <a:r>
              <a:rPr lang="en-US" sz="1000" b="1" i="1" dirty="0">
                <a:solidFill>
                  <a:schemeClr val="tx1"/>
                </a:solidFill>
              </a:rPr>
              <a:t>   (</a:t>
            </a:r>
            <a:r>
              <a:rPr lang="en-US" sz="1000" b="1" i="1" dirty="0" err="1">
                <a:solidFill>
                  <a:schemeClr val="tx1"/>
                </a:solidFill>
              </a:rPr>
              <a:t>cal</a:t>
            </a:r>
            <a:r>
              <a:rPr lang="en-US" sz="1000" b="1" i="1" dirty="0">
                <a:solidFill>
                  <a:schemeClr val="tx1"/>
                </a:solidFill>
              </a:rPr>
              <a:t>, controls)</a:t>
            </a:r>
          </a:p>
          <a:p>
            <a:r>
              <a:rPr lang="en-US" sz="1000" b="1" i="1" dirty="0">
                <a:solidFill>
                  <a:schemeClr val="tx1"/>
                </a:solidFill>
              </a:rPr>
              <a:t>-DELAY</a:t>
            </a:r>
          </a:p>
        </p:txBody>
      </p:sp>
      <p:sp>
        <p:nvSpPr>
          <p:cNvPr id="326" name="Rectangle 325">
            <a:extLst>
              <a:ext uri="{FF2B5EF4-FFF2-40B4-BE49-F238E27FC236}">
                <a16:creationId xmlns:a16="http://schemas.microsoft.com/office/drawing/2014/main" id="{28E799B0-4EC2-510E-ADFF-3F765CC1C69A}"/>
              </a:ext>
            </a:extLst>
          </p:cNvPr>
          <p:cNvSpPr/>
          <p:nvPr/>
        </p:nvSpPr>
        <p:spPr>
          <a:xfrm>
            <a:off x="9878429" y="5117014"/>
            <a:ext cx="593326" cy="369226"/>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LVDS</a:t>
            </a:r>
          </a:p>
          <a:p>
            <a:pPr algn="ctr"/>
            <a:r>
              <a:rPr lang="en-US" sz="1200" b="1" dirty="0">
                <a:solidFill>
                  <a:schemeClr val="tx1"/>
                </a:solidFill>
              </a:rPr>
              <a:t>driver</a:t>
            </a:r>
          </a:p>
        </p:txBody>
      </p:sp>
      <p:sp>
        <p:nvSpPr>
          <p:cNvPr id="327" name="Rectangle 326">
            <a:extLst>
              <a:ext uri="{FF2B5EF4-FFF2-40B4-BE49-F238E27FC236}">
                <a16:creationId xmlns:a16="http://schemas.microsoft.com/office/drawing/2014/main" id="{41068D39-DC64-2675-C181-130F1C390923}"/>
              </a:ext>
            </a:extLst>
          </p:cNvPr>
          <p:cNvSpPr/>
          <p:nvPr/>
        </p:nvSpPr>
        <p:spPr>
          <a:xfrm>
            <a:off x="9562465" y="5732556"/>
            <a:ext cx="1024566" cy="107136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b="1" dirty="0">
                <a:solidFill>
                  <a:schemeClr val="tx1"/>
                </a:solidFill>
              </a:rPr>
              <a:t>LVDS Receive</a:t>
            </a:r>
          </a:p>
          <a:p>
            <a:r>
              <a:rPr lang="en-US" sz="1200" b="1" dirty="0">
                <a:solidFill>
                  <a:schemeClr val="tx1"/>
                </a:solidFill>
              </a:rPr>
              <a:t> -data</a:t>
            </a:r>
          </a:p>
          <a:p>
            <a:r>
              <a:rPr lang="en-US" sz="1200" b="1" dirty="0">
                <a:solidFill>
                  <a:schemeClr val="tx1"/>
                </a:solidFill>
              </a:rPr>
              <a:t> -CLK</a:t>
            </a:r>
          </a:p>
          <a:p>
            <a:pPr algn="ctr"/>
            <a:endParaRPr lang="en-US" sz="1200" b="1" dirty="0">
              <a:solidFill>
                <a:schemeClr val="tx1"/>
              </a:solidFill>
            </a:endParaRPr>
          </a:p>
        </p:txBody>
      </p:sp>
      <p:cxnSp>
        <p:nvCxnSpPr>
          <p:cNvPr id="328" name="Straight Connector 327">
            <a:extLst>
              <a:ext uri="{FF2B5EF4-FFF2-40B4-BE49-F238E27FC236}">
                <a16:creationId xmlns:a16="http://schemas.microsoft.com/office/drawing/2014/main" id="{181FBEB9-F0D9-D5FB-AA9E-61EFFF402100}"/>
              </a:ext>
            </a:extLst>
          </p:cNvPr>
          <p:cNvCxnSpPr>
            <a:cxnSpLocks/>
            <a:endCxn id="326" idx="1"/>
          </p:cNvCxnSpPr>
          <p:nvPr/>
        </p:nvCxnSpPr>
        <p:spPr>
          <a:xfrm flipV="1">
            <a:off x="9289564" y="5301627"/>
            <a:ext cx="588865" cy="7422"/>
          </a:xfrm>
          <a:prstGeom prst="line">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335" name="Straight Connector 334">
            <a:extLst>
              <a:ext uri="{FF2B5EF4-FFF2-40B4-BE49-F238E27FC236}">
                <a16:creationId xmlns:a16="http://schemas.microsoft.com/office/drawing/2014/main" id="{BD1DD80E-A0BC-B756-145A-FE8E03B950F6}"/>
              </a:ext>
            </a:extLst>
          </p:cNvPr>
          <p:cNvCxnSpPr>
            <a:cxnSpLocks/>
            <a:endCxn id="327" idx="1"/>
          </p:cNvCxnSpPr>
          <p:nvPr/>
        </p:nvCxnSpPr>
        <p:spPr>
          <a:xfrm>
            <a:off x="9280932" y="6268237"/>
            <a:ext cx="281533" cy="0"/>
          </a:xfrm>
          <a:prstGeom prst="line">
            <a:avLst/>
          </a:prstGeom>
          <a:ln w="12700">
            <a:headEnd type="triangle"/>
          </a:ln>
        </p:spPr>
        <p:style>
          <a:lnRef idx="1">
            <a:schemeClr val="accent1"/>
          </a:lnRef>
          <a:fillRef idx="0">
            <a:schemeClr val="accent1"/>
          </a:fillRef>
          <a:effectRef idx="0">
            <a:schemeClr val="accent1"/>
          </a:effectRef>
          <a:fontRef idx="minor">
            <a:schemeClr val="tx1"/>
          </a:fontRef>
        </p:style>
      </p:cxnSp>
      <p:sp>
        <p:nvSpPr>
          <p:cNvPr id="340" name="Oval 339">
            <a:extLst>
              <a:ext uri="{FF2B5EF4-FFF2-40B4-BE49-F238E27FC236}">
                <a16:creationId xmlns:a16="http://schemas.microsoft.com/office/drawing/2014/main" id="{F18F6E25-F327-8B75-0167-8EADB93A8594}"/>
              </a:ext>
            </a:extLst>
          </p:cNvPr>
          <p:cNvSpPr>
            <a:spLocks noChangeArrowheads="1"/>
          </p:cNvSpPr>
          <p:nvPr/>
        </p:nvSpPr>
        <p:spPr bwMode="auto">
          <a:xfrm>
            <a:off x="10480216" y="5343134"/>
            <a:ext cx="59548" cy="52871"/>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cxnSp>
        <p:nvCxnSpPr>
          <p:cNvPr id="342" name="Straight Connector 341">
            <a:extLst>
              <a:ext uri="{FF2B5EF4-FFF2-40B4-BE49-F238E27FC236}">
                <a16:creationId xmlns:a16="http://schemas.microsoft.com/office/drawing/2014/main" id="{DDCCE0D4-8BE4-CF6C-B1D8-501C378B75C6}"/>
              </a:ext>
            </a:extLst>
          </p:cNvPr>
          <p:cNvCxnSpPr>
            <a:cxnSpLocks/>
          </p:cNvCxnSpPr>
          <p:nvPr/>
        </p:nvCxnSpPr>
        <p:spPr>
          <a:xfrm>
            <a:off x="10520242" y="5365851"/>
            <a:ext cx="414717" cy="0"/>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4" name="Straight Connector 343">
            <a:extLst>
              <a:ext uri="{FF2B5EF4-FFF2-40B4-BE49-F238E27FC236}">
                <a16:creationId xmlns:a16="http://schemas.microsoft.com/office/drawing/2014/main" id="{BE850CE6-7FAB-F01F-37AE-A8A9E508D455}"/>
              </a:ext>
            </a:extLst>
          </p:cNvPr>
          <p:cNvCxnSpPr>
            <a:cxnSpLocks/>
          </p:cNvCxnSpPr>
          <p:nvPr/>
        </p:nvCxnSpPr>
        <p:spPr>
          <a:xfrm>
            <a:off x="10480216" y="5248788"/>
            <a:ext cx="454743" cy="0"/>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8" name="Oval 347">
            <a:extLst>
              <a:ext uri="{FF2B5EF4-FFF2-40B4-BE49-F238E27FC236}">
                <a16:creationId xmlns:a16="http://schemas.microsoft.com/office/drawing/2014/main" id="{14A96FB5-D7CE-2555-D06B-6864F0559400}"/>
              </a:ext>
            </a:extLst>
          </p:cNvPr>
          <p:cNvSpPr>
            <a:spLocks noChangeArrowheads="1"/>
          </p:cNvSpPr>
          <p:nvPr/>
        </p:nvSpPr>
        <p:spPr bwMode="auto">
          <a:xfrm>
            <a:off x="10587881" y="6417177"/>
            <a:ext cx="59548" cy="52871"/>
          </a:xfrm>
          <a:prstGeom prst="ellipse">
            <a:avLst/>
          </a:prstGeom>
          <a:solidFill>
            <a:schemeClr val="tx1"/>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algn="ctr" eaLnBrk="1" hangingPunct="1">
              <a:spcBef>
                <a:spcPct val="0"/>
              </a:spcBef>
              <a:buFontTx/>
              <a:buNone/>
            </a:pPr>
            <a:endParaRPr lang="en-US" altLang="en-US" sz="1800"/>
          </a:p>
        </p:txBody>
      </p:sp>
      <p:cxnSp>
        <p:nvCxnSpPr>
          <p:cNvPr id="349" name="Straight Connector 348">
            <a:extLst>
              <a:ext uri="{FF2B5EF4-FFF2-40B4-BE49-F238E27FC236}">
                <a16:creationId xmlns:a16="http://schemas.microsoft.com/office/drawing/2014/main" id="{FD6C91F1-70A4-24E2-4362-6EEB020FE7CC}"/>
              </a:ext>
            </a:extLst>
          </p:cNvPr>
          <p:cNvCxnSpPr>
            <a:cxnSpLocks/>
          </p:cNvCxnSpPr>
          <p:nvPr/>
        </p:nvCxnSpPr>
        <p:spPr>
          <a:xfrm>
            <a:off x="10627907" y="6439894"/>
            <a:ext cx="414717" cy="0"/>
          </a:xfrm>
          <a:prstGeom prst="line">
            <a:avLst/>
          </a:prstGeom>
          <a:ln w="12700">
            <a:solidFill>
              <a:schemeClr val="tx1"/>
            </a:solidFill>
            <a:headEnd type="arrow" w="lg" len="sm"/>
            <a:tailEnd type="none"/>
          </a:ln>
        </p:spPr>
        <p:style>
          <a:lnRef idx="1">
            <a:schemeClr val="accent1"/>
          </a:lnRef>
          <a:fillRef idx="0">
            <a:schemeClr val="accent1"/>
          </a:fillRef>
          <a:effectRef idx="0">
            <a:schemeClr val="accent1"/>
          </a:effectRef>
          <a:fontRef idx="minor">
            <a:schemeClr val="tx1"/>
          </a:fontRef>
        </p:style>
      </p:cxnSp>
      <p:cxnSp>
        <p:nvCxnSpPr>
          <p:cNvPr id="350" name="Straight Connector 349">
            <a:extLst>
              <a:ext uri="{FF2B5EF4-FFF2-40B4-BE49-F238E27FC236}">
                <a16:creationId xmlns:a16="http://schemas.microsoft.com/office/drawing/2014/main" id="{452C9A6E-B6AA-2A67-95EB-06E624AAC066}"/>
              </a:ext>
            </a:extLst>
          </p:cNvPr>
          <p:cNvCxnSpPr>
            <a:cxnSpLocks/>
          </p:cNvCxnSpPr>
          <p:nvPr/>
        </p:nvCxnSpPr>
        <p:spPr>
          <a:xfrm>
            <a:off x="10587881" y="6322831"/>
            <a:ext cx="454743" cy="0"/>
          </a:xfrm>
          <a:prstGeom prst="line">
            <a:avLst/>
          </a:prstGeom>
          <a:ln w="127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68" name="Rectangle 214">
            <a:extLst>
              <a:ext uri="{FF2B5EF4-FFF2-40B4-BE49-F238E27FC236}">
                <a16:creationId xmlns:a16="http://schemas.microsoft.com/office/drawing/2014/main" id="{2DD16E47-FA6D-5B5E-6DC8-93BE81B526ED}"/>
              </a:ext>
            </a:extLst>
          </p:cNvPr>
          <p:cNvSpPr/>
          <p:nvPr/>
        </p:nvSpPr>
        <p:spPr>
          <a:xfrm>
            <a:off x="8766150" y="2870730"/>
            <a:ext cx="650323" cy="1859581"/>
          </a:xfrm>
          <a:custGeom>
            <a:avLst/>
            <a:gdLst>
              <a:gd name="connsiteX0" fmla="*/ 0 w 1043838"/>
              <a:gd name="connsiteY0" fmla="*/ 0 h 1859581"/>
              <a:gd name="connsiteX1" fmla="*/ 1043838 w 1043838"/>
              <a:gd name="connsiteY1" fmla="*/ 0 h 1859581"/>
              <a:gd name="connsiteX2" fmla="*/ 1043838 w 1043838"/>
              <a:gd name="connsiteY2" fmla="*/ 1859581 h 1859581"/>
              <a:gd name="connsiteX3" fmla="*/ 0 w 1043838"/>
              <a:gd name="connsiteY3" fmla="*/ 1859581 h 1859581"/>
              <a:gd name="connsiteX4" fmla="*/ 0 w 1043838"/>
              <a:gd name="connsiteY4" fmla="*/ 0 h 1859581"/>
              <a:gd name="connsiteX0" fmla="*/ 0 w 1053074"/>
              <a:gd name="connsiteY0" fmla="*/ 0 h 1859581"/>
              <a:gd name="connsiteX1" fmla="*/ 1053074 w 1053074"/>
              <a:gd name="connsiteY1" fmla="*/ 397164 h 1859581"/>
              <a:gd name="connsiteX2" fmla="*/ 1043838 w 1053074"/>
              <a:gd name="connsiteY2" fmla="*/ 1859581 h 1859581"/>
              <a:gd name="connsiteX3" fmla="*/ 0 w 1053074"/>
              <a:gd name="connsiteY3" fmla="*/ 1859581 h 1859581"/>
              <a:gd name="connsiteX4" fmla="*/ 0 w 1053074"/>
              <a:gd name="connsiteY4" fmla="*/ 0 h 1859581"/>
              <a:gd name="connsiteX0" fmla="*/ 0 w 1053074"/>
              <a:gd name="connsiteY0" fmla="*/ 0 h 1859581"/>
              <a:gd name="connsiteX1" fmla="*/ 1053074 w 1053074"/>
              <a:gd name="connsiteY1" fmla="*/ 397164 h 1859581"/>
              <a:gd name="connsiteX2" fmla="*/ 1043838 w 1053074"/>
              <a:gd name="connsiteY2" fmla="*/ 1406999 h 1859581"/>
              <a:gd name="connsiteX3" fmla="*/ 0 w 1053074"/>
              <a:gd name="connsiteY3" fmla="*/ 1859581 h 1859581"/>
              <a:gd name="connsiteX4" fmla="*/ 0 w 1053074"/>
              <a:gd name="connsiteY4" fmla="*/ 0 h 1859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3074" h="1859581">
                <a:moveTo>
                  <a:pt x="0" y="0"/>
                </a:moveTo>
                <a:lnTo>
                  <a:pt x="1053074" y="397164"/>
                </a:lnTo>
                <a:cubicBezTo>
                  <a:pt x="1049995" y="884636"/>
                  <a:pt x="1046917" y="919527"/>
                  <a:pt x="1043838" y="1406999"/>
                </a:cubicBezTo>
                <a:lnTo>
                  <a:pt x="0" y="1859581"/>
                </a:lnTo>
                <a:lnTo>
                  <a:pt x="0" y="0"/>
                </a:lnTo>
                <a:close/>
              </a:path>
            </a:pathLst>
          </a:cu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err="1">
                <a:solidFill>
                  <a:schemeClr val="tx1"/>
                </a:solidFill>
              </a:rPr>
              <a:t>analogMUX</a:t>
            </a:r>
            <a:endParaRPr lang="en-US" sz="1200" b="1" dirty="0">
              <a:solidFill>
                <a:schemeClr val="tx1"/>
              </a:solidFill>
            </a:endParaRPr>
          </a:p>
          <a:p>
            <a:pPr algn="ctr"/>
            <a:r>
              <a:rPr lang="en-US" sz="1200" b="1" dirty="0">
                <a:solidFill>
                  <a:schemeClr val="tx1"/>
                </a:solidFill>
              </a:rPr>
              <a:t>5:1</a:t>
            </a:r>
          </a:p>
        </p:txBody>
      </p:sp>
      <p:cxnSp>
        <p:nvCxnSpPr>
          <p:cNvPr id="76" name="Connector: Elbow 75">
            <a:extLst>
              <a:ext uri="{FF2B5EF4-FFF2-40B4-BE49-F238E27FC236}">
                <a16:creationId xmlns:a16="http://schemas.microsoft.com/office/drawing/2014/main" id="{6FD3F61C-BBBD-B84C-A1FE-0D37D05E594C}"/>
              </a:ext>
            </a:extLst>
          </p:cNvPr>
          <p:cNvCxnSpPr>
            <a:cxnSpLocks/>
          </p:cNvCxnSpPr>
          <p:nvPr/>
        </p:nvCxnSpPr>
        <p:spPr>
          <a:xfrm flipV="1">
            <a:off x="7740904" y="4330262"/>
            <a:ext cx="999059" cy="39994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1B4DD22-26B2-C4D5-A7A1-FFF0FDC73EF8}"/>
              </a:ext>
            </a:extLst>
          </p:cNvPr>
          <p:cNvCxnSpPr>
            <a:cxnSpLocks/>
          </p:cNvCxnSpPr>
          <p:nvPr/>
        </p:nvCxnSpPr>
        <p:spPr>
          <a:xfrm>
            <a:off x="3921469" y="5837958"/>
            <a:ext cx="2733167"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E696155-B51B-1CF0-E4AA-1E83863195C4}"/>
              </a:ext>
            </a:extLst>
          </p:cNvPr>
          <p:cNvCxnSpPr>
            <a:cxnSpLocks/>
          </p:cNvCxnSpPr>
          <p:nvPr/>
        </p:nvCxnSpPr>
        <p:spPr>
          <a:xfrm flipV="1">
            <a:off x="6648553" y="4712457"/>
            <a:ext cx="6330" cy="112550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617F0FA1-5343-94D6-F15A-33C5081B13F7}"/>
              </a:ext>
            </a:extLst>
          </p:cNvPr>
          <p:cNvCxnSpPr>
            <a:cxnSpLocks/>
            <a:endCxn id="43" idx="1"/>
          </p:cNvCxnSpPr>
          <p:nvPr/>
        </p:nvCxnSpPr>
        <p:spPr>
          <a:xfrm>
            <a:off x="6654636" y="4730311"/>
            <a:ext cx="227073"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1B8E971F-3034-F8AE-FE11-F4AF9B25D301}"/>
              </a:ext>
            </a:extLst>
          </p:cNvPr>
          <p:cNvSpPr txBox="1"/>
          <p:nvPr/>
        </p:nvSpPr>
        <p:spPr>
          <a:xfrm>
            <a:off x="10918200" y="5170215"/>
            <a:ext cx="811441" cy="246221"/>
          </a:xfrm>
          <a:prstGeom prst="rect">
            <a:avLst/>
          </a:prstGeom>
          <a:noFill/>
        </p:spPr>
        <p:txBody>
          <a:bodyPr wrap="none" rtlCol="0">
            <a:spAutoFit/>
          </a:bodyPr>
          <a:lstStyle/>
          <a:p>
            <a:r>
              <a:rPr lang="en-US" sz="1000" i="1" dirty="0"/>
              <a:t>A2D Control</a:t>
            </a:r>
          </a:p>
        </p:txBody>
      </p:sp>
      <p:sp>
        <p:nvSpPr>
          <p:cNvPr id="126" name="TextBox 125">
            <a:extLst>
              <a:ext uri="{FF2B5EF4-FFF2-40B4-BE49-F238E27FC236}">
                <a16:creationId xmlns:a16="http://schemas.microsoft.com/office/drawing/2014/main" id="{76A14A80-589F-C38B-3741-DCE561163EB4}"/>
              </a:ext>
            </a:extLst>
          </p:cNvPr>
          <p:cNvSpPr txBox="1"/>
          <p:nvPr/>
        </p:nvSpPr>
        <p:spPr>
          <a:xfrm>
            <a:off x="10994300" y="6247594"/>
            <a:ext cx="896399" cy="246221"/>
          </a:xfrm>
          <a:prstGeom prst="rect">
            <a:avLst/>
          </a:prstGeom>
          <a:noFill/>
        </p:spPr>
        <p:txBody>
          <a:bodyPr wrap="none" rtlCol="0">
            <a:spAutoFit/>
          </a:bodyPr>
          <a:lstStyle/>
          <a:p>
            <a:r>
              <a:rPr lang="en-US" sz="1000" i="1" dirty="0"/>
              <a:t>Programming</a:t>
            </a:r>
          </a:p>
        </p:txBody>
      </p:sp>
      <p:cxnSp>
        <p:nvCxnSpPr>
          <p:cNvPr id="128" name="Straight Connector 127">
            <a:extLst>
              <a:ext uri="{FF2B5EF4-FFF2-40B4-BE49-F238E27FC236}">
                <a16:creationId xmlns:a16="http://schemas.microsoft.com/office/drawing/2014/main" id="{6B3D75F7-1EA0-4314-BABF-E1B54679BC5C}"/>
              </a:ext>
            </a:extLst>
          </p:cNvPr>
          <p:cNvCxnSpPr>
            <a:cxnSpLocks/>
          </p:cNvCxnSpPr>
          <p:nvPr/>
        </p:nvCxnSpPr>
        <p:spPr>
          <a:xfrm flipV="1">
            <a:off x="11338225" y="4253903"/>
            <a:ext cx="0" cy="215070"/>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43A2A31E-8E28-7BB2-6F90-1C151304583C}"/>
              </a:ext>
            </a:extLst>
          </p:cNvPr>
          <p:cNvCxnSpPr>
            <a:cxnSpLocks/>
          </p:cNvCxnSpPr>
          <p:nvPr/>
        </p:nvCxnSpPr>
        <p:spPr>
          <a:xfrm flipV="1">
            <a:off x="11469966" y="4259501"/>
            <a:ext cx="0" cy="215070"/>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2" name="TextBox 161">
            <a:extLst>
              <a:ext uri="{FF2B5EF4-FFF2-40B4-BE49-F238E27FC236}">
                <a16:creationId xmlns:a16="http://schemas.microsoft.com/office/drawing/2014/main" id="{33F38C08-0FD1-B657-BE34-17134333BC1E}"/>
              </a:ext>
            </a:extLst>
          </p:cNvPr>
          <p:cNvSpPr txBox="1"/>
          <p:nvPr/>
        </p:nvSpPr>
        <p:spPr>
          <a:xfrm>
            <a:off x="11086006" y="4317512"/>
            <a:ext cx="314015" cy="369332"/>
          </a:xfrm>
          <a:prstGeom prst="rect">
            <a:avLst/>
          </a:prstGeom>
          <a:noFill/>
        </p:spPr>
        <p:txBody>
          <a:bodyPr wrap="square" rtlCol="0">
            <a:spAutoFit/>
          </a:bodyPr>
          <a:lstStyle/>
          <a:p>
            <a:r>
              <a:rPr lang="en-US" b="1" dirty="0"/>
              <a:t>+</a:t>
            </a:r>
          </a:p>
        </p:txBody>
      </p:sp>
      <p:sp>
        <p:nvSpPr>
          <p:cNvPr id="164" name="TextBox 163">
            <a:extLst>
              <a:ext uri="{FF2B5EF4-FFF2-40B4-BE49-F238E27FC236}">
                <a16:creationId xmlns:a16="http://schemas.microsoft.com/office/drawing/2014/main" id="{179E777C-B7EA-B5A4-42E1-A03696AC16DA}"/>
              </a:ext>
            </a:extLst>
          </p:cNvPr>
          <p:cNvSpPr txBox="1"/>
          <p:nvPr/>
        </p:nvSpPr>
        <p:spPr>
          <a:xfrm>
            <a:off x="11424060" y="4229271"/>
            <a:ext cx="314015" cy="523220"/>
          </a:xfrm>
          <a:prstGeom prst="rect">
            <a:avLst/>
          </a:prstGeom>
          <a:noFill/>
        </p:spPr>
        <p:txBody>
          <a:bodyPr wrap="square" rtlCol="0">
            <a:spAutoFit/>
          </a:bodyPr>
          <a:lstStyle/>
          <a:p>
            <a:r>
              <a:rPr lang="en-US" sz="2800" b="1" dirty="0"/>
              <a:t>-</a:t>
            </a:r>
          </a:p>
        </p:txBody>
      </p:sp>
      <p:sp>
        <p:nvSpPr>
          <p:cNvPr id="167" name="TextBox 166">
            <a:extLst>
              <a:ext uri="{FF2B5EF4-FFF2-40B4-BE49-F238E27FC236}">
                <a16:creationId xmlns:a16="http://schemas.microsoft.com/office/drawing/2014/main" id="{4A8027F0-247C-6862-B7B8-452D142E51A2}"/>
              </a:ext>
            </a:extLst>
          </p:cNvPr>
          <p:cNvSpPr txBox="1"/>
          <p:nvPr/>
        </p:nvSpPr>
        <p:spPr>
          <a:xfrm>
            <a:off x="10994300" y="4575628"/>
            <a:ext cx="811441" cy="246221"/>
          </a:xfrm>
          <a:prstGeom prst="rect">
            <a:avLst/>
          </a:prstGeom>
          <a:noFill/>
        </p:spPr>
        <p:txBody>
          <a:bodyPr wrap="none" rtlCol="0">
            <a:spAutoFit/>
          </a:bodyPr>
          <a:lstStyle/>
          <a:p>
            <a:r>
              <a:rPr lang="en-US" sz="1000" i="1" dirty="0"/>
              <a:t>A2D Control</a:t>
            </a:r>
          </a:p>
        </p:txBody>
      </p:sp>
      <p:cxnSp>
        <p:nvCxnSpPr>
          <p:cNvPr id="169" name="Straight Connector 168">
            <a:extLst>
              <a:ext uri="{FF2B5EF4-FFF2-40B4-BE49-F238E27FC236}">
                <a16:creationId xmlns:a16="http://schemas.microsoft.com/office/drawing/2014/main" id="{EC77BBF9-60A4-FC7C-3658-056B4F5ED535}"/>
              </a:ext>
            </a:extLst>
          </p:cNvPr>
          <p:cNvCxnSpPr>
            <a:cxnSpLocks/>
          </p:cNvCxnSpPr>
          <p:nvPr/>
        </p:nvCxnSpPr>
        <p:spPr>
          <a:xfrm flipV="1">
            <a:off x="11344941" y="2279686"/>
            <a:ext cx="0" cy="215070"/>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D51C7EC4-0918-79EA-BCEF-0263983A7AFF}"/>
              </a:ext>
            </a:extLst>
          </p:cNvPr>
          <p:cNvCxnSpPr>
            <a:cxnSpLocks/>
          </p:cNvCxnSpPr>
          <p:nvPr/>
        </p:nvCxnSpPr>
        <p:spPr>
          <a:xfrm flipV="1">
            <a:off x="11476682" y="2285284"/>
            <a:ext cx="0" cy="215070"/>
          </a:xfrm>
          <a:prstGeom prst="line">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103D67D5-774E-7B7A-9FC8-F5F7A154ABCD}"/>
              </a:ext>
            </a:extLst>
          </p:cNvPr>
          <p:cNvSpPr txBox="1"/>
          <p:nvPr/>
        </p:nvSpPr>
        <p:spPr>
          <a:xfrm>
            <a:off x="11092722" y="2343295"/>
            <a:ext cx="314015" cy="369332"/>
          </a:xfrm>
          <a:prstGeom prst="rect">
            <a:avLst/>
          </a:prstGeom>
          <a:noFill/>
        </p:spPr>
        <p:txBody>
          <a:bodyPr wrap="square" rtlCol="0">
            <a:spAutoFit/>
          </a:bodyPr>
          <a:lstStyle/>
          <a:p>
            <a:r>
              <a:rPr lang="en-US" b="1" dirty="0"/>
              <a:t>+</a:t>
            </a:r>
          </a:p>
        </p:txBody>
      </p:sp>
      <p:sp>
        <p:nvSpPr>
          <p:cNvPr id="172" name="TextBox 171">
            <a:extLst>
              <a:ext uri="{FF2B5EF4-FFF2-40B4-BE49-F238E27FC236}">
                <a16:creationId xmlns:a16="http://schemas.microsoft.com/office/drawing/2014/main" id="{A08C55C8-8E9C-A826-90F1-379FEDCB1975}"/>
              </a:ext>
            </a:extLst>
          </p:cNvPr>
          <p:cNvSpPr txBox="1"/>
          <p:nvPr/>
        </p:nvSpPr>
        <p:spPr>
          <a:xfrm>
            <a:off x="11440153" y="2267948"/>
            <a:ext cx="314015" cy="523220"/>
          </a:xfrm>
          <a:prstGeom prst="rect">
            <a:avLst/>
          </a:prstGeom>
          <a:noFill/>
        </p:spPr>
        <p:txBody>
          <a:bodyPr wrap="square" rtlCol="0">
            <a:spAutoFit/>
          </a:bodyPr>
          <a:lstStyle/>
          <a:p>
            <a:r>
              <a:rPr lang="en-US" sz="2800" b="1" dirty="0"/>
              <a:t>-</a:t>
            </a:r>
          </a:p>
        </p:txBody>
      </p:sp>
      <p:sp>
        <p:nvSpPr>
          <p:cNvPr id="173" name="TextBox 172">
            <a:extLst>
              <a:ext uri="{FF2B5EF4-FFF2-40B4-BE49-F238E27FC236}">
                <a16:creationId xmlns:a16="http://schemas.microsoft.com/office/drawing/2014/main" id="{91CFB2CD-4181-87EA-7D39-2C1525F7FED5}"/>
              </a:ext>
            </a:extLst>
          </p:cNvPr>
          <p:cNvSpPr txBox="1"/>
          <p:nvPr/>
        </p:nvSpPr>
        <p:spPr>
          <a:xfrm>
            <a:off x="11031094" y="2611263"/>
            <a:ext cx="811441" cy="246221"/>
          </a:xfrm>
          <a:prstGeom prst="rect">
            <a:avLst/>
          </a:prstGeom>
          <a:noFill/>
        </p:spPr>
        <p:txBody>
          <a:bodyPr wrap="none" rtlCol="0">
            <a:spAutoFit/>
          </a:bodyPr>
          <a:lstStyle/>
          <a:p>
            <a:r>
              <a:rPr lang="en-US" sz="1000" i="1" dirty="0"/>
              <a:t>A2D Control</a:t>
            </a:r>
          </a:p>
        </p:txBody>
      </p:sp>
      <p:cxnSp>
        <p:nvCxnSpPr>
          <p:cNvPr id="177" name="Straight Connector 176">
            <a:extLst>
              <a:ext uri="{FF2B5EF4-FFF2-40B4-BE49-F238E27FC236}">
                <a16:creationId xmlns:a16="http://schemas.microsoft.com/office/drawing/2014/main" id="{4DBFD0DC-E7DC-862F-B892-C8B4046AC40B}"/>
              </a:ext>
            </a:extLst>
          </p:cNvPr>
          <p:cNvCxnSpPr>
            <a:cxnSpLocks/>
          </p:cNvCxnSpPr>
          <p:nvPr/>
        </p:nvCxnSpPr>
        <p:spPr>
          <a:xfrm>
            <a:off x="10540866" y="1651096"/>
            <a:ext cx="381734" cy="0"/>
          </a:xfrm>
          <a:prstGeom prst="line">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79B6370F-DA8E-A2E8-F562-6D07CE515A5D}"/>
              </a:ext>
            </a:extLst>
          </p:cNvPr>
          <p:cNvCxnSpPr>
            <a:cxnSpLocks/>
          </p:cNvCxnSpPr>
          <p:nvPr/>
        </p:nvCxnSpPr>
        <p:spPr>
          <a:xfrm>
            <a:off x="10550972" y="2005510"/>
            <a:ext cx="381734" cy="0"/>
          </a:xfrm>
          <a:prstGeom prst="line">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87F74D0B-8DCA-D831-2A81-27F626AD8053}"/>
              </a:ext>
            </a:extLst>
          </p:cNvPr>
          <p:cNvCxnSpPr>
            <a:cxnSpLocks/>
          </p:cNvCxnSpPr>
          <p:nvPr/>
        </p:nvCxnSpPr>
        <p:spPr>
          <a:xfrm>
            <a:off x="10554367" y="3638664"/>
            <a:ext cx="381734" cy="0"/>
          </a:xfrm>
          <a:prstGeom prst="line">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ED38011B-155C-88C5-048C-E3E661856729}"/>
              </a:ext>
            </a:extLst>
          </p:cNvPr>
          <p:cNvCxnSpPr>
            <a:cxnSpLocks/>
          </p:cNvCxnSpPr>
          <p:nvPr/>
        </p:nvCxnSpPr>
        <p:spPr>
          <a:xfrm>
            <a:off x="10565835" y="3993902"/>
            <a:ext cx="381734" cy="0"/>
          </a:xfrm>
          <a:prstGeom prst="line">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6E312031-48FD-4FED-03F9-41BA648BBECA}"/>
              </a:ext>
            </a:extLst>
          </p:cNvPr>
          <p:cNvSpPr txBox="1"/>
          <p:nvPr/>
        </p:nvSpPr>
        <p:spPr>
          <a:xfrm>
            <a:off x="2976082" y="3983050"/>
            <a:ext cx="381530" cy="246221"/>
          </a:xfrm>
          <a:prstGeom prst="rect">
            <a:avLst/>
          </a:prstGeom>
          <a:noFill/>
        </p:spPr>
        <p:txBody>
          <a:bodyPr wrap="square" rtlCol="0">
            <a:spAutoFit/>
          </a:bodyPr>
          <a:lstStyle/>
          <a:p>
            <a:r>
              <a:rPr lang="en-US" sz="1000" b="1" dirty="0"/>
              <a:t>CLK</a:t>
            </a:r>
          </a:p>
        </p:txBody>
      </p:sp>
      <p:sp>
        <p:nvSpPr>
          <p:cNvPr id="182" name="TextBox 181">
            <a:extLst>
              <a:ext uri="{FF2B5EF4-FFF2-40B4-BE49-F238E27FC236}">
                <a16:creationId xmlns:a16="http://schemas.microsoft.com/office/drawing/2014/main" id="{3AA0FDCD-1568-9A9F-4C45-572F8C362BC7}"/>
              </a:ext>
            </a:extLst>
          </p:cNvPr>
          <p:cNvSpPr txBox="1"/>
          <p:nvPr/>
        </p:nvSpPr>
        <p:spPr>
          <a:xfrm>
            <a:off x="10678567" y="4932348"/>
            <a:ext cx="314015" cy="369332"/>
          </a:xfrm>
          <a:prstGeom prst="rect">
            <a:avLst/>
          </a:prstGeom>
          <a:noFill/>
        </p:spPr>
        <p:txBody>
          <a:bodyPr wrap="square" rtlCol="0">
            <a:spAutoFit/>
          </a:bodyPr>
          <a:lstStyle/>
          <a:p>
            <a:r>
              <a:rPr lang="en-US" b="1" dirty="0"/>
              <a:t>+</a:t>
            </a:r>
          </a:p>
        </p:txBody>
      </p:sp>
      <p:sp>
        <p:nvSpPr>
          <p:cNvPr id="183" name="TextBox 182">
            <a:extLst>
              <a:ext uri="{FF2B5EF4-FFF2-40B4-BE49-F238E27FC236}">
                <a16:creationId xmlns:a16="http://schemas.microsoft.com/office/drawing/2014/main" id="{DE00032B-3D02-8B64-7299-499D728040B4}"/>
              </a:ext>
            </a:extLst>
          </p:cNvPr>
          <p:cNvSpPr txBox="1"/>
          <p:nvPr/>
        </p:nvSpPr>
        <p:spPr>
          <a:xfrm>
            <a:off x="10692763" y="5209336"/>
            <a:ext cx="314015" cy="523220"/>
          </a:xfrm>
          <a:prstGeom prst="rect">
            <a:avLst/>
          </a:prstGeom>
          <a:noFill/>
        </p:spPr>
        <p:txBody>
          <a:bodyPr wrap="square" rtlCol="0">
            <a:spAutoFit/>
          </a:bodyPr>
          <a:lstStyle/>
          <a:p>
            <a:r>
              <a:rPr lang="en-US" sz="2800" b="1" dirty="0"/>
              <a:t>-</a:t>
            </a:r>
          </a:p>
        </p:txBody>
      </p:sp>
      <p:sp>
        <p:nvSpPr>
          <p:cNvPr id="184" name="TextBox 183">
            <a:extLst>
              <a:ext uri="{FF2B5EF4-FFF2-40B4-BE49-F238E27FC236}">
                <a16:creationId xmlns:a16="http://schemas.microsoft.com/office/drawing/2014/main" id="{8EB49236-176F-B2CD-4230-CE970911BCBC}"/>
              </a:ext>
            </a:extLst>
          </p:cNvPr>
          <p:cNvSpPr txBox="1"/>
          <p:nvPr/>
        </p:nvSpPr>
        <p:spPr>
          <a:xfrm>
            <a:off x="10819548" y="6013671"/>
            <a:ext cx="314015" cy="369332"/>
          </a:xfrm>
          <a:prstGeom prst="rect">
            <a:avLst/>
          </a:prstGeom>
          <a:noFill/>
        </p:spPr>
        <p:txBody>
          <a:bodyPr wrap="square" rtlCol="0">
            <a:spAutoFit/>
          </a:bodyPr>
          <a:lstStyle/>
          <a:p>
            <a:r>
              <a:rPr lang="en-US" b="1" dirty="0"/>
              <a:t>+</a:t>
            </a:r>
          </a:p>
        </p:txBody>
      </p:sp>
      <p:sp>
        <p:nvSpPr>
          <p:cNvPr id="185" name="TextBox 184">
            <a:extLst>
              <a:ext uri="{FF2B5EF4-FFF2-40B4-BE49-F238E27FC236}">
                <a16:creationId xmlns:a16="http://schemas.microsoft.com/office/drawing/2014/main" id="{97F37F9A-A022-E04F-C872-E6B7372A2076}"/>
              </a:ext>
            </a:extLst>
          </p:cNvPr>
          <p:cNvSpPr txBox="1"/>
          <p:nvPr/>
        </p:nvSpPr>
        <p:spPr>
          <a:xfrm>
            <a:off x="10823298" y="6270192"/>
            <a:ext cx="314015" cy="523220"/>
          </a:xfrm>
          <a:prstGeom prst="rect">
            <a:avLst/>
          </a:prstGeom>
          <a:noFill/>
        </p:spPr>
        <p:txBody>
          <a:bodyPr wrap="square" rtlCol="0">
            <a:spAutoFit/>
          </a:bodyPr>
          <a:lstStyle/>
          <a:p>
            <a:r>
              <a:rPr lang="en-US" sz="2800" b="1" dirty="0"/>
              <a:t>-</a:t>
            </a:r>
          </a:p>
        </p:txBody>
      </p:sp>
      <p:sp>
        <p:nvSpPr>
          <p:cNvPr id="186" name="TextBox 185">
            <a:extLst>
              <a:ext uri="{FF2B5EF4-FFF2-40B4-BE49-F238E27FC236}">
                <a16:creationId xmlns:a16="http://schemas.microsoft.com/office/drawing/2014/main" id="{6D39E6A7-F524-3DF9-A788-DE1445E5E4C1}"/>
              </a:ext>
            </a:extLst>
          </p:cNvPr>
          <p:cNvSpPr txBox="1"/>
          <p:nvPr/>
        </p:nvSpPr>
        <p:spPr>
          <a:xfrm>
            <a:off x="10656900" y="1338810"/>
            <a:ext cx="314015" cy="369332"/>
          </a:xfrm>
          <a:prstGeom prst="rect">
            <a:avLst/>
          </a:prstGeom>
          <a:noFill/>
        </p:spPr>
        <p:txBody>
          <a:bodyPr wrap="square" rtlCol="0">
            <a:spAutoFit/>
          </a:bodyPr>
          <a:lstStyle/>
          <a:p>
            <a:r>
              <a:rPr lang="en-US" b="1" dirty="0"/>
              <a:t>+</a:t>
            </a:r>
          </a:p>
        </p:txBody>
      </p:sp>
      <p:sp>
        <p:nvSpPr>
          <p:cNvPr id="188" name="TextBox 187">
            <a:extLst>
              <a:ext uri="{FF2B5EF4-FFF2-40B4-BE49-F238E27FC236}">
                <a16:creationId xmlns:a16="http://schemas.microsoft.com/office/drawing/2014/main" id="{4E7D3208-4749-69C0-D6BC-231543DF562D}"/>
              </a:ext>
            </a:extLst>
          </p:cNvPr>
          <p:cNvSpPr txBox="1"/>
          <p:nvPr/>
        </p:nvSpPr>
        <p:spPr>
          <a:xfrm>
            <a:off x="10668217" y="1874189"/>
            <a:ext cx="314015" cy="523220"/>
          </a:xfrm>
          <a:prstGeom prst="rect">
            <a:avLst/>
          </a:prstGeom>
          <a:noFill/>
        </p:spPr>
        <p:txBody>
          <a:bodyPr wrap="square" rtlCol="0">
            <a:spAutoFit/>
          </a:bodyPr>
          <a:lstStyle/>
          <a:p>
            <a:r>
              <a:rPr lang="en-US" sz="2800" b="1" dirty="0"/>
              <a:t>-</a:t>
            </a:r>
          </a:p>
        </p:txBody>
      </p:sp>
      <p:sp>
        <p:nvSpPr>
          <p:cNvPr id="189" name="TextBox 188">
            <a:extLst>
              <a:ext uri="{FF2B5EF4-FFF2-40B4-BE49-F238E27FC236}">
                <a16:creationId xmlns:a16="http://schemas.microsoft.com/office/drawing/2014/main" id="{B07F2ADC-D12D-6CC5-12C9-C35DE6623C75}"/>
              </a:ext>
            </a:extLst>
          </p:cNvPr>
          <p:cNvSpPr txBox="1"/>
          <p:nvPr/>
        </p:nvSpPr>
        <p:spPr>
          <a:xfrm>
            <a:off x="10683388" y="3855410"/>
            <a:ext cx="314015" cy="523220"/>
          </a:xfrm>
          <a:prstGeom prst="rect">
            <a:avLst/>
          </a:prstGeom>
          <a:noFill/>
        </p:spPr>
        <p:txBody>
          <a:bodyPr wrap="square" rtlCol="0">
            <a:spAutoFit/>
          </a:bodyPr>
          <a:lstStyle/>
          <a:p>
            <a:r>
              <a:rPr lang="en-US" sz="2800" b="1" dirty="0"/>
              <a:t>-</a:t>
            </a:r>
          </a:p>
        </p:txBody>
      </p:sp>
      <p:sp>
        <p:nvSpPr>
          <p:cNvPr id="190" name="TextBox 189">
            <a:extLst>
              <a:ext uri="{FF2B5EF4-FFF2-40B4-BE49-F238E27FC236}">
                <a16:creationId xmlns:a16="http://schemas.microsoft.com/office/drawing/2014/main" id="{4526AD07-1900-A9C0-7B77-2D65B72AA61E}"/>
              </a:ext>
            </a:extLst>
          </p:cNvPr>
          <p:cNvSpPr txBox="1"/>
          <p:nvPr/>
        </p:nvSpPr>
        <p:spPr>
          <a:xfrm>
            <a:off x="10665615" y="3328017"/>
            <a:ext cx="314015" cy="369332"/>
          </a:xfrm>
          <a:prstGeom prst="rect">
            <a:avLst/>
          </a:prstGeom>
          <a:noFill/>
        </p:spPr>
        <p:txBody>
          <a:bodyPr wrap="square" rtlCol="0">
            <a:spAutoFit/>
          </a:bodyPr>
          <a:lstStyle/>
          <a:p>
            <a:r>
              <a:rPr lang="en-US" b="1" dirty="0"/>
              <a:t>+</a:t>
            </a:r>
          </a:p>
        </p:txBody>
      </p:sp>
      <p:sp>
        <p:nvSpPr>
          <p:cNvPr id="191" name="TextBox 190">
            <a:extLst>
              <a:ext uri="{FF2B5EF4-FFF2-40B4-BE49-F238E27FC236}">
                <a16:creationId xmlns:a16="http://schemas.microsoft.com/office/drawing/2014/main" id="{255A64AB-1BB8-C22B-183A-3DBD1BE32173}"/>
              </a:ext>
            </a:extLst>
          </p:cNvPr>
          <p:cNvSpPr txBox="1"/>
          <p:nvPr/>
        </p:nvSpPr>
        <p:spPr>
          <a:xfrm>
            <a:off x="10678567" y="836258"/>
            <a:ext cx="793807" cy="400110"/>
          </a:xfrm>
          <a:prstGeom prst="rect">
            <a:avLst/>
          </a:prstGeom>
          <a:noFill/>
        </p:spPr>
        <p:txBody>
          <a:bodyPr wrap="none" rtlCol="0">
            <a:spAutoFit/>
          </a:bodyPr>
          <a:lstStyle/>
          <a:p>
            <a:r>
              <a:rPr lang="en-US" sz="1000" i="1" dirty="0"/>
              <a:t>Differential</a:t>
            </a:r>
          </a:p>
          <a:p>
            <a:r>
              <a:rPr lang="en-US" sz="1000" i="1" dirty="0"/>
              <a:t>Signals only</a:t>
            </a:r>
          </a:p>
        </p:txBody>
      </p:sp>
      <p:cxnSp>
        <p:nvCxnSpPr>
          <p:cNvPr id="199" name="Straight Connector 198">
            <a:extLst>
              <a:ext uri="{FF2B5EF4-FFF2-40B4-BE49-F238E27FC236}">
                <a16:creationId xmlns:a16="http://schemas.microsoft.com/office/drawing/2014/main" id="{2E708A69-995F-6D94-506D-956031A0425B}"/>
              </a:ext>
            </a:extLst>
          </p:cNvPr>
          <p:cNvCxnSpPr>
            <a:cxnSpLocks/>
          </p:cNvCxnSpPr>
          <p:nvPr/>
        </p:nvCxnSpPr>
        <p:spPr>
          <a:xfrm flipH="1">
            <a:off x="6981185" y="6013671"/>
            <a:ext cx="436728"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3" name="TextBox 202">
            <a:extLst>
              <a:ext uri="{FF2B5EF4-FFF2-40B4-BE49-F238E27FC236}">
                <a16:creationId xmlns:a16="http://schemas.microsoft.com/office/drawing/2014/main" id="{6B5AD460-9BB5-B838-0A84-96FBC2912EF4}"/>
              </a:ext>
            </a:extLst>
          </p:cNvPr>
          <p:cNvSpPr txBox="1"/>
          <p:nvPr/>
        </p:nvSpPr>
        <p:spPr>
          <a:xfrm>
            <a:off x="6893994" y="5781184"/>
            <a:ext cx="546840" cy="276999"/>
          </a:xfrm>
          <a:prstGeom prst="rect">
            <a:avLst/>
          </a:prstGeom>
          <a:noFill/>
        </p:spPr>
        <p:txBody>
          <a:bodyPr wrap="square" rtlCol="0">
            <a:spAutoFit/>
          </a:bodyPr>
          <a:lstStyle/>
          <a:p>
            <a:r>
              <a:rPr lang="en-US" sz="1200" b="1" dirty="0"/>
              <a:t>CLK</a:t>
            </a:r>
          </a:p>
        </p:txBody>
      </p:sp>
      <p:cxnSp>
        <p:nvCxnSpPr>
          <p:cNvPr id="204" name="Straight Connector 203">
            <a:extLst>
              <a:ext uri="{FF2B5EF4-FFF2-40B4-BE49-F238E27FC236}">
                <a16:creationId xmlns:a16="http://schemas.microsoft.com/office/drawing/2014/main" id="{5F90F162-292B-8F86-64A1-D90EF35D3528}"/>
              </a:ext>
            </a:extLst>
          </p:cNvPr>
          <p:cNvCxnSpPr>
            <a:cxnSpLocks/>
          </p:cNvCxnSpPr>
          <p:nvPr/>
        </p:nvCxnSpPr>
        <p:spPr>
          <a:xfrm>
            <a:off x="9091311" y="2857484"/>
            <a:ext cx="0" cy="229978"/>
          </a:xfrm>
          <a:prstGeom prst="line">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06" name="TextBox 205">
            <a:extLst>
              <a:ext uri="{FF2B5EF4-FFF2-40B4-BE49-F238E27FC236}">
                <a16:creationId xmlns:a16="http://schemas.microsoft.com/office/drawing/2014/main" id="{C39096CB-2AB3-83F9-2BB6-D1759A59A644}"/>
              </a:ext>
            </a:extLst>
          </p:cNvPr>
          <p:cNvSpPr txBox="1"/>
          <p:nvPr/>
        </p:nvSpPr>
        <p:spPr>
          <a:xfrm>
            <a:off x="9000963" y="4718189"/>
            <a:ext cx="1080859" cy="307777"/>
          </a:xfrm>
          <a:prstGeom prst="rect">
            <a:avLst/>
          </a:prstGeom>
          <a:noFill/>
        </p:spPr>
        <p:txBody>
          <a:bodyPr wrap="square" rtlCol="0">
            <a:spAutoFit/>
          </a:bodyPr>
          <a:lstStyle/>
          <a:p>
            <a:r>
              <a:rPr lang="en-US" sz="1400" b="1" dirty="0"/>
              <a:t>SEL/sample</a:t>
            </a:r>
          </a:p>
        </p:txBody>
      </p:sp>
      <p:cxnSp>
        <p:nvCxnSpPr>
          <p:cNvPr id="207" name="Straight Connector 206">
            <a:extLst>
              <a:ext uri="{FF2B5EF4-FFF2-40B4-BE49-F238E27FC236}">
                <a16:creationId xmlns:a16="http://schemas.microsoft.com/office/drawing/2014/main" id="{C1385A0D-4211-F6E9-A2BA-A116093978D8}"/>
              </a:ext>
            </a:extLst>
          </p:cNvPr>
          <p:cNvCxnSpPr>
            <a:cxnSpLocks/>
          </p:cNvCxnSpPr>
          <p:nvPr/>
        </p:nvCxnSpPr>
        <p:spPr>
          <a:xfrm flipV="1">
            <a:off x="9034739" y="4900564"/>
            <a:ext cx="0" cy="190151"/>
          </a:xfrm>
          <a:prstGeom prst="line">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F441BDAE-9985-1941-2335-D025423128E9}"/>
              </a:ext>
            </a:extLst>
          </p:cNvPr>
          <p:cNvSpPr txBox="1"/>
          <p:nvPr/>
        </p:nvSpPr>
        <p:spPr>
          <a:xfrm>
            <a:off x="9050908" y="2700477"/>
            <a:ext cx="1080859" cy="307777"/>
          </a:xfrm>
          <a:prstGeom prst="rect">
            <a:avLst/>
          </a:prstGeom>
          <a:noFill/>
        </p:spPr>
        <p:txBody>
          <a:bodyPr wrap="square" rtlCol="0">
            <a:spAutoFit/>
          </a:bodyPr>
          <a:lstStyle/>
          <a:p>
            <a:r>
              <a:rPr lang="en-US" sz="1400" b="1" dirty="0"/>
              <a:t>SEL/sample</a:t>
            </a:r>
          </a:p>
        </p:txBody>
      </p:sp>
      <p:sp>
        <p:nvSpPr>
          <p:cNvPr id="213" name="TextBox 212">
            <a:extLst>
              <a:ext uri="{FF2B5EF4-FFF2-40B4-BE49-F238E27FC236}">
                <a16:creationId xmlns:a16="http://schemas.microsoft.com/office/drawing/2014/main" id="{50B19790-E6AE-C243-6EBE-E4152A895415}"/>
              </a:ext>
            </a:extLst>
          </p:cNvPr>
          <p:cNvSpPr txBox="1"/>
          <p:nvPr/>
        </p:nvSpPr>
        <p:spPr>
          <a:xfrm>
            <a:off x="9027056" y="718989"/>
            <a:ext cx="1080859" cy="307777"/>
          </a:xfrm>
          <a:prstGeom prst="rect">
            <a:avLst/>
          </a:prstGeom>
          <a:noFill/>
        </p:spPr>
        <p:txBody>
          <a:bodyPr wrap="square" rtlCol="0">
            <a:spAutoFit/>
          </a:bodyPr>
          <a:lstStyle/>
          <a:p>
            <a:r>
              <a:rPr lang="en-US" sz="1400" b="1" dirty="0"/>
              <a:t>SEL/sample</a:t>
            </a:r>
          </a:p>
        </p:txBody>
      </p:sp>
      <p:sp>
        <p:nvSpPr>
          <p:cNvPr id="214" name="TextBox 213">
            <a:extLst>
              <a:ext uri="{FF2B5EF4-FFF2-40B4-BE49-F238E27FC236}">
                <a16:creationId xmlns:a16="http://schemas.microsoft.com/office/drawing/2014/main" id="{24AB0E7B-6764-5EA7-8DA0-22E00351B214}"/>
              </a:ext>
            </a:extLst>
          </p:cNvPr>
          <p:cNvSpPr txBox="1"/>
          <p:nvPr/>
        </p:nvSpPr>
        <p:spPr>
          <a:xfrm>
            <a:off x="10950211" y="2868776"/>
            <a:ext cx="1141659" cy="553998"/>
          </a:xfrm>
          <a:prstGeom prst="rect">
            <a:avLst/>
          </a:prstGeom>
          <a:noFill/>
        </p:spPr>
        <p:txBody>
          <a:bodyPr wrap="none" rtlCol="0">
            <a:spAutoFit/>
          </a:bodyPr>
          <a:lstStyle/>
          <a:p>
            <a:r>
              <a:rPr lang="en-US" sz="1000" b="1" i="1" dirty="0"/>
              <a:t>100ns/sample:</a:t>
            </a:r>
          </a:p>
          <a:p>
            <a:r>
              <a:rPr lang="en-US" sz="1000" b="1" i="1" dirty="0"/>
              <a:t>~600ns to capture</a:t>
            </a:r>
          </a:p>
          <a:p>
            <a:r>
              <a:rPr lang="en-US" sz="1000" b="1" i="1" dirty="0"/>
              <a:t> all analog data</a:t>
            </a:r>
          </a:p>
        </p:txBody>
      </p:sp>
      <p:sp>
        <p:nvSpPr>
          <p:cNvPr id="219" name="Rectangle 218">
            <a:extLst>
              <a:ext uri="{FF2B5EF4-FFF2-40B4-BE49-F238E27FC236}">
                <a16:creationId xmlns:a16="http://schemas.microsoft.com/office/drawing/2014/main" id="{3543FE72-8D14-1360-3306-8F09C8E60D6F}"/>
              </a:ext>
            </a:extLst>
          </p:cNvPr>
          <p:cNvSpPr/>
          <p:nvPr/>
        </p:nvSpPr>
        <p:spPr>
          <a:xfrm>
            <a:off x="5726123" y="5943331"/>
            <a:ext cx="1269133" cy="59252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DAC </a:t>
            </a:r>
          </a:p>
          <a:p>
            <a:pPr algn="ctr"/>
            <a:r>
              <a:rPr lang="en-US" sz="1200" b="1" dirty="0">
                <a:solidFill>
                  <a:schemeClr val="tx1"/>
                </a:solidFill>
              </a:rPr>
              <a:t>DC services</a:t>
            </a:r>
          </a:p>
        </p:txBody>
      </p:sp>
      <p:cxnSp>
        <p:nvCxnSpPr>
          <p:cNvPr id="220" name="Straight Connector 219">
            <a:extLst>
              <a:ext uri="{FF2B5EF4-FFF2-40B4-BE49-F238E27FC236}">
                <a16:creationId xmlns:a16="http://schemas.microsoft.com/office/drawing/2014/main" id="{BAEF1DE4-5B86-6ECA-698D-C03F9CF4BAF6}"/>
              </a:ext>
            </a:extLst>
          </p:cNvPr>
          <p:cNvCxnSpPr>
            <a:cxnSpLocks/>
          </p:cNvCxnSpPr>
          <p:nvPr/>
        </p:nvCxnSpPr>
        <p:spPr>
          <a:xfrm>
            <a:off x="6981185" y="6418257"/>
            <a:ext cx="459649" cy="0"/>
          </a:xfrm>
          <a:prstGeom prst="line">
            <a:avLst/>
          </a:prstGeom>
          <a:ln w="127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7" name="Straight Connector 236">
            <a:extLst>
              <a:ext uri="{FF2B5EF4-FFF2-40B4-BE49-F238E27FC236}">
                <a16:creationId xmlns:a16="http://schemas.microsoft.com/office/drawing/2014/main" id="{ABF49AD5-38FB-426E-CF91-D267F18BEE24}"/>
              </a:ext>
            </a:extLst>
          </p:cNvPr>
          <p:cNvCxnSpPr>
            <a:cxnSpLocks/>
          </p:cNvCxnSpPr>
          <p:nvPr/>
        </p:nvCxnSpPr>
        <p:spPr>
          <a:xfrm flipV="1">
            <a:off x="6981185" y="6469708"/>
            <a:ext cx="459649" cy="7650"/>
          </a:xfrm>
          <a:prstGeom prst="line">
            <a:avLst/>
          </a:prstGeom>
          <a:ln w="127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38" name="Straight Connector 237">
            <a:extLst>
              <a:ext uri="{FF2B5EF4-FFF2-40B4-BE49-F238E27FC236}">
                <a16:creationId xmlns:a16="http://schemas.microsoft.com/office/drawing/2014/main" id="{20AEC12A-DE9E-FBF4-E10E-6311C8328C5E}"/>
              </a:ext>
            </a:extLst>
          </p:cNvPr>
          <p:cNvCxnSpPr>
            <a:cxnSpLocks/>
          </p:cNvCxnSpPr>
          <p:nvPr/>
        </p:nvCxnSpPr>
        <p:spPr>
          <a:xfrm>
            <a:off x="7167414" y="6329902"/>
            <a:ext cx="191205" cy="246739"/>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5" name="Rectangle 244">
            <a:extLst>
              <a:ext uri="{FF2B5EF4-FFF2-40B4-BE49-F238E27FC236}">
                <a16:creationId xmlns:a16="http://schemas.microsoft.com/office/drawing/2014/main" id="{4B23FF41-774E-7F72-C3B5-00A949300782}"/>
              </a:ext>
            </a:extLst>
          </p:cNvPr>
          <p:cNvSpPr/>
          <p:nvPr/>
        </p:nvSpPr>
        <p:spPr>
          <a:xfrm>
            <a:off x="7093827" y="6206486"/>
            <a:ext cx="373398" cy="210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10</a:t>
            </a:r>
          </a:p>
        </p:txBody>
      </p:sp>
      <p:cxnSp>
        <p:nvCxnSpPr>
          <p:cNvPr id="248" name="Straight Connector 247">
            <a:extLst>
              <a:ext uri="{FF2B5EF4-FFF2-40B4-BE49-F238E27FC236}">
                <a16:creationId xmlns:a16="http://schemas.microsoft.com/office/drawing/2014/main" id="{3EA2706A-1679-5028-8B41-62D575EB653F}"/>
              </a:ext>
            </a:extLst>
          </p:cNvPr>
          <p:cNvCxnSpPr>
            <a:cxnSpLocks/>
          </p:cNvCxnSpPr>
          <p:nvPr/>
        </p:nvCxnSpPr>
        <p:spPr>
          <a:xfrm flipH="1">
            <a:off x="5222040" y="6206486"/>
            <a:ext cx="496199"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57" name="TextBox 256">
            <a:extLst>
              <a:ext uri="{FF2B5EF4-FFF2-40B4-BE49-F238E27FC236}">
                <a16:creationId xmlns:a16="http://schemas.microsoft.com/office/drawing/2014/main" id="{A0C86207-BCB7-3F89-5269-19B064B95661}"/>
              </a:ext>
            </a:extLst>
          </p:cNvPr>
          <p:cNvSpPr txBox="1"/>
          <p:nvPr/>
        </p:nvSpPr>
        <p:spPr>
          <a:xfrm>
            <a:off x="3910382" y="6337456"/>
            <a:ext cx="2096705" cy="553998"/>
          </a:xfrm>
          <a:prstGeom prst="rect">
            <a:avLst/>
          </a:prstGeom>
          <a:noFill/>
        </p:spPr>
        <p:txBody>
          <a:bodyPr wrap="square" rtlCol="0">
            <a:spAutoFit/>
          </a:bodyPr>
          <a:lstStyle/>
          <a:p>
            <a:r>
              <a:rPr lang="en-US" sz="1000" b="1" dirty="0" err="1"/>
              <a:t>PeakDetector</a:t>
            </a:r>
            <a:r>
              <a:rPr lang="en-US" sz="1000" b="1" dirty="0"/>
              <a:t>: 4 voltages</a:t>
            </a:r>
          </a:p>
          <a:p>
            <a:r>
              <a:rPr lang="en-US" sz="1000" b="1" dirty="0"/>
              <a:t>Comparator Threshold: 1 voltage</a:t>
            </a:r>
          </a:p>
          <a:p>
            <a:r>
              <a:rPr lang="en-US" sz="1000" b="1" dirty="0"/>
              <a:t>Integrator Cal: 1 voltage</a:t>
            </a:r>
          </a:p>
        </p:txBody>
      </p:sp>
      <p:cxnSp>
        <p:nvCxnSpPr>
          <p:cNvPr id="276" name="Straight Connector 275">
            <a:extLst>
              <a:ext uri="{FF2B5EF4-FFF2-40B4-BE49-F238E27FC236}">
                <a16:creationId xmlns:a16="http://schemas.microsoft.com/office/drawing/2014/main" id="{C4373A3D-FE8E-96FB-0B1C-A0DF7B382337}"/>
              </a:ext>
            </a:extLst>
          </p:cNvPr>
          <p:cNvCxnSpPr>
            <a:cxnSpLocks/>
          </p:cNvCxnSpPr>
          <p:nvPr/>
        </p:nvCxnSpPr>
        <p:spPr>
          <a:xfrm flipV="1">
            <a:off x="1708525" y="1705367"/>
            <a:ext cx="28940" cy="4982546"/>
          </a:xfrm>
          <a:prstGeom prst="line">
            <a:avLst/>
          </a:prstGeom>
          <a:ln w="1270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280" name="TextBox 279">
            <a:extLst>
              <a:ext uri="{FF2B5EF4-FFF2-40B4-BE49-F238E27FC236}">
                <a16:creationId xmlns:a16="http://schemas.microsoft.com/office/drawing/2014/main" id="{CB2748A8-AE97-F676-69C0-F4C30745EA4D}"/>
              </a:ext>
            </a:extLst>
          </p:cNvPr>
          <p:cNvSpPr txBox="1"/>
          <p:nvPr/>
        </p:nvSpPr>
        <p:spPr>
          <a:xfrm>
            <a:off x="1787252" y="1961754"/>
            <a:ext cx="806697" cy="584775"/>
          </a:xfrm>
          <a:prstGeom prst="rect">
            <a:avLst/>
          </a:prstGeom>
          <a:noFill/>
        </p:spPr>
        <p:txBody>
          <a:bodyPr wrap="square" rtlCol="0">
            <a:spAutoFit/>
          </a:bodyPr>
          <a:lstStyle/>
          <a:p>
            <a:r>
              <a:rPr lang="en-US" sz="1600" b="1" dirty="0"/>
              <a:t>APP CHIP</a:t>
            </a:r>
          </a:p>
        </p:txBody>
      </p:sp>
      <p:sp>
        <p:nvSpPr>
          <p:cNvPr id="281" name="TextBox 280">
            <a:extLst>
              <a:ext uri="{FF2B5EF4-FFF2-40B4-BE49-F238E27FC236}">
                <a16:creationId xmlns:a16="http://schemas.microsoft.com/office/drawing/2014/main" id="{3627F173-0A76-5D45-A4AB-015518715680}"/>
              </a:ext>
            </a:extLst>
          </p:cNvPr>
          <p:cNvSpPr txBox="1"/>
          <p:nvPr/>
        </p:nvSpPr>
        <p:spPr>
          <a:xfrm>
            <a:off x="853186" y="1900144"/>
            <a:ext cx="947432" cy="584775"/>
          </a:xfrm>
          <a:prstGeom prst="rect">
            <a:avLst/>
          </a:prstGeom>
          <a:noFill/>
        </p:spPr>
        <p:txBody>
          <a:bodyPr wrap="square" rtlCol="0">
            <a:spAutoFit/>
          </a:bodyPr>
          <a:lstStyle/>
          <a:p>
            <a:r>
              <a:rPr lang="en-US" sz="1600" b="1" dirty="0"/>
              <a:t>External</a:t>
            </a:r>
          </a:p>
          <a:p>
            <a:r>
              <a:rPr lang="en-US" sz="1600" b="1" dirty="0"/>
              <a:t>World </a:t>
            </a:r>
          </a:p>
        </p:txBody>
      </p:sp>
      <p:cxnSp>
        <p:nvCxnSpPr>
          <p:cNvPr id="292" name="Straight Connector 291">
            <a:extLst>
              <a:ext uri="{FF2B5EF4-FFF2-40B4-BE49-F238E27FC236}">
                <a16:creationId xmlns:a16="http://schemas.microsoft.com/office/drawing/2014/main" id="{288074A3-983A-38CA-EB6A-15CAAAFBA653}"/>
              </a:ext>
            </a:extLst>
          </p:cNvPr>
          <p:cNvCxnSpPr>
            <a:cxnSpLocks/>
          </p:cNvCxnSpPr>
          <p:nvPr/>
        </p:nvCxnSpPr>
        <p:spPr>
          <a:xfrm>
            <a:off x="1483374" y="1959247"/>
            <a:ext cx="463204" cy="0"/>
          </a:xfrm>
          <a:prstGeom prst="line">
            <a:avLst/>
          </a:prstGeom>
          <a:ln w="19050">
            <a:solidFill>
              <a:schemeClr val="tx1"/>
            </a:solidFill>
            <a:prstDash val="sysDot"/>
            <a:headEnd type="arrow"/>
            <a:tailEnd type="arrow"/>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D01E999F-33B0-BEEE-42D2-010C71133C1F}"/>
              </a:ext>
            </a:extLst>
          </p:cNvPr>
          <p:cNvSpPr/>
          <p:nvPr/>
        </p:nvSpPr>
        <p:spPr>
          <a:xfrm>
            <a:off x="6766012" y="380643"/>
            <a:ext cx="1135028" cy="4574392"/>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n-US" b="1" dirty="0">
              <a:solidFill>
                <a:schemeClr val="tx1"/>
              </a:solidFill>
            </a:endParaRPr>
          </a:p>
        </p:txBody>
      </p:sp>
      <p:cxnSp>
        <p:nvCxnSpPr>
          <p:cNvPr id="22" name="Straight Connector 21">
            <a:extLst>
              <a:ext uri="{FF2B5EF4-FFF2-40B4-BE49-F238E27FC236}">
                <a16:creationId xmlns:a16="http://schemas.microsoft.com/office/drawing/2014/main" id="{FE199490-26B4-D5A8-585B-CAE50CF5E7AB}"/>
              </a:ext>
            </a:extLst>
          </p:cNvPr>
          <p:cNvCxnSpPr>
            <a:cxnSpLocks/>
          </p:cNvCxnSpPr>
          <p:nvPr/>
        </p:nvCxnSpPr>
        <p:spPr>
          <a:xfrm>
            <a:off x="6384278" y="556598"/>
            <a:ext cx="381734" cy="0"/>
          </a:xfrm>
          <a:prstGeom prst="line">
            <a:avLst/>
          </a:prstGeom>
          <a:ln w="127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04C7B6B-021D-1820-6645-2CCEA75E436F}"/>
              </a:ext>
            </a:extLst>
          </p:cNvPr>
          <p:cNvSpPr txBox="1"/>
          <p:nvPr/>
        </p:nvSpPr>
        <p:spPr>
          <a:xfrm>
            <a:off x="5774965" y="357086"/>
            <a:ext cx="909073" cy="246221"/>
          </a:xfrm>
          <a:prstGeom prst="rect">
            <a:avLst/>
          </a:prstGeom>
          <a:noFill/>
        </p:spPr>
        <p:txBody>
          <a:bodyPr wrap="square" rtlCol="0">
            <a:spAutoFit/>
          </a:bodyPr>
          <a:lstStyle/>
          <a:p>
            <a:r>
              <a:rPr lang="en-US" sz="1000" b="1" dirty="0"/>
              <a:t>TRACK/HOLD</a:t>
            </a:r>
          </a:p>
        </p:txBody>
      </p:sp>
      <p:sp>
        <p:nvSpPr>
          <p:cNvPr id="20" name="Rectangle 19">
            <a:extLst>
              <a:ext uri="{FF2B5EF4-FFF2-40B4-BE49-F238E27FC236}">
                <a16:creationId xmlns:a16="http://schemas.microsoft.com/office/drawing/2014/main" id="{F797DAF1-C9FA-3CBD-E9B3-F500C7BA4AEA}"/>
              </a:ext>
            </a:extLst>
          </p:cNvPr>
          <p:cNvSpPr/>
          <p:nvPr/>
        </p:nvSpPr>
        <p:spPr>
          <a:xfrm>
            <a:off x="140948" y="5611791"/>
            <a:ext cx="1544656" cy="71103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Largely Completed</a:t>
            </a:r>
          </a:p>
        </p:txBody>
      </p:sp>
    </p:spTree>
    <p:extLst>
      <p:ext uri="{BB962C8B-B14F-4D97-AF65-F5344CB8AC3E}">
        <p14:creationId xmlns:p14="http://schemas.microsoft.com/office/powerpoint/2010/main" val="3625182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992CD-2EE3-27BD-7F24-84DF22D5A0C2}"/>
              </a:ext>
            </a:extLst>
          </p:cNvPr>
          <p:cNvSpPr>
            <a:spLocks noGrp="1"/>
          </p:cNvSpPr>
          <p:nvPr>
            <p:ph type="title"/>
          </p:nvPr>
        </p:nvSpPr>
        <p:spPr>
          <a:xfrm>
            <a:off x="735174" y="68907"/>
            <a:ext cx="10515600" cy="279934"/>
          </a:xfrm>
        </p:spPr>
        <p:txBody>
          <a:bodyPr>
            <a:normAutofit fontScale="90000"/>
          </a:bodyPr>
          <a:lstStyle/>
          <a:p>
            <a:r>
              <a:rPr lang="en-US" b="1" dirty="0"/>
              <a:t>Wide BW </a:t>
            </a:r>
            <a:r>
              <a:rPr lang="en-US" b="1" dirty="0" err="1"/>
              <a:t>Opamp</a:t>
            </a:r>
            <a:r>
              <a:rPr lang="en-US" b="1" dirty="0"/>
              <a:t>  NMOS   </a:t>
            </a:r>
            <a:r>
              <a:rPr lang="en-US" dirty="0"/>
              <a:t>diff pair input</a:t>
            </a:r>
          </a:p>
        </p:txBody>
      </p:sp>
      <p:sp>
        <p:nvSpPr>
          <p:cNvPr id="4" name="Footer Placeholder 3">
            <a:extLst>
              <a:ext uri="{FF2B5EF4-FFF2-40B4-BE49-F238E27FC236}">
                <a16:creationId xmlns:a16="http://schemas.microsoft.com/office/drawing/2014/main" id="{400F7431-2DD3-E663-C469-CAF75E2D52EE}"/>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1FEE2B08-AE71-A6A0-3E3F-AE07A94D5A26}"/>
              </a:ext>
            </a:extLst>
          </p:cNvPr>
          <p:cNvSpPr>
            <a:spLocks noGrp="1"/>
          </p:cNvSpPr>
          <p:nvPr>
            <p:ph type="sldNum" sz="quarter" idx="12"/>
          </p:nvPr>
        </p:nvSpPr>
        <p:spPr/>
        <p:txBody>
          <a:bodyPr/>
          <a:lstStyle/>
          <a:p>
            <a:fld id="{04C77634-C5CF-46BB-9E4E-86604B43BADC}" type="slidenum">
              <a:rPr lang="en-US" smtClean="0"/>
              <a:t>11</a:t>
            </a:fld>
            <a:endParaRPr lang="en-US"/>
          </a:p>
        </p:txBody>
      </p:sp>
      <p:pic>
        <p:nvPicPr>
          <p:cNvPr id="6" name="图片 9" descr="Screenshot-22">
            <a:extLst>
              <a:ext uri="{FF2B5EF4-FFF2-40B4-BE49-F238E27FC236}">
                <a16:creationId xmlns:a16="http://schemas.microsoft.com/office/drawing/2014/main" id="{01E285B7-637F-BE9E-6475-EAB3CDC9D201}"/>
              </a:ext>
            </a:extLst>
          </p:cNvPr>
          <p:cNvPicPr>
            <a:picLocks noChangeAspect="1"/>
          </p:cNvPicPr>
          <p:nvPr/>
        </p:nvPicPr>
        <p:blipFill>
          <a:blip r:embed="rId3"/>
          <a:stretch>
            <a:fillRect/>
          </a:stretch>
        </p:blipFill>
        <p:spPr>
          <a:xfrm>
            <a:off x="0" y="3465032"/>
            <a:ext cx="4816444" cy="3392968"/>
          </a:xfrm>
          <a:prstGeom prst="rect">
            <a:avLst/>
          </a:prstGeom>
        </p:spPr>
      </p:pic>
      <p:pic>
        <p:nvPicPr>
          <p:cNvPr id="11" name="图片 5" descr="Screenshot-19">
            <a:extLst>
              <a:ext uri="{FF2B5EF4-FFF2-40B4-BE49-F238E27FC236}">
                <a16:creationId xmlns:a16="http://schemas.microsoft.com/office/drawing/2014/main" id="{5E2A71DD-A680-4D61-F70B-B37BEF3B5E50}"/>
              </a:ext>
            </a:extLst>
          </p:cNvPr>
          <p:cNvPicPr>
            <a:picLocks noChangeAspect="1"/>
          </p:cNvPicPr>
          <p:nvPr/>
        </p:nvPicPr>
        <p:blipFill rotWithShape="1">
          <a:blip r:embed="rId4"/>
          <a:srcRect t="2057"/>
          <a:stretch/>
        </p:blipFill>
        <p:spPr>
          <a:xfrm>
            <a:off x="4816443" y="433486"/>
            <a:ext cx="5266055" cy="3104088"/>
          </a:xfrm>
          <a:prstGeom prst="rect">
            <a:avLst/>
          </a:prstGeom>
        </p:spPr>
      </p:pic>
      <p:sp>
        <p:nvSpPr>
          <p:cNvPr id="8" name="TextBox 7">
            <a:extLst>
              <a:ext uri="{FF2B5EF4-FFF2-40B4-BE49-F238E27FC236}">
                <a16:creationId xmlns:a16="http://schemas.microsoft.com/office/drawing/2014/main" id="{235DA4CD-22B1-023B-9C9D-776112537372}"/>
              </a:ext>
            </a:extLst>
          </p:cNvPr>
          <p:cNvSpPr txBox="1"/>
          <p:nvPr/>
        </p:nvSpPr>
        <p:spPr>
          <a:xfrm>
            <a:off x="6162917" y="5900247"/>
            <a:ext cx="2573109" cy="369332"/>
          </a:xfrm>
          <a:prstGeom prst="rect">
            <a:avLst/>
          </a:prstGeom>
          <a:noFill/>
        </p:spPr>
        <p:txBody>
          <a:bodyPr wrap="square" rtlCol="0">
            <a:spAutoFit/>
          </a:bodyPr>
          <a:lstStyle/>
          <a:p>
            <a:r>
              <a:rPr lang="en-US" dirty="0">
                <a:solidFill>
                  <a:srgbClr val="FFFF00"/>
                </a:solidFill>
              </a:rPr>
              <a:t>Unity Gain Bandwidth</a:t>
            </a:r>
          </a:p>
        </p:txBody>
      </p:sp>
      <p:pic>
        <p:nvPicPr>
          <p:cNvPr id="15" name="Picture 14">
            <a:extLst>
              <a:ext uri="{FF2B5EF4-FFF2-40B4-BE49-F238E27FC236}">
                <a16:creationId xmlns:a16="http://schemas.microsoft.com/office/drawing/2014/main" id="{EAE5F37C-D1FC-6731-F61D-A2ED07A6592B}"/>
              </a:ext>
            </a:extLst>
          </p:cNvPr>
          <p:cNvPicPr>
            <a:picLocks noChangeAspect="1"/>
          </p:cNvPicPr>
          <p:nvPr/>
        </p:nvPicPr>
        <p:blipFill>
          <a:blip r:embed="rId5">
            <a:lum bright="-15000" contrast="8000"/>
          </a:blip>
          <a:stretch>
            <a:fillRect/>
          </a:stretch>
        </p:blipFill>
        <p:spPr>
          <a:xfrm>
            <a:off x="0" y="402600"/>
            <a:ext cx="5105401" cy="3048767"/>
          </a:xfrm>
          <a:prstGeom prst="rect">
            <a:avLst/>
          </a:prstGeom>
        </p:spPr>
      </p:pic>
      <p:pic>
        <p:nvPicPr>
          <p:cNvPr id="16" name="图片 1" descr="Screenshot-23">
            <a:extLst>
              <a:ext uri="{FF2B5EF4-FFF2-40B4-BE49-F238E27FC236}">
                <a16:creationId xmlns:a16="http://schemas.microsoft.com/office/drawing/2014/main" id="{5F1588AD-4A35-636E-6C94-61FD3DA61B64}"/>
              </a:ext>
            </a:extLst>
          </p:cNvPr>
          <p:cNvPicPr>
            <a:picLocks noChangeAspect="1"/>
          </p:cNvPicPr>
          <p:nvPr/>
        </p:nvPicPr>
        <p:blipFill rotWithShape="1">
          <a:blip r:embed="rId6"/>
          <a:srcRect l="20241"/>
          <a:stretch/>
        </p:blipFill>
        <p:spPr>
          <a:xfrm>
            <a:off x="4816444" y="3525187"/>
            <a:ext cx="5267008" cy="3298190"/>
          </a:xfrm>
          <a:prstGeom prst="rect">
            <a:avLst/>
          </a:prstGeom>
        </p:spPr>
      </p:pic>
      <p:pic>
        <p:nvPicPr>
          <p:cNvPr id="19" name="图片 1" descr="Screenshot-23">
            <a:extLst>
              <a:ext uri="{FF2B5EF4-FFF2-40B4-BE49-F238E27FC236}">
                <a16:creationId xmlns:a16="http://schemas.microsoft.com/office/drawing/2014/main" id="{E14ED861-8192-FA11-8CF9-97370B29029D}"/>
              </a:ext>
            </a:extLst>
          </p:cNvPr>
          <p:cNvPicPr>
            <a:picLocks noChangeAspect="1"/>
          </p:cNvPicPr>
          <p:nvPr/>
        </p:nvPicPr>
        <p:blipFill rotWithShape="1">
          <a:blip r:embed="rId6"/>
          <a:srcRect l="1" r="75800" b="88930"/>
          <a:stretch/>
        </p:blipFill>
        <p:spPr>
          <a:xfrm>
            <a:off x="7800501" y="3698775"/>
            <a:ext cx="2105676" cy="603100"/>
          </a:xfrm>
          <a:prstGeom prst="rect">
            <a:avLst/>
          </a:prstGeom>
        </p:spPr>
      </p:pic>
      <p:pic>
        <p:nvPicPr>
          <p:cNvPr id="20" name="图片 5" descr="Screenshot-19">
            <a:extLst>
              <a:ext uri="{FF2B5EF4-FFF2-40B4-BE49-F238E27FC236}">
                <a16:creationId xmlns:a16="http://schemas.microsoft.com/office/drawing/2014/main" id="{424A907E-FB84-9A37-1B30-654BA37C6FA1}"/>
              </a:ext>
            </a:extLst>
          </p:cNvPr>
          <p:cNvPicPr>
            <a:picLocks noChangeAspect="1"/>
          </p:cNvPicPr>
          <p:nvPr/>
        </p:nvPicPr>
        <p:blipFill rotWithShape="1">
          <a:blip r:embed="rId4"/>
          <a:srcRect t="2057" r="86633" b="91467"/>
          <a:stretch/>
        </p:blipFill>
        <p:spPr>
          <a:xfrm>
            <a:off x="6357745" y="524058"/>
            <a:ext cx="1626427" cy="474260"/>
          </a:xfrm>
          <a:prstGeom prst="rect">
            <a:avLst/>
          </a:prstGeom>
        </p:spPr>
      </p:pic>
      <p:sp>
        <p:nvSpPr>
          <p:cNvPr id="21" name="TextBox 20">
            <a:extLst>
              <a:ext uri="{FF2B5EF4-FFF2-40B4-BE49-F238E27FC236}">
                <a16:creationId xmlns:a16="http://schemas.microsoft.com/office/drawing/2014/main" id="{55A1349A-3A3D-0801-8C1A-E93F955F5070}"/>
              </a:ext>
            </a:extLst>
          </p:cNvPr>
          <p:cNvSpPr txBox="1"/>
          <p:nvPr/>
        </p:nvSpPr>
        <p:spPr>
          <a:xfrm>
            <a:off x="5442106" y="3193865"/>
            <a:ext cx="1441622" cy="369332"/>
          </a:xfrm>
          <a:prstGeom prst="rect">
            <a:avLst/>
          </a:prstGeom>
          <a:noFill/>
        </p:spPr>
        <p:txBody>
          <a:bodyPr wrap="square" rtlCol="0">
            <a:spAutoFit/>
          </a:bodyPr>
          <a:lstStyle/>
          <a:p>
            <a:r>
              <a:rPr lang="en-US" dirty="0">
                <a:solidFill>
                  <a:schemeClr val="bg1"/>
                </a:solidFill>
              </a:rPr>
              <a:t>- 400mV</a:t>
            </a:r>
          </a:p>
        </p:txBody>
      </p:sp>
      <p:sp>
        <p:nvSpPr>
          <p:cNvPr id="22" name="TextBox 21">
            <a:extLst>
              <a:ext uri="{FF2B5EF4-FFF2-40B4-BE49-F238E27FC236}">
                <a16:creationId xmlns:a16="http://schemas.microsoft.com/office/drawing/2014/main" id="{4E24F552-52EE-1F93-FDC4-281D0AFE9521}"/>
              </a:ext>
            </a:extLst>
          </p:cNvPr>
          <p:cNvSpPr txBox="1"/>
          <p:nvPr/>
        </p:nvSpPr>
        <p:spPr>
          <a:xfrm>
            <a:off x="9199782" y="3236708"/>
            <a:ext cx="1441622" cy="369332"/>
          </a:xfrm>
          <a:prstGeom prst="rect">
            <a:avLst/>
          </a:prstGeom>
          <a:noFill/>
        </p:spPr>
        <p:txBody>
          <a:bodyPr wrap="square" rtlCol="0">
            <a:spAutoFit/>
          </a:bodyPr>
          <a:lstStyle/>
          <a:p>
            <a:r>
              <a:rPr lang="en-US" dirty="0">
                <a:solidFill>
                  <a:schemeClr val="bg1"/>
                </a:solidFill>
              </a:rPr>
              <a:t>- 400mV</a:t>
            </a:r>
          </a:p>
        </p:txBody>
      </p:sp>
      <p:sp>
        <p:nvSpPr>
          <p:cNvPr id="23" name="TextBox 22">
            <a:extLst>
              <a:ext uri="{FF2B5EF4-FFF2-40B4-BE49-F238E27FC236}">
                <a16:creationId xmlns:a16="http://schemas.microsoft.com/office/drawing/2014/main" id="{67FF7C52-D8C1-968E-8733-15ACF47ADA55}"/>
              </a:ext>
            </a:extLst>
          </p:cNvPr>
          <p:cNvSpPr txBox="1"/>
          <p:nvPr/>
        </p:nvSpPr>
        <p:spPr>
          <a:xfrm>
            <a:off x="4873477" y="5436575"/>
            <a:ext cx="1441622" cy="369332"/>
          </a:xfrm>
          <a:prstGeom prst="rect">
            <a:avLst/>
          </a:prstGeom>
          <a:noFill/>
        </p:spPr>
        <p:txBody>
          <a:bodyPr wrap="square" rtlCol="0">
            <a:spAutoFit/>
          </a:bodyPr>
          <a:lstStyle/>
          <a:p>
            <a:r>
              <a:rPr lang="en-US" dirty="0">
                <a:solidFill>
                  <a:schemeClr val="bg1"/>
                </a:solidFill>
              </a:rPr>
              <a:t>0dB</a:t>
            </a:r>
          </a:p>
        </p:txBody>
      </p:sp>
      <p:sp>
        <p:nvSpPr>
          <p:cNvPr id="24" name="TextBox 23">
            <a:extLst>
              <a:ext uri="{FF2B5EF4-FFF2-40B4-BE49-F238E27FC236}">
                <a16:creationId xmlns:a16="http://schemas.microsoft.com/office/drawing/2014/main" id="{6E57572C-5A01-20F8-83DE-FEBA98E6A1C1}"/>
              </a:ext>
            </a:extLst>
          </p:cNvPr>
          <p:cNvSpPr txBox="1"/>
          <p:nvPr/>
        </p:nvSpPr>
        <p:spPr>
          <a:xfrm>
            <a:off x="4904064" y="5823539"/>
            <a:ext cx="1441622" cy="369332"/>
          </a:xfrm>
          <a:prstGeom prst="rect">
            <a:avLst/>
          </a:prstGeom>
          <a:noFill/>
        </p:spPr>
        <p:txBody>
          <a:bodyPr wrap="square" rtlCol="0">
            <a:spAutoFit/>
          </a:bodyPr>
          <a:lstStyle/>
          <a:p>
            <a:r>
              <a:rPr lang="en-US" dirty="0">
                <a:solidFill>
                  <a:schemeClr val="bg1"/>
                </a:solidFill>
              </a:rPr>
              <a:t>-3dB</a:t>
            </a:r>
          </a:p>
        </p:txBody>
      </p:sp>
      <p:sp>
        <p:nvSpPr>
          <p:cNvPr id="25" name="TextBox 24">
            <a:extLst>
              <a:ext uri="{FF2B5EF4-FFF2-40B4-BE49-F238E27FC236}">
                <a16:creationId xmlns:a16="http://schemas.microsoft.com/office/drawing/2014/main" id="{59D0B869-A0FF-546B-7F09-4F58DCB43094}"/>
              </a:ext>
            </a:extLst>
          </p:cNvPr>
          <p:cNvSpPr txBox="1"/>
          <p:nvPr/>
        </p:nvSpPr>
        <p:spPr>
          <a:xfrm>
            <a:off x="9185366" y="5060972"/>
            <a:ext cx="1441622" cy="369332"/>
          </a:xfrm>
          <a:prstGeom prst="rect">
            <a:avLst/>
          </a:prstGeom>
          <a:noFill/>
        </p:spPr>
        <p:txBody>
          <a:bodyPr wrap="square" rtlCol="0">
            <a:spAutoFit/>
          </a:bodyPr>
          <a:lstStyle/>
          <a:p>
            <a:r>
              <a:rPr lang="en-US" dirty="0">
                <a:solidFill>
                  <a:schemeClr val="bg1"/>
                </a:solidFill>
              </a:rPr>
              <a:t>2.1GHz</a:t>
            </a:r>
          </a:p>
        </p:txBody>
      </p:sp>
      <p:cxnSp>
        <p:nvCxnSpPr>
          <p:cNvPr id="27" name="Straight Arrow Connector 26">
            <a:extLst>
              <a:ext uri="{FF2B5EF4-FFF2-40B4-BE49-F238E27FC236}">
                <a16:creationId xmlns:a16="http://schemas.microsoft.com/office/drawing/2014/main" id="{7AE86B83-05C6-7C02-2414-98E37E550A89}"/>
              </a:ext>
            </a:extLst>
          </p:cNvPr>
          <p:cNvCxnSpPr>
            <a:cxnSpLocks/>
          </p:cNvCxnSpPr>
          <p:nvPr/>
        </p:nvCxnSpPr>
        <p:spPr>
          <a:xfrm>
            <a:off x="9641617" y="5436575"/>
            <a:ext cx="82246" cy="22394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AA78777-33DD-918A-06E7-1EF7F6868883}"/>
              </a:ext>
            </a:extLst>
          </p:cNvPr>
          <p:cNvSpPr txBox="1"/>
          <p:nvPr/>
        </p:nvSpPr>
        <p:spPr>
          <a:xfrm>
            <a:off x="5601625" y="5943633"/>
            <a:ext cx="3365609" cy="369332"/>
          </a:xfrm>
          <a:prstGeom prst="rect">
            <a:avLst/>
          </a:prstGeom>
          <a:noFill/>
        </p:spPr>
        <p:txBody>
          <a:bodyPr wrap="square" rtlCol="0">
            <a:spAutoFit/>
          </a:bodyPr>
          <a:lstStyle/>
          <a:p>
            <a:r>
              <a:rPr lang="en-US" dirty="0">
                <a:solidFill>
                  <a:schemeClr val="bg1"/>
                </a:solidFill>
              </a:rPr>
              <a:t>Unity Gain Config   1.8GHz  -3dB</a:t>
            </a:r>
          </a:p>
        </p:txBody>
      </p:sp>
      <p:sp>
        <p:nvSpPr>
          <p:cNvPr id="30" name="TextBox 29">
            <a:extLst>
              <a:ext uri="{FF2B5EF4-FFF2-40B4-BE49-F238E27FC236}">
                <a16:creationId xmlns:a16="http://schemas.microsoft.com/office/drawing/2014/main" id="{E70C5FEA-6CF7-36CF-AA48-FAB85BEC9BD4}"/>
              </a:ext>
            </a:extLst>
          </p:cNvPr>
          <p:cNvSpPr txBox="1"/>
          <p:nvPr/>
        </p:nvSpPr>
        <p:spPr>
          <a:xfrm>
            <a:off x="5992974" y="2832407"/>
            <a:ext cx="1441622" cy="369332"/>
          </a:xfrm>
          <a:prstGeom prst="rect">
            <a:avLst/>
          </a:prstGeom>
          <a:noFill/>
        </p:spPr>
        <p:txBody>
          <a:bodyPr wrap="square" rtlCol="0">
            <a:spAutoFit/>
          </a:bodyPr>
          <a:lstStyle/>
          <a:p>
            <a:r>
              <a:rPr lang="en-US" dirty="0">
                <a:solidFill>
                  <a:schemeClr val="bg1"/>
                </a:solidFill>
              </a:rPr>
              <a:t>- 2%</a:t>
            </a:r>
          </a:p>
        </p:txBody>
      </p:sp>
      <p:sp>
        <p:nvSpPr>
          <p:cNvPr id="31" name="TextBox 30">
            <a:extLst>
              <a:ext uri="{FF2B5EF4-FFF2-40B4-BE49-F238E27FC236}">
                <a16:creationId xmlns:a16="http://schemas.microsoft.com/office/drawing/2014/main" id="{61631B62-7270-63AB-F6D5-A2FD4EE7CE5C}"/>
              </a:ext>
            </a:extLst>
          </p:cNvPr>
          <p:cNvSpPr txBox="1"/>
          <p:nvPr/>
        </p:nvSpPr>
        <p:spPr>
          <a:xfrm>
            <a:off x="8736026" y="361837"/>
            <a:ext cx="1441622" cy="369332"/>
          </a:xfrm>
          <a:prstGeom prst="rect">
            <a:avLst/>
          </a:prstGeom>
          <a:noFill/>
        </p:spPr>
        <p:txBody>
          <a:bodyPr wrap="square" rtlCol="0">
            <a:spAutoFit/>
          </a:bodyPr>
          <a:lstStyle/>
          <a:p>
            <a:r>
              <a:rPr lang="en-US" dirty="0">
                <a:solidFill>
                  <a:schemeClr val="bg1"/>
                </a:solidFill>
              </a:rPr>
              <a:t>0.6%</a:t>
            </a:r>
          </a:p>
        </p:txBody>
      </p:sp>
      <p:cxnSp>
        <p:nvCxnSpPr>
          <p:cNvPr id="32" name="Straight Arrow Connector 31">
            <a:extLst>
              <a:ext uri="{FF2B5EF4-FFF2-40B4-BE49-F238E27FC236}">
                <a16:creationId xmlns:a16="http://schemas.microsoft.com/office/drawing/2014/main" id="{8AB815B2-EC6D-7E8E-5828-CD7DE6421E99}"/>
              </a:ext>
            </a:extLst>
          </p:cNvPr>
          <p:cNvCxnSpPr>
            <a:cxnSpLocks/>
          </p:cNvCxnSpPr>
          <p:nvPr/>
        </p:nvCxnSpPr>
        <p:spPr>
          <a:xfrm flipV="1">
            <a:off x="9374591" y="546503"/>
            <a:ext cx="267026" cy="24621"/>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4" name="Table 33">
            <a:extLst>
              <a:ext uri="{FF2B5EF4-FFF2-40B4-BE49-F238E27FC236}">
                <a16:creationId xmlns:a16="http://schemas.microsoft.com/office/drawing/2014/main" id="{1AEE7399-7880-E18C-ED1B-8294FE312FD6}"/>
              </a:ext>
            </a:extLst>
          </p:cNvPr>
          <p:cNvGraphicFramePr>
            <a:graphicFrameLocks noGrp="1"/>
          </p:cNvGraphicFramePr>
          <p:nvPr>
            <p:extLst>
              <p:ext uri="{D42A27DB-BD31-4B8C-83A1-F6EECF244321}">
                <p14:modId xmlns:p14="http://schemas.microsoft.com/office/powerpoint/2010/main" val="396851325"/>
              </p:ext>
            </p:extLst>
          </p:nvPr>
        </p:nvGraphicFramePr>
        <p:xfrm>
          <a:off x="2507346" y="4159990"/>
          <a:ext cx="4031546" cy="1120140"/>
        </p:xfrm>
        <a:graphic>
          <a:graphicData uri="http://schemas.openxmlformats.org/drawingml/2006/table">
            <a:tbl>
              <a:tblPr firstRow="1" firstCol="1" bandRow="1">
                <a:tableStyleId>{5C22544A-7EE6-4342-B048-85BDC9FD1C3A}</a:tableStyleId>
              </a:tblPr>
              <a:tblGrid>
                <a:gridCol w="2015773">
                  <a:extLst>
                    <a:ext uri="{9D8B030D-6E8A-4147-A177-3AD203B41FA5}">
                      <a16:colId xmlns:a16="http://schemas.microsoft.com/office/drawing/2014/main" val="1112286367"/>
                    </a:ext>
                  </a:extLst>
                </a:gridCol>
                <a:gridCol w="2015773">
                  <a:extLst>
                    <a:ext uri="{9D8B030D-6E8A-4147-A177-3AD203B41FA5}">
                      <a16:colId xmlns:a16="http://schemas.microsoft.com/office/drawing/2014/main" val="4108291774"/>
                    </a:ext>
                  </a:extLst>
                </a:gridCol>
              </a:tblGrid>
              <a:tr h="0">
                <a:tc>
                  <a:txBody>
                    <a:bodyPr/>
                    <a:lstStyle/>
                    <a:p>
                      <a:pPr marL="0" marR="0" algn="just">
                        <a:spcBef>
                          <a:spcPts val="0"/>
                        </a:spcBef>
                        <a:spcAft>
                          <a:spcPts val="0"/>
                        </a:spcAft>
                      </a:pPr>
                      <a:r>
                        <a:rPr lang="en-US" sz="1050" kern="100">
                          <a:effectLst/>
                        </a:rPr>
                        <a:t>Open loop gain </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050" kern="100">
                          <a:effectLst/>
                        </a:rPr>
                        <a:t>1400</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5388315"/>
                  </a:ext>
                </a:extLst>
              </a:tr>
              <a:tr h="0">
                <a:tc>
                  <a:txBody>
                    <a:bodyPr/>
                    <a:lstStyle/>
                    <a:p>
                      <a:pPr marL="0" marR="0" algn="just">
                        <a:spcBef>
                          <a:spcPts val="0"/>
                        </a:spcBef>
                        <a:spcAft>
                          <a:spcPts val="0"/>
                        </a:spcAft>
                      </a:pPr>
                      <a:r>
                        <a:rPr lang="en-US" sz="1050" kern="100">
                          <a:effectLst/>
                        </a:rPr>
                        <a:t>GBW</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050" kern="100">
                          <a:effectLst/>
                        </a:rPr>
                        <a:t>2.3GHz</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311209055"/>
                  </a:ext>
                </a:extLst>
              </a:tr>
              <a:tr h="0">
                <a:tc>
                  <a:txBody>
                    <a:bodyPr/>
                    <a:lstStyle/>
                    <a:p>
                      <a:pPr marL="0" marR="0" algn="just">
                        <a:spcBef>
                          <a:spcPts val="0"/>
                        </a:spcBef>
                        <a:spcAft>
                          <a:spcPts val="0"/>
                        </a:spcAft>
                      </a:pPr>
                      <a:r>
                        <a:rPr lang="en-US" sz="1050" kern="100">
                          <a:effectLst/>
                        </a:rPr>
                        <a:t>Closed loop -3dB bandwidth</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050" kern="100">
                          <a:effectLst/>
                        </a:rPr>
                        <a:t>1.8GHz</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275288073"/>
                  </a:ext>
                </a:extLst>
              </a:tr>
              <a:tr h="0">
                <a:tc>
                  <a:txBody>
                    <a:bodyPr/>
                    <a:lstStyle/>
                    <a:p>
                      <a:pPr marL="0" marR="0" algn="just">
                        <a:spcBef>
                          <a:spcPts val="0"/>
                        </a:spcBef>
                        <a:spcAft>
                          <a:spcPts val="0"/>
                        </a:spcAft>
                      </a:pPr>
                      <a:r>
                        <a:rPr lang="en-US" sz="1050" kern="100">
                          <a:effectLst/>
                        </a:rPr>
                        <a:t>Rise time </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050" kern="100">
                          <a:effectLst/>
                        </a:rPr>
                        <a:t>1nS</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855477043"/>
                  </a:ext>
                </a:extLst>
              </a:tr>
              <a:tr h="0">
                <a:tc>
                  <a:txBody>
                    <a:bodyPr/>
                    <a:lstStyle/>
                    <a:p>
                      <a:pPr marL="0" marR="0" algn="just">
                        <a:spcBef>
                          <a:spcPts val="0"/>
                        </a:spcBef>
                        <a:spcAft>
                          <a:spcPts val="0"/>
                        </a:spcAft>
                      </a:pPr>
                      <a:r>
                        <a:rPr lang="en-US" sz="1050" kern="100">
                          <a:effectLst/>
                        </a:rPr>
                        <a:t>Dynamic range </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050" kern="100">
                          <a:effectLst/>
                        </a:rPr>
                        <a:t>200mV-1000mV</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564868239"/>
                  </a:ext>
                </a:extLst>
              </a:tr>
              <a:tr h="0">
                <a:tc>
                  <a:txBody>
                    <a:bodyPr/>
                    <a:lstStyle/>
                    <a:p>
                      <a:pPr marL="0" marR="0" algn="just">
                        <a:spcBef>
                          <a:spcPts val="0"/>
                        </a:spcBef>
                        <a:spcAft>
                          <a:spcPts val="0"/>
                        </a:spcAft>
                      </a:pPr>
                      <a:r>
                        <a:rPr lang="en-US" sz="1050" kern="100">
                          <a:effectLst/>
                        </a:rPr>
                        <a:t>Steady power</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050" kern="100">
                          <a:effectLst/>
                        </a:rPr>
                        <a:t>0.63mW</a:t>
                      </a:r>
                      <a:endParaRPr lang="en-US" sz="1050" kern="1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21928340"/>
                  </a:ext>
                </a:extLst>
              </a:tr>
              <a:tr h="0">
                <a:tc>
                  <a:txBody>
                    <a:bodyPr/>
                    <a:lstStyle/>
                    <a:p>
                      <a:pPr marL="0" marR="0" algn="just">
                        <a:spcBef>
                          <a:spcPts val="0"/>
                        </a:spcBef>
                        <a:spcAft>
                          <a:spcPts val="0"/>
                        </a:spcAft>
                      </a:pPr>
                      <a:r>
                        <a:rPr lang="en-US" sz="1050" kern="100" dirty="0">
                          <a:effectLst/>
                        </a:rPr>
                        <a:t>Random out offset (closed loop)</a:t>
                      </a:r>
                      <a:endParaRPr lang="en-US" sz="105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050" kern="100" dirty="0">
                          <a:effectLst/>
                        </a:rPr>
                        <a:t>Sigma= 0.82mV</a:t>
                      </a:r>
                      <a:endParaRPr lang="en-US" sz="1050" kern="1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650886002"/>
                  </a:ext>
                </a:extLst>
              </a:tr>
            </a:tbl>
          </a:graphicData>
        </a:graphic>
      </p:graphicFrame>
    </p:spTree>
    <p:extLst>
      <p:ext uri="{BB962C8B-B14F-4D97-AF65-F5344CB8AC3E}">
        <p14:creationId xmlns:p14="http://schemas.microsoft.com/office/powerpoint/2010/main" val="3080082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08AD-5C7F-3379-EF75-4AF42795125B}"/>
              </a:ext>
            </a:extLst>
          </p:cNvPr>
          <p:cNvSpPr>
            <a:spLocks noGrp="1"/>
          </p:cNvSpPr>
          <p:nvPr>
            <p:ph type="title"/>
          </p:nvPr>
        </p:nvSpPr>
        <p:spPr>
          <a:xfrm>
            <a:off x="838200" y="29304"/>
            <a:ext cx="11538488" cy="528145"/>
          </a:xfrm>
        </p:spPr>
        <p:txBody>
          <a:bodyPr>
            <a:normAutofit fontScale="90000"/>
          </a:bodyPr>
          <a:lstStyle/>
          <a:p>
            <a:r>
              <a:rPr lang="en-US" dirty="0"/>
              <a:t>Prototype Peak Peak Finder</a:t>
            </a:r>
          </a:p>
        </p:txBody>
      </p:sp>
      <p:sp>
        <p:nvSpPr>
          <p:cNvPr id="4" name="Footer Placeholder 3">
            <a:extLst>
              <a:ext uri="{FF2B5EF4-FFF2-40B4-BE49-F238E27FC236}">
                <a16:creationId xmlns:a16="http://schemas.microsoft.com/office/drawing/2014/main" id="{CDCB69DE-D45B-D191-6B67-04DC5A1771D0}"/>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76613716-FF37-B05D-EE72-232CCE386A3E}"/>
              </a:ext>
            </a:extLst>
          </p:cNvPr>
          <p:cNvSpPr>
            <a:spLocks noGrp="1"/>
          </p:cNvSpPr>
          <p:nvPr>
            <p:ph type="sldNum" sz="quarter" idx="12"/>
          </p:nvPr>
        </p:nvSpPr>
        <p:spPr/>
        <p:txBody>
          <a:bodyPr/>
          <a:lstStyle/>
          <a:p>
            <a:fld id="{04C77634-C5CF-46BB-9E4E-86604B43BADC}" type="slidenum">
              <a:rPr lang="en-US" smtClean="0"/>
              <a:t>12</a:t>
            </a:fld>
            <a:endParaRPr lang="en-US"/>
          </a:p>
        </p:txBody>
      </p:sp>
      <p:pic>
        <p:nvPicPr>
          <p:cNvPr id="6" name="image4.png">
            <a:extLst>
              <a:ext uri="{FF2B5EF4-FFF2-40B4-BE49-F238E27FC236}">
                <a16:creationId xmlns:a16="http://schemas.microsoft.com/office/drawing/2014/main" id="{433F084C-0615-E743-0016-326C37BAA2BC}"/>
              </a:ext>
            </a:extLst>
          </p:cNvPr>
          <p:cNvPicPr>
            <a:picLocks noGrp="1"/>
          </p:cNvPicPr>
          <p:nvPr>
            <p:ph idx="1"/>
          </p:nvPr>
        </p:nvPicPr>
        <p:blipFill>
          <a:blip r:embed="rId2"/>
          <a:srcRect l="13461" t="37435" r="3846" b="28602"/>
          <a:stretch>
            <a:fillRect/>
          </a:stretch>
        </p:blipFill>
        <p:spPr>
          <a:xfrm>
            <a:off x="838200" y="596572"/>
            <a:ext cx="10515600" cy="2429371"/>
          </a:xfrm>
          <a:prstGeom prst="rect">
            <a:avLst/>
          </a:prstGeom>
          <a:ln/>
        </p:spPr>
      </p:pic>
      <p:pic>
        <p:nvPicPr>
          <p:cNvPr id="7" name="image8.png">
            <a:extLst>
              <a:ext uri="{FF2B5EF4-FFF2-40B4-BE49-F238E27FC236}">
                <a16:creationId xmlns:a16="http://schemas.microsoft.com/office/drawing/2014/main" id="{309182F0-7486-9A88-0A8C-DC4529D909D5}"/>
              </a:ext>
            </a:extLst>
          </p:cNvPr>
          <p:cNvPicPr/>
          <p:nvPr/>
        </p:nvPicPr>
        <p:blipFill>
          <a:blip r:embed="rId3"/>
          <a:srcRect l="30608" t="15299" r="16586" b="8694"/>
          <a:stretch>
            <a:fillRect/>
          </a:stretch>
        </p:blipFill>
        <p:spPr>
          <a:xfrm>
            <a:off x="850900" y="2326545"/>
            <a:ext cx="5461000" cy="4029805"/>
          </a:xfrm>
          <a:prstGeom prst="rect">
            <a:avLst/>
          </a:prstGeom>
          <a:ln/>
        </p:spPr>
      </p:pic>
      <p:sp>
        <p:nvSpPr>
          <p:cNvPr id="8" name="TextBox 7">
            <a:extLst>
              <a:ext uri="{FF2B5EF4-FFF2-40B4-BE49-F238E27FC236}">
                <a16:creationId xmlns:a16="http://schemas.microsoft.com/office/drawing/2014/main" id="{15DB4205-D00E-AD30-D314-1393C2F8A4A4}"/>
              </a:ext>
            </a:extLst>
          </p:cNvPr>
          <p:cNvSpPr txBox="1"/>
          <p:nvPr/>
        </p:nvSpPr>
        <p:spPr>
          <a:xfrm>
            <a:off x="6213577" y="142612"/>
            <a:ext cx="7914290" cy="318998"/>
          </a:xfrm>
          <a:prstGeom prst="rect">
            <a:avLst/>
          </a:prstGeom>
          <a:noFill/>
        </p:spPr>
        <p:txBody>
          <a:bodyPr wrap="square" rtlCol="0">
            <a:spAutoFit/>
          </a:bodyPr>
          <a:lstStyle/>
          <a:p>
            <a:pPr marL="457200" marR="0">
              <a:lnSpc>
                <a:spcPct val="115000"/>
              </a:lnSpc>
              <a:spcBef>
                <a:spcPts val="0"/>
              </a:spcBef>
              <a:spcAft>
                <a:spcPts val="0"/>
              </a:spcAft>
            </a:pPr>
            <a:r>
              <a:rPr lang="en-US" sz="1400" b="1" dirty="0">
                <a:effectLst/>
                <a:latin typeface="Arial" panose="020B0604020202020204" pitchFamily="34" charset="0"/>
                <a:ea typeface="Arial" panose="020B0604020202020204" pitchFamily="34" charset="0"/>
              </a:rPr>
              <a:t>Static power consumption</a:t>
            </a:r>
            <a:r>
              <a:rPr lang="en-US" sz="1400" dirty="0">
                <a:effectLst/>
                <a:latin typeface="Arial" panose="020B0604020202020204" pitchFamily="34" charset="0"/>
                <a:ea typeface="Arial" panose="020B0604020202020204" pitchFamily="34" charset="0"/>
              </a:rPr>
              <a:t> = 1.2V * 3.7mA </a:t>
            </a:r>
          </a:p>
        </p:txBody>
      </p:sp>
      <p:pic>
        <p:nvPicPr>
          <p:cNvPr id="3" name="image2.png">
            <a:extLst>
              <a:ext uri="{FF2B5EF4-FFF2-40B4-BE49-F238E27FC236}">
                <a16:creationId xmlns:a16="http://schemas.microsoft.com/office/drawing/2014/main" id="{E2F4DDA3-3990-4360-82A7-FDEC7FCA6383}"/>
              </a:ext>
            </a:extLst>
          </p:cNvPr>
          <p:cNvPicPr/>
          <p:nvPr/>
        </p:nvPicPr>
        <p:blipFill rotWithShape="1">
          <a:blip r:embed="rId4">
            <a:extLst>
              <a:ext uri="{BEBA8EAE-BF5A-486C-A8C5-ECC9F3942E4B}">
                <a14:imgProps xmlns:a14="http://schemas.microsoft.com/office/drawing/2010/main">
                  <a14:imgLayer r:embed="rId5">
                    <a14:imgEffect>
                      <a14:sharpenSoften amount="100000"/>
                    </a14:imgEffect>
                    <a14:imgEffect>
                      <a14:brightnessContrast bright="-5000" contrast="100000"/>
                    </a14:imgEffect>
                  </a14:imgLayer>
                </a14:imgProps>
              </a:ext>
            </a:extLst>
          </a:blip>
          <a:srcRect l="14423" t="12992" r="42220" b="3535"/>
          <a:stretch/>
        </p:blipFill>
        <p:spPr>
          <a:xfrm>
            <a:off x="6311901" y="3025944"/>
            <a:ext cx="5041900" cy="3392336"/>
          </a:xfrm>
          <a:prstGeom prst="rect">
            <a:avLst/>
          </a:prstGeom>
          <a:ln/>
        </p:spPr>
      </p:pic>
      <p:sp>
        <p:nvSpPr>
          <p:cNvPr id="9" name="TextBox 8">
            <a:extLst>
              <a:ext uri="{FF2B5EF4-FFF2-40B4-BE49-F238E27FC236}">
                <a16:creationId xmlns:a16="http://schemas.microsoft.com/office/drawing/2014/main" id="{5050D579-FBC5-2F85-73FD-2AEAFCCB351D}"/>
              </a:ext>
            </a:extLst>
          </p:cNvPr>
          <p:cNvSpPr txBox="1"/>
          <p:nvPr/>
        </p:nvSpPr>
        <p:spPr>
          <a:xfrm>
            <a:off x="9358825" y="3337311"/>
            <a:ext cx="1982275" cy="646331"/>
          </a:xfrm>
          <a:prstGeom prst="rect">
            <a:avLst/>
          </a:prstGeom>
          <a:noFill/>
        </p:spPr>
        <p:txBody>
          <a:bodyPr wrap="square" rtlCol="0">
            <a:spAutoFit/>
          </a:bodyPr>
          <a:lstStyle/>
          <a:p>
            <a:r>
              <a:rPr lang="en-US" dirty="0">
                <a:solidFill>
                  <a:schemeClr val="bg1"/>
                </a:solidFill>
              </a:rPr>
              <a:t>2 - 5mV signals,  </a:t>
            </a:r>
          </a:p>
          <a:p>
            <a:r>
              <a:rPr lang="en-US" dirty="0">
                <a:solidFill>
                  <a:schemeClr val="bg1"/>
                </a:solidFill>
              </a:rPr>
              <a:t>4.2ns separation</a:t>
            </a:r>
          </a:p>
        </p:txBody>
      </p:sp>
      <p:sp>
        <p:nvSpPr>
          <p:cNvPr id="10" name="TextBox 9">
            <a:extLst>
              <a:ext uri="{FF2B5EF4-FFF2-40B4-BE49-F238E27FC236}">
                <a16:creationId xmlns:a16="http://schemas.microsoft.com/office/drawing/2014/main" id="{79F5F0B3-9A9D-B3A7-9369-688E9C852ADE}"/>
              </a:ext>
            </a:extLst>
          </p:cNvPr>
          <p:cNvSpPr txBox="1"/>
          <p:nvPr/>
        </p:nvSpPr>
        <p:spPr>
          <a:xfrm>
            <a:off x="1179870" y="5590504"/>
            <a:ext cx="5958349" cy="646331"/>
          </a:xfrm>
          <a:prstGeom prst="rect">
            <a:avLst/>
          </a:prstGeom>
          <a:noFill/>
        </p:spPr>
        <p:txBody>
          <a:bodyPr wrap="square" rtlCol="0">
            <a:spAutoFit/>
          </a:bodyPr>
          <a:lstStyle/>
          <a:p>
            <a:r>
              <a:rPr lang="en-US" sz="1800" b="1" dirty="0">
                <a:solidFill>
                  <a:schemeClr val="bg1"/>
                </a:solidFill>
                <a:effectLst/>
                <a:latin typeface="Arial" panose="020B0604020202020204" pitchFamily="34" charset="0"/>
                <a:ea typeface="Arial" panose="020B0604020202020204" pitchFamily="34" charset="0"/>
              </a:rPr>
              <a:t>78um(width) * 65um(height) = 5070um^2</a:t>
            </a:r>
          </a:p>
          <a:p>
            <a:endParaRPr lang="en-US" dirty="0"/>
          </a:p>
        </p:txBody>
      </p:sp>
    </p:spTree>
    <p:extLst>
      <p:ext uri="{BB962C8B-B14F-4D97-AF65-F5344CB8AC3E}">
        <p14:creationId xmlns:p14="http://schemas.microsoft.com/office/powerpoint/2010/main" val="40819197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86697" y="-12205"/>
            <a:ext cx="7315835" cy="1325563"/>
          </a:xfrm>
        </p:spPr>
        <p:txBody>
          <a:bodyPr/>
          <a:lstStyle/>
          <a:p>
            <a:r>
              <a:rPr lang="en-US" altLang="zh-CN" dirty="0"/>
              <a:t>Gated Integrator test bench</a:t>
            </a:r>
          </a:p>
        </p:txBody>
      </p:sp>
      <p:pic>
        <p:nvPicPr>
          <p:cNvPr id="4" name="图片 3" descr="Screenshot-3 (1)"/>
          <p:cNvPicPr>
            <a:picLocks noChangeAspect="1"/>
          </p:cNvPicPr>
          <p:nvPr/>
        </p:nvPicPr>
        <p:blipFill>
          <a:blip r:embed="rId4"/>
          <a:stretch>
            <a:fillRect/>
          </a:stretch>
        </p:blipFill>
        <p:spPr>
          <a:xfrm>
            <a:off x="4733925" y="1504315"/>
            <a:ext cx="7169150" cy="4935855"/>
          </a:xfrm>
          <a:prstGeom prst="rect">
            <a:avLst/>
          </a:prstGeom>
        </p:spPr>
      </p:pic>
      <p:sp>
        <p:nvSpPr>
          <p:cNvPr id="5" name="文本框 4"/>
          <p:cNvSpPr txBox="1"/>
          <p:nvPr/>
        </p:nvSpPr>
        <p:spPr>
          <a:xfrm>
            <a:off x="19529" y="1461293"/>
            <a:ext cx="4575810" cy="2604135"/>
          </a:xfrm>
          <a:prstGeom prst="rect">
            <a:avLst/>
          </a:prstGeom>
          <a:noFill/>
        </p:spPr>
        <p:txBody>
          <a:bodyPr wrap="square" rtlCol="0">
            <a:noAutofit/>
          </a:bodyPr>
          <a:lstStyle/>
          <a:p>
            <a:pPr marL="285750" indent="-285750">
              <a:buFont typeface="Arial" panose="020B0604020202020204" pitchFamily="34" charset="0"/>
              <a:buChar char="•"/>
            </a:pPr>
            <a:r>
              <a:rPr lang="en-US" altLang="zh-CN" sz="2800" dirty="0"/>
              <a:t>Comparator gated input.</a:t>
            </a:r>
          </a:p>
          <a:p>
            <a:pPr marL="285750" indent="-285750">
              <a:buFont typeface="Arial" panose="020B0604020202020204" pitchFamily="34" charset="0"/>
              <a:buChar char="•"/>
            </a:pPr>
            <a:r>
              <a:rPr lang="en-US" altLang="zh-CN" sz="2800" dirty="0"/>
              <a:t>When no signal: switch off, source impedance becomes very high, which stops Cap leakage.</a:t>
            </a:r>
          </a:p>
          <a:p>
            <a:pPr marL="285750" indent="-285750">
              <a:buFont typeface="Arial" panose="020B0604020202020204" pitchFamily="34" charset="0"/>
              <a:buChar char="•"/>
            </a:pPr>
            <a:r>
              <a:rPr lang="en-US" altLang="zh-CN" sz="2800" dirty="0"/>
              <a:t>Able to integrate successively without reset</a:t>
            </a:r>
          </a:p>
          <a:p>
            <a:pPr marL="285750" indent="-285750">
              <a:buFont typeface="Arial" panose="020B0604020202020204" pitchFamily="34" charset="0"/>
              <a:buChar char="•"/>
            </a:pPr>
            <a:endParaRPr lang="en-US" altLang="zh-CN" dirty="0"/>
          </a:p>
          <a:p>
            <a:pPr indent="0">
              <a:buFont typeface="Arial" panose="020B0604020202020204" pitchFamily="34" charset="0"/>
              <a:buNone/>
            </a:pPr>
            <a:r>
              <a:rPr lang="en-US" altLang="zh-CN" dirty="0"/>
              <a:t> </a:t>
            </a:r>
          </a:p>
        </p:txBody>
      </p:sp>
      <p:sp>
        <p:nvSpPr>
          <p:cNvPr id="6" name="文本框 5"/>
          <p:cNvSpPr txBox="1"/>
          <p:nvPr/>
        </p:nvSpPr>
        <p:spPr>
          <a:xfrm>
            <a:off x="8164830" y="5855335"/>
            <a:ext cx="1824355" cy="368300"/>
          </a:xfrm>
          <a:prstGeom prst="rect">
            <a:avLst/>
          </a:prstGeom>
          <a:noFill/>
        </p:spPr>
        <p:txBody>
          <a:bodyPr wrap="square" rtlCol="0">
            <a:spAutoFit/>
          </a:bodyPr>
          <a:lstStyle/>
          <a:p>
            <a:r>
              <a:rPr lang="en-US" altLang="zh-CN">
                <a:solidFill>
                  <a:srgbClr val="FFFF00"/>
                </a:solidFill>
              </a:rPr>
              <a:t>Trigger Comp</a:t>
            </a:r>
          </a:p>
        </p:txBody>
      </p:sp>
      <p:sp>
        <p:nvSpPr>
          <p:cNvPr id="7" name="文本框 6"/>
          <p:cNvSpPr txBox="1"/>
          <p:nvPr/>
        </p:nvSpPr>
        <p:spPr>
          <a:xfrm>
            <a:off x="5850890" y="2440305"/>
            <a:ext cx="1610995" cy="368300"/>
          </a:xfrm>
          <a:prstGeom prst="rect">
            <a:avLst/>
          </a:prstGeom>
          <a:noFill/>
        </p:spPr>
        <p:txBody>
          <a:bodyPr wrap="square" rtlCol="0">
            <a:spAutoFit/>
          </a:bodyPr>
          <a:lstStyle/>
          <a:p>
            <a:r>
              <a:rPr lang="en-US" altLang="zh-CN">
                <a:solidFill>
                  <a:srgbClr val="FFFF00"/>
                </a:solidFill>
              </a:rPr>
              <a:t>Delay Block</a:t>
            </a:r>
          </a:p>
        </p:txBody>
      </p:sp>
      <p:sp>
        <p:nvSpPr>
          <p:cNvPr id="8" name="文本框 7"/>
          <p:cNvSpPr txBox="1"/>
          <p:nvPr/>
        </p:nvSpPr>
        <p:spPr>
          <a:xfrm>
            <a:off x="7461885" y="2028190"/>
            <a:ext cx="1720850" cy="368300"/>
          </a:xfrm>
          <a:prstGeom prst="rect">
            <a:avLst/>
          </a:prstGeom>
          <a:noFill/>
        </p:spPr>
        <p:txBody>
          <a:bodyPr wrap="square" rtlCol="0">
            <a:spAutoFit/>
          </a:bodyPr>
          <a:lstStyle/>
          <a:p>
            <a:r>
              <a:rPr lang="en-US" altLang="zh-CN">
                <a:solidFill>
                  <a:srgbClr val="FFFF00"/>
                </a:solidFill>
              </a:rPr>
              <a:t>Source Switch</a:t>
            </a:r>
          </a:p>
        </p:txBody>
      </p:sp>
      <p:sp>
        <p:nvSpPr>
          <p:cNvPr id="9" name="文本框 8"/>
          <p:cNvSpPr txBox="1"/>
          <p:nvPr/>
        </p:nvSpPr>
        <p:spPr>
          <a:xfrm>
            <a:off x="8914765" y="5266055"/>
            <a:ext cx="2879725" cy="368300"/>
          </a:xfrm>
          <a:prstGeom prst="rect">
            <a:avLst/>
          </a:prstGeom>
          <a:noFill/>
        </p:spPr>
        <p:txBody>
          <a:bodyPr wrap="square" rtlCol="0">
            <a:spAutoFit/>
          </a:bodyPr>
          <a:lstStyle/>
          <a:p>
            <a:r>
              <a:rPr lang="en-US" altLang="zh-CN">
                <a:solidFill>
                  <a:srgbClr val="FFFF00"/>
                </a:solidFill>
              </a:rPr>
              <a:t>Vbase(set by DAC)</a:t>
            </a:r>
          </a:p>
        </p:txBody>
      </p:sp>
      <p:cxnSp>
        <p:nvCxnSpPr>
          <p:cNvPr id="10" name="直接箭头连接符 9"/>
          <p:cNvCxnSpPr/>
          <p:nvPr/>
        </p:nvCxnSpPr>
        <p:spPr>
          <a:xfrm flipH="1" flipV="1">
            <a:off x="7466330" y="5446395"/>
            <a:ext cx="1126490" cy="373380"/>
          </a:xfrm>
          <a:prstGeom prst="straightConnector1">
            <a:avLst/>
          </a:prstGeom>
          <a:ln>
            <a:solidFill>
              <a:srgbClr val="FFFF00"/>
            </a:solidFill>
            <a:tailEnd type="arrow"/>
          </a:ln>
        </p:spPr>
        <p:style>
          <a:lnRef idx="2">
            <a:schemeClr val="accent1"/>
          </a:lnRef>
          <a:fillRef idx="0">
            <a:srgbClr val="FFFFFF"/>
          </a:fillRef>
          <a:effectRef idx="0">
            <a:srgbClr val="FFFFFF"/>
          </a:effectRef>
          <a:fontRef idx="minor">
            <a:schemeClr val="tx1"/>
          </a:fontRef>
        </p:style>
      </p:cxnSp>
      <p:cxnSp>
        <p:nvCxnSpPr>
          <p:cNvPr id="11" name="直接箭头连接符 10"/>
          <p:cNvCxnSpPr/>
          <p:nvPr/>
        </p:nvCxnSpPr>
        <p:spPr>
          <a:xfrm flipV="1">
            <a:off x="9886950" y="4223385"/>
            <a:ext cx="314960" cy="1100455"/>
          </a:xfrm>
          <a:prstGeom prst="straightConnector1">
            <a:avLst/>
          </a:prstGeom>
          <a:ln>
            <a:solidFill>
              <a:srgbClr val="FFFF00"/>
            </a:solidFill>
            <a:tailEnd type="arrow"/>
          </a:ln>
        </p:spPr>
        <p:style>
          <a:lnRef idx="2">
            <a:schemeClr val="accent1"/>
          </a:lnRef>
          <a:fillRef idx="0">
            <a:srgbClr val="FFFFFF"/>
          </a:fillRef>
          <a:effectRef idx="0">
            <a:srgbClr val="FFFFFF"/>
          </a:effectRef>
          <a:fontRef idx="minor">
            <a:schemeClr val="tx1"/>
          </a:fontRef>
        </p:style>
      </p:cxnSp>
      <p:cxnSp>
        <p:nvCxnSpPr>
          <p:cNvPr id="12" name="直接箭头连接符 11"/>
          <p:cNvCxnSpPr/>
          <p:nvPr/>
        </p:nvCxnSpPr>
        <p:spPr>
          <a:xfrm>
            <a:off x="8502650" y="2407920"/>
            <a:ext cx="71120" cy="714375"/>
          </a:xfrm>
          <a:prstGeom prst="straightConnector1">
            <a:avLst/>
          </a:prstGeom>
          <a:ln>
            <a:solidFill>
              <a:srgbClr val="FFFF00"/>
            </a:solidFill>
            <a:tailEnd type="arrow"/>
          </a:ln>
        </p:spPr>
        <p:style>
          <a:lnRef idx="2">
            <a:schemeClr val="accent1"/>
          </a:lnRef>
          <a:fillRef idx="0">
            <a:srgbClr val="FFFFFF"/>
          </a:fillRef>
          <a:effectRef idx="0">
            <a:srgbClr val="FFFFFF"/>
          </a:effectRef>
          <a:fontRef idx="minor">
            <a:schemeClr val="tx1"/>
          </a:fontRef>
        </p:style>
      </p:cxnSp>
      <p:cxnSp>
        <p:nvCxnSpPr>
          <p:cNvPr id="13" name="直接箭头连接符 12"/>
          <p:cNvCxnSpPr/>
          <p:nvPr>
            <p:custDataLst>
              <p:tags r:id="rId2"/>
            </p:custDataLst>
          </p:nvPr>
        </p:nvCxnSpPr>
        <p:spPr>
          <a:xfrm>
            <a:off x="6582410" y="2714625"/>
            <a:ext cx="459105" cy="948690"/>
          </a:xfrm>
          <a:prstGeom prst="straightConnector1">
            <a:avLst/>
          </a:prstGeom>
          <a:ln>
            <a:solidFill>
              <a:srgbClr val="FFFF00"/>
            </a:solidFill>
            <a:tailEnd type="arrow"/>
          </a:ln>
        </p:spPr>
        <p:style>
          <a:lnRef idx="2">
            <a:schemeClr val="accent1"/>
          </a:lnRef>
          <a:fillRef idx="0">
            <a:srgbClr val="FFFFFF"/>
          </a:fillRef>
          <a:effectRef idx="0">
            <a:srgbClr val="FFFFFF"/>
          </a:effectRef>
          <a:fontRef idx="minor">
            <a:schemeClr val="tx1"/>
          </a:fontRef>
        </p:style>
      </p:cxnSp>
      <p:sp>
        <p:nvSpPr>
          <p:cNvPr id="14" name="文本框 13"/>
          <p:cNvSpPr txBox="1"/>
          <p:nvPr/>
        </p:nvSpPr>
        <p:spPr>
          <a:xfrm>
            <a:off x="5521960" y="4802505"/>
            <a:ext cx="922655" cy="368300"/>
          </a:xfrm>
          <a:prstGeom prst="rect">
            <a:avLst/>
          </a:prstGeom>
          <a:noFill/>
        </p:spPr>
        <p:txBody>
          <a:bodyPr wrap="square" rtlCol="0">
            <a:spAutoFit/>
          </a:bodyPr>
          <a:lstStyle/>
          <a:p>
            <a:r>
              <a:rPr lang="en-US" altLang="zh-CN">
                <a:solidFill>
                  <a:srgbClr val="FFFF00"/>
                </a:solidFill>
              </a:rPr>
              <a:t>Vth</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103687" y="149558"/>
            <a:ext cx="5554980" cy="1325563"/>
          </a:xfrm>
        </p:spPr>
        <p:txBody>
          <a:bodyPr>
            <a:normAutofit/>
          </a:bodyPr>
          <a:lstStyle/>
          <a:p>
            <a:r>
              <a:rPr lang="en-US" altLang="zh-CN" dirty="0"/>
              <a:t>Integrator Simulation:</a:t>
            </a:r>
          </a:p>
        </p:txBody>
      </p:sp>
      <p:pic>
        <p:nvPicPr>
          <p:cNvPr id="4" name="图片 3" descr="Screenshot"/>
          <p:cNvPicPr>
            <a:picLocks noChangeAspect="1"/>
          </p:cNvPicPr>
          <p:nvPr/>
        </p:nvPicPr>
        <p:blipFill>
          <a:blip r:embed="rId6"/>
          <a:stretch>
            <a:fillRect/>
          </a:stretch>
        </p:blipFill>
        <p:spPr>
          <a:xfrm>
            <a:off x="1975324" y="1269667"/>
            <a:ext cx="9315450" cy="5438775"/>
          </a:xfrm>
          <a:prstGeom prst="rect">
            <a:avLst/>
          </a:prstGeom>
        </p:spPr>
      </p:pic>
      <p:sp>
        <p:nvSpPr>
          <p:cNvPr id="5" name="文本框 4"/>
          <p:cNvSpPr txBox="1"/>
          <p:nvPr/>
        </p:nvSpPr>
        <p:spPr>
          <a:xfrm>
            <a:off x="5522595" y="2279650"/>
            <a:ext cx="870585" cy="368300"/>
          </a:xfrm>
          <a:prstGeom prst="rect">
            <a:avLst/>
          </a:prstGeom>
          <a:noFill/>
        </p:spPr>
        <p:txBody>
          <a:bodyPr wrap="square" rtlCol="0">
            <a:spAutoFit/>
          </a:bodyPr>
          <a:lstStyle/>
          <a:p>
            <a:r>
              <a:rPr lang="en-US" altLang="zh-CN">
                <a:solidFill>
                  <a:srgbClr val="FFFF00"/>
                </a:solidFill>
              </a:rPr>
              <a:t>50mV</a:t>
            </a:r>
          </a:p>
        </p:txBody>
      </p:sp>
      <p:sp>
        <p:nvSpPr>
          <p:cNvPr id="6" name="文本框 5"/>
          <p:cNvSpPr txBox="1"/>
          <p:nvPr>
            <p:custDataLst>
              <p:tags r:id="rId2"/>
            </p:custDataLst>
          </p:nvPr>
        </p:nvSpPr>
        <p:spPr>
          <a:xfrm>
            <a:off x="8024495" y="1557020"/>
            <a:ext cx="1198880" cy="368300"/>
          </a:xfrm>
          <a:prstGeom prst="rect">
            <a:avLst/>
          </a:prstGeom>
          <a:noFill/>
        </p:spPr>
        <p:txBody>
          <a:bodyPr wrap="square" rtlCol="0">
            <a:spAutoFit/>
          </a:bodyPr>
          <a:lstStyle/>
          <a:p>
            <a:r>
              <a:rPr lang="en-US" altLang="zh-CN">
                <a:solidFill>
                  <a:srgbClr val="FFFF00"/>
                </a:solidFill>
              </a:rPr>
              <a:t>300mV</a:t>
            </a:r>
          </a:p>
        </p:txBody>
      </p:sp>
      <p:sp>
        <p:nvSpPr>
          <p:cNvPr id="7" name="文本框 6"/>
          <p:cNvSpPr txBox="1"/>
          <p:nvPr>
            <p:custDataLst>
              <p:tags r:id="rId3"/>
            </p:custDataLst>
          </p:nvPr>
        </p:nvSpPr>
        <p:spPr>
          <a:xfrm>
            <a:off x="9223375" y="2406650"/>
            <a:ext cx="870585" cy="368300"/>
          </a:xfrm>
          <a:prstGeom prst="rect">
            <a:avLst/>
          </a:prstGeom>
          <a:noFill/>
        </p:spPr>
        <p:txBody>
          <a:bodyPr wrap="square" rtlCol="0">
            <a:spAutoFit/>
          </a:bodyPr>
          <a:lstStyle/>
          <a:p>
            <a:r>
              <a:rPr lang="en-US" altLang="zh-CN">
                <a:solidFill>
                  <a:srgbClr val="FFFF00"/>
                </a:solidFill>
              </a:rPr>
              <a:t>10mV</a:t>
            </a:r>
          </a:p>
        </p:txBody>
      </p:sp>
      <p:sp>
        <p:nvSpPr>
          <p:cNvPr id="8" name="文本框 7"/>
          <p:cNvSpPr txBox="1"/>
          <p:nvPr>
            <p:custDataLst>
              <p:tags r:id="rId4"/>
            </p:custDataLst>
          </p:nvPr>
        </p:nvSpPr>
        <p:spPr>
          <a:xfrm>
            <a:off x="4832350" y="4627245"/>
            <a:ext cx="3670935" cy="368300"/>
          </a:xfrm>
          <a:prstGeom prst="rect">
            <a:avLst/>
          </a:prstGeom>
          <a:noFill/>
        </p:spPr>
        <p:txBody>
          <a:bodyPr wrap="square" rtlCol="0">
            <a:spAutoFit/>
          </a:bodyPr>
          <a:lstStyle/>
          <a:p>
            <a:r>
              <a:rPr lang="en-US" altLang="zh-CN">
                <a:solidFill>
                  <a:srgbClr val="FFFF00"/>
                </a:solidFill>
              </a:rPr>
              <a:t>Comp determining valid integral </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54075" y="-65265"/>
            <a:ext cx="10515600" cy="803275"/>
          </a:xfrm>
        </p:spPr>
        <p:txBody>
          <a:bodyPr/>
          <a:lstStyle/>
          <a:p>
            <a:r>
              <a:rPr lang="en-US" altLang="zh-CN" dirty="0"/>
              <a:t>Analog  Sampler-Schematic</a:t>
            </a:r>
          </a:p>
        </p:txBody>
      </p:sp>
      <p:pic>
        <p:nvPicPr>
          <p:cNvPr id="4" name="图片 3" descr="Screenshot-3"/>
          <p:cNvPicPr>
            <a:picLocks noChangeAspect="1"/>
          </p:cNvPicPr>
          <p:nvPr/>
        </p:nvPicPr>
        <p:blipFill>
          <a:blip r:embed="rId3"/>
          <a:stretch>
            <a:fillRect/>
          </a:stretch>
        </p:blipFill>
        <p:spPr>
          <a:xfrm>
            <a:off x="573814" y="594059"/>
            <a:ext cx="11076122" cy="6064833"/>
          </a:xfrm>
          <a:prstGeom prst="rect">
            <a:avLst/>
          </a:prstGeom>
        </p:spPr>
      </p:pic>
      <p:sp>
        <p:nvSpPr>
          <p:cNvPr id="6" name="矩形 5"/>
          <p:cNvSpPr/>
          <p:nvPr/>
        </p:nvSpPr>
        <p:spPr>
          <a:xfrm>
            <a:off x="7589520" y="4613910"/>
            <a:ext cx="1838960" cy="1670050"/>
          </a:xfrm>
          <a:prstGeom prst="rect">
            <a:avLst/>
          </a:prstGeom>
          <a:noFill/>
          <a:ln w="285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矩形 6"/>
          <p:cNvSpPr/>
          <p:nvPr/>
        </p:nvSpPr>
        <p:spPr>
          <a:xfrm>
            <a:off x="9428480" y="4396105"/>
            <a:ext cx="1462405" cy="1214120"/>
          </a:xfrm>
          <a:prstGeom prst="rect">
            <a:avLst/>
          </a:prstGeom>
          <a:noFill/>
          <a:ln w="28575">
            <a:solidFill>
              <a:srgbClr val="FFFF00"/>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文本框 7"/>
          <p:cNvSpPr txBox="1"/>
          <p:nvPr/>
        </p:nvSpPr>
        <p:spPr>
          <a:xfrm>
            <a:off x="6032306" y="1021080"/>
            <a:ext cx="4739016" cy="1912620"/>
          </a:xfrm>
          <a:prstGeom prst="rect">
            <a:avLst/>
          </a:prstGeom>
          <a:noFill/>
        </p:spPr>
        <p:txBody>
          <a:bodyPr wrap="square" rtlCol="0">
            <a:noAutofit/>
          </a:bodyPr>
          <a:lstStyle/>
          <a:p>
            <a:pPr marL="285750" indent="-285750">
              <a:buFont typeface="Arial" panose="020B0604020202020204" pitchFamily="34" charset="0"/>
              <a:buChar char="•"/>
            </a:pPr>
            <a:r>
              <a:rPr lang="en-US" altLang="zh-CN" sz="2400" dirty="0">
                <a:solidFill>
                  <a:schemeClr val="bg1"/>
                </a:solidFill>
              </a:rPr>
              <a:t>sample using bottom plate sampler</a:t>
            </a:r>
          </a:p>
          <a:p>
            <a:pPr marL="285750" indent="-285750">
              <a:buFont typeface="Arial" panose="020B0604020202020204" pitchFamily="34" charset="0"/>
              <a:buChar char="•"/>
            </a:pPr>
            <a:r>
              <a:rPr lang="en-US" altLang="zh-CN" sz="2400" dirty="0">
                <a:solidFill>
                  <a:schemeClr val="bg1"/>
                </a:solidFill>
              </a:rPr>
              <a:t>sample immediately presented to the read port</a:t>
            </a:r>
          </a:p>
          <a:p>
            <a:pPr marL="285750" indent="-285750">
              <a:buFont typeface="Arial" panose="020B0604020202020204" pitchFamily="34" charset="0"/>
              <a:buChar char="•"/>
            </a:pPr>
            <a:r>
              <a:rPr lang="en-US" altLang="zh-CN" sz="2400" dirty="0">
                <a:solidFill>
                  <a:schemeClr val="bg1"/>
                </a:solidFill>
              </a:rPr>
              <a:t>high output drive </a:t>
            </a:r>
          </a:p>
        </p:txBody>
      </p:sp>
      <p:sp>
        <p:nvSpPr>
          <p:cNvPr id="10" name="文本框 9"/>
          <p:cNvSpPr txBox="1"/>
          <p:nvPr/>
        </p:nvSpPr>
        <p:spPr>
          <a:xfrm>
            <a:off x="5216525" y="5915660"/>
            <a:ext cx="2500630" cy="368300"/>
          </a:xfrm>
          <a:prstGeom prst="rect">
            <a:avLst/>
          </a:prstGeom>
          <a:noFill/>
        </p:spPr>
        <p:txBody>
          <a:bodyPr wrap="square" rtlCol="0">
            <a:spAutoFit/>
          </a:bodyPr>
          <a:lstStyle/>
          <a:p>
            <a:r>
              <a:rPr lang="en-US" altLang="zh-CN">
                <a:solidFill>
                  <a:srgbClr val="FFFF00"/>
                </a:solidFill>
              </a:rPr>
              <a:t>bottom plate sampler</a:t>
            </a:r>
          </a:p>
        </p:txBody>
      </p:sp>
      <p:sp>
        <p:nvSpPr>
          <p:cNvPr id="11" name="文本框 10"/>
          <p:cNvSpPr txBox="1"/>
          <p:nvPr/>
        </p:nvSpPr>
        <p:spPr>
          <a:xfrm>
            <a:off x="9655175" y="3968115"/>
            <a:ext cx="1714500" cy="368300"/>
          </a:xfrm>
          <a:prstGeom prst="rect">
            <a:avLst/>
          </a:prstGeom>
          <a:noFill/>
        </p:spPr>
        <p:txBody>
          <a:bodyPr wrap="square" rtlCol="0">
            <a:spAutoFit/>
          </a:bodyPr>
          <a:lstStyle/>
          <a:p>
            <a:r>
              <a:rPr lang="en-US" altLang="zh-CN">
                <a:solidFill>
                  <a:srgbClr val="FFFF00"/>
                </a:solidFill>
              </a:rPr>
              <a:t>output buffer</a:t>
            </a:r>
          </a:p>
        </p:txBody>
      </p:sp>
      <p:sp>
        <p:nvSpPr>
          <p:cNvPr id="12" name="文本框 11"/>
          <p:cNvSpPr txBox="1"/>
          <p:nvPr/>
        </p:nvSpPr>
        <p:spPr>
          <a:xfrm>
            <a:off x="2530690" y="1213184"/>
            <a:ext cx="1610995" cy="368300"/>
          </a:xfrm>
          <a:prstGeom prst="rect">
            <a:avLst/>
          </a:prstGeom>
          <a:noFill/>
        </p:spPr>
        <p:txBody>
          <a:bodyPr wrap="square" rtlCol="0">
            <a:spAutoFit/>
          </a:bodyPr>
          <a:lstStyle/>
          <a:p>
            <a:r>
              <a:rPr lang="en-US" altLang="zh-CN" dirty="0">
                <a:solidFill>
                  <a:srgbClr val="FFFF00"/>
                </a:solidFill>
              </a:rPr>
              <a:t>switch delay</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CC6DA7-FDCA-84E6-34AF-175DEB4A0795}"/>
              </a:ext>
            </a:extLst>
          </p:cNvPr>
          <p:cNvSpPr/>
          <p:nvPr/>
        </p:nvSpPr>
        <p:spPr>
          <a:xfrm>
            <a:off x="6027419" y="898842"/>
            <a:ext cx="98163" cy="5060315"/>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719643" y="35416"/>
            <a:ext cx="10919311" cy="527760"/>
          </a:xfrm>
        </p:spPr>
        <p:txBody>
          <a:bodyPr>
            <a:normAutofit fontScale="90000"/>
          </a:bodyPr>
          <a:lstStyle/>
          <a:p>
            <a:r>
              <a:rPr lang="en-US" altLang="zh-CN" dirty="0">
                <a:sym typeface="+mn-ea"/>
              </a:rPr>
              <a:t>Sampler- Range / Precision  over process Windows</a:t>
            </a:r>
            <a:endParaRPr lang="zh-CN" altLang="en-US" dirty="0"/>
          </a:p>
        </p:txBody>
      </p:sp>
      <p:pic>
        <p:nvPicPr>
          <p:cNvPr id="4" name="图片 3" descr="Screenshot-4"/>
          <p:cNvPicPr>
            <a:picLocks noChangeAspect="1"/>
          </p:cNvPicPr>
          <p:nvPr/>
        </p:nvPicPr>
        <p:blipFill rotWithShape="1">
          <a:blip r:embed="rId3"/>
          <a:srcRect l="20685"/>
          <a:stretch/>
        </p:blipFill>
        <p:spPr>
          <a:xfrm>
            <a:off x="0" y="898842"/>
            <a:ext cx="6027419" cy="5060315"/>
          </a:xfrm>
          <a:prstGeom prst="rect">
            <a:avLst/>
          </a:prstGeom>
        </p:spPr>
      </p:pic>
      <p:sp>
        <p:nvSpPr>
          <p:cNvPr id="6" name="文本框 5"/>
          <p:cNvSpPr txBox="1"/>
          <p:nvPr/>
        </p:nvSpPr>
        <p:spPr>
          <a:xfrm>
            <a:off x="365664" y="533909"/>
            <a:ext cx="7257228" cy="369332"/>
          </a:xfrm>
          <a:prstGeom prst="rect">
            <a:avLst/>
          </a:prstGeom>
          <a:noFill/>
        </p:spPr>
        <p:txBody>
          <a:bodyPr wrap="square" rtlCol="0">
            <a:spAutoFit/>
          </a:bodyPr>
          <a:lstStyle/>
          <a:p>
            <a:r>
              <a:rPr lang="en-US" altLang="zh-CN" dirty="0">
                <a:sym typeface="+mn-ea"/>
              </a:rPr>
              <a:t>Read output VS </a:t>
            </a:r>
            <a:r>
              <a:rPr lang="en-US" altLang="zh-CN" dirty="0"/>
              <a:t>Write input (measure 80nS after sampling)  </a:t>
            </a:r>
          </a:p>
        </p:txBody>
      </p:sp>
      <p:pic>
        <p:nvPicPr>
          <p:cNvPr id="3" name="图片 3" descr="Screenshot-4">
            <a:extLst>
              <a:ext uri="{FF2B5EF4-FFF2-40B4-BE49-F238E27FC236}">
                <a16:creationId xmlns:a16="http://schemas.microsoft.com/office/drawing/2014/main" id="{5787A153-24D3-ECBC-2AC5-81C738357D4B}"/>
              </a:ext>
            </a:extLst>
          </p:cNvPr>
          <p:cNvPicPr>
            <a:picLocks noChangeAspect="1"/>
          </p:cNvPicPr>
          <p:nvPr/>
        </p:nvPicPr>
        <p:blipFill rotWithShape="1">
          <a:blip r:embed="rId3"/>
          <a:srcRect t="1653" r="78790" b="77837"/>
          <a:stretch/>
        </p:blipFill>
        <p:spPr>
          <a:xfrm>
            <a:off x="3287275" y="3840282"/>
            <a:ext cx="2225497" cy="1386680"/>
          </a:xfrm>
          <a:prstGeom prst="rect">
            <a:avLst/>
          </a:prstGeom>
        </p:spPr>
      </p:pic>
      <p:pic>
        <p:nvPicPr>
          <p:cNvPr id="5" name="图片 3" descr="Screenshot">
            <a:extLst>
              <a:ext uri="{FF2B5EF4-FFF2-40B4-BE49-F238E27FC236}">
                <a16:creationId xmlns:a16="http://schemas.microsoft.com/office/drawing/2014/main" id="{C1B247AE-979F-C1C9-DC74-773EFFBFFDF2}"/>
              </a:ext>
            </a:extLst>
          </p:cNvPr>
          <p:cNvPicPr>
            <a:picLocks noChangeAspect="1"/>
          </p:cNvPicPr>
          <p:nvPr/>
        </p:nvPicPr>
        <p:blipFill rotWithShape="1">
          <a:blip r:embed="rId4"/>
          <a:srcRect l="10912" t="2132" b="1752"/>
          <a:stretch/>
        </p:blipFill>
        <p:spPr>
          <a:xfrm>
            <a:off x="6120745" y="909600"/>
            <a:ext cx="6038835" cy="5060315"/>
          </a:xfrm>
          <a:prstGeom prst="rect">
            <a:avLst/>
          </a:prstGeom>
        </p:spPr>
      </p:pic>
      <p:pic>
        <p:nvPicPr>
          <p:cNvPr id="7" name="图片 3" descr="Screenshot">
            <a:extLst>
              <a:ext uri="{FF2B5EF4-FFF2-40B4-BE49-F238E27FC236}">
                <a16:creationId xmlns:a16="http://schemas.microsoft.com/office/drawing/2014/main" id="{028CB57A-2A59-7FC5-AA53-F5B447CE6995}"/>
              </a:ext>
            </a:extLst>
          </p:cNvPr>
          <p:cNvPicPr>
            <a:picLocks noChangeAspect="1"/>
          </p:cNvPicPr>
          <p:nvPr/>
        </p:nvPicPr>
        <p:blipFill rotWithShape="1">
          <a:blip r:embed="rId4"/>
          <a:srcRect r="89387" b="78698"/>
          <a:stretch/>
        </p:blipFill>
        <p:spPr>
          <a:xfrm>
            <a:off x="10571159" y="966663"/>
            <a:ext cx="1541929" cy="1878267"/>
          </a:xfrm>
          <a:prstGeom prst="rect">
            <a:avLst/>
          </a:prstGeom>
        </p:spPr>
      </p:pic>
      <p:sp>
        <p:nvSpPr>
          <p:cNvPr id="8" name="TextBox 7">
            <a:extLst>
              <a:ext uri="{FF2B5EF4-FFF2-40B4-BE49-F238E27FC236}">
                <a16:creationId xmlns:a16="http://schemas.microsoft.com/office/drawing/2014/main" id="{1A8C8466-7581-8B8B-179C-467138FE8DDF}"/>
              </a:ext>
            </a:extLst>
          </p:cNvPr>
          <p:cNvSpPr txBox="1"/>
          <p:nvPr/>
        </p:nvSpPr>
        <p:spPr>
          <a:xfrm>
            <a:off x="7078531" y="1697177"/>
            <a:ext cx="2618591" cy="646331"/>
          </a:xfrm>
          <a:prstGeom prst="rect">
            <a:avLst/>
          </a:prstGeom>
          <a:noFill/>
        </p:spPr>
        <p:txBody>
          <a:bodyPr wrap="square" rtlCol="0">
            <a:spAutoFit/>
          </a:bodyPr>
          <a:lstStyle/>
          <a:p>
            <a:r>
              <a:rPr lang="en-US" dirty="0">
                <a:solidFill>
                  <a:schemeClr val="bg1"/>
                </a:solidFill>
              </a:rPr>
              <a:t>Percentage Error of measurement </a:t>
            </a:r>
          </a:p>
        </p:txBody>
      </p:sp>
      <p:sp>
        <p:nvSpPr>
          <p:cNvPr id="9" name="TextBox 8">
            <a:extLst>
              <a:ext uri="{FF2B5EF4-FFF2-40B4-BE49-F238E27FC236}">
                <a16:creationId xmlns:a16="http://schemas.microsoft.com/office/drawing/2014/main" id="{4085A220-5E03-CDD2-B1D7-63AD7CC1CE6C}"/>
              </a:ext>
            </a:extLst>
          </p:cNvPr>
          <p:cNvSpPr txBox="1"/>
          <p:nvPr/>
        </p:nvSpPr>
        <p:spPr>
          <a:xfrm>
            <a:off x="6036607" y="966663"/>
            <a:ext cx="694421" cy="369332"/>
          </a:xfrm>
          <a:prstGeom prst="rect">
            <a:avLst/>
          </a:prstGeom>
          <a:noFill/>
        </p:spPr>
        <p:txBody>
          <a:bodyPr wrap="none" rtlCol="0">
            <a:spAutoFit/>
          </a:bodyPr>
          <a:lstStyle/>
          <a:p>
            <a:r>
              <a:rPr lang="en-US" dirty="0">
                <a:solidFill>
                  <a:schemeClr val="bg1"/>
                </a:solidFill>
              </a:rPr>
              <a:t>1.6 %</a:t>
            </a:r>
          </a:p>
        </p:txBody>
      </p:sp>
      <p:sp>
        <p:nvSpPr>
          <p:cNvPr id="10" name="TextBox 9">
            <a:extLst>
              <a:ext uri="{FF2B5EF4-FFF2-40B4-BE49-F238E27FC236}">
                <a16:creationId xmlns:a16="http://schemas.microsoft.com/office/drawing/2014/main" id="{6B228066-3B92-CF34-C42B-377116ECBA0C}"/>
              </a:ext>
            </a:extLst>
          </p:cNvPr>
          <p:cNvSpPr txBox="1"/>
          <p:nvPr/>
        </p:nvSpPr>
        <p:spPr>
          <a:xfrm>
            <a:off x="6179299" y="4757628"/>
            <a:ext cx="301686" cy="369332"/>
          </a:xfrm>
          <a:prstGeom prst="rect">
            <a:avLst/>
          </a:prstGeom>
          <a:noFill/>
        </p:spPr>
        <p:txBody>
          <a:bodyPr wrap="none" rtlCol="0">
            <a:spAutoFit/>
          </a:bodyPr>
          <a:lstStyle/>
          <a:p>
            <a:r>
              <a:rPr lang="en-US" dirty="0">
                <a:solidFill>
                  <a:schemeClr val="bg1"/>
                </a:solidFill>
              </a:rPr>
              <a:t>0</a:t>
            </a:r>
          </a:p>
        </p:txBody>
      </p:sp>
      <p:sp>
        <p:nvSpPr>
          <p:cNvPr id="12" name="TextBox 11">
            <a:extLst>
              <a:ext uri="{FF2B5EF4-FFF2-40B4-BE49-F238E27FC236}">
                <a16:creationId xmlns:a16="http://schemas.microsoft.com/office/drawing/2014/main" id="{AFC84339-9F2A-517C-69D3-E2E8877131D0}"/>
              </a:ext>
            </a:extLst>
          </p:cNvPr>
          <p:cNvSpPr txBox="1"/>
          <p:nvPr/>
        </p:nvSpPr>
        <p:spPr>
          <a:xfrm rot="2180073">
            <a:off x="95034" y="6258639"/>
            <a:ext cx="851515" cy="369332"/>
          </a:xfrm>
          <a:prstGeom prst="rect">
            <a:avLst/>
          </a:prstGeom>
          <a:noFill/>
          <a:ln>
            <a:solidFill>
              <a:schemeClr val="accent4">
                <a:lumMod val="60000"/>
                <a:lumOff val="40000"/>
              </a:schemeClr>
            </a:solidFill>
          </a:ln>
        </p:spPr>
        <p:txBody>
          <a:bodyPr wrap="none" rtlCol="0">
            <a:spAutoFit/>
          </a:bodyPr>
          <a:lstStyle/>
          <a:p>
            <a:r>
              <a:rPr lang="en-US" dirty="0"/>
              <a:t>100mV</a:t>
            </a:r>
          </a:p>
        </p:txBody>
      </p:sp>
      <p:cxnSp>
        <p:nvCxnSpPr>
          <p:cNvPr id="14" name="Straight Arrow Connector 13">
            <a:extLst>
              <a:ext uri="{FF2B5EF4-FFF2-40B4-BE49-F238E27FC236}">
                <a16:creationId xmlns:a16="http://schemas.microsoft.com/office/drawing/2014/main" id="{915F2A82-47A0-57BB-76E9-3E176185D23D}"/>
              </a:ext>
            </a:extLst>
          </p:cNvPr>
          <p:cNvCxnSpPr>
            <a:cxnSpLocks/>
          </p:cNvCxnSpPr>
          <p:nvPr/>
        </p:nvCxnSpPr>
        <p:spPr>
          <a:xfrm flipV="1">
            <a:off x="630206" y="5906552"/>
            <a:ext cx="0" cy="347029"/>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F1DE4DAE-D263-ECF1-1D7A-AA2DFC60C3FD}"/>
              </a:ext>
            </a:extLst>
          </p:cNvPr>
          <p:cNvSpPr txBox="1"/>
          <p:nvPr/>
        </p:nvSpPr>
        <p:spPr>
          <a:xfrm rot="2180073">
            <a:off x="6122635" y="6069195"/>
            <a:ext cx="851515" cy="369332"/>
          </a:xfrm>
          <a:prstGeom prst="rect">
            <a:avLst/>
          </a:prstGeom>
          <a:noFill/>
          <a:ln>
            <a:solidFill>
              <a:schemeClr val="accent4">
                <a:lumMod val="60000"/>
                <a:lumOff val="40000"/>
              </a:schemeClr>
            </a:solidFill>
          </a:ln>
        </p:spPr>
        <p:txBody>
          <a:bodyPr wrap="none" rtlCol="0">
            <a:spAutoFit/>
          </a:bodyPr>
          <a:lstStyle/>
          <a:p>
            <a:r>
              <a:rPr lang="en-US" dirty="0"/>
              <a:t>100mV</a:t>
            </a:r>
          </a:p>
        </p:txBody>
      </p:sp>
      <p:cxnSp>
        <p:nvCxnSpPr>
          <p:cNvPr id="21" name="Straight Arrow Connector 20">
            <a:extLst>
              <a:ext uri="{FF2B5EF4-FFF2-40B4-BE49-F238E27FC236}">
                <a16:creationId xmlns:a16="http://schemas.microsoft.com/office/drawing/2014/main" id="{CD73E8D0-7661-E217-6163-6C195D4868C9}"/>
              </a:ext>
            </a:extLst>
          </p:cNvPr>
          <p:cNvCxnSpPr>
            <a:cxnSpLocks/>
          </p:cNvCxnSpPr>
          <p:nvPr/>
        </p:nvCxnSpPr>
        <p:spPr>
          <a:xfrm flipV="1">
            <a:off x="6657807" y="5902300"/>
            <a:ext cx="0" cy="347029"/>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C0362EB-6A18-6830-72EB-AD5FE5CCF287}"/>
              </a:ext>
            </a:extLst>
          </p:cNvPr>
          <p:cNvSpPr txBox="1"/>
          <p:nvPr/>
        </p:nvSpPr>
        <p:spPr>
          <a:xfrm rot="2180073">
            <a:off x="5642658" y="6123489"/>
            <a:ext cx="433132" cy="369332"/>
          </a:xfrm>
          <a:prstGeom prst="rect">
            <a:avLst/>
          </a:prstGeom>
          <a:noFill/>
          <a:ln>
            <a:solidFill>
              <a:schemeClr val="accent4">
                <a:lumMod val="60000"/>
                <a:lumOff val="40000"/>
              </a:schemeClr>
            </a:solidFill>
          </a:ln>
        </p:spPr>
        <p:txBody>
          <a:bodyPr wrap="square" rtlCol="0">
            <a:spAutoFit/>
          </a:bodyPr>
          <a:lstStyle/>
          <a:p>
            <a:r>
              <a:rPr lang="en-US" dirty="0"/>
              <a:t>1V</a:t>
            </a:r>
          </a:p>
        </p:txBody>
      </p:sp>
      <p:cxnSp>
        <p:nvCxnSpPr>
          <p:cNvPr id="23" name="Straight Arrow Connector 22">
            <a:extLst>
              <a:ext uri="{FF2B5EF4-FFF2-40B4-BE49-F238E27FC236}">
                <a16:creationId xmlns:a16="http://schemas.microsoft.com/office/drawing/2014/main" id="{A6B9675D-0DA1-22C4-F6A4-851BEE37F268}"/>
              </a:ext>
            </a:extLst>
          </p:cNvPr>
          <p:cNvCxnSpPr>
            <a:cxnSpLocks/>
          </p:cNvCxnSpPr>
          <p:nvPr/>
        </p:nvCxnSpPr>
        <p:spPr>
          <a:xfrm flipV="1">
            <a:off x="5932525" y="5827221"/>
            <a:ext cx="2" cy="347028"/>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6E39691-743A-679D-3949-71D1EE566BB0}"/>
              </a:ext>
            </a:extLst>
          </p:cNvPr>
          <p:cNvSpPr txBox="1"/>
          <p:nvPr/>
        </p:nvSpPr>
        <p:spPr>
          <a:xfrm rot="2180073">
            <a:off x="11612648" y="6319701"/>
            <a:ext cx="433132" cy="369332"/>
          </a:xfrm>
          <a:prstGeom prst="rect">
            <a:avLst/>
          </a:prstGeom>
          <a:noFill/>
          <a:ln>
            <a:solidFill>
              <a:schemeClr val="accent4">
                <a:lumMod val="60000"/>
                <a:lumOff val="40000"/>
              </a:schemeClr>
            </a:solidFill>
          </a:ln>
        </p:spPr>
        <p:txBody>
          <a:bodyPr wrap="none" rtlCol="0">
            <a:spAutoFit/>
          </a:bodyPr>
          <a:lstStyle/>
          <a:p>
            <a:r>
              <a:rPr lang="en-US" dirty="0"/>
              <a:t>1V</a:t>
            </a:r>
          </a:p>
        </p:txBody>
      </p:sp>
      <p:cxnSp>
        <p:nvCxnSpPr>
          <p:cNvPr id="26" name="Straight Arrow Connector 25">
            <a:extLst>
              <a:ext uri="{FF2B5EF4-FFF2-40B4-BE49-F238E27FC236}">
                <a16:creationId xmlns:a16="http://schemas.microsoft.com/office/drawing/2014/main" id="{D40591A0-9846-5A32-5B98-07EE61D4637D}"/>
              </a:ext>
            </a:extLst>
          </p:cNvPr>
          <p:cNvCxnSpPr>
            <a:cxnSpLocks/>
          </p:cNvCxnSpPr>
          <p:nvPr/>
        </p:nvCxnSpPr>
        <p:spPr>
          <a:xfrm flipV="1">
            <a:off x="11938628" y="5886598"/>
            <a:ext cx="2" cy="347028"/>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FB10A10-7500-196A-A22F-12146EBDBD37}"/>
              </a:ext>
            </a:extLst>
          </p:cNvPr>
          <p:cNvSpPr txBox="1"/>
          <p:nvPr/>
        </p:nvSpPr>
        <p:spPr>
          <a:xfrm>
            <a:off x="2117078" y="6003191"/>
            <a:ext cx="1441420" cy="369332"/>
          </a:xfrm>
          <a:prstGeom prst="rect">
            <a:avLst/>
          </a:prstGeom>
          <a:noFill/>
        </p:spPr>
        <p:txBody>
          <a:bodyPr wrap="none" rtlCol="0">
            <a:spAutoFit/>
          </a:bodyPr>
          <a:lstStyle/>
          <a:p>
            <a:r>
              <a:rPr lang="en-US" dirty="0"/>
              <a:t>Input Voltage</a:t>
            </a:r>
          </a:p>
        </p:txBody>
      </p:sp>
      <p:sp>
        <p:nvSpPr>
          <p:cNvPr id="28" name="TextBox 27">
            <a:extLst>
              <a:ext uri="{FF2B5EF4-FFF2-40B4-BE49-F238E27FC236}">
                <a16:creationId xmlns:a16="http://schemas.microsoft.com/office/drawing/2014/main" id="{6E0D465A-4222-ADC3-03BE-65DD758113A2}"/>
              </a:ext>
            </a:extLst>
          </p:cNvPr>
          <p:cNvSpPr txBox="1"/>
          <p:nvPr/>
        </p:nvSpPr>
        <p:spPr>
          <a:xfrm>
            <a:off x="8557163" y="6099026"/>
            <a:ext cx="1441420" cy="369332"/>
          </a:xfrm>
          <a:prstGeom prst="rect">
            <a:avLst/>
          </a:prstGeom>
          <a:noFill/>
        </p:spPr>
        <p:txBody>
          <a:bodyPr wrap="none" rtlCol="0">
            <a:spAutoFit/>
          </a:bodyPr>
          <a:lstStyle/>
          <a:p>
            <a:r>
              <a:rPr lang="en-US" dirty="0"/>
              <a:t>Input Voltage</a:t>
            </a:r>
          </a:p>
        </p:txBody>
      </p:sp>
      <p:sp>
        <p:nvSpPr>
          <p:cNvPr id="13" name="TextBox 12">
            <a:extLst>
              <a:ext uri="{FF2B5EF4-FFF2-40B4-BE49-F238E27FC236}">
                <a16:creationId xmlns:a16="http://schemas.microsoft.com/office/drawing/2014/main" id="{7DA0354B-1CE7-FFD4-4B8F-227621862CCC}"/>
              </a:ext>
            </a:extLst>
          </p:cNvPr>
          <p:cNvSpPr txBox="1"/>
          <p:nvPr/>
        </p:nvSpPr>
        <p:spPr>
          <a:xfrm rot="16200000">
            <a:off x="-1006415" y="2795380"/>
            <a:ext cx="3423744" cy="369332"/>
          </a:xfrm>
          <a:prstGeom prst="rect">
            <a:avLst/>
          </a:prstGeom>
          <a:noFill/>
        </p:spPr>
        <p:txBody>
          <a:bodyPr wrap="square" rtlCol="0">
            <a:spAutoFit/>
          </a:bodyPr>
          <a:lstStyle/>
          <a:p>
            <a:r>
              <a:rPr lang="en-US" dirty="0">
                <a:solidFill>
                  <a:schemeClr val="bg1"/>
                </a:solidFill>
              </a:rPr>
              <a:t>Voltage on Sample Cap  after 80ns</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14E39-AF33-3613-40DA-748ABA84A1A1}"/>
              </a:ext>
            </a:extLst>
          </p:cNvPr>
          <p:cNvSpPr>
            <a:spLocks noGrp="1"/>
          </p:cNvSpPr>
          <p:nvPr>
            <p:ph type="title"/>
          </p:nvPr>
        </p:nvSpPr>
        <p:spPr>
          <a:xfrm>
            <a:off x="833120" y="23682"/>
            <a:ext cx="10515600" cy="449284"/>
          </a:xfrm>
        </p:spPr>
        <p:txBody>
          <a:bodyPr>
            <a:noAutofit/>
          </a:bodyPr>
          <a:lstStyle/>
          <a:p>
            <a:r>
              <a:rPr lang="en-US" sz="3200" b="1" dirty="0"/>
              <a:t>Bottom Sampling Analog Memory</a:t>
            </a:r>
          </a:p>
        </p:txBody>
      </p:sp>
      <p:sp>
        <p:nvSpPr>
          <p:cNvPr id="4" name="Footer Placeholder 3">
            <a:extLst>
              <a:ext uri="{FF2B5EF4-FFF2-40B4-BE49-F238E27FC236}">
                <a16:creationId xmlns:a16="http://schemas.microsoft.com/office/drawing/2014/main" id="{9CC52F4A-81CF-0628-BC48-5F7E23C30F43}"/>
              </a:ext>
            </a:extLst>
          </p:cNvPr>
          <p:cNvSpPr>
            <a:spLocks noGrp="1"/>
          </p:cNvSpPr>
          <p:nvPr>
            <p:ph type="ftr" sz="quarter" idx="11"/>
          </p:nvPr>
        </p:nvSpPr>
        <p:spPr>
          <a:xfrm>
            <a:off x="4000499" y="6356350"/>
            <a:ext cx="4114800" cy="365125"/>
          </a:xfrm>
        </p:spPr>
        <p:txBody>
          <a:bodyPr/>
          <a:lstStyle/>
          <a:p>
            <a:r>
              <a:rPr lang="en-US"/>
              <a:t>HEPIC 2024 @BNL April 30 - May 2</a:t>
            </a:r>
          </a:p>
        </p:txBody>
      </p:sp>
      <p:sp>
        <p:nvSpPr>
          <p:cNvPr id="5" name="Slide Number Placeholder 4">
            <a:extLst>
              <a:ext uri="{FF2B5EF4-FFF2-40B4-BE49-F238E27FC236}">
                <a16:creationId xmlns:a16="http://schemas.microsoft.com/office/drawing/2014/main" id="{F2480E5C-A6D0-DB8D-6182-6D143904F7AB}"/>
              </a:ext>
            </a:extLst>
          </p:cNvPr>
          <p:cNvSpPr>
            <a:spLocks noGrp="1"/>
          </p:cNvSpPr>
          <p:nvPr>
            <p:ph type="sldNum" sz="quarter" idx="12"/>
          </p:nvPr>
        </p:nvSpPr>
        <p:spPr/>
        <p:txBody>
          <a:bodyPr/>
          <a:lstStyle/>
          <a:p>
            <a:fld id="{04C77634-C5CF-46BB-9E4E-86604B43BADC}" type="slidenum">
              <a:rPr lang="en-US" smtClean="0"/>
              <a:t>17</a:t>
            </a:fld>
            <a:endParaRPr lang="en-US"/>
          </a:p>
        </p:txBody>
      </p:sp>
      <p:pic>
        <p:nvPicPr>
          <p:cNvPr id="6" name="图片 2" descr="Screenshot-11">
            <a:extLst>
              <a:ext uri="{FF2B5EF4-FFF2-40B4-BE49-F238E27FC236}">
                <a16:creationId xmlns:a16="http://schemas.microsoft.com/office/drawing/2014/main" id="{54E50AFE-3173-BA07-884B-87E75F742C70}"/>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15000"/>
                    </a14:imgEffect>
                    <a14:imgEffect>
                      <a14:brightnessContrast bright="57000" contrast="67000"/>
                    </a14:imgEffect>
                  </a14:imgLayer>
                </a14:imgProps>
              </a:ext>
            </a:extLst>
          </a:blip>
          <a:stretch>
            <a:fillRect/>
          </a:stretch>
        </p:blipFill>
        <p:spPr>
          <a:xfrm>
            <a:off x="717505" y="472966"/>
            <a:ext cx="4607787" cy="3058510"/>
          </a:xfrm>
          <a:prstGeom prst="rect">
            <a:avLst/>
          </a:prstGeom>
        </p:spPr>
      </p:pic>
      <p:pic>
        <p:nvPicPr>
          <p:cNvPr id="8" name="图片 5" descr="Screenshot-12">
            <a:extLst>
              <a:ext uri="{FF2B5EF4-FFF2-40B4-BE49-F238E27FC236}">
                <a16:creationId xmlns:a16="http://schemas.microsoft.com/office/drawing/2014/main" id="{7E36ED57-3F59-B0C9-BC50-AA1986D8F714}"/>
              </a:ext>
            </a:extLst>
          </p:cNvPr>
          <p:cNvPicPr>
            <a:picLocks noChangeAspect="1"/>
          </p:cNvPicPr>
          <p:nvPr/>
        </p:nvPicPr>
        <p:blipFill>
          <a:blip r:embed="rId4"/>
          <a:stretch>
            <a:fillRect/>
          </a:stretch>
        </p:blipFill>
        <p:spPr>
          <a:xfrm>
            <a:off x="693128" y="3531476"/>
            <a:ext cx="4617667" cy="2853558"/>
          </a:xfrm>
          <a:prstGeom prst="rect">
            <a:avLst/>
          </a:prstGeom>
        </p:spPr>
      </p:pic>
      <p:pic>
        <p:nvPicPr>
          <p:cNvPr id="9" name="图片 3" descr="Screenshot-5">
            <a:extLst>
              <a:ext uri="{FF2B5EF4-FFF2-40B4-BE49-F238E27FC236}">
                <a16:creationId xmlns:a16="http://schemas.microsoft.com/office/drawing/2014/main" id="{BEEF7273-D5BE-ED46-60EE-2933DC94DC7C}"/>
              </a:ext>
            </a:extLst>
          </p:cNvPr>
          <p:cNvPicPr>
            <a:picLocks noChangeAspect="1"/>
          </p:cNvPicPr>
          <p:nvPr/>
        </p:nvPicPr>
        <p:blipFill>
          <a:blip r:embed="rId5"/>
          <a:stretch>
            <a:fillRect/>
          </a:stretch>
        </p:blipFill>
        <p:spPr>
          <a:xfrm>
            <a:off x="5349670" y="481547"/>
            <a:ext cx="5874346" cy="3003669"/>
          </a:xfrm>
          <a:prstGeom prst="rect">
            <a:avLst/>
          </a:prstGeom>
        </p:spPr>
      </p:pic>
      <p:pic>
        <p:nvPicPr>
          <p:cNvPr id="10" name="图片 1" descr="Screenshot-4">
            <a:extLst>
              <a:ext uri="{FF2B5EF4-FFF2-40B4-BE49-F238E27FC236}">
                <a16:creationId xmlns:a16="http://schemas.microsoft.com/office/drawing/2014/main" id="{D4088331-8876-8D52-BFE9-25A765DB01BF}"/>
              </a:ext>
            </a:extLst>
          </p:cNvPr>
          <p:cNvPicPr>
            <a:picLocks noChangeAspect="1"/>
          </p:cNvPicPr>
          <p:nvPr/>
        </p:nvPicPr>
        <p:blipFill>
          <a:blip r:embed="rId6"/>
          <a:stretch>
            <a:fillRect/>
          </a:stretch>
        </p:blipFill>
        <p:spPr>
          <a:xfrm>
            <a:off x="5310796" y="3486895"/>
            <a:ext cx="5930610" cy="2842754"/>
          </a:xfrm>
          <a:prstGeom prst="rect">
            <a:avLst/>
          </a:prstGeom>
        </p:spPr>
      </p:pic>
      <p:sp>
        <p:nvSpPr>
          <p:cNvPr id="11" name="TextBox 10">
            <a:extLst>
              <a:ext uri="{FF2B5EF4-FFF2-40B4-BE49-F238E27FC236}">
                <a16:creationId xmlns:a16="http://schemas.microsoft.com/office/drawing/2014/main" id="{976165B5-D680-268D-CEB8-F1620160CC67}"/>
              </a:ext>
            </a:extLst>
          </p:cNvPr>
          <p:cNvSpPr txBox="1"/>
          <p:nvPr/>
        </p:nvSpPr>
        <p:spPr>
          <a:xfrm>
            <a:off x="6057899" y="3478813"/>
            <a:ext cx="796159" cy="276999"/>
          </a:xfrm>
          <a:prstGeom prst="rect">
            <a:avLst/>
          </a:prstGeom>
          <a:noFill/>
        </p:spPr>
        <p:txBody>
          <a:bodyPr wrap="square" rtlCol="0">
            <a:spAutoFit/>
          </a:bodyPr>
          <a:lstStyle/>
          <a:p>
            <a:r>
              <a:rPr lang="en-US" sz="1200" dirty="0">
                <a:solidFill>
                  <a:srgbClr val="FFFF00"/>
                </a:solidFill>
              </a:rPr>
              <a:t>.8mV</a:t>
            </a:r>
          </a:p>
        </p:txBody>
      </p:sp>
      <p:sp>
        <p:nvSpPr>
          <p:cNvPr id="12" name="TextBox 11">
            <a:extLst>
              <a:ext uri="{FF2B5EF4-FFF2-40B4-BE49-F238E27FC236}">
                <a16:creationId xmlns:a16="http://schemas.microsoft.com/office/drawing/2014/main" id="{3AB2F349-34B8-100C-D9D8-9E58FA3564A9}"/>
              </a:ext>
            </a:extLst>
          </p:cNvPr>
          <p:cNvSpPr txBox="1"/>
          <p:nvPr/>
        </p:nvSpPr>
        <p:spPr>
          <a:xfrm>
            <a:off x="6324963" y="4479954"/>
            <a:ext cx="796159" cy="276999"/>
          </a:xfrm>
          <a:prstGeom prst="rect">
            <a:avLst/>
          </a:prstGeom>
          <a:noFill/>
        </p:spPr>
        <p:txBody>
          <a:bodyPr wrap="square" rtlCol="0">
            <a:spAutoFit/>
          </a:bodyPr>
          <a:lstStyle/>
          <a:p>
            <a:r>
              <a:rPr lang="en-US" sz="1200" dirty="0">
                <a:solidFill>
                  <a:srgbClr val="FFFF00"/>
                </a:solidFill>
              </a:rPr>
              <a:t>-.4mV</a:t>
            </a:r>
          </a:p>
        </p:txBody>
      </p:sp>
      <p:sp>
        <p:nvSpPr>
          <p:cNvPr id="13" name="TextBox 12">
            <a:extLst>
              <a:ext uri="{FF2B5EF4-FFF2-40B4-BE49-F238E27FC236}">
                <a16:creationId xmlns:a16="http://schemas.microsoft.com/office/drawing/2014/main" id="{4F6D6387-A655-BB8C-DA80-E1F079D4E364}"/>
              </a:ext>
            </a:extLst>
          </p:cNvPr>
          <p:cNvSpPr txBox="1"/>
          <p:nvPr/>
        </p:nvSpPr>
        <p:spPr>
          <a:xfrm>
            <a:off x="6388212" y="4980087"/>
            <a:ext cx="796159" cy="276999"/>
          </a:xfrm>
          <a:prstGeom prst="rect">
            <a:avLst/>
          </a:prstGeom>
          <a:noFill/>
        </p:spPr>
        <p:txBody>
          <a:bodyPr wrap="square" rtlCol="0">
            <a:spAutoFit/>
          </a:bodyPr>
          <a:lstStyle/>
          <a:p>
            <a:r>
              <a:rPr lang="en-US" sz="1200" dirty="0">
                <a:solidFill>
                  <a:srgbClr val="FFFF00"/>
                </a:solidFill>
              </a:rPr>
              <a:t>-1.6mV</a:t>
            </a:r>
          </a:p>
        </p:txBody>
      </p:sp>
      <p:sp>
        <p:nvSpPr>
          <p:cNvPr id="14" name="TextBox 13">
            <a:extLst>
              <a:ext uri="{FF2B5EF4-FFF2-40B4-BE49-F238E27FC236}">
                <a16:creationId xmlns:a16="http://schemas.microsoft.com/office/drawing/2014/main" id="{10F83C79-D1E6-439C-DD8E-752E7B85E72E}"/>
              </a:ext>
            </a:extLst>
          </p:cNvPr>
          <p:cNvSpPr txBox="1"/>
          <p:nvPr/>
        </p:nvSpPr>
        <p:spPr>
          <a:xfrm>
            <a:off x="6455978" y="5481094"/>
            <a:ext cx="796159" cy="276999"/>
          </a:xfrm>
          <a:prstGeom prst="rect">
            <a:avLst/>
          </a:prstGeom>
          <a:noFill/>
        </p:spPr>
        <p:txBody>
          <a:bodyPr wrap="square" rtlCol="0">
            <a:spAutoFit/>
          </a:bodyPr>
          <a:lstStyle/>
          <a:p>
            <a:r>
              <a:rPr lang="en-US" sz="1200" dirty="0">
                <a:solidFill>
                  <a:srgbClr val="FFFF00"/>
                </a:solidFill>
              </a:rPr>
              <a:t>-2.8mV</a:t>
            </a:r>
          </a:p>
        </p:txBody>
      </p:sp>
      <p:cxnSp>
        <p:nvCxnSpPr>
          <p:cNvPr id="16" name="Straight Connector 15">
            <a:extLst>
              <a:ext uri="{FF2B5EF4-FFF2-40B4-BE49-F238E27FC236}">
                <a16:creationId xmlns:a16="http://schemas.microsoft.com/office/drawing/2014/main" id="{BFEA1F8C-1909-F82F-B228-6213A8D49EF6}"/>
              </a:ext>
            </a:extLst>
          </p:cNvPr>
          <p:cNvCxnSpPr/>
          <p:nvPr/>
        </p:nvCxnSpPr>
        <p:spPr>
          <a:xfrm>
            <a:off x="6540839" y="3621276"/>
            <a:ext cx="1927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941EDAF-3F7F-6B19-D8C6-81478039B2E3}"/>
              </a:ext>
            </a:extLst>
          </p:cNvPr>
          <p:cNvCxnSpPr/>
          <p:nvPr/>
        </p:nvCxnSpPr>
        <p:spPr>
          <a:xfrm>
            <a:off x="6158045" y="4631068"/>
            <a:ext cx="1927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D37EB01-6EA5-BCC8-EEED-4171F8C49218}"/>
              </a:ext>
            </a:extLst>
          </p:cNvPr>
          <p:cNvCxnSpPr/>
          <p:nvPr/>
        </p:nvCxnSpPr>
        <p:spPr>
          <a:xfrm>
            <a:off x="6110319" y="5140949"/>
            <a:ext cx="1927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16A99C-A122-C53F-ADFB-AF006B5D6C61}"/>
              </a:ext>
            </a:extLst>
          </p:cNvPr>
          <p:cNvCxnSpPr/>
          <p:nvPr/>
        </p:nvCxnSpPr>
        <p:spPr>
          <a:xfrm>
            <a:off x="6090920" y="5619593"/>
            <a:ext cx="1927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DB9BEAFC-1016-2729-9A45-B8AAD23F3CB6}"/>
              </a:ext>
            </a:extLst>
          </p:cNvPr>
          <p:cNvSpPr txBox="1"/>
          <p:nvPr/>
        </p:nvSpPr>
        <p:spPr>
          <a:xfrm>
            <a:off x="6776929" y="508498"/>
            <a:ext cx="796159" cy="276999"/>
          </a:xfrm>
          <a:prstGeom prst="rect">
            <a:avLst/>
          </a:prstGeom>
          <a:noFill/>
        </p:spPr>
        <p:txBody>
          <a:bodyPr wrap="square" rtlCol="0">
            <a:spAutoFit/>
          </a:bodyPr>
          <a:lstStyle/>
          <a:p>
            <a:r>
              <a:rPr lang="en-US" sz="1200" dirty="0">
                <a:solidFill>
                  <a:srgbClr val="FFFF00"/>
                </a:solidFill>
              </a:rPr>
              <a:t>1V</a:t>
            </a:r>
          </a:p>
        </p:txBody>
      </p:sp>
      <p:cxnSp>
        <p:nvCxnSpPr>
          <p:cNvPr id="23" name="Straight Connector 22">
            <a:extLst>
              <a:ext uri="{FF2B5EF4-FFF2-40B4-BE49-F238E27FC236}">
                <a16:creationId xmlns:a16="http://schemas.microsoft.com/office/drawing/2014/main" id="{5C80D894-262C-A4B5-1AA4-52EFFB3F680C}"/>
              </a:ext>
            </a:extLst>
          </p:cNvPr>
          <p:cNvCxnSpPr/>
          <p:nvPr/>
        </p:nvCxnSpPr>
        <p:spPr>
          <a:xfrm>
            <a:off x="7052817" y="654880"/>
            <a:ext cx="1927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D60F6B2-DE55-B21B-B385-1FC379378C63}"/>
              </a:ext>
            </a:extLst>
          </p:cNvPr>
          <p:cNvSpPr txBox="1"/>
          <p:nvPr/>
        </p:nvSpPr>
        <p:spPr>
          <a:xfrm>
            <a:off x="6254415" y="3002452"/>
            <a:ext cx="796159" cy="276999"/>
          </a:xfrm>
          <a:prstGeom prst="rect">
            <a:avLst/>
          </a:prstGeom>
          <a:noFill/>
        </p:spPr>
        <p:txBody>
          <a:bodyPr wrap="square" rtlCol="0">
            <a:spAutoFit/>
          </a:bodyPr>
          <a:lstStyle/>
          <a:p>
            <a:r>
              <a:rPr lang="en-US" sz="1200" dirty="0">
                <a:solidFill>
                  <a:srgbClr val="FFFF00"/>
                </a:solidFill>
              </a:rPr>
              <a:t>0V</a:t>
            </a:r>
          </a:p>
        </p:txBody>
      </p:sp>
      <p:cxnSp>
        <p:nvCxnSpPr>
          <p:cNvPr id="25" name="Straight Connector 24">
            <a:extLst>
              <a:ext uri="{FF2B5EF4-FFF2-40B4-BE49-F238E27FC236}">
                <a16:creationId xmlns:a16="http://schemas.microsoft.com/office/drawing/2014/main" id="{69ECAB69-3950-E32D-B106-94DECF0CB341}"/>
              </a:ext>
            </a:extLst>
          </p:cNvPr>
          <p:cNvCxnSpPr/>
          <p:nvPr/>
        </p:nvCxnSpPr>
        <p:spPr>
          <a:xfrm>
            <a:off x="6530303" y="3148834"/>
            <a:ext cx="1927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9B86725-7DBF-42B8-2627-4AFFAE59E3B5}"/>
              </a:ext>
            </a:extLst>
          </p:cNvPr>
          <p:cNvSpPr txBox="1"/>
          <p:nvPr/>
        </p:nvSpPr>
        <p:spPr>
          <a:xfrm>
            <a:off x="8540780" y="2515134"/>
            <a:ext cx="955711" cy="261610"/>
          </a:xfrm>
          <a:prstGeom prst="rect">
            <a:avLst/>
          </a:prstGeom>
          <a:noFill/>
        </p:spPr>
        <p:txBody>
          <a:bodyPr wrap="none" rtlCol="0">
            <a:spAutoFit/>
          </a:bodyPr>
          <a:lstStyle/>
          <a:p>
            <a:r>
              <a:rPr lang="en-US" sz="1100" dirty="0">
                <a:solidFill>
                  <a:srgbClr val="FFFF00"/>
                </a:solidFill>
              </a:rPr>
              <a:t>Input Voltage</a:t>
            </a:r>
          </a:p>
        </p:txBody>
      </p:sp>
      <p:sp>
        <p:nvSpPr>
          <p:cNvPr id="27" name="TextBox 26">
            <a:extLst>
              <a:ext uri="{FF2B5EF4-FFF2-40B4-BE49-F238E27FC236}">
                <a16:creationId xmlns:a16="http://schemas.microsoft.com/office/drawing/2014/main" id="{134E8A83-5399-0959-DF48-D0E356D5485C}"/>
              </a:ext>
            </a:extLst>
          </p:cNvPr>
          <p:cNvSpPr txBox="1"/>
          <p:nvPr/>
        </p:nvSpPr>
        <p:spPr>
          <a:xfrm>
            <a:off x="6626673" y="908273"/>
            <a:ext cx="1059906" cy="430887"/>
          </a:xfrm>
          <a:prstGeom prst="rect">
            <a:avLst/>
          </a:prstGeom>
          <a:noFill/>
        </p:spPr>
        <p:txBody>
          <a:bodyPr wrap="none" rtlCol="0">
            <a:spAutoFit/>
          </a:bodyPr>
          <a:lstStyle/>
          <a:p>
            <a:r>
              <a:rPr lang="en-US" sz="1100" dirty="0">
                <a:solidFill>
                  <a:srgbClr val="FFFF00"/>
                </a:solidFill>
              </a:rPr>
              <a:t>Output Voltage</a:t>
            </a:r>
          </a:p>
          <a:p>
            <a:r>
              <a:rPr lang="en-US" sz="1100" dirty="0">
                <a:solidFill>
                  <a:srgbClr val="FFFF00"/>
                </a:solidFill>
              </a:rPr>
              <a:t>After   1mS</a:t>
            </a:r>
          </a:p>
        </p:txBody>
      </p:sp>
      <p:sp>
        <p:nvSpPr>
          <p:cNvPr id="28" name="TextBox 27">
            <a:extLst>
              <a:ext uri="{FF2B5EF4-FFF2-40B4-BE49-F238E27FC236}">
                <a16:creationId xmlns:a16="http://schemas.microsoft.com/office/drawing/2014/main" id="{75EEFF4C-32C9-10DA-E91B-99FE6AC1C63B}"/>
              </a:ext>
            </a:extLst>
          </p:cNvPr>
          <p:cNvSpPr txBox="1"/>
          <p:nvPr/>
        </p:nvSpPr>
        <p:spPr>
          <a:xfrm>
            <a:off x="10950640" y="2836077"/>
            <a:ext cx="796159" cy="276999"/>
          </a:xfrm>
          <a:prstGeom prst="rect">
            <a:avLst/>
          </a:prstGeom>
          <a:noFill/>
        </p:spPr>
        <p:txBody>
          <a:bodyPr wrap="square" rtlCol="0">
            <a:spAutoFit/>
          </a:bodyPr>
          <a:lstStyle/>
          <a:p>
            <a:r>
              <a:rPr lang="en-US" sz="1200" dirty="0">
                <a:solidFill>
                  <a:srgbClr val="FFFF00"/>
                </a:solidFill>
              </a:rPr>
              <a:t>1V</a:t>
            </a:r>
          </a:p>
        </p:txBody>
      </p:sp>
      <p:cxnSp>
        <p:nvCxnSpPr>
          <p:cNvPr id="29" name="Straight Connector 28">
            <a:extLst>
              <a:ext uri="{FF2B5EF4-FFF2-40B4-BE49-F238E27FC236}">
                <a16:creationId xmlns:a16="http://schemas.microsoft.com/office/drawing/2014/main" id="{2B0B2D14-F04A-8B85-ED1D-42115C5CC0F0}"/>
              </a:ext>
            </a:extLst>
          </p:cNvPr>
          <p:cNvCxnSpPr>
            <a:cxnSpLocks/>
          </p:cNvCxnSpPr>
          <p:nvPr/>
        </p:nvCxnSpPr>
        <p:spPr>
          <a:xfrm rot="5400000">
            <a:off x="11065327" y="3098822"/>
            <a:ext cx="1927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801597B-0599-2A68-C109-626E2E7CB0B0}"/>
              </a:ext>
            </a:extLst>
          </p:cNvPr>
          <p:cNvCxnSpPr>
            <a:cxnSpLocks/>
          </p:cNvCxnSpPr>
          <p:nvPr/>
        </p:nvCxnSpPr>
        <p:spPr>
          <a:xfrm rot="5400000">
            <a:off x="6637110" y="3245204"/>
            <a:ext cx="192740" cy="0"/>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44E65AF-3EEA-13A5-7933-475D13551361}"/>
              </a:ext>
            </a:extLst>
          </p:cNvPr>
          <p:cNvSpPr txBox="1"/>
          <p:nvPr/>
        </p:nvSpPr>
        <p:spPr>
          <a:xfrm>
            <a:off x="8444791" y="4304869"/>
            <a:ext cx="894797" cy="261610"/>
          </a:xfrm>
          <a:prstGeom prst="rect">
            <a:avLst/>
          </a:prstGeom>
          <a:noFill/>
        </p:spPr>
        <p:txBody>
          <a:bodyPr wrap="none" rtlCol="0">
            <a:spAutoFit/>
          </a:bodyPr>
          <a:lstStyle/>
          <a:p>
            <a:r>
              <a:rPr lang="en-US" sz="1100" dirty="0">
                <a:solidFill>
                  <a:srgbClr val="FFFF00"/>
                </a:solidFill>
              </a:rPr>
              <a:t>After  100uS</a:t>
            </a:r>
          </a:p>
        </p:txBody>
      </p:sp>
      <p:sp>
        <p:nvSpPr>
          <p:cNvPr id="32" name="TextBox 31">
            <a:extLst>
              <a:ext uri="{FF2B5EF4-FFF2-40B4-BE49-F238E27FC236}">
                <a16:creationId xmlns:a16="http://schemas.microsoft.com/office/drawing/2014/main" id="{8FE81C1D-9B28-274A-FDB3-31D4EC167E65}"/>
              </a:ext>
            </a:extLst>
          </p:cNvPr>
          <p:cNvSpPr txBox="1"/>
          <p:nvPr/>
        </p:nvSpPr>
        <p:spPr>
          <a:xfrm>
            <a:off x="8403353" y="4884193"/>
            <a:ext cx="779381" cy="261610"/>
          </a:xfrm>
          <a:prstGeom prst="rect">
            <a:avLst/>
          </a:prstGeom>
          <a:noFill/>
        </p:spPr>
        <p:txBody>
          <a:bodyPr wrap="none" rtlCol="0">
            <a:spAutoFit/>
          </a:bodyPr>
          <a:lstStyle/>
          <a:p>
            <a:r>
              <a:rPr lang="en-US" sz="1100" dirty="0">
                <a:solidFill>
                  <a:srgbClr val="FFFF00"/>
                </a:solidFill>
              </a:rPr>
              <a:t>After  1ms</a:t>
            </a:r>
          </a:p>
        </p:txBody>
      </p:sp>
      <p:sp>
        <p:nvSpPr>
          <p:cNvPr id="33" name="TextBox 32">
            <a:extLst>
              <a:ext uri="{FF2B5EF4-FFF2-40B4-BE49-F238E27FC236}">
                <a16:creationId xmlns:a16="http://schemas.microsoft.com/office/drawing/2014/main" id="{7262A8EF-0093-ABC7-5E40-F28538DAB391}"/>
              </a:ext>
            </a:extLst>
          </p:cNvPr>
          <p:cNvSpPr txBox="1"/>
          <p:nvPr/>
        </p:nvSpPr>
        <p:spPr>
          <a:xfrm rot="16200000">
            <a:off x="5315292" y="4435220"/>
            <a:ext cx="955711" cy="261610"/>
          </a:xfrm>
          <a:prstGeom prst="rect">
            <a:avLst/>
          </a:prstGeom>
          <a:noFill/>
        </p:spPr>
        <p:txBody>
          <a:bodyPr wrap="none" rtlCol="0">
            <a:spAutoFit/>
          </a:bodyPr>
          <a:lstStyle/>
          <a:p>
            <a:r>
              <a:rPr lang="en-US" sz="1100" dirty="0">
                <a:solidFill>
                  <a:srgbClr val="FFFF00"/>
                </a:solidFill>
              </a:rPr>
              <a:t>mV Deviation</a:t>
            </a:r>
          </a:p>
        </p:txBody>
      </p:sp>
      <p:sp>
        <p:nvSpPr>
          <p:cNvPr id="34" name="TextBox 33">
            <a:extLst>
              <a:ext uri="{FF2B5EF4-FFF2-40B4-BE49-F238E27FC236}">
                <a16:creationId xmlns:a16="http://schemas.microsoft.com/office/drawing/2014/main" id="{EB3FC206-8C16-B835-D66F-29CCBA0B1F73}"/>
              </a:ext>
            </a:extLst>
          </p:cNvPr>
          <p:cNvSpPr txBox="1"/>
          <p:nvPr/>
        </p:nvSpPr>
        <p:spPr>
          <a:xfrm>
            <a:off x="1790600" y="3622729"/>
            <a:ext cx="1560637" cy="276999"/>
          </a:xfrm>
          <a:prstGeom prst="rect">
            <a:avLst/>
          </a:prstGeom>
          <a:noFill/>
        </p:spPr>
        <p:txBody>
          <a:bodyPr wrap="square" rtlCol="0">
            <a:spAutoFit/>
          </a:bodyPr>
          <a:lstStyle/>
          <a:p>
            <a:r>
              <a:rPr lang="en-US" sz="1200" dirty="0">
                <a:solidFill>
                  <a:schemeClr val="bg1"/>
                </a:solidFill>
              </a:rPr>
              <a:t>Readout  not  Active </a:t>
            </a:r>
          </a:p>
        </p:txBody>
      </p:sp>
      <p:sp>
        <p:nvSpPr>
          <p:cNvPr id="35" name="TextBox 34">
            <a:extLst>
              <a:ext uri="{FF2B5EF4-FFF2-40B4-BE49-F238E27FC236}">
                <a16:creationId xmlns:a16="http://schemas.microsoft.com/office/drawing/2014/main" id="{D1CB57C4-951C-25B5-B4C2-00E6F2E9FF94}"/>
              </a:ext>
            </a:extLst>
          </p:cNvPr>
          <p:cNvSpPr txBox="1"/>
          <p:nvPr/>
        </p:nvSpPr>
        <p:spPr>
          <a:xfrm>
            <a:off x="2083207" y="4147641"/>
            <a:ext cx="1560637" cy="276999"/>
          </a:xfrm>
          <a:prstGeom prst="rect">
            <a:avLst/>
          </a:prstGeom>
          <a:noFill/>
        </p:spPr>
        <p:txBody>
          <a:bodyPr wrap="square" rtlCol="0">
            <a:spAutoFit/>
          </a:bodyPr>
          <a:lstStyle/>
          <a:p>
            <a:r>
              <a:rPr lang="en-US" sz="1200" dirty="0">
                <a:solidFill>
                  <a:schemeClr val="bg1"/>
                </a:solidFill>
              </a:rPr>
              <a:t>Top Plate</a:t>
            </a:r>
          </a:p>
        </p:txBody>
      </p:sp>
      <p:sp>
        <p:nvSpPr>
          <p:cNvPr id="36" name="TextBox 35">
            <a:extLst>
              <a:ext uri="{FF2B5EF4-FFF2-40B4-BE49-F238E27FC236}">
                <a16:creationId xmlns:a16="http://schemas.microsoft.com/office/drawing/2014/main" id="{F30ED979-5083-78CC-A2F7-339B90C3E4D2}"/>
              </a:ext>
            </a:extLst>
          </p:cNvPr>
          <p:cNvSpPr txBox="1"/>
          <p:nvPr/>
        </p:nvSpPr>
        <p:spPr>
          <a:xfrm>
            <a:off x="2111426" y="4607194"/>
            <a:ext cx="1560637" cy="276999"/>
          </a:xfrm>
          <a:prstGeom prst="rect">
            <a:avLst/>
          </a:prstGeom>
          <a:noFill/>
        </p:spPr>
        <p:txBody>
          <a:bodyPr wrap="square" rtlCol="0">
            <a:spAutoFit/>
          </a:bodyPr>
          <a:lstStyle/>
          <a:p>
            <a:r>
              <a:rPr lang="en-US" sz="1200" dirty="0">
                <a:solidFill>
                  <a:schemeClr val="bg1"/>
                </a:solidFill>
              </a:rPr>
              <a:t>Top Bottom Plate</a:t>
            </a:r>
          </a:p>
        </p:txBody>
      </p:sp>
      <p:sp>
        <p:nvSpPr>
          <p:cNvPr id="37" name="TextBox 36">
            <a:extLst>
              <a:ext uri="{FF2B5EF4-FFF2-40B4-BE49-F238E27FC236}">
                <a16:creationId xmlns:a16="http://schemas.microsoft.com/office/drawing/2014/main" id="{3BE004D4-94F1-1156-103F-A8562EEC59C1}"/>
              </a:ext>
            </a:extLst>
          </p:cNvPr>
          <p:cNvSpPr txBox="1"/>
          <p:nvPr/>
        </p:nvSpPr>
        <p:spPr>
          <a:xfrm>
            <a:off x="2251373" y="5022694"/>
            <a:ext cx="1560637" cy="276999"/>
          </a:xfrm>
          <a:prstGeom prst="rect">
            <a:avLst/>
          </a:prstGeom>
          <a:noFill/>
        </p:spPr>
        <p:txBody>
          <a:bodyPr wrap="square" rtlCol="0">
            <a:spAutoFit/>
          </a:bodyPr>
          <a:lstStyle/>
          <a:p>
            <a:r>
              <a:rPr lang="en-US" sz="1200" dirty="0">
                <a:solidFill>
                  <a:schemeClr val="bg1"/>
                </a:solidFill>
              </a:rPr>
              <a:t>Write Enable</a:t>
            </a:r>
          </a:p>
        </p:txBody>
      </p:sp>
      <p:sp>
        <p:nvSpPr>
          <p:cNvPr id="38" name="TextBox 37">
            <a:extLst>
              <a:ext uri="{FF2B5EF4-FFF2-40B4-BE49-F238E27FC236}">
                <a16:creationId xmlns:a16="http://schemas.microsoft.com/office/drawing/2014/main" id="{DB5B8ABB-1E9B-CC4D-3707-C4FF2287272A}"/>
              </a:ext>
            </a:extLst>
          </p:cNvPr>
          <p:cNvSpPr txBox="1"/>
          <p:nvPr/>
        </p:nvSpPr>
        <p:spPr>
          <a:xfrm>
            <a:off x="2063976" y="5831035"/>
            <a:ext cx="1560637" cy="276999"/>
          </a:xfrm>
          <a:prstGeom prst="rect">
            <a:avLst/>
          </a:prstGeom>
          <a:noFill/>
        </p:spPr>
        <p:txBody>
          <a:bodyPr wrap="square" rtlCol="0">
            <a:spAutoFit/>
          </a:bodyPr>
          <a:lstStyle/>
          <a:p>
            <a:r>
              <a:rPr lang="en-US" sz="1200" dirty="0">
                <a:solidFill>
                  <a:schemeClr val="bg1"/>
                </a:solidFill>
              </a:rPr>
              <a:t>Read Enable</a:t>
            </a:r>
          </a:p>
        </p:txBody>
      </p:sp>
      <p:sp>
        <p:nvSpPr>
          <p:cNvPr id="39" name="TextBox 38">
            <a:extLst>
              <a:ext uri="{FF2B5EF4-FFF2-40B4-BE49-F238E27FC236}">
                <a16:creationId xmlns:a16="http://schemas.microsoft.com/office/drawing/2014/main" id="{6627883F-0D22-C660-D111-755F855DD5BE}"/>
              </a:ext>
            </a:extLst>
          </p:cNvPr>
          <p:cNvSpPr txBox="1"/>
          <p:nvPr/>
        </p:nvSpPr>
        <p:spPr>
          <a:xfrm>
            <a:off x="3928361" y="4354069"/>
            <a:ext cx="1560637" cy="276999"/>
          </a:xfrm>
          <a:prstGeom prst="rect">
            <a:avLst/>
          </a:prstGeom>
          <a:noFill/>
        </p:spPr>
        <p:txBody>
          <a:bodyPr wrap="square" rtlCol="0">
            <a:spAutoFit/>
          </a:bodyPr>
          <a:lstStyle/>
          <a:p>
            <a:r>
              <a:rPr lang="en-US" sz="1200" dirty="0" err="1">
                <a:solidFill>
                  <a:schemeClr val="bg1"/>
                </a:solidFill>
              </a:rPr>
              <a:t>dy</a:t>
            </a:r>
            <a:r>
              <a:rPr lang="en-US" sz="1200" dirty="0">
                <a:solidFill>
                  <a:schemeClr val="bg1"/>
                </a:solidFill>
              </a:rPr>
              <a:t> = 299.8mV</a:t>
            </a:r>
          </a:p>
        </p:txBody>
      </p:sp>
    </p:spTree>
    <p:extLst>
      <p:ext uri="{BB962C8B-B14F-4D97-AF65-F5344CB8AC3E}">
        <p14:creationId xmlns:p14="http://schemas.microsoft.com/office/powerpoint/2010/main" val="2541526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08330" y="-3175"/>
            <a:ext cx="10515600" cy="763588"/>
          </a:xfrm>
        </p:spPr>
        <p:txBody>
          <a:bodyPr/>
          <a:lstStyle/>
          <a:p>
            <a:r>
              <a:rPr lang="en-US" altLang="zh-CN" b="1" dirty="0">
                <a:sym typeface="+mn-ea"/>
              </a:rPr>
              <a:t>TAC  Transient Noise   Simulation </a:t>
            </a:r>
            <a:endParaRPr lang="zh-CN" altLang="en-US" b="1" dirty="0"/>
          </a:p>
        </p:txBody>
      </p:sp>
      <p:sp>
        <p:nvSpPr>
          <p:cNvPr id="4" name="标题 1"/>
          <p:cNvSpPr>
            <a:spLocks noGrp="1"/>
          </p:cNvSpPr>
          <p:nvPr>
            <p:custDataLst>
              <p:tags r:id="rId2"/>
            </p:custDataLst>
          </p:nvPr>
        </p:nvSpPr>
        <p:spPr>
          <a:xfrm>
            <a:off x="608330" y="1493520"/>
            <a:ext cx="3787775" cy="705485"/>
          </a:xfrm>
          <a:prstGeom prst="rect">
            <a:avLst/>
          </a:prstGeom>
        </p:spPr>
        <p:txBody>
          <a:bodyPr vert="horz" lIns="90000" tIns="46800" rIns="90000" bIns="46800" rtlCol="0" anchor="ctr" anchorCtr="0">
            <a:norm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endParaRPr lang="en-US" altLang="zh-CN"/>
          </a:p>
        </p:txBody>
      </p:sp>
      <p:pic>
        <p:nvPicPr>
          <p:cNvPr id="5" name="图片 4" descr="TAC_100M"/>
          <p:cNvPicPr>
            <a:picLocks noChangeAspect="1"/>
          </p:cNvPicPr>
          <p:nvPr/>
        </p:nvPicPr>
        <p:blipFill>
          <a:blip r:embed="rId9"/>
          <a:stretch>
            <a:fillRect/>
          </a:stretch>
        </p:blipFill>
        <p:spPr>
          <a:xfrm>
            <a:off x="42545" y="2458085"/>
            <a:ext cx="5709920" cy="4306570"/>
          </a:xfrm>
          <a:prstGeom prst="rect">
            <a:avLst/>
          </a:prstGeom>
        </p:spPr>
      </p:pic>
      <p:sp>
        <p:nvSpPr>
          <p:cNvPr id="8" name="文本框 7"/>
          <p:cNvSpPr txBox="1"/>
          <p:nvPr>
            <p:custDataLst>
              <p:tags r:id="rId3"/>
            </p:custDataLst>
          </p:nvPr>
        </p:nvSpPr>
        <p:spPr>
          <a:xfrm>
            <a:off x="470535" y="747077"/>
            <a:ext cx="5281930" cy="1323439"/>
          </a:xfrm>
          <a:prstGeom prst="rect">
            <a:avLst/>
          </a:prstGeom>
          <a:noFill/>
        </p:spPr>
        <p:txBody>
          <a:bodyPr wrap="square" rtlCol="0">
            <a:spAutoFit/>
          </a:bodyPr>
          <a:lstStyle/>
          <a:p>
            <a:pPr marL="285750" indent="-285750">
              <a:buFont typeface="Arial" panose="020B0604020202020204" pitchFamily="34" charset="0"/>
              <a:buChar char="•"/>
            </a:pPr>
            <a:r>
              <a:rPr lang="en-US" altLang="zh-CN" sz="1600" dirty="0"/>
              <a:t>noise bandwidth: 1MHz~100MHz</a:t>
            </a:r>
          </a:p>
          <a:p>
            <a:pPr marL="285750" indent="-285750">
              <a:buFont typeface="Arial" panose="020B0604020202020204" pitchFamily="34" charset="0"/>
              <a:buChar char="•"/>
            </a:pPr>
            <a:r>
              <a:rPr lang="en-US" altLang="zh-CN" sz="1600" dirty="0"/>
              <a:t>temperature: 50 </a:t>
            </a:r>
            <a:r>
              <a:rPr lang="en-US" altLang="zh-CN" sz="1600" dirty="0" err="1"/>
              <a:t>Celcius</a:t>
            </a:r>
            <a:r>
              <a:rPr lang="en-US" altLang="zh-CN" sz="1600" dirty="0"/>
              <a:t> Degree</a:t>
            </a:r>
          </a:p>
          <a:p>
            <a:pPr marL="285750" indent="-285750">
              <a:buFont typeface="Arial" panose="020B0604020202020204" pitchFamily="34" charset="0"/>
              <a:buChar char="•"/>
            </a:pPr>
            <a:r>
              <a:rPr lang="en-US" altLang="zh-CN" sz="1600" dirty="0"/>
              <a:t>clock rate: 40MHz</a:t>
            </a:r>
          </a:p>
          <a:p>
            <a:pPr marL="285750" indent="-285750">
              <a:buFont typeface="Arial" panose="020B0604020202020204" pitchFamily="34" charset="0"/>
              <a:buChar char="•"/>
            </a:pPr>
            <a:r>
              <a:rPr lang="en-US" altLang="zh-CN" sz="1600" dirty="0"/>
              <a:t>100runs</a:t>
            </a:r>
          </a:p>
          <a:p>
            <a:pPr marL="285750" indent="-285750">
              <a:buFont typeface="Arial" panose="020B0604020202020204" pitchFamily="34" charset="0"/>
              <a:buChar char="•"/>
            </a:pPr>
            <a:r>
              <a:rPr lang="en-US" altLang="zh-CN" sz="1600" dirty="0">
                <a:sym typeface="+mn-ea"/>
              </a:rPr>
              <a:t>Slope ~ 20mV/ns       </a:t>
            </a:r>
            <a:r>
              <a:rPr lang="en-US" altLang="zh-CN" sz="1600" b="1" dirty="0">
                <a:solidFill>
                  <a:schemeClr val="accent6">
                    <a:lumMod val="75000"/>
                  </a:schemeClr>
                </a:solidFill>
                <a:sym typeface="+mn-ea"/>
              </a:rPr>
              <a:t>TAC (only) RMS &lt; 10ps   </a:t>
            </a:r>
          </a:p>
        </p:txBody>
      </p:sp>
      <p:cxnSp>
        <p:nvCxnSpPr>
          <p:cNvPr id="7" name="直接连接符 6"/>
          <p:cNvCxnSpPr/>
          <p:nvPr>
            <p:custDataLst>
              <p:tags r:id="rId4"/>
            </p:custDataLst>
          </p:nvPr>
        </p:nvCxnSpPr>
        <p:spPr>
          <a:xfrm flipH="1" flipV="1">
            <a:off x="3803650" y="3233420"/>
            <a:ext cx="10160" cy="320675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cxnSp>
        <p:nvCxnSpPr>
          <p:cNvPr id="9" name="直接连接符 8"/>
          <p:cNvCxnSpPr/>
          <p:nvPr>
            <p:custDataLst>
              <p:tags r:id="rId5"/>
            </p:custDataLst>
          </p:nvPr>
        </p:nvCxnSpPr>
        <p:spPr>
          <a:xfrm flipH="1" flipV="1">
            <a:off x="5324475" y="3233420"/>
            <a:ext cx="10160" cy="3206750"/>
          </a:xfrm>
          <a:prstGeom prst="line">
            <a:avLst/>
          </a:prstGeom>
          <a:ln w="28575">
            <a:solidFill>
              <a:srgbClr val="FF0000"/>
            </a:solidFill>
          </a:ln>
        </p:spPr>
        <p:style>
          <a:lnRef idx="2">
            <a:schemeClr val="accent1"/>
          </a:lnRef>
          <a:fillRef idx="0">
            <a:srgbClr val="FFFFFF"/>
          </a:fillRef>
          <a:effectRef idx="0">
            <a:srgbClr val="FFFFFF"/>
          </a:effectRef>
          <a:fontRef idx="minor">
            <a:schemeClr val="tx1"/>
          </a:fontRef>
        </p:style>
      </p:cxnSp>
      <p:sp>
        <p:nvSpPr>
          <p:cNvPr id="3" name="文本框 4">
            <a:extLst>
              <a:ext uri="{FF2B5EF4-FFF2-40B4-BE49-F238E27FC236}">
                <a16:creationId xmlns:a16="http://schemas.microsoft.com/office/drawing/2014/main" id="{4E587787-0C55-A220-A53B-C5C1EFBBA9E1}"/>
              </a:ext>
            </a:extLst>
          </p:cNvPr>
          <p:cNvSpPr txBox="1"/>
          <p:nvPr>
            <p:custDataLst>
              <p:tags r:id="rId6"/>
            </p:custDataLst>
          </p:nvPr>
        </p:nvSpPr>
        <p:spPr>
          <a:xfrm>
            <a:off x="5752465" y="672248"/>
            <a:ext cx="6048674" cy="646331"/>
          </a:xfrm>
          <a:prstGeom prst="rect">
            <a:avLst/>
          </a:prstGeom>
          <a:noFill/>
        </p:spPr>
        <p:txBody>
          <a:bodyPr wrap="square" rtlCol="0">
            <a:spAutoFit/>
          </a:bodyPr>
          <a:lstStyle/>
          <a:p>
            <a:pPr indent="0">
              <a:buFont typeface="Arial" panose="020B0604020202020204" pitchFamily="34" charset="0"/>
              <a:buNone/>
            </a:pPr>
            <a:r>
              <a:rPr lang="en-US" altLang="zh-CN" dirty="0"/>
              <a:t>Case1: </a:t>
            </a:r>
            <a:r>
              <a:rPr lang="en-US" altLang="zh-CN" dirty="0" err="1"/>
              <a:t>T_min</a:t>
            </a:r>
            <a:r>
              <a:rPr lang="en-US" altLang="zh-CN" dirty="0"/>
              <a:t>(0.5CLK) σ=115.64uV(410mV drop) RMS=0.79V</a:t>
            </a:r>
          </a:p>
          <a:p>
            <a:pPr marL="285750" indent="-285750">
              <a:buFont typeface="Arial" panose="020B0604020202020204" pitchFamily="34" charset="0"/>
              <a:buChar char="•"/>
            </a:pPr>
            <a:endParaRPr lang="en-US" altLang="zh-CN" dirty="0"/>
          </a:p>
        </p:txBody>
      </p:sp>
      <p:pic>
        <p:nvPicPr>
          <p:cNvPr id="10" name="图片 3" descr="TAC_min_100M">
            <a:extLst>
              <a:ext uri="{FF2B5EF4-FFF2-40B4-BE49-F238E27FC236}">
                <a16:creationId xmlns:a16="http://schemas.microsoft.com/office/drawing/2014/main" id="{18164449-E80F-099C-621B-FF2A374159FF}"/>
              </a:ext>
            </a:extLst>
          </p:cNvPr>
          <p:cNvPicPr>
            <a:picLocks noChangeAspect="1"/>
          </p:cNvPicPr>
          <p:nvPr/>
        </p:nvPicPr>
        <p:blipFill>
          <a:blip r:embed="rId10"/>
          <a:stretch>
            <a:fillRect/>
          </a:stretch>
        </p:blipFill>
        <p:spPr>
          <a:xfrm>
            <a:off x="5709585" y="4193838"/>
            <a:ext cx="6328078" cy="2448708"/>
          </a:xfrm>
          <a:prstGeom prst="rect">
            <a:avLst/>
          </a:prstGeom>
        </p:spPr>
      </p:pic>
      <p:pic>
        <p:nvPicPr>
          <p:cNvPr id="11" name="图片 4" descr="TAC_max_100M">
            <a:extLst>
              <a:ext uri="{FF2B5EF4-FFF2-40B4-BE49-F238E27FC236}">
                <a16:creationId xmlns:a16="http://schemas.microsoft.com/office/drawing/2014/main" id="{DB6ADE35-2CD9-8628-CC2D-78F37E8BBA4E}"/>
              </a:ext>
            </a:extLst>
          </p:cNvPr>
          <p:cNvPicPr>
            <a:picLocks noChangeAspect="1"/>
          </p:cNvPicPr>
          <p:nvPr/>
        </p:nvPicPr>
        <p:blipFill>
          <a:blip r:embed="rId11"/>
          <a:stretch>
            <a:fillRect/>
          </a:stretch>
        </p:blipFill>
        <p:spPr>
          <a:xfrm>
            <a:off x="5752465" y="1019493"/>
            <a:ext cx="6307758" cy="2448708"/>
          </a:xfrm>
          <a:prstGeom prst="rect">
            <a:avLst/>
          </a:prstGeom>
        </p:spPr>
      </p:pic>
      <p:sp>
        <p:nvSpPr>
          <p:cNvPr id="12" name="文本框 5">
            <a:extLst>
              <a:ext uri="{FF2B5EF4-FFF2-40B4-BE49-F238E27FC236}">
                <a16:creationId xmlns:a16="http://schemas.microsoft.com/office/drawing/2014/main" id="{1A36F970-77C5-ABC5-45D8-D4D08F79DAD0}"/>
              </a:ext>
            </a:extLst>
          </p:cNvPr>
          <p:cNvSpPr txBox="1"/>
          <p:nvPr>
            <p:custDataLst>
              <p:tags r:id="rId7"/>
            </p:custDataLst>
          </p:nvPr>
        </p:nvSpPr>
        <p:spPr>
          <a:xfrm>
            <a:off x="5866130" y="3542615"/>
            <a:ext cx="8246278" cy="369332"/>
          </a:xfrm>
          <a:prstGeom prst="rect">
            <a:avLst/>
          </a:prstGeom>
          <a:noFill/>
        </p:spPr>
        <p:txBody>
          <a:bodyPr wrap="square" rtlCol="0">
            <a:spAutoFit/>
          </a:bodyPr>
          <a:lstStyle/>
          <a:p>
            <a:r>
              <a:rPr lang="en-US" altLang="zh-CN" dirty="0"/>
              <a:t>Case2: </a:t>
            </a:r>
            <a:r>
              <a:rPr lang="en-US" altLang="zh-CN" dirty="0" err="1"/>
              <a:t>T_max</a:t>
            </a:r>
            <a:r>
              <a:rPr lang="en-US" altLang="zh-CN" dirty="0"/>
              <a:t>(1.5CLK) σ=132.33uV(925.3mV drop) RMS=0.275V</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8B39E86-0069-22A7-6A71-C6E459F250D0}"/>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FF7D32C3-C5B1-6DAC-66EA-CC0B009CBD6B}"/>
              </a:ext>
            </a:extLst>
          </p:cNvPr>
          <p:cNvSpPr>
            <a:spLocks noGrp="1"/>
          </p:cNvSpPr>
          <p:nvPr>
            <p:ph type="sldNum" sz="quarter" idx="12"/>
          </p:nvPr>
        </p:nvSpPr>
        <p:spPr/>
        <p:txBody>
          <a:bodyPr/>
          <a:lstStyle/>
          <a:p>
            <a:fld id="{04C77634-C5CF-46BB-9E4E-86604B43BADC}" type="slidenum">
              <a:rPr lang="en-US" smtClean="0"/>
              <a:t>19</a:t>
            </a:fld>
            <a:endParaRPr lang="en-US"/>
          </a:p>
        </p:txBody>
      </p:sp>
      <p:sp>
        <p:nvSpPr>
          <p:cNvPr id="14" name="Title 1">
            <a:extLst>
              <a:ext uri="{FF2B5EF4-FFF2-40B4-BE49-F238E27FC236}">
                <a16:creationId xmlns:a16="http://schemas.microsoft.com/office/drawing/2014/main" id="{5B06680F-7C57-2D06-F56D-3AB959B2C787}"/>
              </a:ext>
            </a:extLst>
          </p:cNvPr>
          <p:cNvSpPr>
            <a:spLocks noGrp="1"/>
          </p:cNvSpPr>
          <p:nvPr>
            <p:ph type="title"/>
          </p:nvPr>
        </p:nvSpPr>
        <p:spPr>
          <a:xfrm>
            <a:off x="390439" y="7801"/>
            <a:ext cx="11411119" cy="479425"/>
          </a:xfrm>
        </p:spPr>
        <p:txBody>
          <a:bodyPr>
            <a:noAutofit/>
          </a:bodyPr>
          <a:lstStyle/>
          <a:p>
            <a:r>
              <a:rPr lang="en-US" sz="3500" b="1" dirty="0" err="1"/>
              <a:t>Qpix</a:t>
            </a:r>
            <a:r>
              <a:rPr lang="en-US" sz="3500" b="1" dirty="0"/>
              <a:t> Analog Front End</a:t>
            </a:r>
            <a:r>
              <a:rPr lang="en-US" sz="3000" dirty="0"/>
              <a:t>: </a:t>
            </a:r>
            <a:r>
              <a:rPr lang="en-US" sz="2600" b="1" dirty="0"/>
              <a:t>An  Ionization Current Readout for Pixelated LAr TPC’s </a:t>
            </a:r>
          </a:p>
        </p:txBody>
      </p:sp>
      <p:sp>
        <p:nvSpPr>
          <p:cNvPr id="15" name="Rectangle 14">
            <a:extLst>
              <a:ext uri="{FF2B5EF4-FFF2-40B4-BE49-F238E27FC236}">
                <a16:creationId xmlns:a16="http://schemas.microsoft.com/office/drawing/2014/main" id="{9B927B66-BB65-F742-E9C0-AD48E0361357}"/>
              </a:ext>
            </a:extLst>
          </p:cNvPr>
          <p:cNvSpPr/>
          <p:nvPr/>
        </p:nvSpPr>
        <p:spPr>
          <a:xfrm>
            <a:off x="6254735" y="2524070"/>
            <a:ext cx="2176869" cy="1698171"/>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Amplifier Discriminator</a:t>
            </a:r>
          </a:p>
        </p:txBody>
      </p:sp>
      <p:sp>
        <p:nvSpPr>
          <p:cNvPr id="16" name="Isosceles Triangle 15">
            <a:extLst>
              <a:ext uri="{FF2B5EF4-FFF2-40B4-BE49-F238E27FC236}">
                <a16:creationId xmlns:a16="http://schemas.microsoft.com/office/drawing/2014/main" id="{DEB4B167-44D7-B718-780A-C21986A93A30}"/>
              </a:ext>
            </a:extLst>
          </p:cNvPr>
          <p:cNvSpPr/>
          <p:nvPr/>
        </p:nvSpPr>
        <p:spPr>
          <a:xfrm rot="5400000">
            <a:off x="4025062" y="2795769"/>
            <a:ext cx="1502229" cy="1632857"/>
          </a:xfrm>
          <a:prstGeom prst="triangle">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a:extLst>
              <a:ext uri="{FF2B5EF4-FFF2-40B4-BE49-F238E27FC236}">
                <a16:creationId xmlns:a16="http://schemas.microsoft.com/office/drawing/2014/main" id="{A34F8351-E3CE-77FE-FF31-D4F4B856C49F}"/>
              </a:ext>
            </a:extLst>
          </p:cNvPr>
          <p:cNvCxnSpPr/>
          <p:nvPr/>
        </p:nvCxnSpPr>
        <p:spPr>
          <a:xfrm>
            <a:off x="4874148" y="2231462"/>
            <a:ext cx="0" cy="604159"/>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F246D58-A02C-D696-5D5D-DE869D173AD1}"/>
              </a:ext>
            </a:extLst>
          </p:cNvPr>
          <p:cNvCxnSpPr/>
          <p:nvPr/>
        </p:nvCxnSpPr>
        <p:spPr>
          <a:xfrm>
            <a:off x="4977561" y="2236902"/>
            <a:ext cx="0" cy="604159"/>
          </a:xfrm>
          <a:prstGeom prst="line">
            <a:avLst/>
          </a:prstGeom>
          <a:ln w="571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DBA23F-68BC-20B1-E8A3-01A208A69393}"/>
              </a:ext>
            </a:extLst>
          </p:cNvPr>
          <p:cNvCxnSpPr/>
          <p:nvPr/>
        </p:nvCxnSpPr>
        <p:spPr>
          <a:xfrm flipH="1">
            <a:off x="2063453" y="3612197"/>
            <a:ext cx="1896297"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0C227C5-5F3E-8544-CAC6-5146C2F08001}"/>
              </a:ext>
            </a:extLst>
          </p:cNvPr>
          <p:cNvCxnSpPr>
            <a:cxnSpLocks/>
          </p:cNvCxnSpPr>
          <p:nvPr/>
        </p:nvCxnSpPr>
        <p:spPr>
          <a:xfrm flipH="1">
            <a:off x="5569726" y="3593470"/>
            <a:ext cx="686266" cy="3699"/>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C71AC1E-9358-EAE4-28B7-BFED81EEA585}"/>
              </a:ext>
            </a:extLst>
          </p:cNvPr>
          <p:cNvCxnSpPr/>
          <p:nvPr/>
        </p:nvCxnSpPr>
        <p:spPr>
          <a:xfrm flipH="1">
            <a:off x="3637649" y="2533540"/>
            <a:ext cx="10384" cy="1074959"/>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FC2671-4666-AEE6-C502-82FB19E50C9A}"/>
              </a:ext>
            </a:extLst>
          </p:cNvPr>
          <p:cNvCxnSpPr/>
          <p:nvPr/>
        </p:nvCxnSpPr>
        <p:spPr>
          <a:xfrm rot="5400000">
            <a:off x="4790739" y="2436081"/>
            <a:ext cx="0" cy="20709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6340BE8-490E-C24C-07A5-92B941F796A2}"/>
              </a:ext>
            </a:extLst>
          </p:cNvPr>
          <p:cNvCxnSpPr/>
          <p:nvPr/>
        </p:nvCxnSpPr>
        <p:spPr>
          <a:xfrm rot="5400000">
            <a:off x="5084543" y="2425773"/>
            <a:ext cx="0" cy="207095"/>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5C3C713-0510-D3C8-D067-B05D168C344B}"/>
              </a:ext>
            </a:extLst>
          </p:cNvPr>
          <p:cNvCxnSpPr/>
          <p:nvPr/>
        </p:nvCxnSpPr>
        <p:spPr>
          <a:xfrm flipH="1">
            <a:off x="3648033" y="2535635"/>
            <a:ext cx="1056435"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5576A0A-045B-1186-7ADF-35678DF068A6}"/>
              </a:ext>
            </a:extLst>
          </p:cNvPr>
          <p:cNvCxnSpPr/>
          <p:nvPr/>
        </p:nvCxnSpPr>
        <p:spPr>
          <a:xfrm flipH="1">
            <a:off x="5112680" y="2533540"/>
            <a:ext cx="637530" cy="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4577846-E65B-36B6-A6BB-BE321C19C74D}"/>
              </a:ext>
            </a:extLst>
          </p:cNvPr>
          <p:cNvCxnSpPr/>
          <p:nvPr/>
        </p:nvCxnSpPr>
        <p:spPr>
          <a:xfrm>
            <a:off x="5750824" y="2533540"/>
            <a:ext cx="0" cy="1074959"/>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8F585754-808E-DAC6-94FA-632C1B6308C8}"/>
              </a:ext>
            </a:extLst>
          </p:cNvPr>
          <p:cNvSpPr txBox="1"/>
          <p:nvPr/>
        </p:nvSpPr>
        <p:spPr>
          <a:xfrm>
            <a:off x="4058756" y="3398430"/>
            <a:ext cx="1136313" cy="369332"/>
          </a:xfrm>
          <a:prstGeom prst="rect">
            <a:avLst/>
          </a:prstGeom>
          <a:noFill/>
        </p:spPr>
        <p:txBody>
          <a:bodyPr wrap="square" rtlCol="0">
            <a:spAutoFit/>
          </a:bodyPr>
          <a:lstStyle/>
          <a:p>
            <a:r>
              <a:rPr lang="en-US" dirty="0">
                <a:solidFill>
                  <a:schemeClr val="bg1"/>
                </a:solidFill>
              </a:rPr>
              <a:t>Integrator</a:t>
            </a:r>
          </a:p>
        </p:txBody>
      </p:sp>
      <p:sp>
        <p:nvSpPr>
          <p:cNvPr id="28" name="TextBox 27">
            <a:extLst>
              <a:ext uri="{FF2B5EF4-FFF2-40B4-BE49-F238E27FC236}">
                <a16:creationId xmlns:a16="http://schemas.microsoft.com/office/drawing/2014/main" id="{7D2D3254-DA43-4260-F8DF-51F94AA57CAB}"/>
              </a:ext>
            </a:extLst>
          </p:cNvPr>
          <p:cNvSpPr txBox="1"/>
          <p:nvPr/>
        </p:nvSpPr>
        <p:spPr>
          <a:xfrm>
            <a:off x="3905982" y="3802700"/>
            <a:ext cx="705353" cy="369332"/>
          </a:xfrm>
          <a:prstGeom prst="rect">
            <a:avLst/>
          </a:prstGeom>
          <a:noFill/>
        </p:spPr>
        <p:txBody>
          <a:bodyPr wrap="square" rtlCol="0">
            <a:spAutoFit/>
          </a:bodyPr>
          <a:lstStyle/>
          <a:p>
            <a:r>
              <a:rPr lang="en-US" dirty="0"/>
              <a:t>10uA</a:t>
            </a:r>
          </a:p>
        </p:txBody>
      </p:sp>
      <p:sp>
        <p:nvSpPr>
          <p:cNvPr id="29" name="Rectangle 28">
            <a:extLst>
              <a:ext uri="{FF2B5EF4-FFF2-40B4-BE49-F238E27FC236}">
                <a16:creationId xmlns:a16="http://schemas.microsoft.com/office/drawing/2014/main" id="{E1876FB5-E2F2-4107-FDB6-1D1D5BFF64C2}"/>
              </a:ext>
            </a:extLst>
          </p:cNvPr>
          <p:cNvSpPr/>
          <p:nvPr/>
        </p:nvSpPr>
        <p:spPr>
          <a:xfrm>
            <a:off x="5450055" y="3803687"/>
            <a:ext cx="737214" cy="579647"/>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Bias</a:t>
            </a:r>
          </a:p>
        </p:txBody>
      </p:sp>
      <p:grpSp>
        <p:nvGrpSpPr>
          <p:cNvPr id="30" name="Group 29">
            <a:extLst>
              <a:ext uri="{FF2B5EF4-FFF2-40B4-BE49-F238E27FC236}">
                <a16:creationId xmlns:a16="http://schemas.microsoft.com/office/drawing/2014/main" id="{7A12800E-88E0-64D1-F3AF-2B7B0324305F}"/>
              </a:ext>
            </a:extLst>
          </p:cNvPr>
          <p:cNvGrpSpPr/>
          <p:nvPr/>
        </p:nvGrpSpPr>
        <p:grpSpPr>
          <a:xfrm>
            <a:off x="1503701" y="2945926"/>
            <a:ext cx="659868" cy="1335689"/>
            <a:chOff x="1398008" y="3416300"/>
            <a:chExt cx="659868" cy="1335689"/>
          </a:xfrm>
        </p:grpSpPr>
        <p:cxnSp>
          <p:nvCxnSpPr>
            <p:cNvPr id="31" name="Straight Connector 30">
              <a:extLst>
                <a:ext uri="{FF2B5EF4-FFF2-40B4-BE49-F238E27FC236}">
                  <a16:creationId xmlns:a16="http://schemas.microsoft.com/office/drawing/2014/main" id="{69559EEB-105F-9926-9D83-4B05A125D692}"/>
                </a:ext>
              </a:extLst>
            </p:cNvPr>
            <p:cNvCxnSpPr/>
            <p:nvPr/>
          </p:nvCxnSpPr>
          <p:spPr>
            <a:xfrm>
              <a:off x="2056931" y="3734175"/>
              <a:ext cx="0" cy="1017814"/>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7175642-F2CF-5556-A39A-D823E47DD588}"/>
                </a:ext>
              </a:extLst>
            </p:cNvPr>
            <p:cNvCxnSpPr/>
            <p:nvPr/>
          </p:nvCxnSpPr>
          <p:spPr>
            <a:xfrm flipH="1" flipV="1">
              <a:off x="1404906" y="3416300"/>
              <a:ext cx="652970" cy="317877"/>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D49D12F9-806D-E6DC-C87B-6EDD4DBAD168}"/>
                </a:ext>
              </a:extLst>
            </p:cNvPr>
            <p:cNvCxnSpPr/>
            <p:nvPr/>
          </p:nvCxnSpPr>
          <p:spPr>
            <a:xfrm>
              <a:off x="1404906" y="3416300"/>
              <a:ext cx="0" cy="1017814"/>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70A853-7949-46D9-7723-72F18B6DF1C9}"/>
                </a:ext>
              </a:extLst>
            </p:cNvPr>
            <p:cNvCxnSpPr/>
            <p:nvPr/>
          </p:nvCxnSpPr>
          <p:spPr>
            <a:xfrm flipH="1" flipV="1">
              <a:off x="1398008" y="4417161"/>
              <a:ext cx="652970" cy="317877"/>
            </a:xfrm>
            <a:prstGeom prst="line">
              <a:avLst/>
            </a:prstGeom>
            <a:ln w="317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5" name="TextBox 34">
            <a:extLst>
              <a:ext uri="{FF2B5EF4-FFF2-40B4-BE49-F238E27FC236}">
                <a16:creationId xmlns:a16="http://schemas.microsoft.com/office/drawing/2014/main" id="{47B5089B-AF2E-88DC-98F0-D3EF0548B016}"/>
              </a:ext>
            </a:extLst>
          </p:cNvPr>
          <p:cNvSpPr txBox="1"/>
          <p:nvPr/>
        </p:nvSpPr>
        <p:spPr>
          <a:xfrm>
            <a:off x="1555196" y="3289019"/>
            <a:ext cx="617798" cy="369332"/>
          </a:xfrm>
          <a:prstGeom prst="rect">
            <a:avLst/>
          </a:prstGeom>
          <a:noFill/>
        </p:spPr>
        <p:txBody>
          <a:bodyPr wrap="none" rtlCol="0">
            <a:spAutoFit/>
          </a:bodyPr>
          <a:lstStyle/>
          <a:p>
            <a:r>
              <a:rPr lang="en-US" dirty="0">
                <a:solidFill>
                  <a:schemeClr val="accent4">
                    <a:lumMod val="75000"/>
                  </a:schemeClr>
                </a:solidFill>
              </a:rPr>
              <a:t>Pixel</a:t>
            </a:r>
          </a:p>
        </p:txBody>
      </p:sp>
      <p:sp>
        <p:nvSpPr>
          <p:cNvPr id="36" name="TextBox 35">
            <a:extLst>
              <a:ext uri="{FF2B5EF4-FFF2-40B4-BE49-F238E27FC236}">
                <a16:creationId xmlns:a16="http://schemas.microsoft.com/office/drawing/2014/main" id="{3CCC3F9D-BF48-BC42-40E3-2A51C07304A0}"/>
              </a:ext>
            </a:extLst>
          </p:cNvPr>
          <p:cNvSpPr txBox="1"/>
          <p:nvPr/>
        </p:nvSpPr>
        <p:spPr>
          <a:xfrm>
            <a:off x="1477893" y="3562989"/>
            <a:ext cx="731290" cy="307777"/>
          </a:xfrm>
          <a:prstGeom prst="rect">
            <a:avLst/>
          </a:prstGeom>
          <a:noFill/>
        </p:spPr>
        <p:txBody>
          <a:bodyPr wrap="none" rtlCol="0">
            <a:spAutoFit/>
          </a:bodyPr>
          <a:lstStyle/>
          <a:p>
            <a:r>
              <a:rPr lang="en-US" sz="1400" dirty="0">
                <a:solidFill>
                  <a:schemeClr val="accent4">
                    <a:lumMod val="75000"/>
                  </a:schemeClr>
                </a:solidFill>
              </a:rPr>
              <a:t>4x4mm</a:t>
            </a:r>
          </a:p>
        </p:txBody>
      </p:sp>
      <p:sp>
        <p:nvSpPr>
          <p:cNvPr id="37" name="TextBox 36">
            <a:extLst>
              <a:ext uri="{FF2B5EF4-FFF2-40B4-BE49-F238E27FC236}">
                <a16:creationId xmlns:a16="http://schemas.microsoft.com/office/drawing/2014/main" id="{FE0362BE-8836-9DF4-80F3-1A3A83C00B43}"/>
              </a:ext>
            </a:extLst>
          </p:cNvPr>
          <p:cNvSpPr txBox="1"/>
          <p:nvPr/>
        </p:nvSpPr>
        <p:spPr>
          <a:xfrm>
            <a:off x="3472080" y="1911855"/>
            <a:ext cx="2380780" cy="369332"/>
          </a:xfrm>
          <a:prstGeom prst="rect">
            <a:avLst/>
          </a:prstGeom>
          <a:noFill/>
        </p:spPr>
        <p:txBody>
          <a:bodyPr wrap="none" rtlCol="0">
            <a:spAutoFit/>
          </a:bodyPr>
          <a:lstStyle/>
          <a:p>
            <a:r>
              <a:rPr lang="en-US" dirty="0"/>
              <a:t>No Reset in DAQ mode </a:t>
            </a:r>
          </a:p>
        </p:txBody>
      </p:sp>
      <p:sp>
        <p:nvSpPr>
          <p:cNvPr id="38" name="Rectangle 37">
            <a:extLst>
              <a:ext uri="{FF2B5EF4-FFF2-40B4-BE49-F238E27FC236}">
                <a16:creationId xmlns:a16="http://schemas.microsoft.com/office/drawing/2014/main" id="{A1DAB6F8-F2D4-B08C-69F5-2AB24C4F5D28}"/>
              </a:ext>
            </a:extLst>
          </p:cNvPr>
          <p:cNvSpPr/>
          <p:nvPr/>
        </p:nvSpPr>
        <p:spPr>
          <a:xfrm>
            <a:off x="8833477" y="1160068"/>
            <a:ext cx="2124147" cy="3099194"/>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9" name="TextBox 38">
            <a:extLst>
              <a:ext uri="{FF2B5EF4-FFF2-40B4-BE49-F238E27FC236}">
                <a16:creationId xmlns:a16="http://schemas.microsoft.com/office/drawing/2014/main" id="{833F3FA7-28B7-A9BB-FBC8-3C6C9747392B}"/>
              </a:ext>
            </a:extLst>
          </p:cNvPr>
          <p:cNvSpPr txBox="1"/>
          <p:nvPr/>
        </p:nvSpPr>
        <p:spPr>
          <a:xfrm>
            <a:off x="4961132" y="2603376"/>
            <a:ext cx="595035" cy="369332"/>
          </a:xfrm>
          <a:prstGeom prst="rect">
            <a:avLst/>
          </a:prstGeom>
          <a:noFill/>
        </p:spPr>
        <p:txBody>
          <a:bodyPr wrap="none" rtlCol="0">
            <a:spAutoFit/>
          </a:bodyPr>
          <a:lstStyle/>
          <a:p>
            <a:r>
              <a:rPr lang="en-US" i="1" dirty="0"/>
              <a:t>50fF</a:t>
            </a:r>
          </a:p>
        </p:txBody>
      </p:sp>
      <p:sp>
        <p:nvSpPr>
          <p:cNvPr id="40" name="Oval 39">
            <a:extLst>
              <a:ext uri="{FF2B5EF4-FFF2-40B4-BE49-F238E27FC236}">
                <a16:creationId xmlns:a16="http://schemas.microsoft.com/office/drawing/2014/main" id="{740B36A0-2F59-1370-D72D-8165C3194F69}"/>
              </a:ext>
            </a:extLst>
          </p:cNvPr>
          <p:cNvSpPr/>
          <p:nvPr/>
        </p:nvSpPr>
        <p:spPr>
          <a:xfrm>
            <a:off x="2617453" y="999349"/>
            <a:ext cx="147713" cy="1603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D3291703-CABC-3EF5-F8E4-B40E6D5853BC}"/>
              </a:ext>
            </a:extLst>
          </p:cNvPr>
          <p:cNvSpPr/>
          <p:nvPr/>
        </p:nvSpPr>
        <p:spPr>
          <a:xfrm>
            <a:off x="2617452" y="1079507"/>
            <a:ext cx="147713" cy="1603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 name="Straight Connector 41">
            <a:extLst>
              <a:ext uri="{FF2B5EF4-FFF2-40B4-BE49-F238E27FC236}">
                <a16:creationId xmlns:a16="http://schemas.microsoft.com/office/drawing/2014/main" id="{D6423A0C-9BCC-CDF4-6C9D-F474B3B1CE71}"/>
              </a:ext>
            </a:extLst>
          </p:cNvPr>
          <p:cNvCxnSpPr/>
          <p:nvPr/>
        </p:nvCxnSpPr>
        <p:spPr>
          <a:xfrm flipH="1">
            <a:off x="2680576" y="1851395"/>
            <a:ext cx="10733" cy="1791740"/>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F6609C82-A941-40A8-87F8-95D22FB5052C}"/>
              </a:ext>
            </a:extLst>
          </p:cNvPr>
          <p:cNvSpPr/>
          <p:nvPr/>
        </p:nvSpPr>
        <p:spPr>
          <a:xfrm>
            <a:off x="6254734" y="1133499"/>
            <a:ext cx="2176869" cy="1097862"/>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4" name="TextBox 43">
            <a:extLst>
              <a:ext uri="{FF2B5EF4-FFF2-40B4-BE49-F238E27FC236}">
                <a16:creationId xmlns:a16="http://schemas.microsoft.com/office/drawing/2014/main" id="{06D6C320-3C10-9543-F8CA-5A06866F8EC3}"/>
              </a:ext>
            </a:extLst>
          </p:cNvPr>
          <p:cNvSpPr txBox="1"/>
          <p:nvPr/>
        </p:nvSpPr>
        <p:spPr>
          <a:xfrm>
            <a:off x="6530981" y="1133680"/>
            <a:ext cx="2624447" cy="430887"/>
          </a:xfrm>
          <a:prstGeom prst="rect">
            <a:avLst/>
          </a:prstGeom>
          <a:noFill/>
        </p:spPr>
        <p:txBody>
          <a:bodyPr wrap="square" rtlCol="0">
            <a:spAutoFit/>
          </a:bodyPr>
          <a:lstStyle/>
          <a:p>
            <a:r>
              <a:rPr lang="en-US" sz="2200" b="1" dirty="0">
                <a:solidFill>
                  <a:schemeClr val="bg1"/>
                </a:solidFill>
              </a:rPr>
              <a:t>Local Logic</a:t>
            </a:r>
          </a:p>
        </p:txBody>
      </p:sp>
      <p:cxnSp>
        <p:nvCxnSpPr>
          <p:cNvPr id="45" name="Straight Arrow Connector 44">
            <a:extLst>
              <a:ext uri="{FF2B5EF4-FFF2-40B4-BE49-F238E27FC236}">
                <a16:creationId xmlns:a16="http://schemas.microsoft.com/office/drawing/2014/main" id="{472B961F-034D-37A9-CD3B-8F09ABEE2134}"/>
              </a:ext>
            </a:extLst>
          </p:cNvPr>
          <p:cNvCxnSpPr/>
          <p:nvPr/>
        </p:nvCxnSpPr>
        <p:spPr>
          <a:xfrm>
            <a:off x="2771830" y="1682430"/>
            <a:ext cx="3482904" cy="0"/>
          </a:xfrm>
          <a:prstGeom prst="straightConnector1">
            <a:avLst/>
          </a:prstGeom>
          <a:ln w="31750">
            <a:solidFill>
              <a:schemeClr val="bg1">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BC33CE9A-0B99-4822-2EA1-084CE202D821}"/>
              </a:ext>
            </a:extLst>
          </p:cNvPr>
          <p:cNvCxnSpPr/>
          <p:nvPr/>
        </p:nvCxnSpPr>
        <p:spPr>
          <a:xfrm flipH="1">
            <a:off x="2693086" y="1243381"/>
            <a:ext cx="1" cy="300964"/>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9B359D6B-6523-FFB4-AF79-21AD7C123948}"/>
              </a:ext>
            </a:extLst>
          </p:cNvPr>
          <p:cNvSpPr/>
          <p:nvPr/>
        </p:nvSpPr>
        <p:spPr>
          <a:xfrm>
            <a:off x="2654777" y="1802913"/>
            <a:ext cx="90145" cy="88372"/>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0421143C-E3A0-798B-495E-E8AEC3734BA0}"/>
              </a:ext>
            </a:extLst>
          </p:cNvPr>
          <p:cNvCxnSpPr/>
          <p:nvPr/>
        </p:nvCxnSpPr>
        <p:spPr>
          <a:xfrm flipH="1">
            <a:off x="2528328" y="1512611"/>
            <a:ext cx="173520" cy="287467"/>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CE20A858-C71E-A891-39B0-083C87F44305}"/>
              </a:ext>
            </a:extLst>
          </p:cNvPr>
          <p:cNvCxnSpPr/>
          <p:nvPr/>
        </p:nvCxnSpPr>
        <p:spPr>
          <a:xfrm flipH="1">
            <a:off x="2693626" y="683187"/>
            <a:ext cx="1" cy="300964"/>
          </a:xfrm>
          <a:prstGeom prst="line">
            <a:avLst/>
          </a:prstGeom>
          <a:ln w="317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A3D8984-1641-B798-D39A-A0D446FA565A}"/>
              </a:ext>
            </a:extLst>
          </p:cNvPr>
          <p:cNvCxnSpPr/>
          <p:nvPr/>
        </p:nvCxnSpPr>
        <p:spPr>
          <a:xfrm flipV="1">
            <a:off x="2552100" y="979191"/>
            <a:ext cx="292576" cy="2696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7ABDAF9-3B88-BDFE-97E9-987DC78990C1}"/>
              </a:ext>
            </a:extLst>
          </p:cNvPr>
          <p:cNvSpPr txBox="1"/>
          <p:nvPr/>
        </p:nvSpPr>
        <p:spPr>
          <a:xfrm>
            <a:off x="1455391" y="854090"/>
            <a:ext cx="1173783" cy="523220"/>
          </a:xfrm>
          <a:prstGeom prst="rect">
            <a:avLst/>
          </a:prstGeom>
          <a:noFill/>
        </p:spPr>
        <p:txBody>
          <a:bodyPr wrap="none" rtlCol="0">
            <a:spAutoFit/>
          </a:bodyPr>
          <a:lstStyle/>
          <a:p>
            <a:r>
              <a:rPr lang="en-US" sz="1400" b="1" dirty="0">
                <a:solidFill>
                  <a:schemeClr val="bg1">
                    <a:lumMod val="50000"/>
                  </a:schemeClr>
                </a:solidFill>
              </a:rPr>
              <a:t>   adjustable</a:t>
            </a:r>
          </a:p>
          <a:p>
            <a:r>
              <a:rPr lang="en-US" sz="1400" b="1" dirty="0">
                <a:solidFill>
                  <a:schemeClr val="bg1">
                    <a:lumMod val="50000"/>
                  </a:schemeClr>
                </a:solidFill>
              </a:rPr>
              <a:t>fixed  current</a:t>
            </a:r>
          </a:p>
        </p:txBody>
      </p:sp>
      <p:cxnSp>
        <p:nvCxnSpPr>
          <p:cNvPr id="52" name="Straight Connector 51">
            <a:extLst>
              <a:ext uri="{FF2B5EF4-FFF2-40B4-BE49-F238E27FC236}">
                <a16:creationId xmlns:a16="http://schemas.microsoft.com/office/drawing/2014/main" id="{D1B2BDF9-1457-1B14-CA60-D8DC082AF750}"/>
              </a:ext>
            </a:extLst>
          </p:cNvPr>
          <p:cNvCxnSpPr>
            <a:cxnSpLocks/>
          </p:cNvCxnSpPr>
          <p:nvPr/>
        </p:nvCxnSpPr>
        <p:spPr>
          <a:xfrm flipH="1">
            <a:off x="8404108" y="1689099"/>
            <a:ext cx="401874" cy="0"/>
          </a:xfrm>
          <a:prstGeom prst="line">
            <a:avLst/>
          </a:prstGeom>
          <a:ln w="31750">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E9EB768-3ABD-ADD4-EB77-8CE096E91A06}"/>
              </a:ext>
            </a:extLst>
          </p:cNvPr>
          <p:cNvCxnSpPr>
            <a:cxnSpLocks/>
          </p:cNvCxnSpPr>
          <p:nvPr/>
        </p:nvCxnSpPr>
        <p:spPr>
          <a:xfrm flipV="1">
            <a:off x="7351615" y="2223160"/>
            <a:ext cx="0" cy="312475"/>
          </a:xfrm>
          <a:prstGeom prst="line">
            <a:avLst/>
          </a:prstGeom>
          <a:ln w="31750">
            <a:solidFill>
              <a:schemeClr val="tx1">
                <a:lumMod val="50000"/>
                <a:lumOff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EBF07987-69BB-A213-755A-19E3B8B8836C}"/>
              </a:ext>
            </a:extLst>
          </p:cNvPr>
          <p:cNvSpPr txBox="1"/>
          <p:nvPr/>
        </p:nvSpPr>
        <p:spPr>
          <a:xfrm>
            <a:off x="8935515" y="2499269"/>
            <a:ext cx="1883576" cy="923330"/>
          </a:xfrm>
          <a:prstGeom prst="rect">
            <a:avLst/>
          </a:prstGeom>
          <a:noFill/>
        </p:spPr>
        <p:txBody>
          <a:bodyPr wrap="square" rtlCol="0">
            <a:spAutoFit/>
          </a:bodyPr>
          <a:lstStyle/>
          <a:p>
            <a:r>
              <a:rPr lang="en-US" dirty="0"/>
              <a:t>Clock (~ 40MHz)</a:t>
            </a:r>
          </a:p>
          <a:p>
            <a:r>
              <a:rPr lang="en-US" dirty="0"/>
              <a:t>  external or </a:t>
            </a:r>
          </a:p>
          <a:p>
            <a:r>
              <a:rPr lang="en-US" dirty="0"/>
              <a:t>Internal Ring </a:t>
            </a:r>
            <a:r>
              <a:rPr lang="en-US" dirty="0" err="1"/>
              <a:t>Osc</a:t>
            </a:r>
            <a:endParaRPr lang="en-US" dirty="0"/>
          </a:p>
        </p:txBody>
      </p:sp>
      <p:sp>
        <p:nvSpPr>
          <p:cNvPr id="55" name="TextBox 54">
            <a:extLst>
              <a:ext uri="{FF2B5EF4-FFF2-40B4-BE49-F238E27FC236}">
                <a16:creationId xmlns:a16="http://schemas.microsoft.com/office/drawing/2014/main" id="{8097311F-611B-7053-8C68-57A5E017B447}"/>
              </a:ext>
            </a:extLst>
          </p:cNvPr>
          <p:cNvSpPr txBox="1"/>
          <p:nvPr/>
        </p:nvSpPr>
        <p:spPr>
          <a:xfrm>
            <a:off x="6461676" y="1553247"/>
            <a:ext cx="1762983" cy="646331"/>
          </a:xfrm>
          <a:prstGeom prst="rect">
            <a:avLst/>
          </a:prstGeom>
          <a:noFill/>
        </p:spPr>
        <p:txBody>
          <a:bodyPr wrap="none" rtlCol="0">
            <a:spAutoFit/>
          </a:bodyPr>
          <a:lstStyle/>
          <a:p>
            <a:r>
              <a:rPr lang="en-US" dirty="0"/>
              <a:t>Single Clock Out</a:t>
            </a:r>
          </a:p>
          <a:p>
            <a:r>
              <a:rPr lang="en-US" i="1" dirty="0"/>
              <a:t>Trig if input high</a:t>
            </a:r>
          </a:p>
        </p:txBody>
      </p:sp>
      <p:sp>
        <p:nvSpPr>
          <p:cNvPr id="56" name="TextBox 55">
            <a:extLst>
              <a:ext uri="{FF2B5EF4-FFF2-40B4-BE49-F238E27FC236}">
                <a16:creationId xmlns:a16="http://schemas.microsoft.com/office/drawing/2014/main" id="{D1D81237-2782-17D2-FD7B-1A47C976BEA3}"/>
              </a:ext>
            </a:extLst>
          </p:cNvPr>
          <p:cNvSpPr txBox="1"/>
          <p:nvPr/>
        </p:nvSpPr>
        <p:spPr>
          <a:xfrm>
            <a:off x="1670134" y="2344307"/>
            <a:ext cx="936475" cy="369332"/>
          </a:xfrm>
          <a:prstGeom prst="rect">
            <a:avLst/>
          </a:prstGeom>
          <a:noFill/>
        </p:spPr>
        <p:txBody>
          <a:bodyPr wrap="none" rtlCol="0">
            <a:spAutoFit/>
          </a:bodyPr>
          <a:lstStyle/>
          <a:p>
            <a:r>
              <a:rPr lang="en-US" dirty="0">
                <a:solidFill>
                  <a:schemeClr val="accent2">
                    <a:lumMod val="75000"/>
                  </a:schemeClr>
                </a:solidFill>
                <a:sym typeface="Wingdings" panose="05000000000000000000" pitchFamily="2" charset="2"/>
              </a:rPr>
              <a:t>Q = </a:t>
            </a:r>
            <a:r>
              <a:rPr lang="en-US" dirty="0" err="1">
                <a:solidFill>
                  <a:schemeClr val="accent2">
                    <a:lumMod val="75000"/>
                  </a:schemeClr>
                </a:solidFill>
                <a:sym typeface="Wingdings" panose="05000000000000000000" pitchFamily="2" charset="2"/>
              </a:rPr>
              <a:t>i</a:t>
            </a:r>
            <a:r>
              <a:rPr lang="en-US" dirty="0">
                <a:solidFill>
                  <a:schemeClr val="accent2">
                    <a:lumMod val="75000"/>
                  </a:schemeClr>
                </a:solidFill>
                <a:sym typeface="Wingdings" panose="05000000000000000000" pitchFamily="2" charset="2"/>
              </a:rPr>
              <a:t>*</a:t>
            </a:r>
            <a:r>
              <a:rPr lang="el-GR" dirty="0">
                <a:solidFill>
                  <a:schemeClr val="accent2">
                    <a:lumMod val="75000"/>
                  </a:schemeClr>
                </a:solidFill>
                <a:sym typeface="Wingdings" panose="05000000000000000000" pitchFamily="2" charset="2"/>
              </a:rPr>
              <a:t>Δ</a:t>
            </a:r>
            <a:r>
              <a:rPr lang="en-US" dirty="0">
                <a:solidFill>
                  <a:schemeClr val="accent2">
                    <a:lumMod val="75000"/>
                  </a:schemeClr>
                </a:solidFill>
                <a:sym typeface="Wingdings" panose="05000000000000000000" pitchFamily="2" charset="2"/>
              </a:rPr>
              <a:t>t</a:t>
            </a:r>
            <a:endParaRPr lang="en-US" dirty="0">
              <a:solidFill>
                <a:schemeClr val="accent2">
                  <a:lumMod val="75000"/>
                </a:schemeClr>
              </a:solidFill>
            </a:endParaRPr>
          </a:p>
        </p:txBody>
      </p:sp>
      <p:sp>
        <p:nvSpPr>
          <p:cNvPr id="57" name="TextBox 56">
            <a:extLst>
              <a:ext uri="{FF2B5EF4-FFF2-40B4-BE49-F238E27FC236}">
                <a16:creationId xmlns:a16="http://schemas.microsoft.com/office/drawing/2014/main" id="{5FB52150-28B9-9CEE-FE75-19234D2A375B}"/>
              </a:ext>
            </a:extLst>
          </p:cNvPr>
          <p:cNvSpPr txBox="1"/>
          <p:nvPr/>
        </p:nvSpPr>
        <p:spPr>
          <a:xfrm rot="16200000">
            <a:off x="2502021" y="2354315"/>
            <a:ext cx="410690" cy="369332"/>
          </a:xfrm>
          <a:prstGeom prst="rect">
            <a:avLst/>
          </a:prstGeom>
          <a:noFill/>
        </p:spPr>
        <p:txBody>
          <a:bodyPr wrap="none" rtlCol="0">
            <a:spAutoFit/>
          </a:bodyPr>
          <a:lstStyle/>
          <a:p>
            <a:r>
              <a:rPr lang="en-US" dirty="0">
                <a:solidFill>
                  <a:schemeClr val="accent2">
                    <a:lumMod val="75000"/>
                  </a:schemeClr>
                </a:solidFill>
                <a:sym typeface="Wingdings" panose="05000000000000000000" pitchFamily="2" charset="2"/>
              </a:rPr>
              <a:t></a:t>
            </a:r>
            <a:endParaRPr lang="en-US" dirty="0">
              <a:solidFill>
                <a:schemeClr val="accent2">
                  <a:lumMod val="75000"/>
                </a:schemeClr>
              </a:solidFill>
            </a:endParaRPr>
          </a:p>
        </p:txBody>
      </p:sp>
      <p:cxnSp>
        <p:nvCxnSpPr>
          <p:cNvPr id="58" name="Straight Connector 57">
            <a:extLst>
              <a:ext uri="{FF2B5EF4-FFF2-40B4-BE49-F238E27FC236}">
                <a16:creationId xmlns:a16="http://schemas.microsoft.com/office/drawing/2014/main" id="{EF18FF9B-2AE3-F63A-A49A-9CDED8A43D6C}"/>
              </a:ext>
            </a:extLst>
          </p:cNvPr>
          <p:cNvCxnSpPr>
            <a:cxnSpLocks/>
          </p:cNvCxnSpPr>
          <p:nvPr/>
        </p:nvCxnSpPr>
        <p:spPr>
          <a:xfrm flipH="1">
            <a:off x="8427803" y="1365196"/>
            <a:ext cx="405674" cy="0"/>
          </a:xfrm>
          <a:prstGeom prst="line">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782F23F-66A3-FE41-8957-4E8336CC7F54}"/>
              </a:ext>
            </a:extLst>
          </p:cNvPr>
          <p:cNvSpPr txBox="1"/>
          <p:nvPr/>
        </p:nvSpPr>
        <p:spPr>
          <a:xfrm>
            <a:off x="9083427" y="1303668"/>
            <a:ext cx="1735900" cy="923330"/>
          </a:xfrm>
          <a:prstGeom prst="rect">
            <a:avLst/>
          </a:prstGeom>
          <a:noFill/>
        </p:spPr>
        <p:txBody>
          <a:bodyPr wrap="square" rtlCol="0">
            <a:spAutoFit/>
          </a:bodyPr>
          <a:lstStyle/>
          <a:p>
            <a:r>
              <a:rPr lang="en-US" dirty="0"/>
              <a:t>Low Power Diff </a:t>
            </a:r>
          </a:p>
          <a:p>
            <a:r>
              <a:rPr lang="en-US" dirty="0"/>
              <a:t>Replenish Pulse</a:t>
            </a:r>
          </a:p>
          <a:p>
            <a:r>
              <a:rPr lang="en-US" dirty="0"/>
              <a:t>One Clock width</a:t>
            </a:r>
          </a:p>
        </p:txBody>
      </p:sp>
      <p:cxnSp>
        <p:nvCxnSpPr>
          <p:cNvPr id="60" name="Straight Connector 59">
            <a:extLst>
              <a:ext uri="{FF2B5EF4-FFF2-40B4-BE49-F238E27FC236}">
                <a16:creationId xmlns:a16="http://schemas.microsoft.com/office/drawing/2014/main" id="{0FCF1CC5-C5B6-8682-068D-F056735C3FA8}"/>
              </a:ext>
            </a:extLst>
          </p:cNvPr>
          <p:cNvCxnSpPr>
            <a:cxnSpLocks/>
          </p:cNvCxnSpPr>
          <p:nvPr/>
        </p:nvCxnSpPr>
        <p:spPr>
          <a:xfrm flipH="1">
            <a:off x="10754787" y="1512611"/>
            <a:ext cx="593616" cy="0"/>
          </a:xfrm>
          <a:prstGeom prst="line">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2EAEA9EA-D65C-60E9-0231-9424727E1F4F}"/>
              </a:ext>
            </a:extLst>
          </p:cNvPr>
          <p:cNvCxnSpPr>
            <a:cxnSpLocks/>
          </p:cNvCxnSpPr>
          <p:nvPr/>
        </p:nvCxnSpPr>
        <p:spPr>
          <a:xfrm flipH="1">
            <a:off x="10751056" y="1689098"/>
            <a:ext cx="593616" cy="0"/>
          </a:xfrm>
          <a:prstGeom prst="line">
            <a:avLst/>
          </a:prstGeom>
          <a:ln w="31750">
            <a:solidFill>
              <a:schemeClr val="tx1">
                <a:lumMod val="50000"/>
                <a:lumOff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A1B54FEC-92FA-DDE8-52DC-EA473DF6FAEA}"/>
              </a:ext>
            </a:extLst>
          </p:cNvPr>
          <p:cNvSpPr txBox="1"/>
          <p:nvPr/>
        </p:nvSpPr>
        <p:spPr>
          <a:xfrm>
            <a:off x="11193888" y="1159665"/>
            <a:ext cx="790601" cy="923330"/>
          </a:xfrm>
          <a:prstGeom prst="rect">
            <a:avLst/>
          </a:prstGeom>
          <a:noFill/>
        </p:spPr>
        <p:txBody>
          <a:bodyPr wrap="none" rtlCol="0">
            <a:spAutoFit/>
          </a:bodyPr>
          <a:lstStyle/>
          <a:p>
            <a:pPr algn="ctr"/>
            <a:r>
              <a:rPr lang="en-US" dirty="0"/>
              <a:t>50uA</a:t>
            </a:r>
          </a:p>
          <a:p>
            <a:pPr algn="ctr"/>
            <a:r>
              <a:rPr lang="en-US" dirty="0"/>
              <a:t>or</a:t>
            </a:r>
          </a:p>
          <a:p>
            <a:pPr algn="ctr"/>
            <a:r>
              <a:rPr lang="en-US" dirty="0"/>
              <a:t>500uA</a:t>
            </a:r>
          </a:p>
        </p:txBody>
      </p:sp>
      <p:sp>
        <p:nvSpPr>
          <p:cNvPr id="64" name="Arrow: Right 63">
            <a:extLst>
              <a:ext uri="{FF2B5EF4-FFF2-40B4-BE49-F238E27FC236}">
                <a16:creationId xmlns:a16="http://schemas.microsoft.com/office/drawing/2014/main" id="{8C0F270C-493A-106B-CDCA-08D1E4151248}"/>
              </a:ext>
            </a:extLst>
          </p:cNvPr>
          <p:cNvSpPr/>
          <p:nvPr/>
        </p:nvSpPr>
        <p:spPr>
          <a:xfrm>
            <a:off x="304567" y="2958573"/>
            <a:ext cx="1319076" cy="182572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911CA4"/>
                </a:solidFill>
              </a:rPr>
              <a:t>TPC ionization current </a:t>
            </a:r>
          </a:p>
        </p:txBody>
      </p:sp>
      <p:sp>
        <p:nvSpPr>
          <p:cNvPr id="65" name="TextBox 64">
            <a:extLst>
              <a:ext uri="{FF2B5EF4-FFF2-40B4-BE49-F238E27FC236}">
                <a16:creationId xmlns:a16="http://schemas.microsoft.com/office/drawing/2014/main" id="{011E24FD-BA76-C582-F16F-35E52898C307}"/>
              </a:ext>
            </a:extLst>
          </p:cNvPr>
          <p:cNvSpPr txBox="1"/>
          <p:nvPr/>
        </p:nvSpPr>
        <p:spPr>
          <a:xfrm>
            <a:off x="3294649" y="833669"/>
            <a:ext cx="2573207" cy="369332"/>
          </a:xfrm>
          <a:prstGeom prst="rect">
            <a:avLst/>
          </a:prstGeom>
          <a:noFill/>
        </p:spPr>
        <p:txBody>
          <a:bodyPr wrap="square" rtlCol="0">
            <a:spAutoFit/>
          </a:bodyPr>
          <a:lstStyle/>
          <a:p>
            <a:r>
              <a:rPr lang="en-US" b="1" i="1" dirty="0">
                <a:solidFill>
                  <a:schemeClr val="accent6">
                    <a:lumMod val="75000"/>
                  </a:schemeClr>
                </a:solidFill>
              </a:rPr>
              <a:t>Low Power 25 to 45uW</a:t>
            </a:r>
          </a:p>
        </p:txBody>
      </p:sp>
      <p:sp>
        <p:nvSpPr>
          <p:cNvPr id="2" name="TextBox 1">
            <a:extLst>
              <a:ext uri="{FF2B5EF4-FFF2-40B4-BE49-F238E27FC236}">
                <a16:creationId xmlns:a16="http://schemas.microsoft.com/office/drawing/2014/main" id="{90C5ADB8-176C-5D6B-EDF1-14E93D21624D}"/>
              </a:ext>
            </a:extLst>
          </p:cNvPr>
          <p:cNvSpPr txBox="1"/>
          <p:nvPr/>
        </p:nvSpPr>
        <p:spPr>
          <a:xfrm>
            <a:off x="1455984" y="4539792"/>
            <a:ext cx="9281217" cy="1508105"/>
          </a:xfrm>
          <a:prstGeom prst="rect">
            <a:avLst/>
          </a:prstGeom>
          <a:noFill/>
        </p:spPr>
        <p:txBody>
          <a:bodyPr wrap="square" rtlCol="0">
            <a:spAutoFit/>
          </a:bodyPr>
          <a:lstStyle/>
          <a:p>
            <a:r>
              <a:rPr lang="en-US" sz="2000" b="1" i="1" dirty="0"/>
              <a:t>Replenishment eliminates  problematic  RESETs from the original concept</a:t>
            </a:r>
          </a:p>
          <a:p>
            <a:r>
              <a:rPr lang="en-US" dirty="0">
                <a:sym typeface="Wingdings" panose="05000000000000000000" pitchFamily="2" charset="2"/>
              </a:rPr>
              <a:t> </a:t>
            </a:r>
            <a:r>
              <a:rPr lang="en-US" b="1" dirty="0">
                <a:sym typeface="Wingdings" panose="05000000000000000000" pitchFamily="2" charset="2"/>
              </a:rPr>
              <a:t>REMOVES RESET “noise” UNCERTAINTY    </a:t>
            </a:r>
            <a:r>
              <a:rPr lang="en-US" dirty="0">
                <a:sym typeface="Wingdings" panose="05000000000000000000" pitchFamily="2" charset="2"/>
              </a:rPr>
              <a:t>observed in Transient Noise Analysis </a:t>
            </a:r>
          </a:p>
          <a:p>
            <a:r>
              <a:rPr lang="en-US" dirty="0">
                <a:sym typeface="Wingdings" panose="05000000000000000000" pitchFamily="2" charset="2"/>
              </a:rPr>
              <a:t> </a:t>
            </a:r>
            <a:r>
              <a:rPr lang="en-US" b="1" dirty="0">
                <a:sym typeface="Wingdings" panose="05000000000000000000" pitchFamily="2" charset="2"/>
              </a:rPr>
              <a:t>Allows the pixel to function as an analog memory </a:t>
            </a:r>
            <a:r>
              <a:rPr lang="en-US" dirty="0">
                <a:sym typeface="Wingdings" panose="05000000000000000000" pitchFamily="2" charset="2"/>
              </a:rPr>
              <a:t>for large currents  making Q accurate. </a:t>
            </a:r>
          </a:p>
          <a:p>
            <a:r>
              <a:rPr lang="en-US" dirty="0">
                <a:sym typeface="Wingdings" panose="05000000000000000000" pitchFamily="2" charset="2"/>
              </a:rPr>
              <a:t>        RESET dumps incoming charge.  In Replenishment only  the  time between replenishments is</a:t>
            </a:r>
          </a:p>
          <a:p>
            <a:r>
              <a:rPr lang="en-US" dirty="0">
                <a:sym typeface="Wingdings" panose="05000000000000000000" pitchFamily="2" charset="2"/>
              </a:rPr>
              <a:t>        distorted. All charge is counted in units of Replenishment</a:t>
            </a:r>
            <a:endParaRPr lang="en-US" dirty="0"/>
          </a:p>
        </p:txBody>
      </p:sp>
    </p:spTree>
    <p:extLst>
      <p:ext uri="{BB962C8B-B14F-4D97-AF65-F5344CB8AC3E}">
        <p14:creationId xmlns:p14="http://schemas.microsoft.com/office/powerpoint/2010/main" val="3465583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60A81-E42E-28FC-B1E7-76DB81669A2B}"/>
              </a:ext>
            </a:extLst>
          </p:cNvPr>
          <p:cNvSpPr>
            <a:spLocks noGrp="1"/>
          </p:cNvSpPr>
          <p:nvPr>
            <p:ph type="title"/>
          </p:nvPr>
        </p:nvSpPr>
        <p:spPr>
          <a:xfrm>
            <a:off x="188843" y="531950"/>
            <a:ext cx="10515600" cy="780015"/>
          </a:xfrm>
        </p:spPr>
        <p:txBody>
          <a:bodyPr>
            <a:normAutofit fontScale="90000"/>
          </a:bodyPr>
          <a:lstStyle/>
          <a:p>
            <a:pPr algn="ctr"/>
            <a:r>
              <a:rPr lang="en-US" b="1" dirty="0"/>
              <a:t>Activities  FEE </a:t>
            </a:r>
            <a:r>
              <a:rPr lang="en-US" sz="3600" b="1" dirty="0"/>
              <a:t>System Design/Development/Production</a:t>
            </a:r>
            <a:br>
              <a:rPr lang="en-US" sz="3600" dirty="0"/>
            </a:br>
            <a:r>
              <a:rPr lang="en-US" sz="3600" b="1" dirty="0"/>
              <a:t>Including Analog &amp; Digital ASICs  </a:t>
            </a:r>
            <a:br>
              <a:rPr lang="en-US" sz="3600" dirty="0"/>
            </a:br>
            <a:endParaRPr lang="en-US" sz="3600" dirty="0"/>
          </a:p>
        </p:txBody>
      </p:sp>
      <p:sp>
        <p:nvSpPr>
          <p:cNvPr id="3" name="Content Placeholder 2">
            <a:extLst>
              <a:ext uri="{FF2B5EF4-FFF2-40B4-BE49-F238E27FC236}">
                <a16:creationId xmlns:a16="http://schemas.microsoft.com/office/drawing/2014/main" id="{785D115A-CA58-7343-14A2-BC96C2963043}"/>
              </a:ext>
            </a:extLst>
          </p:cNvPr>
          <p:cNvSpPr>
            <a:spLocks noGrp="1"/>
          </p:cNvSpPr>
          <p:nvPr>
            <p:ph idx="1"/>
          </p:nvPr>
        </p:nvSpPr>
        <p:spPr>
          <a:xfrm>
            <a:off x="188843" y="1293528"/>
            <a:ext cx="11494441" cy="5081260"/>
          </a:xfrm>
        </p:spPr>
        <p:txBody>
          <a:bodyPr>
            <a:normAutofit fontScale="92500" lnSpcReduction="10000"/>
          </a:bodyPr>
          <a:lstStyle/>
          <a:p>
            <a:pPr marL="457200" lvl="1" indent="0">
              <a:buNone/>
            </a:pPr>
            <a:r>
              <a:rPr lang="en-US" b="1" dirty="0"/>
              <a:t>ASIC’s   GF 130, TSMC 180, TSMC 65</a:t>
            </a:r>
          </a:p>
          <a:p>
            <a:pPr lvl="1"/>
            <a:r>
              <a:rPr lang="en-US" dirty="0"/>
              <a:t>ATLAS upgrade  ITK Strips  50M channel system  GF130</a:t>
            </a:r>
          </a:p>
          <a:p>
            <a:pPr lvl="2"/>
            <a:r>
              <a:rPr lang="en-US" dirty="0"/>
              <a:t>Leaders with CERN ESE in the design of the readout system including ASICs</a:t>
            </a:r>
          </a:p>
          <a:p>
            <a:pPr lvl="2"/>
            <a:r>
              <a:rPr lang="en-US" dirty="0"/>
              <a:t>Designed Module readout protocols and most ASIC I/O communication blocks </a:t>
            </a:r>
          </a:p>
          <a:p>
            <a:pPr lvl="2"/>
            <a:r>
              <a:rPr lang="en-US" dirty="0"/>
              <a:t>Rad and SEU tolerant techniques including TMR </a:t>
            </a:r>
          </a:p>
          <a:p>
            <a:pPr lvl="2"/>
            <a:r>
              <a:rPr lang="en-US" dirty="0"/>
              <a:t>Implement Design with CI techniques, Test &amp; Produce 35K </a:t>
            </a:r>
            <a:r>
              <a:rPr lang="en-US" dirty="0" err="1"/>
              <a:t>AMACstar</a:t>
            </a:r>
            <a:r>
              <a:rPr lang="en-US" dirty="0"/>
              <a:t> and 35K </a:t>
            </a:r>
            <a:r>
              <a:rPr lang="en-US" dirty="0" err="1"/>
              <a:t>HCCstar</a:t>
            </a:r>
            <a:r>
              <a:rPr lang="en-US" dirty="0"/>
              <a:t>  ASICs</a:t>
            </a:r>
          </a:p>
          <a:p>
            <a:pPr lvl="1"/>
            <a:r>
              <a:rPr lang="en-US" dirty="0" err="1"/>
              <a:t>Qpix</a:t>
            </a:r>
            <a:r>
              <a:rPr lang="en-US" dirty="0"/>
              <a:t>  analog  readout for low rate pixel TPC target  &lt; 50uW / channel  (TSMC 180n)</a:t>
            </a:r>
          </a:p>
          <a:p>
            <a:pPr lvl="2"/>
            <a:r>
              <a:rPr lang="en-US" b="1" dirty="0">
                <a:solidFill>
                  <a:srgbClr val="00B050"/>
                </a:solidFill>
              </a:rPr>
              <a:t>Updated Result (p 26,27)  showing LN operation</a:t>
            </a:r>
          </a:p>
          <a:p>
            <a:pPr lvl="1"/>
            <a:r>
              <a:rPr lang="en-US" dirty="0"/>
              <a:t>APP   Analog Photon Processor  (TSMC 65n) </a:t>
            </a:r>
          </a:p>
          <a:p>
            <a:pPr lvl="1"/>
            <a:endParaRPr lang="en-US" dirty="0"/>
          </a:p>
          <a:p>
            <a:pPr marL="457200" lvl="1" indent="0">
              <a:buNone/>
            </a:pPr>
            <a:r>
              <a:rPr lang="en-US" b="1" dirty="0"/>
              <a:t>COTS  electronics </a:t>
            </a:r>
          </a:p>
          <a:p>
            <a:pPr lvl="1"/>
            <a:r>
              <a:rPr lang="en-US" dirty="0"/>
              <a:t>ATLAS High Speed Readout 128 input   HTT  Trigger Processor  Mother Board </a:t>
            </a:r>
            <a:endParaRPr lang="en-US" b="1" dirty="0"/>
          </a:p>
          <a:p>
            <a:pPr lvl="1"/>
            <a:r>
              <a:rPr lang="en-US" dirty="0"/>
              <a:t>Dune warm electronics  PTC board  </a:t>
            </a:r>
          </a:p>
          <a:p>
            <a:pPr lvl="1"/>
            <a:r>
              <a:rPr lang="en-US" dirty="0"/>
              <a:t>Super Fine Grain Detector SFGD for T2K upgrade  RO electronics with U. Geneva  </a:t>
            </a:r>
          </a:p>
          <a:p>
            <a:pPr lvl="1"/>
            <a:r>
              <a:rPr lang="en-US" dirty="0"/>
              <a:t>EOS  Detector  System design: PMT HV dist. , Analog &amp; NHIT sums, buffer to CAEN RO </a:t>
            </a:r>
          </a:p>
          <a:p>
            <a:pPr lvl="1"/>
            <a:endParaRPr lang="en-US" dirty="0"/>
          </a:p>
        </p:txBody>
      </p:sp>
      <p:sp>
        <p:nvSpPr>
          <p:cNvPr id="6" name="Footer Placeholder 5">
            <a:extLst>
              <a:ext uri="{FF2B5EF4-FFF2-40B4-BE49-F238E27FC236}">
                <a16:creationId xmlns:a16="http://schemas.microsoft.com/office/drawing/2014/main" id="{EB9745FF-1EE6-F74C-95BD-DCFECC0BADBF}"/>
              </a:ext>
            </a:extLst>
          </p:cNvPr>
          <p:cNvSpPr>
            <a:spLocks noGrp="1"/>
          </p:cNvSpPr>
          <p:nvPr>
            <p:ph type="ftr" sz="quarter" idx="11"/>
          </p:nvPr>
        </p:nvSpPr>
        <p:spPr/>
        <p:txBody>
          <a:bodyPr/>
          <a:lstStyle/>
          <a:p>
            <a:r>
              <a:rPr lang="en-US" dirty="0"/>
              <a:t>HEPIC 2024 @BNL April 30 - May 2</a:t>
            </a:r>
          </a:p>
        </p:txBody>
      </p:sp>
      <p:sp>
        <p:nvSpPr>
          <p:cNvPr id="7" name="Slide Number Placeholder 6">
            <a:extLst>
              <a:ext uri="{FF2B5EF4-FFF2-40B4-BE49-F238E27FC236}">
                <a16:creationId xmlns:a16="http://schemas.microsoft.com/office/drawing/2014/main" id="{24213519-D402-B032-D96E-1E15279B2095}"/>
              </a:ext>
            </a:extLst>
          </p:cNvPr>
          <p:cNvSpPr>
            <a:spLocks noGrp="1"/>
          </p:cNvSpPr>
          <p:nvPr>
            <p:ph type="sldNum" sz="quarter" idx="12"/>
          </p:nvPr>
        </p:nvSpPr>
        <p:spPr/>
        <p:txBody>
          <a:bodyPr/>
          <a:lstStyle/>
          <a:p>
            <a:fld id="{04C77634-C5CF-46BB-9E4E-86604B43BADC}" type="slidenum">
              <a:rPr lang="en-US" smtClean="0"/>
              <a:t>2</a:t>
            </a:fld>
            <a:endParaRPr lang="en-US"/>
          </a:p>
        </p:txBody>
      </p:sp>
    </p:spTree>
    <p:extLst>
      <p:ext uri="{BB962C8B-B14F-4D97-AF65-F5344CB8AC3E}">
        <p14:creationId xmlns:p14="http://schemas.microsoft.com/office/powerpoint/2010/main" val="1785700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Content Placeholder 1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12819" y="1163107"/>
            <a:ext cx="3817077" cy="4102792"/>
          </a:xfrm>
        </p:spPr>
      </p:pic>
      <p:sp>
        <p:nvSpPr>
          <p:cNvPr id="2" name="TextBox 1"/>
          <p:cNvSpPr txBox="1"/>
          <p:nvPr/>
        </p:nvSpPr>
        <p:spPr>
          <a:xfrm>
            <a:off x="594075" y="1706398"/>
            <a:ext cx="591410" cy="3016210"/>
          </a:xfrm>
          <a:prstGeom prst="rect">
            <a:avLst/>
          </a:prstGeom>
          <a:noFill/>
        </p:spPr>
        <p:txBody>
          <a:bodyPr wrap="square" rtlCol="0">
            <a:spAutoFit/>
          </a:bodyPr>
          <a:lstStyle/>
          <a:p>
            <a:r>
              <a:rPr lang="en-US" sz="1000" dirty="0"/>
              <a:t>Input 0</a:t>
            </a:r>
          </a:p>
          <a:p>
            <a:r>
              <a:rPr lang="en-US" sz="1000" dirty="0"/>
              <a:t>Ref 0</a:t>
            </a:r>
          </a:p>
          <a:p>
            <a:r>
              <a:rPr lang="en-US" sz="1000" dirty="0"/>
              <a:t>Input 1</a:t>
            </a:r>
          </a:p>
          <a:p>
            <a:r>
              <a:rPr lang="en-US" sz="1000" dirty="0"/>
              <a:t>Ref 1</a:t>
            </a:r>
          </a:p>
          <a:p>
            <a:r>
              <a:rPr lang="en-US" sz="1000" dirty="0"/>
              <a:t>Input 2</a:t>
            </a:r>
          </a:p>
          <a:p>
            <a:r>
              <a:rPr lang="en-US" sz="1000" dirty="0"/>
              <a:t>Ref 2</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Input 15</a:t>
            </a:r>
          </a:p>
          <a:p>
            <a:r>
              <a:rPr lang="en-US" sz="1000" dirty="0"/>
              <a:t>Ref 15</a:t>
            </a:r>
          </a:p>
        </p:txBody>
      </p:sp>
      <p:sp>
        <p:nvSpPr>
          <p:cNvPr id="4" name="TextBox 3"/>
          <p:cNvSpPr txBox="1"/>
          <p:nvPr/>
        </p:nvSpPr>
        <p:spPr>
          <a:xfrm>
            <a:off x="4397234" y="1783342"/>
            <a:ext cx="665323" cy="2862322"/>
          </a:xfrm>
          <a:prstGeom prst="rect">
            <a:avLst/>
          </a:prstGeom>
          <a:noFill/>
        </p:spPr>
        <p:txBody>
          <a:bodyPr wrap="square" rtlCol="0">
            <a:spAutoFit/>
          </a:bodyPr>
          <a:lstStyle/>
          <a:p>
            <a:r>
              <a:rPr lang="en-US" sz="1000" dirty="0" err="1"/>
              <a:t>Outp</a:t>
            </a:r>
            <a:r>
              <a:rPr lang="en-US" sz="1000" dirty="0"/>
              <a:t> 0</a:t>
            </a:r>
          </a:p>
          <a:p>
            <a:r>
              <a:rPr lang="en-US" sz="1000" dirty="0" err="1"/>
              <a:t>Outn</a:t>
            </a:r>
            <a:r>
              <a:rPr lang="en-US" sz="1000" dirty="0"/>
              <a:t> 0 </a:t>
            </a:r>
          </a:p>
          <a:p>
            <a:r>
              <a:rPr lang="en-US" sz="1000" dirty="0" err="1"/>
              <a:t>Outp</a:t>
            </a:r>
            <a:r>
              <a:rPr lang="en-US" sz="1000" dirty="0"/>
              <a:t> 1</a:t>
            </a:r>
          </a:p>
          <a:p>
            <a:r>
              <a:rPr lang="en-US" sz="1000" dirty="0" err="1"/>
              <a:t>Outn</a:t>
            </a:r>
            <a:r>
              <a:rPr lang="en-US" sz="1000" dirty="0"/>
              <a:t> 1</a:t>
            </a:r>
          </a:p>
          <a:p>
            <a:r>
              <a:rPr lang="en-US" sz="1000" dirty="0" err="1"/>
              <a:t>Outp</a:t>
            </a:r>
            <a:r>
              <a:rPr lang="en-US" sz="1000" dirty="0"/>
              <a:t> 2</a:t>
            </a:r>
          </a:p>
          <a:p>
            <a:r>
              <a:rPr lang="en-US" sz="1000" dirty="0" err="1"/>
              <a:t>Outn</a:t>
            </a:r>
            <a:r>
              <a:rPr lang="en-US" sz="1000" dirty="0"/>
              <a:t> 2</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a:t>…</a:t>
            </a:r>
          </a:p>
          <a:p>
            <a:r>
              <a:rPr lang="en-US" sz="1000" dirty="0" err="1"/>
              <a:t>Outp</a:t>
            </a:r>
            <a:r>
              <a:rPr lang="en-US" sz="1000" dirty="0"/>
              <a:t> 15</a:t>
            </a:r>
          </a:p>
          <a:p>
            <a:r>
              <a:rPr lang="en-US" sz="1000" dirty="0" err="1"/>
              <a:t>Outn</a:t>
            </a:r>
            <a:r>
              <a:rPr lang="en-US" sz="1000" dirty="0"/>
              <a:t> 15</a:t>
            </a:r>
          </a:p>
        </p:txBody>
      </p:sp>
      <p:sp>
        <p:nvSpPr>
          <p:cNvPr id="3" name="Content Placeholder 2">
            <a:extLst>
              <a:ext uri="{FF2B5EF4-FFF2-40B4-BE49-F238E27FC236}">
                <a16:creationId xmlns:a16="http://schemas.microsoft.com/office/drawing/2014/main" id="{A4D6D134-4D2F-0DBC-4695-222F94D46CB7}"/>
              </a:ext>
            </a:extLst>
          </p:cNvPr>
          <p:cNvSpPr txBox="1">
            <a:spLocks/>
          </p:cNvSpPr>
          <p:nvPr/>
        </p:nvSpPr>
        <p:spPr>
          <a:xfrm>
            <a:off x="4887885" y="698269"/>
            <a:ext cx="6851540" cy="6278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16 channel prototype chip divided into 8 “Standard” gain channels (0-7) and 8 “</a:t>
            </a:r>
            <a:r>
              <a:rPr lang="en-US" sz="2000" dirty="0" err="1"/>
              <a:t>Cgain</a:t>
            </a:r>
            <a:r>
              <a:rPr lang="en-US" sz="2000" dirty="0"/>
              <a:t>” (capacitor based gain) channels (8 -15). Each bank of 8 channels has its own services: Serial Interface, Ring Oscillator, POR (</a:t>
            </a:r>
            <a:r>
              <a:rPr lang="en-US" sz="2000" dirty="0" err="1"/>
              <a:t>Pwr</a:t>
            </a:r>
            <a:r>
              <a:rPr lang="en-US" sz="2000" dirty="0"/>
              <a:t>-On Reset), Calibration circuit. </a:t>
            </a:r>
          </a:p>
          <a:p>
            <a:r>
              <a:rPr lang="en-US" sz="2000" b="1" dirty="0"/>
              <a:t>“Standard” gain channels </a:t>
            </a:r>
            <a:r>
              <a:rPr lang="en-US" sz="2000" dirty="0"/>
              <a:t>consist of an analog Integrator (20mv/</a:t>
            </a:r>
            <a:r>
              <a:rPr lang="en-US" sz="2000" dirty="0" err="1"/>
              <a:t>fC</a:t>
            </a:r>
            <a:r>
              <a:rPr lang="en-US" sz="2000" dirty="0"/>
              <a:t>), an intermediate amplifier (x3), comparator and </a:t>
            </a:r>
            <a:r>
              <a:rPr lang="en-US" sz="2000" dirty="0" err="1"/>
              <a:t>programmablereplenishment</a:t>
            </a:r>
            <a:r>
              <a:rPr lang="en-US" sz="2000" dirty="0"/>
              <a:t>  circuitry</a:t>
            </a:r>
            <a:r>
              <a:rPr lang="en-US" sz="2000" b="1" dirty="0"/>
              <a:t>.     ~ 45uW/channel   </a:t>
            </a:r>
            <a:r>
              <a:rPr lang="en-US" sz="2000" dirty="0">
                <a:solidFill>
                  <a:schemeClr val="accent1">
                    <a:lumMod val="75000"/>
                  </a:schemeClr>
                </a:solidFill>
              </a:rPr>
              <a:t>ignoring prototype’s LVDS drivers</a:t>
            </a:r>
          </a:p>
          <a:p>
            <a:r>
              <a:rPr lang="en-US" sz="2000" b="1" dirty="0"/>
              <a:t>“</a:t>
            </a:r>
            <a:r>
              <a:rPr lang="en-US" sz="2000" b="1" dirty="0" err="1"/>
              <a:t>Cgain</a:t>
            </a:r>
            <a:r>
              <a:rPr lang="en-US" sz="2000" b="1" dirty="0"/>
              <a:t>” channels</a:t>
            </a:r>
            <a:r>
              <a:rPr lang="en-US" sz="2000" dirty="0"/>
              <a:t> have the same functionality but use a different analog Integrator with much higher gain (48mv/</a:t>
            </a:r>
            <a:r>
              <a:rPr lang="en-US" sz="2000" dirty="0" err="1"/>
              <a:t>fC</a:t>
            </a:r>
            <a:r>
              <a:rPr lang="en-US" sz="2000" dirty="0"/>
              <a:t>) to avoid the need for an intermediate amplifier.  This reduces unknown offsets, reduces internal delay &amp; power and allows a wider range of  bandwidth vs intrinsic noise tradeoffs.   Power    </a:t>
            </a:r>
            <a:r>
              <a:rPr lang="en-US" sz="1800" b="1" dirty="0"/>
              <a:t>~ 25uW/channel  </a:t>
            </a:r>
            <a:r>
              <a:rPr lang="en-US" sz="1800" dirty="0">
                <a:solidFill>
                  <a:schemeClr val="accent1">
                    <a:lumMod val="75000"/>
                  </a:schemeClr>
                </a:solidFill>
              </a:rPr>
              <a:t>ignoring prototype’s LVDS drivers</a:t>
            </a:r>
          </a:p>
          <a:p>
            <a:endParaRPr lang="en-US" dirty="0"/>
          </a:p>
        </p:txBody>
      </p:sp>
      <p:sp>
        <p:nvSpPr>
          <p:cNvPr id="5" name="Title 1">
            <a:extLst>
              <a:ext uri="{FF2B5EF4-FFF2-40B4-BE49-F238E27FC236}">
                <a16:creationId xmlns:a16="http://schemas.microsoft.com/office/drawing/2014/main" id="{8ABFBA33-E4C1-565D-E3C6-83C650F116D6}"/>
              </a:ext>
            </a:extLst>
          </p:cNvPr>
          <p:cNvSpPr>
            <a:spLocks noGrp="1"/>
          </p:cNvSpPr>
          <p:nvPr>
            <p:ph type="title"/>
          </p:nvPr>
        </p:nvSpPr>
        <p:spPr>
          <a:xfrm>
            <a:off x="838200" y="0"/>
            <a:ext cx="10515600" cy="452456"/>
          </a:xfrm>
        </p:spPr>
        <p:txBody>
          <a:bodyPr>
            <a:noAutofit/>
          </a:bodyPr>
          <a:lstStyle/>
          <a:p>
            <a:r>
              <a:rPr lang="en-US" sz="3000" b="1" dirty="0" err="1"/>
              <a:t>Qpix</a:t>
            </a:r>
            <a:r>
              <a:rPr lang="en-US" sz="3000" b="1" dirty="0"/>
              <a:t> Analog</a:t>
            </a:r>
            <a:r>
              <a:rPr lang="en-US" sz="3000" dirty="0"/>
              <a:t>: An  Ionization Current Readout for Pixelated LAr TPC’s </a:t>
            </a:r>
          </a:p>
        </p:txBody>
      </p:sp>
    </p:spTree>
    <p:extLst>
      <p:ext uri="{BB962C8B-B14F-4D97-AF65-F5344CB8AC3E}">
        <p14:creationId xmlns:p14="http://schemas.microsoft.com/office/powerpoint/2010/main" val="706650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4B22E-F549-553A-8382-1EA224E49B9C}"/>
              </a:ext>
            </a:extLst>
          </p:cNvPr>
          <p:cNvSpPr>
            <a:spLocks noGrp="1"/>
          </p:cNvSpPr>
          <p:nvPr>
            <p:ph type="title"/>
          </p:nvPr>
        </p:nvSpPr>
        <p:spPr>
          <a:xfrm>
            <a:off x="838200" y="138624"/>
            <a:ext cx="10515600" cy="490552"/>
          </a:xfrm>
        </p:spPr>
        <p:txBody>
          <a:bodyPr>
            <a:normAutofit fontScale="90000"/>
          </a:bodyPr>
          <a:lstStyle/>
          <a:p>
            <a:r>
              <a:rPr lang="en-US" dirty="0"/>
              <a:t> </a:t>
            </a:r>
            <a:r>
              <a:rPr lang="en-US" sz="4000" b="1" dirty="0"/>
              <a:t>Reconstructed Charge Time Resolution Investigation</a:t>
            </a:r>
          </a:p>
        </p:txBody>
      </p:sp>
      <p:pic>
        <p:nvPicPr>
          <p:cNvPr id="5" name="Content Placeholder 4">
            <a:extLst>
              <a:ext uri="{FF2B5EF4-FFF2-40B4-BE49-F238E27FC236}">
                <a16:creationId xmlns:a16="http://schemas.microsoft.com/office/drawing/2014/main" id="{A73747DF-8B7F-2F40-A2AA-A435B6080249}"/>
              </a:ext>
            </a:extLst>
          </p:cNvPr>
          <p:cNvPicPr>
            <a:picLocks noGrp="1" noChangeAspect="1"/>
          </p:cNvPicPr>
          <p:nvPr>
            <p:ph idx="1"/>
          </p:nvPr>
        </p:nvPicPr>
        <p:blipFill rotWithShape="1">
          <a:blip r:embed="rId3">
            <a:lum bright="18000" contrast="12000"/>
          </a:blip>
          <a:srcRect b="3369"/>
          <a:stretch/>
        </p:blipFill>
        <p:spPr>
          <a:xfrm>
            <a:off x="682705" y="879804"/>
            <a:ext cx="10990578" cy="5978196"/>
          </a:xfrm>
        </p:spPr>
      </p:pic>
      <p:sp>
        <p:nvSpPr>
          <p:cNvPr id="7" name="TextBox 6">
            <a:extLst>
              <a:ext uri="{FF2B5EF4-FFF2-40B4-BE49-F238E27FC236}">
                <a16:creationId xmlns:a16="http://schemas.microsoft.com/office/drawing/2014/main" id="{9966E2D7-A955-4C20-8DB6-998F8EB6C350}"/>
              </a:ext>
            </a:extLst>
          </p:cNvPr>
          <p:cNvSpPr txBox="1"/>
          <p:nvPr/>
        </p:nvSpPr>
        <p:spPr>
          <a:xfrm>
            <a:off x="2623762" y="2828835"/>
            <a:ext cx="1725499" cy="1200329"/>
          </a:xfrm>
          <a:prstGeom prst="rect">
            <a:avLst/>
          </a:prstGeom>
          <a:noFill/>
        </p:spPr>
        <p:txBody>
          <a:bodyPr wrap="square" rtlCol="0">
            <a:spAutoFit/>
          </a:bodyPr>
          <a:lstStyle/>
          <a:p>
            <a:r>
              <a:rPr lang="en-US" dirty="0">
                <a:solidFill>
                  <a:schemeClr val="accent4">
                    <a:lumMod val="60000"/>
                    <a:lumOff val="40000"/>
                  </a:schemeClr>
                </a:solidFill>
              </a:rPr>
              <a:t>One </a:t>
            </a:r>
            <a:r>
              <a:rPr lang="en-US" dirty="0" err="1">
                <a:solidFill>
                  <a:schemeClr val="accent4">
                    <a:lumMod val="60000"/>
                    <a:lumOff val="40000"/>
                  </a:schemeClr>
                </a:solidFill>
              </a:rPr>
              <a:t>Qpix</a:t>
            </a:r>
            <a:r>
              <a:rPr lang="en-US" dirty="0">
                <a:solidFill>
                  <a:schemeClr val="accent4">
                    <a:lumMod val="60000"/>
                    <a:lumOff val="40000"/>
                  </a:schemeClr>
                </a:solidFill>
              </a:rPr>
              <a:t> step per sensed </a:t>
            </a:r>
            <a:r>
              <a:rPr lang="en-US" dirty="0" err="1">
                <a:solidFill>
                  <a:schemeClr val="accent4">
                    <a:lumMod val="60000"/>
                    <a:lumOff val="40000"/>
                  </a:schemeClr>
                </a:solidFill>
              </a:rPr>
              <a:t>fC</a:t>
            </a:r>
            <a:r>
              <a:rPr lang="en-US" dirty="0">
                <a:solidFill>
                  <a:schemeClr val="accent4">
                    <a:lumMod val="60000"/>
                    <a:lumOff val="40000"/>
                  </a:schemeClr>
                </a:solidFill>
              </a:rPr>
              <a:t> of Ionization Charge</a:t>
            </a:r>
          </a:p>
        </p:txBody>
      </p:sp>
      <p:sp>
        <p:nvSpPr>
          <p:cNvPr id="8" name="TextBox 7">
            <a:extLst>
              <a:ext uri="{FF2B5EF4-FFF2-40B4-BE49-F238E27FC236}">
                <a16:creationId xmlns:a16="http://schemas.microsoft.com/office/drawing/2014/main" id="{F2B0CAC2-D7BD-9D5A-10E1-5FF14BF9959A}"/>
              </a:ext>
            </a:extLst>
          </p:cNvPr>
          <p:cNvSpPr txBox="1"/>
          <p:nvPr/>
        </p:nvSpPr>
        <p:spPr>
          <a:xfrm>
            <a:off x="2232653" y="4892963"/>
            <a:ext cx="2315901" cy="646331"/>
          </a:xfrm>
          <a:prstGeom prst="rect">
            <a:avLst/>
          </a:prstGeom>
          <a:noFill/>
        </p:spPr>
        <p:txBody>
          <a:bodyPr wrap="square" rtlCol="0">
            <a:spAutoFit/>
          </a:bodyPr>
          <a:lstStyle/>
          <a:p>
            <a:r>
              <a:rPr lang="en-US" dirty="0">
                <a:solidFill>
                  <a:schemeClr val="accent6">
                    <a:lumMod val="75000"/>
                  </a:schemeClr>
                </a:solidFill>
              </a:rPr>
              <a:t>Physics input Signal</a:t>
            </a:r>
          </a:p>
          <a:p>
            <a:r>
              <a:rPr lang="en-US" dirty="0">
                <a:solidFill>
                  <a:schemeClr val="accent6">
                    <a:lumMod val="75000"/>
                  </a:schemeClr>
                </a:solidFill>
              </a:rPr>
              <a:t>Green Trace</a:t>
            </a:r>
          </a:p>
        </p:txBody>
      </p:sp>
      <p:sp>
        <p:nvSpPr>
          <p:cNvPr id="9" name="TextBox 8">
            <a:extLst>
              <a:ext uri="{FF2B5EF4-FFF2-40B4-BE49-F238E27FC236}">
                <a16:creationId xmlns:a16="http://schemas.microsoft.com/office/drawing/2014/main" id="{FE9EE739-08D0-56E6-A0B5-6CEE76B99045}"/>
              </a:ext>
            </a:extLst>
          </p:cNvPr>
          <p:cNvSpPr txBox="1"/>
          <p:nvPr/>
        </p:nvSpPr>
        <p:spPr>
          <a:xfrm>
            <a:off x="2504638" y="629176"/>
            <a:ext cx="6776522" cy="369332"/>
          </a:xfrm>
          <a:prstGeom prst="rect">
            <a:avLst/>
          </a:prstGeom>
          <a:noFill/>
        </p:spPr>
        <p:txBody>
          <a:bodyPr wrap="square" rtlCol="0">
            <a:spAutoFit/>
          </a:bodyPr>
          <a:lstStyle/>
          <a:p>
            <a:r>
              <a:rPr lang="en-US" dirty="0"/>
              <a:t> </a:t>
            </a:r>
            <a:r>
              <a:rPr lang="en-US" b="1" dirty="0"/>
              <a:t>Plot shows Appended results from  2 of 5  Transient Noise  Runs </a:t>
            </a:r>
          </a:p>
        </p:txBody>
      </p:sp>
      <p:sp>
        <p:nvSpPr>
          <p:cNvPr id="3" name="TextBox 2">
            <a:extLst>
              <a:ext uri="{FF2B5EF4-FFF2-40B4-BE49-F238E27FC236}">
                <a16:creationId xmlns:a16="http://schemas.microsoft.com/office/drawing/2014/main" id="{C9707495-F988-FB84-8274-014D49A58016}"/>
              </a:ext>
            </a:extLst>
          </p:cNvPr>
          <p:cNvSpPr txBox="1"/>
          <p:nvPr/>
        </p:nvSpPr>
        <p:spPr>
          <a:xfrm>
            <a:off x="2232653" y="1901783"/>
            <a:ext cx="6658708" cy="369332"/>
          </a:xfrm>
          <a:prstGeom prst="rect">
            <a:avLst/>
          </a:prstGeom>
          <a:noFill/>
        </p:spPr>
        <p:txBody>
          <a:bodyPr wrap="square" rtlCol="0">
            <a:spAutoFit/>
          </a:bodyPr>
          <a:lstStyle/>
          <a:p>
            <a:r>
              <a:rPr lang="en-US" dirty="0">
                <a:solidFill>
                  <a:schemeClr val="bg1"/>
                </a:solidFill>
              </a:rPr>
              <a:t>Integral Charge from a Physics simulation of a “proton” event  ~80fC</a:t>
            </a:r>
          </a:p>
        </p:txBody>
      </p:sp>
      <p:sp>
        <p:nvSpPr>
          <p:cNvPr id="4" name="TextBox 3">
            <a:extLst>
              <a:ext uri="{FF2B5EF4-FFF2-40B4-BE49-F238E27FC236}">
                <a16:creationId xmlns:a16="http://schemas.microsoft.com/office/drawing/2014/main" id="{5A23D26C-E993-71BA-6718-8E8DD8DE0A24}"/>
              </a:ext>
            </a:extLst>
          </p:cNvPr>
          <p:cNvSpPr txBox="1"/>
          <p:nvPr/>
        </p:nvSpPr>
        <p:spPr>
          <a:xfrm>
            <a:off x="5134008" y="4971261"/>
            <a:ext cx="3757353" cy="400110"/>
          </a:xfrm>
          <a:prstGeom prst="rect">
            <a:avLst/>
          </a:prstGeom>
          <a:noFill/>
        </p:spPr>
        <p:txBody>
          <a:bodyPr wrap="square" rtlCol="0">
            <a:spAutoFit/>
          </a:bodyPr>
          <a:lstStyle/>
          <a:p>
            <a:r>
              <a:rPr lang="en-US" sz="2000" b="1" dirty="0" err="1">
                <a:solidFill>
                  <a:schemeClr val="accent4">
                    <a:lumMod val="60000"/>
                    <a:lumOff val="40000"/>
                  </a:schemeClr>
                </a:solidFill>
              </a:rPr>
              <a:t>Spectre</a:t>
            </a:r>
            <a:r>
              <a:rPr lang="en-US" sz="2000" b="1" dirty="0">
                <a:solidFill>
                  <a:schemeClr val="accent4">
                    <a:lumMod val="60000"/>
                    <a:lumOff val="40000"/>
                  </a:schemeClr>
                </a:solidFill>
              </a:rPr>
              <a:t>  Simulation  Results</a:t>
            </a:r>
          </a:p>
        </p:txBody>
      </p:sp>
    </p:spTree>
    <p:extLst>
      <p:ext uri="{BB962C8B-B14F-4D97-AF65-F5344CB8AC3E}">
        <p14:creationId xmlns:p14="http://schemas.microsoft.com/office/powerpoint/2010/main" val="2775896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A7C7-EA41-137E-F87A-F933519F674B}"/>
              </a:ext>
            </a:extLst>
          </p:cNvPr>
          <p:cNvSpPr>
            <a:spLocks noGrp="1"/>
          </p:cNvSpPr>
          <p:nvPr>
            <p:ph type="title"/>
          </p:nvPr>
        </p:nvSpPr>
        <p:spPr>
          <a:xfrm>
            <a:off x="290455" y="92608"/>
            <a:ext cx="12134625" cy="417960"/>
          </a:xfrm>
        </p:spPr>
        <p:txBody>
          <a:bodyPr>
            <a:noAutofit/>
          </a:bodyPr>
          <a:lstStyle/>
          <a:p>
            <a:r>
              <a:rPr lang="en-US" sz="3200" b="1" dirty="0"/>
              <a:t>Room Temp Replenish Current </a:t>
            </a:r>
            <a:r>
              <a:rPr lang="en-US" sz="3200" b="1" dirty="0" err="1"/>
              <a:t>Calib</a:t>
            </a:r>
            <a:r>
              <a:rPr lang="en-US" sz="3200" b="1" dirty="0"/>
              <a:t>. of 6 channels </a:t>
            </a:r>
            <a:r>
              <a:rPr lang="en-US" sz="3200" b="1" dirty="0" err="1"/>
              <a:t>Qpix</a:t>
            </a:r>
            <a:r>
              <a:rPr lang="en-US" sz="3200" b="1" dirty="0"/>
              <a:t> COB  Bd #3</a:t>
            </a:r>
          </a:p>
        </p:txBody>
      </p:sp>
      <p:sp>
        <p:nvSpPr>
          <p:cNvPr id="4" name="Footer Placeholder 3">
            <a:extLst>
              <a:ext uri="{FF2B5EF4-FFF2-40B4-BE49-F238E27FC236}">
                <a16:creationId xmlns:a16="http://schemas.microsoft.com/office/drawing/2014/main" id="{9F47CB5B-8DCF-C314-E560-487213FAA236}"/>
              </a:ext>
            </a:extLst>
          </p:cNvPr>
          <p:cNvSpPr>
            <a:spLocks noGrp="1"/>
          </p:cNvSpPr>
          <p:nvPr>
            <p:ph type="ftr" sz="quarter" idx="11"/>
          </p:nvPr>
        </p:nvSpPr>
        <p:spPr>
          <a:xfrm>
            <a:off x="4038603" y="6622357"/>
            <a:ext cx="4114800" cy="365125"/>
          </a:xfrm>
        </p:spPr>
        <p:txBody>
          <a:bodyPr/>
          <a:lstStyle/>
          <a:p>
            <a:r>
              <a:rPr lang="en-US"/>
              <a:t>HEPIC 2024 @BNL April 30 - May 2</a:t>
            </a:r>
          </a:p>
        </p:txBody>
      </p:sp>
      <p:sp>
        <p:nvSpPr>
          <p:cNvPr id="5" name="Slide Number Placeholder 4">
            <a:extLst>
              <a:ext uri="{FF2B5EF4-FFF2-40B4-BE49-F238E27FC236}">
                <a16:creationId xmlns:a16="http://schemas.microsoft.com/office/drawing/2014/main" id="{DCE8B38A-EE6F-2DEA-EF9F-B5EDB9A85F48}"/>
              </a:ext>
            </a:extLst>
          </p:cNvPr>
          <p:cNvSpPr>
            <a:spLocks noGrp="1"/>
          </p:cNvSpPr>
          <p:nvPr>
            <p:ph type="sldNum" sz="quarter" idx="12"/>
          </p:nvPr>
        </p:nvSpPr>
        <p:spPr>
          <a:xfrm>
            <a:off x="8610603" y="6622357"/>
            <a:ext cx="2743200" cy="365125"/>
          </a:xfrm>
        </p:spPr>
        <p:txBody>
          <a:bodyPr/>
          <a:lstStyle/>
          <a:p>
            <a:fld id="{04C77634-C5CF-46BB-9E4E-86604B43BADC}" type="slidenum">
              <a:rPr lang="en-US" smtClean="0"/>
              <a:t>22</a:t>
            </a:fld>
            <a:endParaRPr lang="en-US"/>
          </a:p>
        </p:txBody>
      </p:sp>
      <p:graphicFrame>
        <p:nvGraphicFramePr>
          <p:cNvPr id="6" name="Chart 5">
            <a:extLst>
              <a:ext uri="{FF2B5EF4-FFF2-40B4-BE49-F238E27FC236}">
                <a16:creationId xmlns:a16="http://schemas.microsoft.com/office/drawing/2014/main" id="{5D43393D-BC30-0105-8120-1303644D73C1}"/>
              </a:ext>
            </a:extLst>
          </p:cNvPr>
          <p:cNvGraphicFramePr>
            <a:graphicFrameLocks/>
          </p:cNvGraphicFramePr>
          <p:nvPr>
            <p:extLst>
              <p:ext uri="{D42A27DB-BD31-4B8C-83A1-F6EECF244321}">
                <p14:modId xmlns:p14="http://schemas.microsoft.com/office/powerpoint/2010/main" val="2608547259"/>
              </p:ext>
            </p:extLst>
          </p:nvPr>
        </p:nvGraphicFramePr>
        <p:xfrm>
          <a:off x="790767" y="934792"/>
          <a:ext cx="4209320" cy="192784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B80000AF-6D3B-44E1-B00D-2D478BD2A823}"/>
              </a:ext>
            </a:extLst>
          </p:cNvPr>
          <p:cNvGraphicFramePr>
            <a:graphicFrameLocks/>
          </p:cNvGraphicFramePr>
          <p:nvPr>
            <p:extLst>
              <p:ext uri="{D42A27DB-BD31-4B8C-83A1-F6EECF244321}">
                <p14:modId xmlns:p14="http://schemas.microsoft.com/office/powerpoint/2010/main" val="2511863446"/>
              </p:ext>
            </p:extLst>
          </p:nvPr>
        </p:nvGraphicFramePr>
        <p:xfrm>
          <a:off x="790767" y="2862634"/>
          <a:ext cx="4221189" cy="192784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A8E34879-2D49-4AA1-A86E-535A87AFA815}"/>
              </a:ext>
            </a:extLst>
          </p:cNvPr>
          <p:cNvGraphicFramePr>
            <a:graphicFrameLocks/>
          </p:cNvGraphicFramePr>
          <p:nvPr>
            <p:extLst>
              <p:ext uri="{D42A27DB-BD31-4B8C-83A1-F6EECF244321}">
                <p14:modId xmlns:p14="http://schemas.microsoft.com/office/powerpoint/2010/main" val="4001118816"/>
              </p:ext>
            </p:extLst>
          </p:nvPr>
        </p:nvGraphicFramePr>
        <p:xfrm>
          <a:off x="790767" y="4790477"/>
          <a:ext cx="4233058" cy="192784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Chart 8">
            <a:extLst>
              <a:ext uri="{FF2B5EF4-FFF2-40B4-BE49-F238E27FC236}">
                <a16:creationId xmlns:a16="http://schemas.microsoft.com/office/drawing/2014/main" id="{DCCD535C-6CD2-4518-99AD-00C97EBB65AC}"/>
              </a:ext>
            </a:extLst>
          </p:cNvPr>
          <p:cNvGraphicFramePr>
            <a:graphicFrameLocks/>
          </p:cNvGraphicFramePr>
          <p:nvPr>
            <p:extLst>
              <p:ext uri="{D42A27DB-BD31-4B8C-83A1-F6EECF244321}">
                <p14:modId xmlns:p14="http://schemas.microsoft.com/office/powerpoint/2010/main" val="662777239"/>
              </p:ext>
            </p:extLst>
          </p:nvPr>
        </p:nvGraphicFramePr>
        <p:xfrm>
          <a:off x="5353375" y="811510"/>
          <a:ext cx="4209319" cy="195520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hart 9">
            <a:extLst>
              <a:ext uri="{FF2B5EF4-FFF2-40B4-BE49-F238E27FC236}">
                <a16:creationId xmlns:a16="http://schemas.microsoft.com/office/drawing/2014/main" id="{8B7082FB-B60F-48F0-9E86-D9B063FF0120}"/>
              </a:ext>
            </a:extLst>
          </p:cNvPr>
          <p:cNvGraphicFramePr>
            <a:graphicFrameLocks/>
          </p:cNvGraphicFramePr>
          <p:nvPr>
            <p:extLst>
              <p:ext uri="{D42A27DB-BD31-4B8C-83A1-F6EECF244321}">
                <p14:modId xmlns:p14="http://schemas.microsoft.com/office/powerpoint/2010/main" val="3328967322"/>
              </p:ext>
            </p:extLst>
          </p:nvPr>
        </p:nvGraphicFramePr>
        <p:xfrm>
          <a:off x="5359309" y="2853487"/>
          <a:ext cx="4209319" cy="192784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1" name="Chart 10">
            <a:extLst>
              <a:ext uri="{FF2B5EF4-FFF2-40B4-BE49-F238E27FC236}">
                <a16:creationId xmlns:a16="http://schemas.microsoft.com/office/drawing/2014/main" id="{B9AC9B15-AC03-4B37-B058-58D5E887F0B4}"/>
              </a:ext>
            </a:extLst>
          </p:cNvPr>
          <p:cNvGraphicFramePr>
            <a:graphicFrameLocks/>
          </p:cNvGraphicFramePr>
          <p:nvPr>
            <p:extLst>
              <p:ext uri="{D42A27DB-BD31-4B8C-83A1-F6EECF244321}">
                <p14:modId xmlns:p14="http://schemas.microsoft.com/office/powerpoint/2010/main" val="3641448299"/>
              </p:ext>
            </p:extLst>
          </p:nvPr>
        </p:nvGraphicFramePr>
        <p:xfrm>
          <a:off x="5359308" y="4703663"/>
          <a:ext cx="4209318" cy="1918694"/>
        </p:xfrm>
        <a:graphic>
          <a:graphicData uri="http://schemas.openxmlformats.org/drawingml/2006/chart">
            <c:chart xmlns:c="http://schemas.openxmlformats.org/drawingml/2006/chart" xmlns:r="http://schemas.openxmlformats.org/officeDocument/2006/relationships" r:id="rId7"/>
          </a:graphicData>
        </a:graphic>
      </p:graphicFrame>
      <p:sp>
        <p:nvSpPr>
          <p:cNvPr id="12" name="TextBox 11">
            <a:extLst>
              <a:ext uri="{FF2B5EF4-FFF2-40B4-BE49-F238E27FC236}">
                <a16:creationId xmlns:a16="http://schemas.microsoft.com/office/drawing/2014/main" id="{E4A7BC93-F6AE-F7AE-2F6C-8377D7B8EC24}"/>
              </a:ext>
            </a:extLst>
          </p:cNvPr>
          <p:cNvSpPr txBox="1"/>
          <p:nvPr/>
        </p:nvSpPr>
        <p:spPr>
          <a:xfrm>
            <a:off x="9915983" y="1217716"/>
            <a:ext cx="1771832" cy="646331"/>
          </a:xfrm>
          <a:prstGeom prst="rect">
            <a:avLst/>
          </a:prstGeom>
          <a:noFill/>
        </p:spPr>
        <p:txBody>
          <a:bodyPr wrap="none" rtlCol="0">
            <a:spAutoFit/>
          </a:bodyPr>
          <a:lstStyle/>
          <a:p>
            <a:pPr algn="ctr"/>
            <a:r>
              <a:rPr lang="en-US" dirty="0">
                <a:solidFill>
                  <a:schemeClr val="accent5">
                    <a:lumMod val="75000"/>
                  </a:schemeClr>
                </a:solidFill>
              </a:rPr>
              <a:t>Internal Ring </a:t>
            </a:r>
            <a:r>
              <a:rPr lang="en-US" dirty="0" err="1">
                <a:solidFill>
                  <a:schemeClr val="accent5">
                    <a:lumMod val="75000"/>
                  </a:schemeClr>
                </a:solidFill>
              </a:rPr>
              <a:t>Osc</a:t>
            </a:r>
            <a:endParaRPr lang="en-US" dirty="0">
              <a:solidFill>
                <a:schemeClr val="accent5">
                  <a:lumMod val="75000"/>
                </a:schemeClr>
              </a:solidFill>
            </a:endParaRPr>
          </a:p>
          <a:p>
            <a:pPr algn="ctr"/>
            <a:r>
              <a:rPr lang="en-US" dirty="0">
                <a:solidFill>
                  <a:schemeClr val="accent5">
                    <a:lumMod val="75000"/>
                  </a:schemeClr>
                </a:solidFill>
              </a:rPr>
              <a:t>Clock  33MHz</a:t>
            </a:r>
          </a:p>
        </p:txBody>
      </p:sp>
      <p:sp>
        <p:nvSpPr>
          <p:cNvPr id="3" name="TextBox 2">
            <a:extLst>
              <a:ext uri="{FF2B5EF4-FFF2-40B4-BE49-F238E27FC236}">
                <a16:creationId xmlns:a16="http://schemas.microsoft.com/office/drawing/2014/main" id="{2BD2C914-7A56-6555-8901-D025253A1D03}"/>
              </a:ext>
            </a:extLst>
          </p:cNvPr>
          <p:cNvSpPr txBox="1"/>
          <p:nvPr/>
        </p:nvSpPr>
        <p:spPr>
          <a:xfrm>
            <a:off x="3541225" y="510568"/>
            <a:ext cx="4339241" cy="461665"/>
          </a:xfrm>
          <a:prstGeom prst="rect">
            <a:avLst/>
          </a:prstGeom>
          <a:noFill/>
        </p:spPr>
        <p:txBody>
          <a:bodyPr wrap="square" rtlCol="0">
            <a:spAutoFit/>
          </a:bodyPr>
          <a:lstStyle/>
          <a:p>
            <a:r>
              <a:rPr lang="en-US" sz="2400" dirty="0" err="1"/>
              <a:t>Qpix</a:t>
            </a:r>
            <a:r>
              <a:rPr lang="en-US" sz="2400" dirty="0"/>
              <a:t> Measurement Results</a:t>
            </a:r>
          </a:p>
        </p:txBody>
      </p:sp>
    </p:spTree>
    <p:extLst>
      <p:ext uri="{BB962C8B-B14F-4D97-AF65-F5344CB8AC3E}">
        <p14:creationId xmlns:p14="http://schemas.microsoft.com/office/powerpoint/2010/main" val="186636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3C59C-0E3E-5404-E64C-7E317A90BDDE}"/>
              </a:ext>
            </a:extLst>
          </p:cNvPr>
          <p:cNvSpPr>
            <a:spLocks noGrp="1"/>
          </p:cNvSpPr>
          <p:nvPr>
            <p:ph type="title"/>
          </p:nvPr>
        </p:nvSpPr>
        <p:spPr>
          <a:xfrm>
            <a:off x="838200" y="0"/>
            <a:ext cx="10515600" cy="624579"/>
          </a:xfrm>
        </p:spPr>
        <p:txBody>
          <a:bodyPr>
            <a:normAutofit/>
          </a:bodyPr>
          <a:lstStyle/>
          <a:p>
            <a:r>
              <a:rPr lang="en-US" sz="3200" b="1" dirty="0"/>
              <a:t>9 Step injection charge at  Room Temp. High / Low Leakage</a:t>
            </a:r>
          </a:p>
        </p:txBody>
      </p:sp>
      <p:sp>
        <p:nvSpPr>
          <p:cNvPr id="4" name="Footer Placeholder 3">
            <a:extLst>
              <a:ext uri="{FF2B5EF4-FFF2-40B4-BE49-F238E27FC236}">
                <a16:creationId xmlns:a16="http://schemas.microsoft.com/office/drawing/2014/main" id="{D615C073-D372-E4D0-0BFC-CDF3C4544D70}"/>
              </a:ext>
            </a:extLst>
          </p:cNvPr>
          <p:cNvSpPr>
            <a:spLocks noGrp="1"/>
          </p:cNvSpPr>
          <p:nvPr>
            <p:ph type="ftr" sz="quarter" idx="11"/>
          </p:nvPr>
        </p:nvSpPr>
        <p:spPr>
          <a:xfrm>
            <a:off x="4296784" y="6356350"/>
            <a:ext cx="4114800" cy="365125"/>
          </a:xfrm>
        </p:spPr>
        <p:txBody>
          <a:bodyPr/>
          <a:lstStyle/>
          <a:p>
            <a:r>
              <a:rPr lang="en-US"/>
              <a:t>HEPIC 2024 @BNL April 30 - May 2</a:t>
            </a:r>
          </a:p>
        </p:txBody>
      </p:sp>
      <p:sp>
        <p:nvSpPr>
          <p:cNvPr id="5" name="Slide Number Placeholder 4">
            <a:extLst>
              <a:ext uri="{FF2B5EF4-FFF2-40B4-BE49-F238E27FC236}">
                <a16:creationId xmlns:a16="http://schemas.microsoft.com/office/drawing/2014/main" id="{9DC267DF-103D-9385-AFB8-E691DD727E51}"/>
              </a:ext>
            </a:extLst>
          </p:cNvPr>
          <p:cNvSpPr>
            <a:spLocks noGrp="1"/>
          </p:cNvSpPr>
          <p:nvPr>
            <p:ph type="sldNum" sz="quarter" idx="12"/>
          </p:nvPr>
        </p:nvSpPr>
        <p:spPr>
          <a:xfrm>
            <a:off x="8868784" y="6356350"/>
            <a:ext cx="2743200" cy="365125"/>
          </a:xfrm>
        </p:spPr>
        <p:txBody>
          <a:bodyPr/>
          <a:lstStyle/>
          <a:p>
            <a:fld id="{04C77634-C5CF-46BB-9E4E-86604B43BADC}" type="slidenum">
              <a:rPr lang="en-US" smtClean="0"/>
              <a:t>23</a:t>
            </a:fld>
            <a:endParaRPr lang="en-US"/>
          </a:p>
        </p:txBody>
      </p:sp>
      <p:pic>
        <p:nvPicPr>
          <p:cNvPr id="17" name="Picture 16">
            <a:extLst>
              <a:ext uri="{FF2B5EF4-FFF2-40B4-BE49-F238E27FC236}">
                <a16:creationId xmlns:a16="http://schemas.microsoft.com/office/drawing/2014/main" id="{16B04184-6059-27C6-77E0-DAC06712CEFB}"/>
              </a:ext>
            </a:extLst>
          </p:cNvPr>
          <p:cNvPicPr>
            <a:picLocks noChangeAspect="1"/>
          </p:cNvPicPr>
          <p:nvPr/>
        </p:nvPicPr>
        <p:blipFill rotWithShape="1">
          <a:blip r:embed="rId2">
            <a:extLst>
              <a:ext uri="{28A0092B-C50C-407E-A947-70E740481C1C}">
                <a14:useLocalDpi xmlns:a14="http://schemas.microsoft.com/office/drawing/2010/main" val="0"/>
              </a:ext>
            </a:extLst>
          </a:blip>
          <a:srcRect t="23673" b="7857"/>
          <a:stretch/>
        </p:blipFill>
        <p:spPr>
          <a:xfrm>
            <a:off x="3839585" y="3039887"/>
            <a:ext cx="8072717" cy="3316463"/>
          </a:xfrm>
          <a:prstGeom prst="rect">
            <a:avLst/>
          </a:prstGeom>
        </p:spPr>
      </p:pic>
      <p:pic>
        <p:nvPicPr>
          <p:cNvPr id="19" name="Picture 18">
            <a:extLst>
              <a:ext uri="{FF2B5EF4-FFF2-40B4-BE49-F238E27FC236}">
                <a16:creationId xmlns:a16="http://schemas.microsoft.com/office/drawing/2014/main" id="{E0F230E8-BB83-081C-40F4-B478D4E94C29}"/>
              </a:ext>
            </a:extLst>
          </p:cNvPr>
          <p:cNvPicPr>
            <a:picLocks noChangeAspect="1"/>
          </p:cNvPicPr>
          <p:nvPr/>
        </p:nvPicPr>
        <p:blipFill rotWithShape="1">
          <a:blip r:embed="rId3">
            <a:extLst>
              <a:ext uri="{28A0092B-C50C-407E-A947-70E740481C1C}">
                <a14:useLocalDpi xmlns:a14="http://schemas.microsoft.com/office/drawing/2010/main" val="0"/>
              </a:ext>
            </a:extLst>
          </a:blip>
          <a:srcRect t="23117" b="27294"/>
          <a:stretch/>
        </p:blipFill>
        <p:spPr>
          <a:xfrm>
            <a:off x="3832657" y="624579"/>
            <a:ext cx="8072719" cy="2401872"/>
          </a:xfrm>
          <a:prstGeom prst="rect">
            <a:avLst/>
          </a:prstGeom>
        </p:spPr>
      </p:pic>
      <p:sp>
        <p:nvSpPr>
          <p:cNvPr id="22" name="TextBox 21">
            <a:extLst>
              <a:ext uri="{FF2B5EF4-FFF2-40B4-BE49-F238E27FC236}">
                <a16:creationId xmlns:a16="http://schemas.microsoft.com/office/drawing/2014/main" id="{9073774C-5AAD-A458-31F0-8F6EB98D454A}"/>
              </a:ext>
            </a:extLst>
          </p:cNvPr>
          <p:cNvSpPr txBox="1"/>
          <p:nvPr/>
        </p:nvSpPr>
        <p:spPr>
          <a:xfrm>
            <a:off x="163605" y="762190"/>
            <a:ext cx="3876666" cy="4985980"/>
          </a:xfrm>
          <a:prstGeom prst="rect">
            <a:avLst/>
          </a:prstGeom>
          <a:noFill/>
        </p:spPr>
        <p:txBody>
          <a:bodyPr wrap="square" rtlCol="0">
            <a:spAutoFit/>
          </a:bodyPr>
          <a:lstStyle/>
          <a:p>
            <a:endParaRPr lang="en-US" b="1" dirty="0"/>
          </a:p>
          <a:p>
            <a:r>
              <a:rPr lang="en-US" sz="2400" b="1" dirty="0"/>
              <a:t>Injector </a:t>
            </a:r>
          </a:p>
          <a:p>
            <a:r>
              <a:rPr lang="en-US" sz="2400" b="1" dirty="0"/>
              <a:t>Q Step ~ 0.5pF*2mV </a:t>
            </a:r>
            <a:r>
              <a:rPr lang="en-US" sz="2400" b="1" dirty="0">
                <a:sym typeface="Wingdings" panose="05000000000000000000" pitchFamily="2" charset="2"/>
              </a:rPr>
              <a:t> 1fC</a:t>
            </a:r>
          </a:p>
          <a:p>
            <a:r>
              <a:rPr lang="en-US" b="1" dirty="0">
                <a:sym typeface="Wingdings" panose="05000000000000000000" pitchFamily="2" charset="2"/>
              </a:rPr>
              <a:t>   </a:t>
            </a:r>
          </a:p>
          <a:p>
            <a:r>
              <a:rPr lang="en-US" b="1" dirty="0">
                <a:sym typeface="Wingdings" panose="05000000000000000000" pitchFamily="2" charset="2"/>
              </a:rPr>
              <a:t>  Average Count  12.5</a:t>
            </a:r>
          </a:p>
          <a:p>
            <a:endParaRPr lang="en-US" b="1" dirty="0">
              <a:sym typeface="Wingdings" panose="05000000000000000000" pitchFamily="2" charset="2"/>
            </a:endParaRPr>
          </a:p>
          <a:p>
            <a:r>
              <a:rPr lang="en-US" b="1" dirty="0"/>
              <a:t>   Average </a:t>
            </a:r>
            <a:r>
              <a:rPr lang="en-US" b="1" dirty="0" err="1"/>
              <a:t>Cnt</a:t>
            </a:r>
            <a:r>
              <a:rPr lang="en-US" b="1" dirty="0"/>
              <a:t>    NO pulse 6.5</a:t>
            </a:r>
          </a:p>
          <a:p>
            <a:endParaRPr lang="en-US" b="1" dirty="0">
              <a:sym typeface="Wingdings" panose="05000000000000000000" pitchFamily="2" charset="2"/>
            </a:endParaRPr>
          </a:p>
          <a:p>
            <a:endParaRPr lang="en-US" b="1" dirty="0">
              <a:sym typeface="Wingdings" panose="05000000000000000000" pitchFamily="2" charset="2"/>
            </a:endParaRPr>
          </a:p>
          <a:p>
            <a:endParaRPr lang="en-US" b="1" dirty="0">
              <a:sym typeface="Wingdings" panose="05000000000000000000" pitchFamily="2" charset="2"/>
            </a:endParaRPr>
          </a:p>
          <a:p>
            <a:endParaRPr lang="en-US" b="1" dirty="0">
              <a:sym typeface="Wingdings" panose="05000000000000000000" pitchFamily="2" charset="2"/>
            </a:endParaRPr>
          </a:p>
          <a:p>
            <a:endParaRPr lang="en-US" b="1" dirty="0">
              <a:sym typeface="Wingdings" panose="05000000000000000000" pitchFamily="2" charset="2"/>
            </a:endParaRPr>
          </a:p>
          <a:p>
            <a:r>
              <a:rPr lang="en-US" b="1" dirty="0">
                <a:sym typeface="Wingdings" panose="05000000000000000000" pitchFamily="2" charset="2"/>
              </a:rPr>
              <a:t>        Average Count   5.5</a:t>
            </a:r>
          </a:p>
          <a:p>
            <a:endParaRPr lang="en-US" b="1" dirty="0">
              <a:sym typeface="Wingdings" panose="05000000000000000000" pitchFamily="2" charset="2"/>
            </a:endParaRPr>
          </a:p>
          <a:p>
            <a:r>
              <a:rPr lang="en-US" b="1" dirty="0"/>
              <a:t>        Average </a:t>
            </a:r>
            <a:r>
              <a:rPr lang="en-US" b="1" dirty="0" err="1"/>
              <a:t>Cnt</a:t>
            </a:r>
            <a:r>
              <a:rPr lang="en-US" b="1" dirty="0"/>
              <a:t>    NO pulse  .2</a:t>
            </a:r>
          </a:p>
          <a:p>
            <a:endParaRPr lang="en-US" b="1" dirty="0">
              <a:sym typeface="Wingdings" panose="05000000000000000000" pitchFamily="2" charset="2"/>
            </a:endParaRPr>
          </a:p>
          <a:p>
            <a:endParaRPr lang="en-US" b="1" dirty="0"/>
          </a:p>
        </p:txBody>
      </p:sp>
      <p:sp>
        <p:nvSpPr>
          <p:cNvPr id="23" name="TextBox 22">
            <a:extLst>
              <a:ext uri="{FF2B5EF4-FFF2-40B4-BE49-F238E27FC236}">
                <a16:creationId xmlns:a16="http://schemas.microsoft.com/office/drawing/2014/main" id="{19553176-FFF2-4838-F550-528B17C35EC9}"/>
              </a:ext>
            </a:extLst>
          </p:cNvPr>
          <p:cNvSpPr txBox="1"/>
          <p:nvPr/>
        </p:nvSpPr>
        <p:spPr>
          <a:xfrm>
            <a:off x="5927463" y="1920196"/>
            <a:ext cx="2291379" cy="369332"/>
          </a:xfrm>
          <a:prstGeom prst="rect">
            <a:avLst/>
          </a:prstGeom>
          <a:noFill/>
        </p:spPr>
        <p:txBody>
          <a:bodyPr wrap="square" rtlCol="0">
            <a:spAutoFit/>
          </a:bodyPr>
          <a:lstStyle/>
          <a:p>
            <a:r>
              <a:rPr lang="en-US" dirty="0" err="1">
                <a:solidFill>
                  <a:schemeClr val="bg1"/>
                </a:solidFill>
              </a:rPr>
              <a:t>Qpix</a:t>
            </a:r>
            <a:r>
              <a:rPr lang="en-US" dirty="0">
                <a:solidFill>
                  <a:schemeClr val="bg1"/>
                </a:solidFill>
              </a:rPr>
              <a:t> Replenish Output</a:t>
            </a:r>
          </a:p>
        </p:txBody>
      </p:sp>
      <p:sp>
        <p:nvSpPr>
          <p:cNvPr id="24" name="TextBox 23">
            <a:extLst>
              <a:ext uri="{FF2B5EF4-FFF2-40B4-BE49-F238E27FC236}">
                <a16:creationId xmlns:a16="http://schemas.microsoft.com/office/drawing/2014/main" id="{4980C109-683B-333E-B3C5-403D11B09F51}"/>
              </a:ext>
            </a:extLst>
          </p:cNvPr>
          <p:cNvSpPr txBox="1"/>
          <p:nvPr/>
        </p:nvSpPr>
        <p:spPr>
          <a:xfrm>
            <a:off x="7370780" y="4371063"/>
            <a:ext cx="2291379" cy="369332"/>
          </a:xfrm>
          <a:prstGeom prst="rect">
            <a:avLst/>
          </a:prstGeom>
          <a:noFill/>
        </p:spPr>
        <p:txBody>
          <a:bodyPr wrap="square" rtlCol="0">
            <a:spAutoFit/>
          </a:bodyPr>
          <a:lstStyle/>
          <a:p>
            <a:r>
              <a:rPr lang="en-US" dirty="0" err="1">
                <a:solidFill>
                  <a:schemeClr val="bg1"/>
                </a:solidFill>
              </a:rPr>
              <a:t>Qpix</a:t>
            </a:r>
            <a:r>
              <a:rPr lang="en-US" dirty="0">
                <a:solidFill>
                  <a:schemeClr val="bg1"/>
                </a:solidFill>
              </a:rPr>
              <a:t> Replenish Output</a:t>
            </a:r>
          </a:p>
        </p:txBody>
      </p:sp>
      <p:sp>
        <p:nvSpPr>
          <p:cNvPr id="25" name="TextBox 24">
            <a:extLst>
              <a:ext uri="{FF2B5EF4-FFF2-40B4-BE49-F238E27FC236}">
                <a16:creationId xmlns:a16="http://schemas.microsoft.com/office/drawing/2014/main" id="{3BD7618F-DBA6-BD21-0EFE-C5948AE16760}"/>
              </a:ext>
            </a:extLst>
          </p:cNvPr>
          <p:cNvSpPr txBox="1"/>
          <p:nvPr/>
        </p:nvSpPr>
        <p:spPr>
          <a:xfrm>
            <a:off x="5476539" y="1087722"/>
            <a:ext cx="5593080" cy="369332"/>
          </a:xfrm>
          <a:prstGeom prst="rect">
            <a:avLst/>
          </a:prstGeom>
          <a:noFill/>
        </p:spPr>
        <p:txBody>
          <a:bodyPr wrap="square" rtlCol="0">
            <a:spAutoFit/>
          </a:bodyPr>
          <a:lstStyle/>
          <a:p>
            <a:r>
              <a:rPr lang="en-US" dirty="0">
                <a:solidFill>
                  <a:schemeClr val="bg1"/>
                </a:solidFill>
              </a:rPr>
              <a:t>Hi Leakage induced with   1G resistors at the input ~50pA</a:t>
            </a:r>
          </a:p>
        </p:txBody>
      </p:sp>
      <p:sp>
        <p:nvSpPr>
          <p:cNvPr id="26" name="TextBox 25">
            <a:extLst>
              <a:ext uri="{FF2B5EF4-FFF2-40B4-BE49-F238E27FC236}">
                <a16:creationId xmlns:a16="http://schemas.microsoft.com/office/drawing/2014/main" id="{56D4F4C6-F753-9523-CABA-F148BD452697}"/>
              </a:ext>
            </a:extLst>
          </p:cNvPr>
          <p:cNvSpPr txBox="1"/>
          <p:nvPr/>
        </p:nvSpPr>
        <p:spPr>
          <a:xfrm>
            <a:off x="5537499" y="3505949"/>
            <a:ext cx="5593080" cy="369332"/>
          </a:xfrm>
          <a:prstGeom prst="rect">
            <a:avLst/>
          </a:prstGeom>
          <a:noFill/>
        </p:spPr>
        <p:txBody>
          <a:bodyPr wrap="square" rtlCol="0">
            <a:spAutoFit/>
          </a:bodyPr>
          <a:lstStyle/>
          <a:p>
            <a:r>
              <a:rPr lang="en-US" dirty="0">
                <a:solidFill>
                  <a:schemeClr val="bg1"/>
                </a:solidFill>
              </a:rPr>
              <a:t>Reduced Leakage 1G resistors at the input ~1pA</a:t>
            </a:r>
          </a:p>
        </p:txBody>
      </p:sp>
      <p:sp>
        <p:nvSpPr>
          <p:cNvPr id="3" name="TextBox 2">
            <a:extLst>
              <a:ext uri="{FF2B5EF4-FFF2-40B4-BE49-F238E27FC236}">
                <a16:creationId xmlns:a16="http://schemas.microsoft.com/office/drawing/2014/main" id="{01A92533-4874-6EF0-2E50-6E150DBFA8AA}"/>
              </a:ext>
            </a:extLst>
          </p:cNvPr>
          <p:cNvSpPr txBox="1"/>
          <p:nvPr/>
        </p:nvSpPr>
        <p:spPr>
          <a:xfrm>
            <a:off x="163605" y="5691425"/>
            <a:ext cx="4339241" cy="461665"/>
          </a:xfrm>
          <a:prstGeom prst="rect">
            <a:avLst/>
          </a:prstGeom>
          <a:noFill/>
        </p:spPr>
        <p:txBody>
          <a:bodyPr wrap="square" rtlCol="0">
            <a:spAutoFit/>
          </a:bodyPr>
          <a:lstStyle/>
          <a:p>
            <a:r>
              <a:rPr lang="en-US" sz="2400" dirty="0" err="1">
                <a:solidFill>
                  <a:schemeClr val="accent4">
                    <a:lumMod val="75000"/>
                  </a:schemeClr>
                </a:solidFill>
              </a:rPr>
              <a:t>Qpix</a:t>
            </a:r>
            <a:r>
              <a:rPr lang="en-US" sz="2400" dirty="0">
                <a:solidFill>
                  <a:schemeClr val="accent4">
                    <a:lumMod val="75000"/>
                  </a:schemeClr>
                </a:solidFill>
              </a:rPr>
              <a:t> Measurement Results</a:t>
            </a:r>
          </a:p>
        </p:txBody>
      </p:sp>
    </p:spTree>
    <p:extLst>
      <p:ext uri="{BB962C8B-B14F-4D97-AF65-F5344CB8AC3E}">
        <p14:creationId xmlns:p14="http://schemas.microsoft.com/office/powerpoint/2010/main" val="36736180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076" y="25157"/>
            <a:ext cx="10515600" cy="409184"/>
          </a:xfrm>
        </p:spPr>
        <p:txBody>
          <a:bodyPr>
            <a:normAutofit fontScale="90000"/>
          </a:bodyPr>
          <a:lstStyle/>
          <a:p>
            <a:r>
              <a:rPr lang="en-US" b="1" dirty="0"/>
              <a:t>Calibration  Circuit    </a:t>
            </a:r>
          </a:p>
        </p:txBody>
      </p:sp>
      <p:pic>
        <p:nvPicPr>
          <p:cNvPr id="4" name="Content Placeholder 3"/>
          <p:cNvPicPr>
            <a:picLocks noGrp="1" noChangeAspect="1"/>
          </p:cNvPicPr>
          <p:nvPr>
            <p:ph idx="1"/>
          </p:nvPr>
        </p:nvPicPr>
        <p:blipFill>
          <a:blip r:embed="rId2"/>
          <a:stretch>
            <a:fillRect/>
          </a:stretch>
        </p:blipFill>
        <p:spPr>
          <a:xfrm>
            <a:off x="598606" y="2076851"/>
            <a:ext cx="10295070" cy="4789170"/>
          </a:xfrm>
          <a:prstGeom prst="rect">
            <a:avLst/>
          </a:prstGeom>
        </p:spPr>
      </p:pic>
      <p:sp>
        <p:nvSpPr>
          <p:cNvPr id="5" name="TextBox 4"/>
          <p:cNvSpPr txBox="1"/>
          <p:nvPr/>
        </p:nvSpPr>
        <p:spPr>
          <a:xfrm>
            <a:off x="226623" y="428804"/>
            <a:ext cx="11738754" cy="1754326"/>
          </a:xfrm>
          <a:prstGeom prst="rect">
            <a:avLst/>
          </a:prstGeom>
          <a:noFill/>
        </p:spPr>
        <p:txBody>
          <a:bodyPr wrap="square" rtlCol="0">
            <a:spAutoFit/>
          </a:bodyPr>
          <a:lstStyle/>
          <a:p>
            <a:r>
              <a:rPr lang="en-US" dirty="0"/>
              <a:t>In order to  calibrate  the size of the replenishment pulses a calibration voltage ramp is generated utilizing a programmable current source and an internal MIM capacitor.    This ramp may be connected to individual channels through a 100fF connected to the  integrator input.   In the example below a 1nA current is generated for  100uS resulting in a 1fC charge injection every microsecond.   Since the method depends only on capacitance and voltages it should be able to generate a reasonably precise +/- 10% charge  that manifests as  ~ 100 charge replenishments.    Utilizing this method we should be able to have a high statistics replenishment count  to calibrate the  replenishment current. </a:t>
            </a:r>
          </a:p>
        </p:txBody>
      </p:sp>
      <p:sp>
        <p:nvSpPr>
          <p:cNvPr id="3" name="TextBox 2">
            <a:extLst>
              <a:ext uri="{FF2B5EF4-FFF2-40B4-BE49-F238E27FC236}">
                <a16:creationId xmlns:a16="http://schemas.microsoft.com/office/drawing/2014/main" id="{23D3140B-FAED-55A7-0F9E-0A10E5C1D366}"/>
              </a:ext>
            </a:extLst>
          </p:cNvPr>
          <p:cNvSpPr txBox="1"/>
          <p:nvPr/>
        </p:nvSpPr>
        <p:spPr>
          <a:xfrm>
            <a:off x="125022" y="2792829"/>
            <a:ext cx="1388817" cy="2200602"/>
          </a:xfrm>
          <a:prstGeom prst="rect">
            <a:avLst/>
          </a:prstGeom>
          <a:noFill/>
        </p:spPr>
        <p:txBody>
          <a:bodyPr wrap="square" rtlCol="0">
            <a:spAutoFit/>
          </a:bodyPr>
          <a:lstStyle/>
          <a:p>
            <a:r>
              <a:rPr lang="en-US" b="1" i="1" dirty="0">
                <a:solidFill>
                  <a:schemeClr val="accent4">
                    <a:lumMod val="75000"/>
                  </a:schemeClr>
                </a:solidFill>
              </a:rPr>
              <a:t>Calibration</a:t>
            </a:r>
          </a:p>
          <a:p>
            <a:r>
              <a:rPr lang="en-US" b="1" i="1" dirty="0">
                <a:solidFill>
                  <a:schemeClr val="accent4">
                    <a:lumMod val="75000"/>
                  </a:schemeClr>
                </a:solidFill>
              </a:rPr>
              <a:t>   RAMP</a:t>
            </a:r>
          </a:p>
          <a:p>
            <a:endParaRPr lang="en-US" sz="1100" b="1" i="1" dirty="0"/>
          </a:p>
          <a:p>
            <a:r>
              <a:rPr lang="en-US" b="1" dirty="0"/>
              <a:t>Vary Slope</a:t>
            </a:r>
          </a:p>
          <a:p>
            <a:r>
              <a:rPr lang="en-US" b="1" dirty="0"/>
              <a:t>To study </a:t>
            </a:r>
          </a:p>
          <a:p>
            <a:r>
              <a:rPr lang="en-US" b="1" dirty="0"/>
              <a:t>Leakage</a:t>
            </a:r>
          </a:p>
          <a:p>
            <a:endParaRPr lang="en-US" b="1" i="1" dirty="0"/>
          </a:p>
          <a:p>
            <a:endParaRPr lang="en-US" b="1" i="1" dirty="0"/>
          </a:p>
        </p:txBody>
      </p:sp>
    </p:spTree>
    <p:extLst>
      <p:ext uri="{BB962C8B-B14F-4D97-AF65-F5344CB8AC3E}">
        <p14:creationId xmlns:p14="http://schemas.microsoft.com/office/powerpoint/2010/main" val="4447089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2ED58EE-0287-6EC5-1604-1270861E391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484" b="26774"/>
          <a:stretch/>
        </p:blipFill>
        <p:spPr>
          <a:xfrm>
            <a:off x="2931525" y="765846"/>
            <a:ext cx="8410388" cy="2189669"/>
          </a:xfrm>
        </p:spPr>
      </p:pic>
      <p:sp>
        <p:nvSpPr>
          <p:cNvPr id="4" name="Footer Placeholder 3">
            <a:extLst>
              <a:ext uri="{FF2B5EF4-FFF2-40B4-BE49-F238E27FC236}">
                <a16:creationId xmlns:a16="http://schemas.microsoft.com/office/drawing/2014/main" id="{D8B39E86-0069-22A7-6A71-C6E459F250D0}"/>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FF7D32C3-C5B1-6DAC-66EA-CC0B009CBD6B}"/>
              </a:ext>
            </a:extLst>
          </p:cNvPr>
          <p:cNvSpPr>
            <a:spLocks noGrp="1"/>
          </p:cNvSpPr>
          <p:nvPr>
            <p:ph type="sldNum" sz="quarter" idx="12"/>
          </p:nvPr>
        </p:nvSpPr>
        <p:spPr/>
        <p:txBody>
          <a:bodyPr/>
          <a:lstStyle/>
          <a:p>
            <a:fld id="{04C77634-C5CF-46BB-9E4E-86604B43BADC}" type="slidenum">
              <a:rPr lang="en-US" smtClean="0"/>
              <a:t>25</a:t>
            </a:fld>
            <a:endParaRPr lang="en-US"/>
          </a:p>
        </p:txBody>
      </p:sp>
      <p:pic>
        <p:nvPicPr>
          <p:cNvPr id="9" name="Picture 8">
            <a:extLst>
              <a:ext uri="{FF2B5EF4-FFF2-40B4-BE49-F238E27FC236}">
                <a16:creationId xmlns:a16="http://schemas.microsoft.com/office/drawing/2014/main" id="{526B6400-71CC-495E-0A0D-9D0A3F784FE3}"/>
              </a:ext>
            </a:extLst>
          </p:cNvPr>
          <p:cNvPicPr>
            <a:picLocks noChangeAspect="1"/>
          </p:cNvPicPr>
          <p:nvPr/>
        </p:nvPicPr>
        <p:blipFill rotWithShape="1">
          <a:blip r:embed="rId3">
            <a:extLst>
              <a:ext uri="{28A0092B-C50C-407E-A947-70E740481C1C}">
                <a14:useLocalDpi xmlns:a14="http://schemas.microsoft.com/office/drawing/2010/main" val="0"/>
              </a:ext>
            </a:extLst>
          </a:blip>
          <a:srcRect t="30537" b="8280"/>
          <a:stretch/>
        </p:blipFill>
        <p:spPr>
          <a:xfrm>
            <a:off x="2931525" y="2955515"/>
            <a:ext cx="8410388" cy="3087444"/>
          </a:xfrm>
          <a:prstGeom prst="rect">
            <a:avLst/>
          </a:prstGeom>
        </p:spPr>
      </p:pic>
      <p:sp>
        <p:nvSpPr>
          <p:cNvPr id="6" name="Title 5">
            <a:extLst>
              <a:ext uri="{FF2B5EF4-FFF2-40B4-BE49-F238E27FC236}">
                <a16:creationId xmlns:a16="http://schemas.microsoft.com/office/drawing/2014/main" id="{CCBA4C68-077A-9533-5470-932574763FC9}"/>
              </a:ext>
            </a:extLst>
          </p:cNvPr>
          <p:cNvSpPr>
            <a:spLocks noGrp="1"/>
          </p:cNvSpPr>
          <p:nvPr>
            <p:ph type="title"/>
          </p:nvPr>
        </p:nvSpPr>
        <p:spPr>
          <a:xfrm>
            <a:off x="204395" y="103064"/>
            <a:ext cx="11987605" cy="585425"/>
          </a:xfrm>
        </p:spPr>
        <p:txBody>
          <a:bodyPr>
            <a:normAutofit fontScale="90000"/>
          </a:bodyPr>
          <a:lstStyle/>
          <a:p>
            <a:r>
              <a:rPr lang="en-US" dirty="0"/>
              <a:t>Internal Calibration Ramp  slope 80uS - 160uS / 100fC</a:t>
            </a:r>
          </a:p>
        </p:txBody>
      </p:sp>
      <p:sp>
        <p:nvSpPr>
          <p:cNvPr id="8" name="TextBox 7">
            <a:extLst>
              <a:ext uri="{FF2B5EF4-FFF2-40B4-BE49-F238E27FC236}">
                <a16:creationId xmlns:a16="http://schemas.microsoft.com/office/drawing/2014/main" id="{723B2AA5-AA27-0C53-862B-42C25583E910}"/>
              </a:ext>
            </a:extLst>
          </p:cNvPr>
          <p:cNvSpPr txBox="1"/>
          <p:nvPr/>
        </p:nvSpPr>
        <p:spPr>
          <a:xfrm>
            <a:off x="292248" y="1491348"/>
            <a:ext cx="2197718" cy="646331"/>
          </a:xfrm>
          <a:prstGeom prst="rect">
            <a:avLst/>
          </a:prstGeom>
          <a:noFill/>
        </p:spPr>
        <p:txBody>
          <a:bodyPr wrap="none" rtlCol="0">
            <a:spAutoFit/>
          </a:bodyPr>
          <a:lstStyle/>
          <a:p>
            <a:r>
              <a:rPr lang="en-US" dirty="0"/>
              <a:t>Injection Current 1nA</a:t>
            </a:r>
          </a:p>
          <a:p>
            <a:endParaRPr lang="en-US" dirty="0"/>
          </a:p>
        </p:txBody>
      </p:sp>
      <p:sp>
        <p:nvSpPr>
          <p:cNvPr id="10" name="TextBox 9">
            <a:extLst>
              <a:ext uri="{FF2B5EF4-FFF2-40B4-BE49-F238E27FC236}">
                <a16:creationId xmlns:a16="http://schemas.microsoft.com/office/drawing/2014/main" id="{2B0B1010-72B4-D088-E60B-8353B2033067}"/>
              </a:ext>
            </a:extLst>
          </p:cNvPr>
          <p:cNvSpPr txBox="1"/>
          <p:nvPr/>
        </p:nvSpPr>
        <p:spPr>
          <a:xfrm>
            <a:off x="292248" y="4129905"/>
            <a:ext cx="2372444" cy="369332"/>
          </a:xfrm>
          <a:prstGeom prst="rect">
            <a:avLst/>
          </a:prstGeom>
          <a:noFill/>
        </p:spPr>
        <p:txBody>
          <a:bodyPr wrap="none" rtlCol="0">
            <a:spAutoFit/>
          </a:bodyPr>
          <a:lstStyle/>
          <a:p>
            <a:r>
              <a:rPr lang="en-US" dirty="0"/>
              <a:t>Injection Current 0.5nA</a:t>
            </a:r>
          </a:p>
        </p:txBody>
      </p:sp>
      <p:sp>
        <p:nvSpPr>
          <p:cNvPr id="11" name="TextBox 10">
            <a:extLst>
              <a:ext uri="{FF2B5EF4-FFF2-40B4-BE49-F238E27FC236}">
                <a16:creationId xmlns:a16="http://schemas.microsoft.com/office/drawing/2014/main" id="{2B1CB328-4D63-EB52-D921-A1D3342F8AA2}"/>
              </a:ext>
            </a:extLst>
          </p:cNvPr>
          <p:cNvSpPr txBox="1"/>
          <p:nvPr/>
        </p:nvSpPr>
        <p:spPr>
          <a:xfrm>
            <a:off x="3948953" y="765846"/>
            <a:ext cx="1938500" cy="369332"/>
          </a:xfrm>
          <a:prstGeom prst="rect">
            <a:avLst/>
          </a:prstGeom>
          <a:noFill/>
        </p:spPr>
        <p:txBody>
          <a:bodyPr wrap="square" rtlCol="0">
            <a:spAutoFit/>
          </a:bodyPr>
          <a:lstStyle/>
          <a:p>
            <a:r>
              <a:rPr lang="en-US" dirty="0">
                <a:solidFill>
                  <a:srgbClr val="FFFF00"/>
                </a:solidFill>
              </a:rPr>
              <a:t>Calibration Time</a:t>
            </a:r>
          </a:p>
        </p:txBody>
      </p:sp>
      <p:sp>
        <p:nvSpPr>
          <p:cNvPr id="12" name="TextBox 11">
            <a:extLst>
              <a:ext uri="{FF2B5EF4-FFF2-40B4-BE49-F238E27FC236}">
                <a16:creationId xmlns:a16="http://schemas.microsoft.com/office/drawing/2014/main" id="{E58C1054-6945-E6C0-7764-0406123A4E74}"/>
              </a:ext>
            </a:extLst>
          </p:cNvPr>
          <p:cNvSpPr txBox="1"/>
          <p:nvPr/>
        </p:nvSpPr>
        <p:spPr>
          <a:xfrm>
            <a:off x="4427668" y="2955515"/>
            <a:ext cx="1938500" cy="369332"/>
          </a:xfrm>
          <a:prstGeom prst="rect">
            <a:avLst/>
          </a:prstGeom>
          <a:noFill/>
        </p:spPr>
        <p:txBody>
          <a:bodyPr wrap="square" rtlCol="0">
            <a:spAutoFit/>
          </a:bodyPr>
          <a:lstStyle/>
          <a:p>
            <a:r>
              <a:rPr lang="en-US" dirty="0">
                <a:solidFill>
                  <a:srgbClr val="FFFF00"/>
                </a:solidFill>
              </a:rPr>
              <a:t>Calibration  Time</a:t>
            </a:r>
          </a:p>
        </p:txBody>
      </p:sp>
      <p:sp>
        <p:nvSpPr>
          <p:cNvPr id="2" name="TextBox 1">
            <a:extLst>
              <a:ext uri="{FF2B5EF4-FFF2-40B4-BE49-F238E27FC236}">
                <a16:creationId xmlns:a16="http://schemas.microsoft.com/office/drawing/2014/main" id="{A16DF264-1642-C224-C8D0-DA48D370E7BE}"/>
              </a:ext>
            </a:extLst>
          </p:cNvPr>
          <p:cNvSpPr txBox="1"/>
          <p:nvPr/>
        </p:nvSpPr>
        <p:spPr>
          <a:xfrm>
            <a:off x="0" y="6042959"/>
            <a:ext cx="4339241" cy="461665"/>
          </a:xfrm>
          <a:prstGeom prst="rect">
            <a:avLst/>
          </a:prstGeom>
          <a:noFill/>
        </p:spPr>
        <p:txBody>
          <a:bodyPr wrap="square" rtlCol="0">
            <a:spAutoFit/>
          </a:bodyPr>
          <a:lstStyle/>
          <a:p>
            <a:r>
              <a:rPr lang="en-US" sz="2400" dirty="0" err="1">
                <a:solidFill>
                  <a:schemeClr val="accent4">
                    <a:lumMod val="75000"/>
                  </a:schemeClr>
                </a:solidFill>
              </a:rPr>
              <a:t>Qpix</a:t>
            </a:r>
            <a:r>
              <a:rPr lang="en-US" sz="2400" dirty="0">
                <a:solidFill>
                  <a:schemeClr val="accent4">
                    <a:lumMod val="75000"/>
                  </a:schemeClr>
                </a:solidFill>
              </a:rPr>
              <a:t> Measurement Results</a:t>
            </a:r>
          </a:p>
        </p:txBody>
      </p:sp>
    </p:spTree>
    <p:extLst>
      <p:ext uri="{BB962C8B-B14F-4D97-AF65-F5344CB8AC3E}">
        <p14:creationId xmlns:p14="http://schemas.microsoft.com/office/powerpoint/2010/main" val="4247352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7B651-7588-AD44-CE41-04A2A4EDFCB6}"/>
              </a:ext>
            </a:extLst>
          </p:cNvPr>
          <p:cNvSpPr>
            <a:spLocks noGrp="1"/>
          </p:cNvSpPr>
          <p:nvPr>
            <p:ph type="title"/>
          </p:nvPr>
        </p:nvSpPr>
        <p:spPr>
          <a:xfrm>
            <a:off x="838200" y="186069"/>
            <a:ext cx="10515600" cy="631162"/>
          </a:xfrm>
        </p:spPr>
        <p:txBody>
          <a:bodyPr>
            <a:normAutofit fontScale="90000"/>
          </a:bodyPr>
          <a:lstStyle/>
          <a:p>
            <a:r>
              <a:rPr lang="en-US" b="1" dirty="0" err="1"/>
              <a:t>Qpix</a:t>
            </a:r>
            <a:r>
              <a:rPr lang="en-US" b="1" dirty="0"/>
              <a:t> Operation at LN temp: First Observations</a:t>
            </a:r>
          </a:p>
        </p:txBody>
      </p:sp>
      <p:pic>
        <p:nvPicPr>
          <p:cNvPr id="7" name="Content Placeholder 6">
            <a:extLst>
              <a:ext uri="{FF2B5EF4-FFF2-40B4-BE49-F238E27FC236}">
                <a16:creationId xmlns:a16="http://schemas.microsoft.com/office/drawing/2014/main" id="{6E2D59D5-5D18-051B-25DB-2A3A36ED2D8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1582" y="968095"/>
            <a:ext cx="11668836" cy="5388255"/>
          </a:xfrm>
        </p:spPr>
      </p:pic>
      <p:sp>
        <p:nvSpPr>
          <p:cNvPr id="4" name="Footer Placeholder 3">
            <a:extLst>
              <a:ext uri="{FF2B5EF4-FFF2-40B4-BE49-F238E27FC236}">
                <a16:creationId xmlns:a16="http://schemas.microsoft.com/office/drawing/2014/main" id="{63A70BE2-71E4-6B99-575D-AC410836260C}"/>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3B18ED80-49CD-03CA-C3BA-40DCE56B6F72}"/>
              </a:ext>
            </a:extLst>
          </p:cNvPr>
          <p:cNvSpPr>
            <a:spLocks noGrp="1"/>
          </p:cNvSpPr>
          <p:nvPr>
            <p:ph type="sldNum" sz="quarter" idx="12"/>
          </p:nvPr>
        </p:nvSpPr>
        <p:spPr/>
        <p:txBody>
          <a:bodyPr/>
          <a:lstStyle/>
          <a:p>
            <a:fld id="{04C77634-C5CF-46BB-9E4E-86604B43BADC}" type="slidenum">
              <a:rPr lang="en-US" smtClean="0"/>
              <a:t>26</a:t>
            </a:fld>
            <a:endParaRPr lang="en-US"/>
          </a:p>
        </p:txBody>
      </p:sp>
    </p:spTree>
    <p:extLst>
      <p:ext uri="{BB962C8B-B14F-4D97-AF65-F5344CB8AC3E}">
        <p14:creationId xmlns:p14="http://schemas.microsoft.com/office/powerpoint/2010/main" val="477676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7270A-1190-16FE-B86C-2A694786AED0}"/>
              </a:ext>
            </a:extLst>
          </p:cNvPr>
          <p:cNvSpPr>
            <a:spLocks noGrp="1"/>
          </p:cNvSpPr>
          <p:nvPr>
            <p:ph type="title"/>
          </p:nvPr>
        </p:nvSpPr>
        <p:spPr>
          <a:xfrm>
            <a:off x="838200" y="63523"/>
            <a:ext cx="10515600" cy="617514"/>
          </a:xfrm>
        </p:spPr>
        <p:txBody>
          <a:bodyPr>
            <a:normAutofit fontScale="90000"/>
          </a:bodyPr>
          <a:lstStyle/>
          <a:p>
            <a:r>
              <a:rPr lang="en-US" dirty="0" err="1"/>
              <a:t>Qpix</a:t>
            </a:r>
            <a:r>
              <a:rPr lang="en-US" dirty="0"/>
              <a:t> LN test showing Ch 15, C-Gain 25uW channel</a:t>
            </a:r>
          </a:p>
        </p:txBody>
      </p:sp>
      <p:sp>
        <p:nvSpPr>
          <p:cNvPr id="5" name="Slide Number Placeholder 4">
            <a:extLst>
              <a:ext uri="{FF2B5EF4-FFF2-40B4-BE49-F238E27FC236}">
                <a16:creationId xmlns:a16="http://schemas.microsoft.com/office/drawing/2014/main" id="{F5C43202-5534-2C07-98BD-636150711ECC}"/>
              </a:ext>
            </a:extLst>
          </p:cNvPr>
          <p:cNvSpPr>
            <a:spLocks noGrp="1"/>
          </p:cNvSpPr>
          <p:nvPr>
            <p:ph type="sldNum" sz="quarter" idx="12"/>
          </p:nvPr>
        </p:nvSpPr>
        <p:spPr/>
        <p:txBody>
          <a:bodyPr/>
          <a:lstStyle/>
          <a:p>
            <a:fld id="{04C77634-C5CF-46BB-9E4E-86604B43BADC}" type="slidenum">
              <a:rPr lang="en-US" smtClean="0"/>
              <a:t>27</a:t>
            </a:fld>
            <a:endParaRPr lang="en-US"/>
          </a:p>
        </p:txBody>
      </p:sp>
      <p:pic>
        <p:nvPicPr>
          <p:cNvPr id="6" name="Picture 5">
            <a:extLst>
              <a:ext uri="{FF2B5EF4-FFF2-40B4-BE49-F238E27FC236}">
                <a16:creationId xmlns:a16="http://schemas.microsoft.com/office/drawing/2014/main" id="{02089299-7E6E-C3AA-C93B-A335B825CBD6}"/>
              </a:ext>
            </a:extLst>
          </p:cNvPr>
          <p:cNvPicPr>
            <a:picLocks noChangeAspect="1"/>
          </p:cNvPicPr>
          <p:nvPr/>
        </p:nvPicPr>
        <p:blipFill rotWithShape="1">
          <a:blip r:embed="rId3">
            <a:extLst>
              <a:ext uri="{28A0092B-C50C-407E-A947-70E740481C1C}">
                <a14:useLocalDpi xmlns:a14="http://schemas.microsoft.com/office/drawing/2010/main" val="0"/>
              </a:ext>
            </a:extLst>
          </a:blip>
          <a:srcRect t="4098" r="30035" b="7620"/>
          <a:stretch/>
        </p:blipFill>
        <p:spPr>
          <a:xfrm>
            <a:off x="413981" y="681037"/>
            <a:ext cx="7163793" cy="5423588"/>
          </a:xfrm>
          <a:prstGeom prst="rect">
            <a:avLst/>
          </a:prstGeom>
        </p:spPr>
      </p:pic>
      <p:sp>
        <p:nvSpPr>
          <p:cNvPr id="7" name="TextBox 6">
            <a:extLst>
              <a:ext uri="{FF2B5EF4-FFF2-40B4-BE49-F238E27FC236}">
                <a16:creationId xmlns:a16="http://schemas.microsoft.com/office/drawing/2014/main" id="{5D7EC2A4-6ECA-B79C-C33D-D27AA5D9A230}"/>
              </a:ext>
            </a:extLst>
          </p:cNvPr>
          <p:cNvSpPr txBox="1"/>
          <p:nvPr/>
        </p:nvSpPr>
        <p:spPr>
          <a:xfrm>
            <a:off x="838200" y="1733312"/>
            <a:ext cx="2893325" cy="369332"/>
          </a:xfrm>
          <a:prstGeom prst="rect">
            <a:avLst/>
          </a:prstGeom>
          <a:noFill/>
        </p:spPr>
        <p:txBody>
          <a:bodyPr wrap="square" rtlCol="0">
            <a:spAutoFit/>
          </a:bodyPr>
          <a:lstStyle/>
          <a:p>
            <a:r>
              <a:rPr lang="en-US" dirty="0">
                <a:solidFill>
                  <a:srgbClr val="FF66FF"/>
                </a:solidFill>
              </a:rPr>
              <a:t>Pulser Stepping</a:t>
            </a:r>
          </a:p>
        </p:txBody>
      </p:sp>
      <p:sp>
        <p:nvSpPr>
          <p:cNvPr id="8" name="TextBox 7">
            <a:extLst>
              <a:ext uri="{FF2B5EF4-FFF2-40B4-BE49-F238E27FC236}">
                <a16:creationId xmlns:a16="http://schemas.microsoft.com/office/drawing/2014/main" id="{6AD4262C-C239-3F12-6F12-DC1354260B61}"/>
              </a:ext>
            </a:extLst>
          </p:cNvPr>
          <p:cNvSpPr txBox="1"/>
          <p:nvPr/>
        </p:nvSpPr>
        <p:spPr>
          <a:xfrm>
            <a:off x="4649337" y="1178099"/>
            <a:ext cx="2893325" cy="646331"/>
          </a:xfrm>
          <a:prstGeom prst="rect">
            <a:avLst/>
          </a:prstGeom>
          <a:noFill/>
        </p:spPr>
        <p:txBody>
          <a:bodyPr wrap="square" rtlCol="0">
            <a:spAutoFit/>
          </a:bodyPr>
          <a:lstStyle/>
          <a:p>
            <a:r>
              <a:rPr lang="en-US" dirty="0">
                <a:solidFill>
                  <a:srgbClr val="66FFFF"/>
                </a:solidFill>
              </a:rPr>
              <a:t>Integrator  monitor  point Shows  Replenishment </a:t>
            </a:r>
          </a:p>
        </p:txBody>
      </p:sp>
      <p:sp>
        <p:nvSpPr>
          <p:cNvPr id="9" name="TextBox 8">
            <a:extLst>
              <a:ext uri="{FF2B5EF4-FFF2-40B4-BE49-F238E27FC236}">
                <a16:creationId xmlns:a16="http://schemas.microsoft.com/office/drawing/2014/main" id="{B4B582E1-9673-49CE-E769-D034DBF75223}"/>
              </a:ext>
            </a:extLst>
          </p:cNvPr>
          <p:cNvSpPr txBox="1"/>
          <p:nvPr/>
        </p:nvSpPr>
        <p:spPr>
          <a:xfrm>
            <a:off x="619835" y="4242487"/>
            <a:ext cx="2893325" cy="369332"/>
          </a:xfrm>
          <a:prstGeom prst="rect">
            <a:avLst/>
          </a:prstGeom>
          <a:noFill/>
        </p:spPr>
        <p:txBody>
          <a:bodyPr wrap="square" rtlCol="0">
            <a:spAutoFit/>
          </a:bodyPr>
          <a:lstStyle/>
          <a:p>
            <a:r>
              <a:rPr lang="en-US" dirty="0">
                <a:solidFill>
                  <a:srgbClr val="FFFF00"/>
                </a:solidFill>
              </a:rPr>
              <a:t>Replenishment Signal</a:t>
            </a:r>
          </a:p>
        </p:txBody>
      </p:sp>
      <p:sp>
        <p:nvSpPr>
          <p:cNvPr id="10" name="TextBox 9">
            <a:extLst>
              <a:ext uri="{FF2B5EF4-FFF2-40B4-BE49-F238E27FC236}">
                <a16:creationId xmlns:a16="http://schemas.microsoft.com/office/drawing/2014/main" id="{2A4134E4-FCD7-0219-66C4-907A0BFC3814}"/>
              </a:ext>
            </a:extLst>
          </p:cNvPr>
          <p:cNvSpPr txBox="1"/>
          <p:nvPr/>
        </p:nvSpPr>
        <p:spPr>
          <a:xfrm>
            <a:off x="7577774" y="932763"/>
            <a:ext cx="4270468" cy="3970318"/>
          </a:xfrm>
          <a:prstGeom prst="rect">
            <a:avLst/>
          </a:prstGeom>
          <a:noFill/>
        </p:spPr>
        <p:txBody>
          <a:bodyPr wrap="square" rtlCol="0">
            <a:spAutoFit/>
          </a:bodyPr>
          <a:lstStyle/>
          <a:p>
            <a:r>
              <a:rPr lang="en-US" dirty="0"/>
              <a:t>“108.tif shows chan15 (c-gain). The blue is the Integrator output )(spy point) and the yellow shows replenishments. The pink shows an AC coupled descending staircase emulating a 'real' TPC track. The sequence starts with an Integrator reset, followed by the staircase. You can see the Integrator output increase step by step until about 60mV is accumulated... At which time replenishment ensue. after the </a:t>
            </a:r>
            <a:r>
              <a:rPr lang="en-US" dirty="0" err="1"/>
              <a:t>the</a:t>
            </a:r>
            <a:r>
              <a:rPr lang="en-US" dirty="0"/>
              <a:t> first replenishment (actually about 4-5 1fC replenishments) additional steps cause additional replenishment.”</a:t>
            </a:r>
          </a:p>
          <a:p>
            <a:r>
              <a:rPr lang="en-US" dirty="0"/>
              <a:t>                                      </a:t>
            </a:r>
            <a:r>
              <a:rPr lang="en-US" dirty="0" err="1"/>
              <a:t>Nandor</a:t>
            </a:r>
            <a:r>
              <a:rPr lang="en-US" dirty="0"/>
              <a:t> </a:t>
            </a:r>
            <a:r>
              <a:rPr lang="en-US" dirty="0" err="1"/>
              <a:t>Dressnandt</a:t>
            </a:r>
            <a:endParaRPr lang="en-US" dirty="0"/>
          </a:p>
        </p:txBody>
      </p:sp>
      <p:sp>
        <p:nvSpPr>
          <p:cNvPr id="11" name="TextBox 10">
            <a:extLst>
              <a:ext uri="{FF2B5EF4-FFF2-40B4-BE49-F238E27FC236}">
                <a16:creationId xmlns:a16="http://schemas.microsoft.com/office/drawing/2014/main" id="{5B3CA2EC-D242-4A98-C116-43A57A7D6219}"/>
              </a:ext>
            </a:extLst>
          </p:cNvPr>
          <p:cNvSpPr txBox="1"/>
          <p:nvPr/>
        </p:nvSpPr>
        <p:spPr>
          <a:xfrm>
            <a:off x="413981" y="6140022"/>
            <a:ext cx="11336741" cy="646331"/>
          </a:xfrm>
          <a:prstGeom prst="rect">
            <a:avLst/>
          </a:prstGeom>
          <a:noFill/>
        </p:spPr>
        <p:txBody>
          <a:bodyPr wrap="square" rtlCol="0">
            <a:spAutoFit/>
          </a:bodyPr>
          <a:lstStyle/>
          <a:p>
            <a:r>
              <a:rPr lang="en-US" dirty="0"/>
              <a:t>“We ran for several hours in the cold, then de-iced, ran at room temp again, the back into the cold for two more hours.” </a:t>
            </a:r>
            <a:br>
              <a:rPr lang="en-US" dirty="0"/>
            </a:br>
            <a:endParaRPr lang="en-US" dirty="0"/>
          </a:p>
        </p:txBody>
      </p:sp>
    </p:spTree>
    <p:extLst>
      <p:ext uri="{BB962C8B-B14F-4D97-AF65-F5344CB8AC3E}">
        <p14:creationId xmlns:p14="http://schemas.microsoft.com/office/powerpoint/2010/main" val="2777007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7D9928-ACEC-2858-D9D6-8A4699F3A3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73" t="21233" r="1350" b="34034"/>
          <a:stretch/>
        </p:blipFill>
        <p:spPr bwMode="auto">
          <a:xfrm>
            <a:off x="3467449" y="1830283"/>
            <a:ext cx="3568312" cy="1012506"/>
          </a:xfrm>
          <a:prstGeom prst="rect">
            <a:avLst/>
          </a:prstGeom>
          <a:ln>
            <a:noFill/>
          </a:ln>
          <a:extLst>
            <a:ext uri="{53640926-AAD7-44D8-BBD7-CCE9431645EC}">
              <a14:shadowObscured xmlns:a14="http://schemas.microsoft.com/office/drawing/2010/main"/>
            </a:ext>
          </a:extLst>
        </p:spPr>
      </p:pic>
      <p:sp>
        <p:nvSpPr>
          <p:cNvPr id="2" name="Title 1">
            <a:extLst>
              <a:ext uri="{FF2B5EF4-FFF2-40B4-BE49-F238E27FC236}">
                <a16:creationId xmlns:a16="http://schemas.microsoft.com/office/drawing/2014/main" id="{A037C05E-26C4-BB38-4A6B-CA2291867D88}"/>
              </a:ext>
            </a:extLst>
          </p:cNvPr>
          <p:cNvSpPr>
            <a:spLocks noGrp="1"/>
          </p:cNvSpPr>
          <p:nvPr>
            <p:ph type="title"/>
          </p:nvPr>
        </p:nvSpPr>
        <p:spPr>
          <a:xfrm>
            <a:off x="838200" y="85267"/>
            <a:ext cx="10515600" cy="595770"/>
          </a:xfrm>
        </p:spPr>
        <p:txBody>
          <a:bodyPr>
            <a:normAutofit/>
          </a:bodyPr>
          <a:lstStyle/>
          <a:p>
            <a:r>
              <a:rPr lang="en-US" sz="3600" b="1" dirty="0"/>
              <a:t>ATCA demonstrator Board  for ATLAS  HTT ATLAS TDAQ</a:t>
            </a:r>
          </a:p>
        </p:txBody>
      </p:sp>
      <p:sp>
        <p:nvSpPr>
          <p:cNvPr id="4" name="Footer Placeholder 3">
            <a:extLst>
              <a:ext uri="{FF2B5EF4-FFF2-40B4-BE49-F238E27FC236}">
                <a16:creationId xmlns:a16="http://schemas.microsoft.com/office/drawing/2014/main" id="{BE433B12-7402-B6A2-1607-FCC51CE28F81}"/>
              </a:ext>
            </a:extLst>
          </p:cNvPr>
          <p:cNvSpPr>
            <a:spLocks noGrp="1"/>
          </p:cNvSpPr>
          <p:nvPr>
            <p:ph type="ftr" sz="quarter" idx="11"/>
          </p:nvPr>
        </p:nvSpPr>
        <p:spPr/>
        <p:txBody>
          <a:bodyPr/>
          <a:lstStyle/>
          <a:p>
            <a:r>
              <a:rPr lang="en-US" dirty="0"/>
              <a:t>HEPIC 2024 @BNL April 30 - May 2</a:t>
            </a:r>
          </a:p>
        </p:txBody>
      </p:sp>
      <p:sp>
        <p:nvSpPr>
          <p:cNvPr id="5" name="Slide Number Placeholder 4">
            <a:extLst>
              <a:ext uri="{FF2B5EF4-FFF2-40B4-BE49-F238E27FC236}">
                <a16:creationId xmlns:a16="http://schemas.microsoft.com/office/drawing/2014/main" id="{5B896F59-9636-7400-A722-6EFEF70A0802}"/>
              </a:ext>
            </a:extLst>
          </p:cNvPr>
          <p:cNvSpPr>
            <a:spLocks noGrp="1"/>
          </p:cNvSpPr>
          <p:nvPr>
            <p:ph type="sldNum" sz="quarter" idx="12"/>
          </p:nvPr>
        </p:nvSpPr>
        <p:spPr/>
        <p:txBody>
          <a:bodyPr/>
          <a:lstStyle/>
          <a:p>
            <a:fld id="{04C77634-C5CF-46BB-9E4E-86604B43BADC}" type="slidenum">
              <a:rPr lang="en-US" smtClean="0"/>
              <a:t>28</a:t>
            </a:fld>
            <a:endParaRPr lang="en-US"/>
          </a:p>
        </p:txBody>
      </p:sp>
      <p:pic>
        <p:nvPicPr>
          <p:cNvPr id="6" name="Picture 5">
            <a:extLst>
              <a:ext uri="{FF2B5EF4-FFF2-40B4-BE49-F238E27FC236}">
                <a16:creationId xmlns:a16="http://schemas.microsoft.com/office/drawing/2014/main" id="{EEDA84CB-BF13-DA9D-835A-7FF3E3B7B4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683"/>
          <a:stretch/>
        </p:blipFill>
        <p:spPr bwMode="auto">
          <a:xfrm>
            <a:off x="3116747" y="3822961"/>
            <a:ext cx="3825501" cy="2515209"/>
          </a:xfrm>
          <a:prstGeom prst="rect">
            <a:avLst/>
          </a:prstGeom>
          <a:noFill/>
          <a:ln>
            <a:noFill/>
          </a:ln>
        </p:spPr>
      </p:pic>
      <p:pic>
        <p:nvPicPr>
          <p:cNvPr id="7" name="Picture 6">
            <a:extLst>
              <a:ext uri="{FF2B5EF4-FFF2-40B4-BE49-F238E27FC236}">
                <a16:creationId xmlns:a16="http://schemas.microsoft.com/office/drawing/2014/main" id="{01B85401-DB1D-3C0D-90CE-403289F77D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528" b="23090"/>
          <a:stretch/>
        </p:blipFill>
        <p:spPr bwMode="auto">
          <a:xfrm>
            <a:off x="82353" y="767075"/>
            <a:ext cx="2961640" cy="4024517"/>
          </a:xfrm>
          <a:prstGeom prst="rect">
            <a:avLst/>
          </a:prstGeom>
          <a:noFill/>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ABB2C27D-56BE-3D83-4B39-566EEBADFFD6}"/>
              </a:ext>
            </a:extLst>
          </p:cNvPr>
          <p:cNvSpPr txBox="1"/>
          <p:nvPr/>
        </p:nvSpPr>
        <p:spPr>
          <a:xfrm>
            <a:off x="3506714" y="2733053"/>
            <a:ext cx="3815895" cy="923330"/>
          </a:xfrm>
          <a:prstGeom prst="rect">
            <a:avLst/>
          </a:prstGeom>
          <a:noFill/>
        </p:spPr>
        <p:txBody>
          <a:bodyPr wrap="square" rtlCol="0">
            <a:spAutoFit/>
          </a:bodyPr>
          <a:lstStyle/>
          <a:p>
            <a:r>
              <a:rPr lang="en-US" sz="1800" dirty="0">
                <a:effectLst/>
                <a:latin typeface="Times New Roman" panose="02020603050405020304" pitchFamily="18" charset="0"/>
                <a:ea typeface="Times New Roman" panose="02020603050405020304" pitchFamily="18" charset="0"/>
              </a:rPr>
              <a:t>Highest rate eye diagrams for three categories of link. Top: 15Gbps @ 10</a:t>
            </a:r>
            <a:r>
              <a:rPr lang="en-US" sz="1800" baseline="30000" dirty="0">
                <a:effectLst/>
                <a:latin typeface="Times New Roman" panose="02020603050405020304" pitchFamily="18" charset="0"/>
                <a:ea typeface="Times New Roman" panose="02020603050405020304" pitchFamily="18" charset="0"/>
              </a:rPr>
              <a:t>-14</a:t>
            </a:r>
            <a:r>
              <a:rPr lang="en-US" sz="1800" dirty="0">
                <a:effectLst/>
                <a:latin typeface="Times New Roman" panose="02020603050405020304" pitchFamily="18" charset="0"/>
                <a:ea typeface="Times New Roman" panose="02020603050405020304" pitchFamily="18" charset="0"/>
              </a:rPr>
              <a:t> BER for longest link on mezzanines.</a:t>
            </a:r>
            <a:endParaRPr lang="en-US" dirty="0"/>
          </a:p>
        </p:txBody>
      </p:sp>
      <p:sp>
        <p:nvSpPr>
          <p:cNvPr id="10" name="TextBox 9">
            <a:extLst>
              <a:ext uri="{FF2B5EF4-FFF2-40B4-BE49-F238E27FC236}">
                <a16:creationId xmlns:a16="http://schemas.microsoft.com/office/drawing/2014/main" id="{33B575B2-8FC2-59E3-1B41-0327398FB6E5}"/>
              </a:ext>
            </a:extLst>
          </p:cNvPr>
          <p:cNvSpPr txBox="1"/>
          <p:nvPr/>
        </p:nvSpPr>
        <p:spPr>
          <a:xfrm>
            <a:off x="74846" y="4825497"/>
            <a:ext cx="3363134" cy="1815882"/>
          </a:xfrm>
          <a:prstGeom prst="rect">
            <a:avLst/>
          </a:prstGeom>
          <a:noFill/>
        </p:spPr>
        <p:txBody>
          <a:bodyPr wrap="square" rtlCol="0">
            <a:spAutoFit/>
          </a:bodyPr>
          <a:lstStyle/>
          <a:p>
            <a:r>
              <a:rPr lang="en-US" sz="1600" dirty="0">
                <a:effectLst/>
                <a:latin typeface="Times New Roman" panose="02020603050405020304" pitchFamily="18" charset="0"/>
                <a:ea typeface="Times New Roman" panose="02020603050405020304" pitchFamily="18" charset="0"/>
              </a:rPr>
              <a:t> </a:t>
            </a:r>
            <a:r>
              <a:rPr lang="en-US" sz="1600" b="1" dirty="0">
                <a:effectLst/>
                <a:latin typeface="Times New Roman" panose="02020603050405020304" pitchFamily="18" charset="0"/>
                <a:ea typeface="Times New Roman" panose="02020603050405020304" pitchFamily="18" charset="0"/>
              </a:rPr>
              <a:t>26 Layer </a:t>
            </a:r>
            <a:r>
              <a:rPr lang="en-US" sz="1600" b="1" dirty="0" err="1">
                <a:effectLst/>
                <a:latin typeface="Times New Roman" panose="02020603050405020304" pitchFamily="18" charset="0"/>
                <a:ea typeface="Times New Roman" panose="02020603050405020304" pitchFamily="18" charset="0"/>
              </a:rPr>
              <a:t>Stackup</a:t>
            </a:r>
            <a:r>
              <a:rPr lang="en-US" sz="1600" b="1" dirty="0">
                <a:effectLst/>
                <a:latin typeface="Times New Roman" panose="02020603050405020304" pitchFamily="18" charset="0"/>
                <a:ea typeface="Times New Roman" panose="02020603050405020304" pitchFamily="18" charset="0"/>
              </a:rPr>
              <a:t> Megatron-6 </a:t>
            </a:r>
          </a:p>
          <a:p>
            <a:r>
              <a:rPr lang="en-US" sz="1600" dirty="0">
                <a:effectLst/>
                <a:latin typeface="Times New Roman" panose="02020603050405020304" pitchFamily="18" charset="0"/>
                <a:ea typeface="Times New Roman" panose="02020603050405020304" pitchFamily="18" charset="0"/>
              </a:rPr>
              <a:t>Eight layers of signal routing (left) and closeup (right). In the closeup, note high speed design techniques: length matching, “necking down” into the FPGA ball grid array, smooth bends. </a:t>
            </a:r>
            <a:r>
              <a:rPr lang="en-US" sz="1600" dirty="0" err="1">
                <a:effectLst/>
                <a:latin typeface="Times New Roman" panose="02020603050405020304" pitchFamily="18" charset="0"/>
                <a:ea typeface="Times New Roman" panose="02020603050405020304" pitchFamily="18" charset="0"/>
              </a:rPr>
              <a:t>Backdrilled</a:t>
            </a:r>
            <a:r>
              <a:rPr lang="en-US" sz="1600" dirty="0">
                <a:effectLst/>
                <a:latin typeface="Times New Roman" panose="02020603050405020304" pitchFamily="18" charset="0"/>
                <a:ea typeface="Times New Roman" panose="02020603050405020304" pitchFamily="18" charset="0"/>
              </a:rPr>
              <a:t> via’s 16 depths.   </a:t>
            </a:r>
            <a:endParaRPr lang="en-US" sz="1600" dirty="0">
              <a:solidFill>
                <a:srgbClr val="FF0000"/>
              </a:solidFill>
            </a:endParaRPr>
          </a:p>
        </p:txBody>
      </p:sp>
      <p:sp>
        <p:nvSpPr>
          <p:cNvPr id="11" name="TextBox 10">
            <a:extLst>
              <a:ext uri="{FF2B5EF4-FFF2-40B4-BE49-F238E27FC236}">
                <a16:creationId xmlns:a16="http://schemas.microsoft.com/office/drawing/2014/main" id="{85EFCF25-F204-0853-6782-F173B3E7AB8B}"/>
              </a:ext>
            </a:extLst>
          </p:cNvPr>
          <p:cNvSpPr txBox="1"/>
          <p:nvPr/>
        </p:nvSpPr>
        <p:spPr>
          <a:xfrm>
            <a:off x="7634382" y="3337322"/>
            <a:ext cx="4814807" cy="1785104"/>
          </a:xfrm>
          <a:prstGeom prst="rect">
            <a:avLst/>
          </a:prstGeom>
          <a:noFill/>
        </p:spPr>
        <p:txBody>
          <a:bodyPr wrap="square" rtlCol="0">
            <a:spAutoFit/>
          </a:bodyPr>
          <a:lstStyle/>
          <a:p>
            <a:r>
              <a:rPr lang="en-US" sz="2000" b="1" i="1" dirty="0">
                <a:solidFill>
                  <a:srgbClr val="000000"/>
                </a:solidFill>
                <a:effectLst/>
                <a:latin typeface="Times New Roman" panose="02020603050405020304" pitchFamily="18" charset="0"/>
                <a:ea typeface="Times New Roman" panose="02020603050405020304" pitchFamily="18" charset="0"/>
              </a:rPr>
              <a:t>14x14 backplane mesh:</a:t>
            </a:r>
          </a:p>
          <a:p>
            <a:pPr marL="285750" indent="-285750">
              <a:buFont typeface="Arial" panose="020B0604020202020204" pitchFamily="34" charset="0"/>
              <a:buChar char="•"/>
            </a:pPr>
            <a:r>
              <a:rPr lang="en-US" sz="1800" b="1" i="1" dirty="0">
                <a:solidFill>
                  <a:srgbClr val="000000"/>
                </a:solidFill>
                <a:effectLst/>
                <a:latin typeface="Times New Roman" panose="02020603050405020304" pitchFamily="18" charset="0"/>
                <a:ea typeface="Times New Roman" panose="02020603050405020304" pitchFamily="18" charset="0"/>
              </a:rPr>
              <a:t>26 board-to-board links specified at 10 Gbps</a:t>
            </a:r>
          </a:p>
          <a:p>
            <a:pPr marL="742950" lvl="1" indent="-285750">
              <a:buFont typeface="Wingdings" panose="05000000000000000000" pitchFamily="2" charset="2"/>
              <a:buChar char="Ø"/>
            </a:pPr>
            <a:r>
              <a:rPr lang="en-US" b="1" i="1" dirty="0">
                <a:solidFill>
                  <a:srgbClr val="000000"/>
                </a:solidFill>
                <a:latin typeface="Times New Roman" panose="02020603050405020304" pitchFamily="18" charset="0"/>
                <a:ea typeface="Times New Roman" panose="02020603050405020304" pitchFamily="18" charset="0"/>
              </a:rPr>
              <a:t>Performance exceeds 10Gbps spec. </a:t>
            </a:r>
          </a:p>
          <a:p>
            <a:pPr marL="285750" indent="-285750">
              <a:buFont typeface="Arial" panose="020B0604020202020204" pitchFamily="34" charset="0"/>
              <a:buChar char="•"/>
            </a:pPr>
            <a:r>
              <a:rPr lang="en-US" sz="1800" b="1" i="1" dirty="0">
                <a:solidFill>
                  <a:srgbClr val="000000"/>
                </a:solidFill>
                <a:effectLst/>
                <a:latin typeface="Times New Roman" panose="02020603050405020304" pitchFamily="18" charset="0"/>
                <a:ea typeface="Times New Roman" panose="02020603050405020304" pitchFamily="18" charset="0"/>
              </a:rPr>
              <a:t>RTM with up to 30 fiber links for data transmission plus additional monitoring</a:t>
            </a:r>
          </a:p>
          <a:p>
            <a:pPr marL="285750" indent="-285750">
              <a:buFont typeface="Arial" panose="020B0604020202020204" pitchFamily="34" charset="0"/>
              <a:buChar char="•"/>
            </a:pPr>
            <a:r>
              <a:rPr lang="en-US" sz="1800" b="1" i="1" dirty="0">
                <a:solidFill>
                  <a:srgbClr val="000000"/>
                </a:solidFill>
                <a:effectLst/>
                <a:latin typeface="Times New Roman" panose="02020603050405020304" pitchFamily="18" charset="0"/>
                <a:ea typeface="Times New Roman" panose="02020603050405020304" pitchFamily="18" charset="0"/>
              </a:rPr>
              <a:t>32 data links support for mezzanine </a:t>
            </a:r>
            <a:endParaRPr lang="en-US" dirty="0"/>
          </a:p>
        </p:txBody>
      </p:sp>
      <p:sp>
        <p:nvSpPr>
          <p:cNvPr id="12" name="TextBox 11">
            <a:extLst>
              <a:ext uri="{FF2B5EF4-FFF2-40B4-BE49-F238E27FC236}">
                <a16:creationId xmlns:a16="http://schemas.microsoft.com/office/drawing/2014/main" id="{16846685-95C9-9FE0-CB8D-6166DFB4324A}"/>
              </a:ext>
            </a:extLst>
          </p:cNvPr>
          <p:cNvSpPr txBox="1"/>
          <p:nvPr/>
        </p:nvSpPr>
        <p:spPr>
          <a:xfrm>
            <a:off x="7880975" y="5093442"/>
            <a:ext cx="4262034" cy="1477328"/>
          </a:xfrm>
          <a:prstGeom prst="rect">
            <a:avLst/>
          </a:prstGeom>
          <a:noFill/>
        </p:spPr>
        <p:txBody>
          <a:bodyPr wrap="square" rtlCol="0">
            <a:spAutoFit/>
          </a:bodyPr>
          <a:lstStyle/>
          <a:p>
            <a:r>
              <a:rPr lang="en-US" dirty="0"/>
              <a:t>Support for   2 mezzanines either:</a:t>
            </a:r>
          </a:p>
          <a:p>
            <a:pPr marL="285750" indent="-285750">
              <a:buFont typeface="Arial" panose="020B0604020202020204" pitchFamily="34" charset="0"/>
              <a:buChar char="•"/>
            </a:pPr>
            <a:r>
              <a:rPr lang="en-US" b="1" dirty="0"/>
              <a:t>1 PRM</a:t>
            </a:r>
            <a:r>
              <a:rPr lang="en-US" dirty="0"/>
              <a:t> Pattern Recognition Mezzanine with Associative Memory with FPGA I/O</a:t>
            </a:r>
          </a:p>
          <a:p>
            <a:pPr marL="285750" indent="-285750">
              <a:buFont typeface="Arial" panose="020B0604020202020204" pitchFamily="34" charset="0"/>
              <a:buChar char="•"/>
            </a:pPr>
            <a:r>
              <a:rPr lang="en-US" b="1" dirty="0"/>
              <a:t>2  TFM  </a:t>
            </a:r>
            <a:r>
              <a:rPr lang="en-US" dirty="0"/>
              <a:t>Track Fitting Mezzanines</a:t>
            </a:r>
            <a:endParaRPr lang="en-US" b="1" dirty="0"/>
          </a:p>
          <a:p>
            <a:r>
              <a:rPr lang="en-US" dirty="0"/>
              <a:t> </a:t>
            </a:r>
          </a:p>
        </p:txBody>
      </p:sp>
      <p:pic>
        <p:nvPicPr>
          <p:cNvPr id="14" name="Picture 13">
            <a:extLst>
              <a:ext uri="{FF2B5EF4-FFF2-40B4-BE49-F238E27FC236}">
                <a16:creationId xmlns:a16="http://schemas.microsoft.com/office/drawing/2014/main" id="{B99F6B56-D35C-906D-1452-82B5AB48D21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34382" y="870424"/>
            <a:ext cx="3368301" cy="2423788"/>
          </a:xfrm>
          <a:prstGeom prst="rect">
            <a:avLst/>
          </a:prstGeom>
          <a:noFill/>
          <a:ln>
            <a:noFill/>
          </a:ln>
        </p:spPr>
      </p:pic>
      <p:pic>
        <p:nvPicPr>
          <p:cNvPr id="15" name="Picture 14">
            <a:extLst>
              <a:ext uri="{FF2B5EF4-FFF2-40B4-BE49-F238E27FC236}">
                <a16:creationId xmlns:a16="http://schemas.microsoft.com/office/drawing/2014/main" id="{4DB46FBE-9F4F-D1B5-7294-8FD8F7A8361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3625" y="800980"/>
            <a:ext cx="1547522" cy="1317531"/>
          </a:xfrm>
          <a:prstGeom prst="rect">
            <a:avLst/>
          </a:prstGeom>
          <a:noFill/>
          <a:ln>
            <a:noFill/>
          </a:ln>
        </p:spPr>
      </p:pic>
      <p:sp>
        <p:nvSpPr>
          <p:cNvPr id="16" name="TextBox 15">
            <a:extLst>
              <a:ext uri="{FF2B5EF4-FFF2-40B4-BE49-F238E27FC236}">
                <a16:creationId xmlns:a16="http://schemas.microsoft.com/office/drawing/2014/main" id="{C5EE446B-AB07-5CDC-D014-A1A39C649AA4}"/>
              </a:ext>
            </a:extLst>
          </p:cNvPr>
          <p:cNvSpPr txBox="1"/>
          <p:nvPr/>
        </p:nvSpPr>
        <p:spPr>
          <a:xfrm>
            <a:off x="4317988" y="4756797"/>
            <a:ext cx="1143000" cy="523220"/>
          </a:xfrm>
          <a:prstGeom prst="rect">
            <a:avLst/>
          </a:prstGeom>
          <a:noFill/>
        </p:spPr>
        <p:txBody>
          <a:bodyPr wrap="square" rtlCol="0">
            <a:spAutoFit/>
          </a:bodyPr>
          <a:lstStyle/>
          <a:p>
            <a:r>
              <a:rPr lang="en-US" sz="1400" b="1" dirty="0">
                <a:solidFill>
                  <a:schemeClr val="accent4">
                    <a:lumMod val="40000"/>
                    <a:lumOff val="60000"/>
                  </a:schemeClr>
                </a:solidFill>
                <a:effectLst/>
                <a:latin typeface="Times New Roman" panose="02020603050405020304" pitchFamily="18" charset="0"/>
                <a:ea typeface="Times New Roman" panose="02020603050405020304" pitchFamily="18" charset="0"/>
              </a:rPr>
              <a:t>XVCU37P</a:t>
            </a:r>
          </a:p>
          <a:p>
            <a:pPr algn="ctr"/>
            <a:r>
              <a:rPr lang="en-US" sz="1400" b="1" dirty="0">
                <a:solidFill>
                  <a:schemeClr val="accent4">
                    <a:lumMod val="40000"/>
                    <a:lumOff val="60000"/>
                  </a:schemeClr>
                </a:solidFill>
                <a:latin typeface="Times New Roman" panose="02020603050405020304" pitchFamily="18" charset="0"/>
              </a:rPr>
              <a:t>FPGA</a:t>
            </a:r>
            <a:endParaRPr lang="en-US" sz="1400" b="1" dirty="0">
              <a:solidFill>
                <a:schemeClr val="accent4">
                  <a:lumMod val="40000"/>
                  <a:lumOff val="60000"/>
                </a:schemeClr>
              </a:solidFill>
            </a:endParaRPr>
          </a:p>
        </p:txBody>
      </p:sp>
      <p:sp>
        <p:nvSpPr>
          <p:cNvPr id="17" name="TextBox 16">
            <a:extLst>
              <a:ext uri="{FF2B5EF4-FFF2-40B4-BE49-F238E27FC236}">
                <a16:creationId xmlns:a16="http://schemas.microsoft.com/office/drawing/2014/main" id="{BDF36333-3EFB-7800-79B2-FD171B8DBD15}"/>
              </a:ext>
            </a:extLst>
          </p:cNvPr>
          <p:cNvSpPr txBox="1"/>
          <p:nvPr/>
        </p:nvSpPr>
        <p:spPr>
          <a:xfrm rot="18724132">
            <a:off x="730673" y="2751699"/>
            <a:ext cx="2077473" cy="553998"/>
          </a:xfrm>
          <a:prstGeom prst="rect">
            <a:avLst/>
          </a:prstGeom>
          <a:noFill/>
        </p:spPr>
        <p:txBody>
          <a:bodyPr wrap="square" rtlCol="0">
            <a:spAutoFit/>
          </a:bodyPr>
          <a:lstStyle/>
          <a:p>
            <a:r>
              <a:rPr lang="en-US" sz="1600" b="1" dirty="0">
                <a:solidFill>
                  <a:srgbClr val="FFFF00"/>
                </a:solidFill>
              </a:rPr>
              <a:t>40</a:t>
            </a:r>
            <a:r>
              <a:rPr lang="en-US" sz="1400" b="1" dirty="0">
                <a:solidFill>
                  <a:srgbClr val="FFFF00"/>
                </a:solidFill>
              </a:rPr>
              <a:t>A @850mV</a:t>
            </a:r>
          </a:p>
          <a:p>
            <a:r>
              <a:rPr lang="en-US" sz="1400" b="1" dirty="0">
                <a:solidFill>
                  <a:srgbClr val="FFFF00"/>
                </a:solidFill>
              </a:rPr>
              <a:t>FPGA core </a:t>
            </a:r>
            <a:r>
              <a:rPr lang="en-US" sz="1400" b="1" dirty="0" err="1">
                <a:solidFill>
                  <a:srgbClr val="FFFF00"/>
                </a:solidFill>
              </a:rPr>
              <a:t>pwr</a:t>
            </a:r>
            <a:r>
              <a:rPr lang="en-US" sz="1400" b="1" dirty="0">
                <a:solidFill>
                  <a:srgbClr val="FFFF00"/>
                </a:solidFill>
              </a:rPr>
              <a:t> </a:t>
            </a:r>
          </a:p>
        </p:txBody>
      </p:sp>
      <p:sp>
        <p:nvSpPr>
          <p:cNvPr id="18" name="TextBox 17">
            <a:extLst>
              <a:ext uri="{FF2B5EF4-FFF2-40B4-BE49-F238E27FC236}">
                <a16:creationId xmlns:a16="http://schemas.microsoft.com/office/drawing/2014/main" id="{65509A93-3D2F-0622-51F7-3C559B927D1F}"/>
              </a:ext>
            </a:extLst>
          </p:cNvPr>
          <p:cNvSpPr txBox="1"/>
          <p:nvPr/>
        </p:nvSpPr>
        <p:spPr>
          <a:xfrm>
            <a:off x="5295306" y="826191"/>
            <a:ext cx="2037029" cy="646331"/>
          </a:xfrm>
          <a:prstGeom prst="rect">
            <a:avLst/>
          </a:prstGeom>
          <a:noFill/>
        </p:spPr>
        <p:txBody>
          <a:bodyPr wrap="square" rtlCol="0">
            <a:spAutoFit/>
          </a:bodyPr>
          <a:lstStyle/>
          <a:p>
            <a:r>
              <a:rPr lang="en-US" i="1" dirty="0"/>
              <a:t> Lead Engineer  </a:t>
            </a:r>
          </a:p>
          <a:p>
            <a:r>
              <a:rPr lang="en-US" b="1" dirty="0"/>
              <a:t> Adrian </a:t>
            </a:r>
            <a:r>
              <a:rPr lang="en-US" b="1" dirty="0" err="1"/>
              <a:t>Nikolica</a:t>
            </a:r>
            <a:r>
              <a:rPr lang="en-US" b="1" dirty="0"/>
              <a:t> </a:t>
            </a:r>
          </a:p>
        </p:txBody>
      </p:sp>
      <p:sp>
        <p:nvSpPr>
          <p:cNvPr id="19" name="TextBox 18">
            <a:extLst>
              <a:ext uri="{FF2B5EF4-FFF2-40B4-BE49-F238E27FC236}">
                <a16:creationId xmlns:a16="http://schemas.microsoft.com/office/drawing/2014/main" id="{6569315C-629B-7B59-A696-AC6B908446DD}"/>
              </a:ext>
            </a:extLst>
          </p:cNvPr>
          <p:cNvSpPr txBox="1"/>
          <p:nvPr/>
        </p:nvSpPr>
        <p:spPr>
          <a:xfrm>
            <a:off x="3159510" y="824900"/>
            <a:ext cx="1435586" cy="369332"/>
          </a:xfrm>
          <a:prstGeom prst="rect">
            <a:avLst/>
          </a:prstGeom>
          <a:noFill/>
        </p:spPr>
        <p:txBody>
          <a:bodyPr wrap="none" rtlCol="0">
            <a:spAutoFit/>
          </a:bodyPr>
          <a:lstStyle/>
          <a:p>
            <a:r>
              <a:rPr lang="en-US" dirty="0"/>
              <a:t>144 lead </a:t>
            </a:r>
            <a:r>
              <a:rPr lang="en-US" dirty="0" err="1"/>
              <a:t>Zray</a:t>
            </a:r>
            <a:endParaRPr lang="en-US" dirty="0"/>
          </a:p>
        </p:txBody>
      </p:sp>
      <p:sp>
        <p:nvSpPr>
          <p:cNvPr id="20" name="TextBox 19">
            <a:extLst>
              <a:ext uri="{FF2B5EF4-FFF2-40B4-BE49-F238E27FC236}">
                <a16:creationId xmlns:a16="http://schemas.microsoft.com/office/drawing/2014/main" id="{07B3130B-AFA3-C92C-E75F-A4AB85229227}"/>
              </a:ext>
            </a:extLst>
          </p:cNvPr>
          <p:cNvSpPr txBox="1"/>
          <p:nvPr/>
        </p:nvSpPr>
        <p:spPr>
          <a:xfrm>
            <a:off x="7880975" y="616314"/>
            <a:ext cx="3300055" cy="369332"/>
          </a:xfrm>
          <a:prstGeom prst="rect">
            <a:avLst/>
          </a:prstGeom>
          <a:noFill/>
        </p:spPr>
        <p:txBody>
          <a:bodyPr wrap="square" rtlCol="0">
            <a:spAutoFit/>
          </a:bodyPr>
          <a:lstStyle/>
          <a:p>
            <a:r>
              <a:rPr lang="en-US" dirty="0"/>
              <a:t>High Level Track Trigger System </a:t>
            </a:r>
          </a:p>
        </p:txBody>
      </p:sp>
    </p:spTree>
    <p:extLst>
      <p:ext uri="{BB962C8B-B14F-4D97-AF65-F5344CB8AC3E}">
        <p14:creationId xmlns:p14="http://schemas.microsoft.com/office/powerpoint/2010/main" val="2905955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9B4C1F-3ECD-C278-C3DE-F6976E031BC1}"/>
              </a:ext>
            </a:extLst>
          </p:cNvPr>
          <p:cNvPicPr>
            <a:picLocks noChangeAspect="1"/>
          </p:cNvPicPr>
          <p:nvPr/>
        </p:nvPicPr>
        <p:blipFill>
          <a:blip r:embed="rId2"/>
          <a:stretch>
            <a:fillRect/>
          </a:stretch>
        </p:blipFill>
        <p:spPr>
          <a:xfrm>
            <a:off x="833447" y="2917818"/>
            <a:ext cx="7040237" cy="3614680"/>
          </a:xfrm>
          <a:prstGeom prst="rect">
            <a:avLst/>
          </a:prstGeom>
        </p:spPr>
      </p:pic>
      <p:sp>
        <p:nvSpPr>
          <p:cNvPr id="2" name="Title 1">
            <a:extLst>
              <a:ext uri="{FF2B5EF4-FFF2-40B4-BE49-F238E27FC236}">
                <a16:creationId xmlns:a16="http://schemas.microsoft.com/office/drawing/2014/main" id="{9F900788-99C7-E81F-1409-A9BA0B2A5007}"/>
              </a:ext>
            </a:extLst>
          </p:cNvPr>
          <p:cNvSpPr>
            <a:spLocks noGrp="1"/>
          </p:cNvSpPr>
          <p:nvPr>
            <p:ph type="title"/>
          </p:nvPr>
        </p:nvSpPr>
        <p:spPr>
          <a:xfrm>
            <a:off x="-145728" y="0"/>
            <a:ext cx="11949112" cy="620527"/>
          </a:xfrm>
        </p:spPr>
        <p:txBody>
          <a:bodyPr>
            <a:normAutofit fontScale="90000"/>
          </a:bodyPr>
          <a:lstStyle/>
          <a:p>
            <a:r>
              <a:rPr lang="en-US" dirty="0"/>
              <a:t>        ATLAS  ITK   Penn /CERN Leadership in System design </a:t>
            </a:r>
          </a:p>
        </p:txBody>
      </p:sp>
      <p:sp>
        <p:nvSpPr>
          <p:cNvPr id="4" name="Footer Placeholder 3">
            <a:extLst>
              <a:ext uri="{FF2B5EF4-FFF2-40B4-BE49-F238E27FC236}">
                <a16:creationId xmlns:a16="http://schemas.microsoft.com/office/drawing/2014/main" id="{929441C0-8DD2-17D6-099A-C6849EE05C7A}"/>
              </a:ext>
            </a:extLst>
          </p:cNvPr>
          <p:cNvSpPr>
            <a:spLocks noGrp="1"/>
          </p:cNvSpPr>
          <p:nvPr>
            <p:ph type="ftr" sz="quarter" idx="11"/>
          </p:nvPr>
        </p:nvSpPr>
        <p:spPr>
          <a:xfrm>
            <a:off x="1141022" y="6360033"/>
            <a:ext cx="4114800" cy="365125"/>
          </a:xfrm>
        </p:spPr>
        <p:txBody>
          <a:bodyPr/>
          <a:lstStyle/>
          <a:p>
            <a:r>
              <a:rPr lang="en-US" dirty="0"/>
              <a:t>HEPIC 2024 @BNL April 30 - May 2</a:t>
            </a:r>
          </a:p>
        </p:txBody>
      </p:sp>
      <p:sp>
        <p:nvSpPr>
          <p:cNvPr id="5" name="Slide Number Placeholder 4">
            <a:extLst>
              <a:ext uri="{FF2B5EF4-FFF2-40B4-BE49-F238E27FC236}">
                <a16:creationId xmlns:a16="http://schemas.microsoft.com/office/drawing/2014/main" id="{4DD7C1E3-16F3-5C45-0E68-59219DD756FC}"/>
              </a:ext>
            </a:extLst>
          </p:cNvPr>
          <p:cNvSpPr>
            <a:spLocks noGrp="1"/>
          </p:cNvSpPr>
          <p:nvPr>
            <p:ph type="sldNum" sz="quarter" idx="12"/>
          </p:nvPr>
        </p:nvSpPr>
        <p:spPr/>
        <p:txBody>
          <a:bodyPr/>
          <a:lstStyle/>
          <a:p>
            <a:fld id="{04C77634-C5CF-46BB-9E4E-86604B43BADC}" type="slidenum">
              <a:rPr lang="en-US" smtClean="0"/>
              <a:t>3</a:t>
            </a:fld>
            <a:endParaRPr lang="en-US"/>
          </a:p>
        </p:txBody>
      </p:sp>
      <p:pic>
        <p:nvPicPr>
          <p:cNvPr id="7" name="Picture 6">
            <a:extLst>
              <a:ext uri="{FF2B5EF4-FFF2-40B4-BE49-F238E27FC236}">
                <a16:creationId xmlns:a16="http://schemas.microsoft.com/office/drawing/2014/main" id="{1EE9E2CB-03D4-5888-06B0-0BC7578A827A}"/>
              </a:ext>
            </a:extLst>
          </p:cNvPr>
          <p:cNvPicPr>
            <a:picLocks noChangeAspect="1"/>
          </p:cNvPicPr>
          <p:nvPr/>
        </p:nvPicPr>
        <p:blipFill>
          <a:blip r:embed="rId3"/>
          <a:stretch>
            <a:fillRect/>
          </a:stretch>
        </p:blipFill>
        <p:spPr>
          <a:xfrm>
            <a:off x="7159326" y="569750"/>
            <a:ext cx="4384576" cy="3104444"/>
          </a:xfrm>
          <a:prstGeom prst="rect">
            <a:avLst/>
          </a:prstGeom>
        </p:spPr>
      </p:pic>
      <p:pic>
        <p:nvPicPr>
          <p:cNvPr id="11" name="Picture 10">
            <a:extLst>
              <a:ext uri="{FF2B5EF4-FFF2-40B4-BE49-F238E27FC236}">
                <a16:creationId xmlns:a16="http://schemas.microsoft.com/office/drawing/2014/main" id="{67D862E2-898F-1531-2BBF-608829BB3369}"/>
              </a:ext>
            </a:extLst>
          </p:cNvPr>
          <p:cNvPicPr>
            <a:picLocks noChangeAspect="1"/>
          </p:cNvPicPr>
          <p:nvPr/>
        </p:nvPicPr>
        <p:blipFill>
          <a:blip r:embed="rId4"/>
          <a:stretch>
            <a:fillRect/>
          </a:stretch>
        </p:blipFill>
        <p:spPr>
          <a:xfrm>
            <a:off x="1224643" y="608742"/>
            <a:ext cx="5675201" cy="2825850"/>
          </a:xfrm>
          <a:prstGeom prst="rect">
            <a:avLst/>
          </a:prstGeom>
        </p:spPr>
      </p:pic>
      <p:sp>
        <p:nvSpPr>
          <p:cNvPr id="12" name="TextBox 11">
            <a:extLst>
              <a:ext uri="{FF2B5EF4-FFF2-40B4-BE49-F238E27FC236}">
                <a16:creationId xmlns:a16="http://schemas.microsoft.com/office/drawing/2014/main" id="{A0DACEA1-7628-8075-6A6A-9EA780ACDE36}"/>
              </a:ext>
            </a:extLst>
          </p:cNvPr>
          <p:cNvSpPr txBox="1"/>
          <p:nvPr/>
        </p:nvSpPr>
        <p:spPr>
          <a:xfrm>
            <a:off x="8892639" y="2606157"/>
            <a:ext cx="1436914" cy="369332"/>
          </a:xfrm>
          <a:prstGeom prst="rect">
            <a:avLst/>
          </a:prstGeom>
          <a:noFill/>
        </p:spPr>
        <p:txBody>
          <a:bodyPr wrap="square" rtlCol="0">
            <a:spAutoFit/>
          </a:bodyPr>
          <a:lstStyle/>
          <a:p>
            <a:r>
              <a:rPr lang="en-US" b="1" dirty="0"/>
              <a:t>P I x e l s</a:t>
            </a:r>
          </a:p>
        </p:txBody>
      </p:sp>
      <p:sp>
        <p:nvSpPr>
          <p:cNvPr id="13" name="TextBox 12">
            <a:extLst>
              <a:ext uri="{FF2B5EF4-FFF2-40B4-BE49-F238E27FC236}">
                <a16:creationId xmlns:a16="http://schemas.microsoft.com/office/drawing/2014/main" id="{1664A29B-4E59-DEC4-AF21-528621E2069B}"/>
              </a:ext>
            </a:extLst>
          </p:cNvPr>
          <p:cNvSpPr txBox="1"/>
          <p:nvPr/>
        </p:nvSpPr>
        <p:spPr>
          <a:xfrm>
            <a:off x="9035637" y="1837001"/>
            <a:ext cx="1293916" cy="369332"/>
          </a:xfrm>
          <a:prstGeom prst="rect">
            <a:avLst/>
          </a:prstGeom>
          <a:noFill/>
        </p:spPr>
        <p:txBody>
          <a:bodyPr wrap="square" rtlCol="0">
            <a:spAutoFit/>
          </a:bodyPr>
          <a:lstStyle/>
          <a:p>
            <a:r>
              <a:rPr lang="en-US" dirty="0"/>
              <a:t>S t r  </a:t>
            </a:r>
            <a:r>
              <a:rPr lang="en-US" dirty="0" err="1"/>
              <a:t>i</a:t>
            </a:r>
            <a:r>
              <a:rPr lang="en-US" dirty="0"/>
              <a:t>  p   s</a:t>
            </a:r>
          </a:p>
        </p:txBody>
      </p:sp>
      <p:pic>
        <p:nvPicPr>
          <p:cNvPr id="17" name="Picture 16">
            <a:extLst>
              <a:ext uri="{FF2B5EF4-FFF2-40B4-BE49-F238E27FC236}">
                <a16:creationId xmlns:a16="http://schemas.microsoft.com/office/drawing/2014/main" id="{6B966789-2E79-D998-B0B8-455A3558F524}"/>
              </a:ext>
            </a:extLst>
          </p:cNvPr>
          <p:cNvPicPr>
            <a:picLocks noChangeAspect="1"/>
          </p:cNvPicPr>
          <p:nvPr/>
        </p:nvPicPr>
        <p:blipFill>
          <a:blip r:embed="rId5"/>
          <a:stretch>
            <a:fillRect/>
          </a:stretch>
        </p:blipFill>
        <p:spPr>
          <a:xfrm rot="16200000">
            <a:off x="8640554" y="2955800"/>
            <a:ext cx="2395960" cy="3708766"/>
          </a:xfrm>
          <a:prstGeom prst="rect">
            <a:avLst/>
          </a:prstGeom>
        </p:spPr>
      </p:pic>
      <p:sp>
        <p:nvSpPr>
          <p:cNvPr id="19" name="TextBox 18">
            <a:extLst>
              <a:ext uri="{FF2B5EF4-FFF2-40B4-BE49-F238E27FC236}">
                <a16:creationId xmlns:a16="http://schemas.microsoft.com/office/drawing/2014/main" id="{94DD66EB-D733-701E-420B-FDDC3BB0C9EC}"/>
              </a:ext>
            </a:extLst>
          </p:cNvPr>
          <p:cNvSpPr txBox="1"/>
          <p:nvPr/>
        </p:nvSpPr>
        <p:spPr>
          <a:xfrm>
            <a:off x="5132270" y="6347832"/>
            <a:ext cx="6097978" cy="369332"/>
          </a:xfrm>
          <a:prstGeom prst="rect">
            <a:avLst/>
          </a:prstGeom>
          <a:noFill/>
        </p:spPr>
        <p:txBody>
          <a:bodyPr wrap="square">
            <a:spAutoFit/>
          </a:bodyPr>
          <a:lstStyle/>
          <a:p>
            <a:r>
              <a:rPr lang="en-US" sz="1800" b="1" i="0" u="none" strike="noStrike" baseline="0" dirty="0">
                <a:solidFill>
                  <a:schemeClr val="accent1"/>
                </a:solidFill>
                <a:latin typeface="Source Sans Pro" panose="020B0604020202020204" pitchFamily="34" charset="0"/>
              </a:rPr>
              <a:t>Credit Thomas </a:t>
            </a:r>
            <a:r>
              <a:rPr lang="en-US" sz="1800" b="1" i="0" u="none" strike="noStrike" baseline="0" dirty="0" err="1">
                <a:solidFill>
                  <a:schemeClr val="accent1"/>
                </a:solidFill>
                <a:latin typeface="Source Sans Pro" panose="020B0604020202020204" pitchFamily="34" charset="0"/>
              </a:rPr>
              <a:t>Gosart</a:t>
            </a:r>
            <a:r>
              <a:rPr lang="en-US" sz="1800" b="1" i="0" u="none" strike="noStrike" baseline="0" dirty="0">
                <a:solidFill>
                  <a:schemeClr val="accent1"/>
                </a:solidFill>
                <a:latin typeface="Source Sans Pro" panose="020B0604020202020204" pitchFamily="34" charset="0"/>
              </a:rPr>
              <a:t>, Bobby </a:t>
            </a:r>
            <a:r>
              <a:rPr lang="en-US" sz="1800" b="1" i="0" u="none" strike="noStrike" baseline="0" dirty="0" err="1">
                <a:solidFill>
                  <a:schemeClr val="accent1"/>
                </a:solidFill>
                <a:latin typeface="Source Sans Pro" panose="020B0604020202020204" pitchFamily="34" charset="0"/>
              </a:rPr>
              <a:t>M</a:t>
            </a:r>
            <a:r>
              <a:rPr lang="en-US" sz="1050" b="1" i="0" u="none" strike="noStrike" baseline="0" dirty="0" err="1">
                <a:solidFill>
                  <a:schemeClr val="accent1"/>
                </a:solidFill>
                <a:latin typeface="Source Sans Pro" panose="020B0604020202020204" pitchFamily="34" charset="0"/>
              </a:rPr>
              <a:t>C</a:t>
            </a:r>
            <a:r>
              <a:rPr lang="en-US" sz="1800" b="1" i="0" u="none" strike="noStrike" baseline="0" dirty="0" err="1">
                <a:solidFill>
                  <a:schemeClr val="accent1"/>
                </a:solidFill>
                <a:latin typeface="Source Sans Pro" panose="020B0604020202020204" pitchFamily="34" charset="0"/>
              </a:rPr>
              <a:t>Govern</a:t>
            </a:r>
            <a:r>
              <a:rPr lang="en-US" sz="1800" b="1" i="0" u="none" strike="noStrike" baseline="0" dirty="0">
                <a:solidFill>
                  <a:schemeClr val="accent1"/>
                </a:solidFill>
                <a:latin typeface="Source Sans Pro" panose="020B0604020202020204" pitchFamily="34" charset="0"/>
              </a:rPr>
              <a:t>  Penn GS </a:t>
            </a:r>
            <a:endParaRPr lang="en-US" b="1" dirty="0">
              <a:solidFill>
                <a:schemeClr val="accent1"/>
              </a:solidFill>
            </a:endParaRPr>
          </a:p>
        </p:txBody>
      </p:sp>
      <p:sp>
        <p:nvSpPr>
          <p:cNvPr id="20" name="TextBox 19">
            <a:extLst>
              <a:ext uri="{FF2B5EF4-FFF2-40B4-BE49-F238E27FC236}">
                <a16:creationId xmlns:a16="http://schemas.microsoft.com/office/drawing/2014/main" id="{324E740F-8D47-9A44-8666-4B5DD15562B0}"/>
              </a:ext>
            </a:extLst>
          </p:cNvPr>
          <p:cNvSpPr txBox="1"/>
          <p:nvPr/>
        </p:nvSpPr>
        <p:spPr>
          <a:xfrm>
            <a:off x="8681558" y="5619741"/>
            <a:ext cx="2548690" cy="369332"/>
          </a:xfrm>
          <a:prstGeom prst="rect">
            <a:avLst/>
          </a:prstGeom>
          <a:noFill/>
        </p:spPr>
        <p:txBody>
          <a:bodyPr wrap="square" rtlCol="0">
            <a:spAutoFit/>
          </a:bodyPr>
          <a:lstStyle/>
          <a:p>
            <a:r>
              <a:rPr lang="en-US" dirty="0">
                <a:solidFill>
                  <a:schemeClr val="accent4">
                    <a:lumMod val="60000"/>
                    <a:lumOff val="40000"/>
                  </a:schemeClr>
                </a:solidFill>
              </a:rPr>
              <a:t>Module ( 5000 strips) </a:t>
            </a:r>
          </a:p>
        </p:txBody>
      </p:sp>
    </p:spTree>
    <p:extLst>
      <p:ext uri="{BB962C8B-B14F-4D97-AF65-F5344CB8AC3E}">
        <p14:creationId xmlns:p14="http://schemas.microsoft.com/office/powerpoint/2010/main" val="3090476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6622546-AD23-5829-E2C0-49F401CD72A7}"/>
              </a:ext>
            </a:extLst>
          </p:cNvPr>
          <p:cNvPicPr>
            <a:picLocks noChangeAspect="1"/>
          </p:cNvPicPr>
          <p:nvPr/>
        </p:nvPicPr>
        <p:blipFill>
          <a:blip r:embed="rId2"/>
          <a:stretch>
            <a:fillRect/>
          </a:stretch>
        </p:blipFill>
        <p:spPr>
          <a:xfrm>
            <a:off x="628650" y="519818"/>
            <a:ext cx="10725150" cy="5823832"/>
          </a:xfrm>
          <a:prstGeom prst="rect">
            <a:avLst/>
          </a:prstGeom>
        </p:spPr>
      </p:pic>
      <p:sp>
        <p:nvSpPr>
          <p:cNvPr id="2" name="Title 1">
            <a:extLst>
              <a:ext uri="{FF2B5EF4-FFF2-40B4-BE49-F238E27FC236}">
                <a16:creationId xmlns:a16="http://schemas.microsoft.com/office/drawing/2014/main" id="{F6DF476C-E5CD-7724-1435-13B01C45EF2F}"/>
              </a:ext>
            </a:extLst>
          </p:cNvPr>
          <p:cNvSpPr>
            <a:spLocks noGrp="1"/>
          </p:cNvSpPr>
          <p:nvPr>
            <p:ph type="title"/>
          </p:nvPr>
        </p:nvSpPr>
        <p:spPr>
          <a:xfrm>
            <a:off x="838200" y="95631"/>
            <a:ext cx="10515600" cy="634619"/>
          </a:xfrm>
        </p:spPr>
        <p:txBody>
          <a:bodyPr>
            <a:normAutofit fontScale="90000"/>
          </a:bodyPr>
          <a:lstStyle/>
          <a:p>
            <a:r>
              <a:rPr lang="en-US" dirty="0"/>
              <a:t> </a:t>
            </a:r>
            <a:r>
              <a:rPr lang="en-US" b="1" dirty="0"/>
              <a:t>Barrel  ITK Strip  Module &amp; ASICs </a:t>
            </a:r>
          </a:p>
        </p:txBody>
      </p:sp>
      <p:sp>
        <p:nvSpPr>
          <p:cNvPr id="4" name="Footer Placeholder 3">
            <a:extLst>
              <a:ext uri="{FF2B5EF4-FFF2-40B4-BE49-F238E27FC236}">
                <a16:creationId xmlns:a16="http://schemas.microsoft.com/office/drawing/2014/main" id="{82EF55E3-1010-B079-6081-81C532683315}"/>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4D6494D8-720F-79ED-E0E6-1478D367F66E}"/>
              </a:ext>
            </a:extLst>
          </p:cNvPr>
          <p:cNvSpPr>
            <a:spLocks noGrp="1"/>
          </p:cNvSpPr>
          <p:nvPr>
            <p:ph type="sldNum" sz="quarter" idx="12"/>
          </p:nvPr>
        </p:nvSpPr>
        <p:spPr/>
        <p:txBody>
          <a:bodyPr/>
          <a:lstStyle/>
          <a:p>
            <a:fld id="{04C77634-C5CF-46BB-9E4E-86604B43BADC}" type="slidenum">
              <a:rPr lang="en-US" smtClean="0"/>
              <a:t>4</a:t>
            </a:fld>
            <a:endParaRPr lang="en-US"/>
          </a:p>
        </p:txBody>
      </p:sp>
      <p:sp>
        <p:nvSpPr>
          <p:cNvPr id="8" name="TextBox 7">
            <a:extLst>
              <a:ext uri="{FF2B5EF4-FFF2-40B4-BE49-F238E27FC236}">
                <a16:creationId xmlns:a16="http://schemas.microsoft.com/office/drawing/2014/main" id="{D0C68165-D8A3-BFE7-35F1-3B5F017F4A0F}"/>
              </a:ext>
            </a:extLst>
          </p:cNvPr>
          <p:cNvSpPr txBox="1"/>
          <p:nvPr/>
        </p:nvSpPr>
        <p:spPr>
          <a:xfrm>
            <a:off x="5047488" y="1438021"/>
            <a:ext cx="2420112" cy="400110"/>
          </a:xfrm>
          <a:prstGeom prst="rect">
            <a:avLst/>
          </a:prstGeom>
          <a:noFill/>
        </p:spPr>
        <p:txBody>
          <a:bodyPr wrap="square" rtlCol="0">
            <a:spAutoFit/>
          </a:bodyPr>
          <a:lstStyle/>
          <a:p>
            <a:r>
              <a:rPr lang="en-US" sz="2000" b="1" dirty="0">
                <a:solidFill>
                  <a:schemeClr val="accent6">
                    <a:lumMod val="75000"/>
                  </a:schemeClr>
                </a:solidFill>
              </a:rPr>
              <a:t>CERN Responsibility</a:t>
            </a:r>
          </a:p>
        </p:txBody>
      </p:sp>
      <p:sp>
        <p:nvSpPr>
          <p:cNvPr id="18" name="TextBox 17">
            <a:extLst>
              <a:ext uri="{FF2B5EF4-FFF2-40B4-BE49-F238E27FC236}">
                <a16:creationId xmlns:a16="http://schemas.microsoft.com/office/drawing/2014/main" id="{2C80F007-B649-211B-DCF4-00D9CA94B8D0}"/>
              </a:ext>
            </a:extLst>
          </p:cNvPr>
          <p:cNvSpPr txBox="1"/>
          <p:nvPr/>
        </p:nvSpPr>
        <p:spPr>
          <a:xfrm>
            <a:off x="5047488" y="2613677"/>
            <a:ext cx="3514724" cy="400110"/>
          </a:xfrm>
          <a:prstGeom prst="rect">
            <a:avLst/>
          </a:prstGeom>
          <a:noFill/>
        </p:spPr>
        <p:txBody>
          <a:bodyPr wrap="square" rtlCol="0">
            <a:spAutoFit/>
          </a:bodyPr>
          <a:lstStyle/>
          <a:p>
            <a:r>
              <a:rPr lang="en-US" sz="2000" b="1" dirty="0">
                <a:solidFill>
                  <a:srgbClr val="00B0F0"/>
                </a:solidFill>
              </a:rPr>
              <a:t>Penn ASIC Responsibility</a:t>
            </a:r>
          </a:p>
        </p:txBody>
      </p:sp>
      <p:sp>
        <p:nvSpPr>
          <p:cNvPr id="19" name="Rectangle: Rounded Corners 18">
            <a:extLst>
              <a:ext uri="{FF2B5EF4-FFF2-40B4-BE49-F238E27FC236}">
                <a16:creationId xmlns:a16="http://schemas.microsoft.com/office/drawing/2014/main" id="{4FC09923-C535-296B-C690-EBAED08AECB8}"/>
              </a:ext>
            </a:extLst>
          </p:cNvPr>
          <p:cNvSpPr/>
          <p:nvPr/>
        </p:nvSpPr>
        <p:spPr>
          <a:xfrm>
            <a:off x="942983" y="2460174"/>
            <a:ext cx="7086599" cy="3216722"/>
          </a:xfrm>
          <a:prstGeom prst="roundRect">
            <a:avLst/>
          </a:prstGeom>
          <a:noFill/>
          <a:ln w="476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08106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88CBE-C77C-8788-218F-C5789C1C5A48}"/>
              </a:ext>
            </a:extLst>
          </p:cNvPr>
          <p:cNvSpPr>
            <a:spLocks noGrp="1"/>
          </p:cNvSpPr>
          <p:nvPr>
            <p:ph type="title"/>
          </p:nvPr>
        </p:nvSpPr>
        <p:spPr>
          <a:xfrm>
            <a:off x="381000" y="136525"/>
            <a:ext cx="10515600" cy="827571"/>
          </a:xfrm>
        </p:spPr>
        <p:txBody>
          <a:bodyPr/>
          <a:lstStyle/>
          <a:p>
            <a:r>
              <a:rPr lang="en-US" dirty="0"/>
              <a:t>Wafer Probe Station</a:t>
            </a:r>
          </a:p>
        </p:txBody>
      </p:sp>
      <p:pic>
        <p:nvPicPr>
          <p:cNvPr id="7" name="Content Placeholder 6">
            <a:extLst>
              <a:ext uri="{FF2B5EF4-FFF2-40B4-BE49-F238E27FC236}">
                <a16:creationId xmlns:a16="http://schemas.microsoft.com/office/drawing/2014/main" id="{90285FEE-1DB1-6221-27F6-CF6FE519BA40}"/>
              </a:ext>
            </a:extLst>
          </p:cNvPr>
          <p:cNvPicPr>
            <a:picLocks noGrp="1" noChangeAspect="1"/>
          </p:cNvPicPr>
          <p:nvPr>
            <p:ph idx="1"/>
          </p:nvPr>
        </p:nvPicPr>
        <p:blipFill>
          <a:blip r:embed="rId2"/>
          <a:stretch>
            <a:fillRect/>
          </a:stretch>
        </p:blipFill>
        <p:spPr>
          <a:xfrm>
            <a:off x="5006809" y="2623930"/>
            <a:ext cx="5459419" cy="4094564"/>
          </a:xfrm>
        </p:spPr>
      </p:pic>
      <p:sp>
        <p:nvSpPr>
          <p:cNvPr id="4" name="Footer Placeholder 3">
            <a:extLst>
              <a:ext uri="{FF2B5EF4-FFF2-40B4-BE49-F238E27FC236}">
                <a16:creationId xmlns:a16="http://schemas.microsoft.com/office/drawing/2014/main" id="{A526046A-2C6F-F194-0A7F-B58BAEE33648}"/>
              </a:ext>
            </a:extLst>
          </p:cNvPr>
          <p:cNvSpPr>
            <a:spLocks noGrp="1"/>
          </p:cNvSpPr>
          <p:nvPr>
            <p:ph type="ftr" sz="quarter" idx="11"/>
          </p:nvPr>
        </p:nvSpPr>
        <p:spPr>
          <a:xfrm>
            <a:off x="634748" y="6535932"/>
            <a:ext cx="4114800" cy="365125"/>
          </a:xfrm>
        </p:spPr>
        <p:txBody>
          <a:bodyPr/>
          <a:lstStyle/>
          <a:p>
            <a:r>
              <a:rPr lang="en-US" dirty="0"/>
              <a:t>HEPIC 2024 @BNL April 30 - May 2</a:t>
            </a:r>
          </a:p>
        </p:txBody>
      </p:sp>
      <p:sp>
        <p:nvSpPr>
          <p:cNvPr id="5" name="Slide Number Placeholder 4">
            <a:extLst>
              <a:ext uri="{FF2B5EF4-FFF2-40B4-BE49-F238E27FC236}">
                <a16:creationId xmlns:a16="http://schemas.microsoft.com/office/drawing/2014/main" id="{A315757D-ABD9-71C6-1088-970EA890F17D}"/>
              </a:ext>
            </a:extLst>
          </p:cNvPr>
          <p:cNvSpPr>
            <a:spLocks noGrp="1"/>
          </p:cNvSpPr>
          <p:nvPr>
            <p:ph type="sldNum" sz="quarter" idx="12"/>
          </p:nvPr>
        </p:nvSpPr>
        <p:spPr/>
        <p:txBody>
          <a:bodyPr/>
          <a:lstStyle/>
          <a:p>
            <a:fld id="{04C77634-C5CF-46BB-9E4E-86604B43BADC}" type="slidenum">
              <a:rPr lang="en-US" smtClean="0"/>
              <a:t>5</a:t>
            </a:fld>
            <a:endParaRPr lang="en-US"/>
          </a:p>
        </p:txBody>
      </p:sp>
      <p:pic>
        <p:nvPicPr>
          <p:cNvPr id="9" name="Picture 8">
            <a:extLst>
              <a:ext uri="{FF2B5EF4-FFF2-40B4-BE49-F238E27FC236}">
                <a16:creationId xmlns:a16="http://schemas.microsoft.com/office/drawing/2014/main" id="{AD93B1AC-6C59-9A41-C515-6E5E06BEE442}"/>
              </a:ext>
            </a:extLst>
          </p:cNvPr>
          <p:cNvPicPr>
            <a:picLocks noChangeAspect="1"/>
          </p:cNvPicPr>
          <p:nvPr/>
        </p:nvPicPr>
        <p:blipFill>
          <a:blip r:embed="rId3"/>
          <a:stretch>
            <a:fillRect/>
          </a:stretch>
        </p:blipFill>
        <p:spPr>
          <a:xfrm>
            <a:off x="528667" y="1266074"/>
            <a:ext cx="3606011" cy="5257296"/>
          </a:xfrm>
          <a:prstGeom prst="rect">
            <a:avLst/>
          </a:prstGeom>
        </p:spPr>
      </p:pic>
      <p:pic>
        <p:nvPicPr>
          <p:cNvPr id="10" name="Content Placeholder 6">
            <a:extLst>
              <a:ext uri="{FF2B5EF4-FFF2-40B4-BE49-F238E27FC236}">
                <a16:creationId xmlns:a16="http://schemas.microsoft.com/office/drawing/2014/main" id="{CF94401C-A880-EFDC-68D9-0212C935FFBC}"/>
              </a:ext>
            </a:extLst>
          </p:cNvPr>
          <p:cNvPicPr>
            <a:picLocks noChangeAspect="1"/>
          </p:cNvPicPr>
          <p:nvPr/>
        </p:nvPicPr>
        <p:blipFill>
          <a:blip r:embed="rId4"/>
          <a:stretch>
            <a:fillRect/>
          </a:stretch>
        </p:blipFill>
        <p:spPr>
          <a:xfrm>
            <a:off x="5796642" y="394469"/>
            <a:ext cx="4175467" cy="2251583"/>
          </a:xfrm>
          <a:prstGeom prst="rect">
            <a:avLst/>
          </a:prstGeom>
        </p:spPr>
      </p:pic>
      <p:sp>
        <p:nvSpPr>
          <p:cNvPr id="3" name="TextBox 2">
            <a:extLst>
              <a:ext uri="{FF2B5EF4-FFF2-40B4-BE49-F238E27FC236}">
                <a16:creationId xmlns:a16="http://schemas.microsoft.com/office/drawing/2014/main" id="{CAF63B98-245E-8347-BFBB-4183EF5F56B2}"/>
              </a:ext>
            </a:extLst>
          </p:cNvPr>
          <p:cNvSpPr txBox="1"/>
          <p:nvPr/>
        </p:nvSpPr>
        <p:spPr>
          <a:xfrm>
            <a:off x="6957456" y="115844"/>
            <a:ext cx="3075709" cy="377427"/>
          </a:xfrm>
          <a:prstGeom prst="rect">
            <a:avLst/>
          </a:prstGeom>
          <a:noFill/>
        </p:spPr>
        <p:txBody>
          <a:bodyPr wrap="square" rtlCol="0">
            <a:spAutoFit/>
          </a:bodyPr>
          <a:lstStyle/>
          <a:p>
            <a:r>
              <a:rPr lang="en-US" dirty="0"/>
              <a:t>AMAC Testing Flow Chart</a:t>
            </a:r>
          </a:p>
        </p:txBody>
      </p:sp>
    </p:spTree>
    <p:extLst>
      <p:ext uri="{BB962C8B-B14F-4D97-AF65-F5344CB8AC3E}">
        <p14:creationId xmlns:p14="http://schemas.microsoft.com/office/powerpoint/2010/main" val="65335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2F423-B6BC-D843-D63F-3766204DC1AB}"/>
              </a:ext>
            </a:extLst>
          </p:cNvPr>
          <p:cNvSpPr>
            <a:spLocks noGrp="1"/>
          </p:cNvSpPr>
          <p:nvPr>
            <p:ph type="title"/>
          </p:nvPr>
        </p:nvSpPr>
        <p:spPr>
          <a:xfrm>
            <a:off x="838200" y="177016"/>
            <a:ext cx="10515600" cy="433365"/>
          </a:xfrm>
        </p:spPr>
        <p:txBody>
          <a:bodyPr>
            <a:normAutofit fontScale="90000"/>
          </a:bodyPr>
          <a:lstStyle/>
          <a:p>
            <a:r>
              <a:rPr lang="en-US" dirty="0"/>
              <a:t>  ITK  ASIC  Testing Team</a:t>
            </a:r>
          </a:p>
        </p:txBody>
      </p:sp>
      <p:pic>
        <p:nvPicPr>
          <p:cNvPr id="7" name="Content Placeholder 6">
            <a:extLst>
              <a:ext uri="{FF2B5EF4-FFF2-40B4-BE49-F238E27FC236}">
                <a16:creationId xmlns:a16="http://schemas.microsoft.com/office/drawing/2014/main" id="{767641BC-8C29-9A9D-49AA-3073E3D1E40C}"/>
              </a:ext>
            </a:extLst>
          </p:cNvPr>
          <p:cNvPicPr>
            <a:picLocks noGrp="1" noChangeAspect="1"/>
          </p:cNvPicPr>
          <p:nvPr>
            <p:ph idx="1"/>
          </p:nvPr>
        </p:nvPicPr>
        <p:blipFill>
          <a:blip r:embed="rId2"/>
          <a:stretch>
            <a:fillRect/>
          </a:stretch>
        </p:blipFill>
        <p:spPr>
          <a:xfrm>
            <a:off x="838200" y="816428"/>
            <a:ext cx="10600266" cy="5722483"/>
          </a:xfrm>
        </p:spPr>
      </p:pic>
      <p:sp>
        <p:nvSpPr>
          <p:cNvPr id="4" name="Footer Placeholder 3">
            <a:extLst>
              <a:ext uri="{FF2B5EF4-FFF2-40B4-BE49-F238E27FC236}">
                <a16:creationId xmlns:a16="http://schemas.microsoft.com/office/drawing/2014/main" id="{D1BFFC15-0D50-4C57-D3DF-2C44B46FE4B0}"/>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7376D055-5729-CB13-690A-E5A251261287}"/>
              </a:ext>
            </a:extLst>
          </p:cNvPr>
          <p:cNvSpPr>
            <a:spLocks noGrp="1"/>
          </p:cNvSpPr>
          <p:nvPr>
            <p:ph type="sldNum" sz="quarter" idx="12"/>
          </p:nvPr>
        </p:nvSpPr>
        <p:spPr/>
        <p:txBody>
          <a:bodyPr/>
          <a:lstStyle/>
          <a:p>
            <a:fld id="{04C77634-C5CF-46BB-9E4E-86604B43BADC}" type="slidenum">
              <a:rPr lang="en-US" smtClean="0"/>
              <a:t>6</a:t>
            </a:fld>
            <a:endParaRPr lang="en-US"/>
          </a:p>
        </p:txBody>
      </p:sp>
    </p:spTree>
    <p:extLst>
      <p:ext uri="{BB962C8B-B14F-4D97-AF65-F5344CB8AC3E}">
        <p14:creationId xmlns:p14="http://schemas.microsoft.com/office/powerpoint/2010/main" val="890787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94963-3F9D-7DF1-A2A2-EE218DC80C3B}"/>
              </a:ext>
            </a:extLst>
          </p:cNvPr>
          <p:cNvSpPr>
            <a:spLocks noGrp="1"/>
          </p:cNvSpPr>
          <p:nvPr>
            <p:ph type="title"/>
          </p:nvPr>
        </p:nvSpPr>
        <p:spPr>
          <a:xfrm>
            <a:off x="838200" y="365125"/>
            <a:ext cx="10515600" cy="777875"/>
          </a:xfrm>
        </p:spPr>
        <p:txBody>
          <a:bodyPr/>
          <a:lstStyle/>
          <a:p>
            <a:r>
              <a:rPr lang="en-US" dirty="0"/>
              <a:t>Probing  Yield Distributions</a:t>
            </a:r>
          </a:p>
        </p:txBody>
      </p:sp>
      <p:sp>
        <p:nvSpPr>
          <p:cNvPr id="4" name="Footer Placeholder 3">
            <a:extLst>
              <a:ext uri="{FF2B5EF4-FFF2-40B4-BE49-F238E27FC236}">
                <a16:creationId xmlns:a16="http://schemas.microsoft.com/office/drawing/2014/main" id="{32295E05-72D6-7A27-FC5D-66105A5BDC0B}"/>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329B32EE-A6BA-EEFD-7F64-834392AF30B0}"/>
              </a:ext>
            </a:extLst>
          </p:cNvPr>
          <p:cNvSpPr>
            <a:spLocks noGrp="1"/>
          </p:cNvSpPr>
          <p:nvPr>
            <p:ph type="sldNum" sz="quarter" idx="12"/>
          </p:nvPr>
        </p:nvSpPr>
        <p:spPr/>
        <p:txBody>
          <a:bodyPr/>
          <a:lstStyle/>
          <a:p>
            <a:fld id="{04C77634-C5CF-46BB-9E4E-86604B43BADC}" type="slidenum">
              <a:rPr lang="en-US" smtClean="0"/>
              <a:t>7</a:t>
            </a:fld>
            <a:endParaRPr lang="en-US"/>
          </a:p>
        </p:txBody>
      </p:sp>
      <p:pic>
        <p:nvPicPr>
          <p:cNvPr id="6" name="Picture 5">
            <a:extLst>
              <a:ext uri="{FF2B5EF4-FFF2-40B4-BE49-F238E27FC236}">
                <a16:creationId xmlns:a16="http://schemas.microsoft.com/office/drawing/2014/main" id="{CD93FD83-C20E-06BD-95B7-D91E38CEB84A}"/>
              </a:ext>
            </a:extLst>
          </p:cNvPr>
          <p:cNvPicPr>
            <a:picLocks noChangeAspect="1"/>
          </p:cNvPicPr>
          <p:nvPr/>
        </p:nvPicPr>
        <p:blipFill>
          <a:blip r:embed="rId2"/>
          <a:stretch>
            <a:fillRect/>
          </a:stretch>
        </p:blipFill>
        <p:spPr>
          <a:xfrm>
            <a:off x="838200" y="1085522"/>
            <a:ext cx="10230506" cy="5115253"/>
          </a:xfrm>
          <a:prstGeom prst="rect">
            <a:avLst/>
          </a:prstGeom>
        </p:spPr>
      </p:pic>
    </p:spTree>
    <p:extLst>
      <p:ext uri="{BB962C8B-B14F-4D97-AF65-F5344CB8AC3E}">
        <p14:creationId xmlns:p14="http://schemas.microsoft.com/office/powerpoint/2010/main" val="151382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62C57-B06E-2FC6-A2A7-A156DF10CAAA}"/>
              </a:ext>
            </a:extLst>
          </p:cNvPr>
          <p:cNvSpPr>
            <a:spLocks noGrp="1"/>
          </p:cNvSpPr>
          <p:nvPr>
            <p:ph type="title"/>
          </p:nvPr>
        </p:nvSpPr>
        <p:spPr>
          <a:xfrm>
            <a:off x="409575" y="0"/>
            <a:ext cx="10515600" cy="877888"/>
          </a:xfrm>
        </p:spPr>
        <p:txBody>
          <a:bodyPr>
            <a:normAutofit/>
          </a:bodyPr>
          <a:lstStyle/>
          <a:p>
            <a:r>
              <a:rPr lang="en-US" sz="4000" b="1" dirty="0">
                <a:solidFill>
                  <a:schemeClr val="accent5">
                    <a:lumMod val="75000"/>
                  </a:schemeClr>
                </a:solidFill>
              </a:rPr>
              <a:t>Analog Feature Extraction </a:t>
            </a:r>
            <a:r>
              <a:rPr lang="en-US" sz="3600" b="1" dirty="0"/>
              <a:t>Low PE count  PMT or </a:t>
            </a:r>
            <a:r>
              <a:rPr lang="en-US" sz="3600" b="1" dirty="0" err="1"/>
              <a:t>SiPM</a:t>
            </a:r>
            <a:endParaRPr lang="en-US" sz="3600" b="1" dirty="0"/>
          </a:p>
        </p:txBody>
      </p:sp>
      <p:sp>
        <p:nvSpPr>
          <p:cNvPr id="3" name="Content Placeholder 2">
            <a:extLst>
              <a:ext uri="{FF2B5EF4-FFF2-40B4-BE49-F238E27FC236}">
                <a16:creationId xmlns:a16="http://schemas.microsoft.com/office/drawing/2014/main" id="{9B440913-684E-57CA-7852-090669386EA6}"/>
              </a:ext>
            </a:extLst>
          </p:cNvPr>
          <p:cNvSpPr>
            <a:spLocks noGrp="1"/>
          </p:cNvSpPr>
          <p:nvPr>
            <p:ph idx="1"/>
          </p:nvPr>
        </p:nvSpPr>
        <p:spPr>
          <a:xfrm>
            <a:off x="285750" y="985839"/>
            <a:ext cx="11658599" cy="5370512"/>
          </a:xfrm>
        </p:spPr>
        <p:txBody>
          <a:bodyPr>
            <a:normAutofit/>
          </a:bodyPr>
          <a:lstStyle/>
          <a:p>
            <a:pPr marL="457200" lvl="1" indent="0">
              <a:buNone/>
            </a:pPr>
            <a:r>
              <a:rPr lang="en-US" sz="2800" i="1" dirty="0">
                <a:solidFill>
                  <a:schemeClr val="accent5">
                    <a:lumMod val="75000"/>
                  </a:schemeClr>
                </a:solidFill>
              </a:rPr>
              <a:t>Maximum Likelihood studies </a:t>
            </a:r>
            <a:r>
              <a:rPr lang="en-US" sz="2800" i="1" dirty="0"/>
              <a:t>at Penn using Hamamatsu R5912 have shown that multiple PE signals can be inferred with high accuracy by knowing only a few extracted parameters.   The APP is being designed to extract relevant parameters and present extracted analog values to a commercial ADC or an ADC designed by another group. </a:t>
            </a:r>
          </a:p>
          <a:p>
            <a:pPr marL="0" indent="0">
              <a:buNone/>
            </a:pPr>
            <a:endParaRPr lang="en-US" sz="3200" dirty="0"/>
          </a:p>
        </p:txBody>
      </p:sp>
      <p:sp>
        <p:nvSpPr>
          <p:cNvPr id="4" name="Footer Placeholder 3">
            <a:extLst>
              <a:ext uri="{FF2B5EF4-FFF2-40B4-BE49-F238E27FC236}">
                <a16:creationId xmlns:a16="http://schemas.microsoft.com/office/drawing/2014/main" id="{E4CF552E-0D1A-AB22-5755-1C30584C6417}"/>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D244BDAF-8B30-BA14-7692-81363803FA22}"/>
              </a:ext>
            </a:extLst>
          </p:cNvPr>
          <p:cNvSpPr>
            <a:spLocks noGrp="1"/>
          </p:cNvSpPr>
          <p:nvPr>
            <p:ph type="sldNum" sz="quarter" idx="12"/>
          </p:nvPr>
        </p:nvSpPr>
        <p:spPr/>
        <p:txBody>
          <a:bodyPr/>
          <a:lstStyle/>
          <a:p>
            <a:fld id="{04C77634-C5CF-46BB-9E4E-86604B43BADC}" type="slidenum">
              <a:rPr lang="en-US" smtClean="0"/>
              <a:t>8</a:t>
            </a:fld>
            <a:endParaRPr lang="en-US"/>
          </a:p>
        </p:txBody>
      </p:sp>
      <p:pic>
        <p:nvPicPr>
          <p:cNvPr id="7" name="Picture 6">
            <a:extLst>
              <a:ext uri="{FF2B5EF4-FFF2-40B4-BE49-F238E27FC236}">
                <a16:creationId xmlns:a16="http://schemas.microsoft.com/office/drawing/2014/main" id="{FD308555-31B4-F2AC-56A8-34DCD2C830F0}"/>
              </a:ext>
            </a:extLst>
          </p:cNvPr>
          <p:cNvPicPr>
            <a:picLocks noChangeAspect="1"/>
          </p:cNvPicPr>
          <p:nvPr/>
        </p:nvPicPr>
        <p:blipFill>
          <a:blip r:embed="rId2"/>
          <a:stretch>
            <a:fillRect/>
          </a:stretch>
        </p:blipFill>
        <p:spPr>
          <a:xfrm>
            <a:off x="409575" y="3671095"/>
            <a:ext cx="3748472" cy="2540000"/>
          </a:xfrm>
          <a:prstGeom prst="rect">
            <a:avLst/>
          </a:prstGeom>
        </p:spPr>
      </p:pic>
      <p:pic>
        <p:nvPicPr>
          <p:cNvPr id="9" name="Picture 8">
            <a:extLst>
              <a:ext uri="{FF2B5EF4-FFF2-40B4-BE49-F238E27FC236}">
                <a16:creationId xmlns:a16="http://schemas.microsoft.com/office/drawing/2014/main" id="{0D86BAD6-7806-B4E2-020D-27F697398EC6}"/>
              </a:ext>
            </a:extLst>
          </p:cNvPr>
          <p:cNvPicPr>
            <a:picLocks noChangeAspect="1"/>
          </p:cNvPicPr>
          <p:nvPr/>
        </p:nvPicPr>
        <p:blipFill>
          <a:blip r:embed="rId3"/>
          <a:stretch>
            <a:fillRect/>
          </a:stretch>
        </p:blipFill>
        <p:spPr>
          <a:xfrm>
            <a:off x="4158047" y="3594895"/>
            <a:ext cx="3748472" cy="2692400"/>
          </a:xfrm>
          <a:prstGeom prst="rect">
            <a:avLst/>
          </a:prstGeom>
        </p:spPr>
      </p:pic>
      <p:pic>
        <p:nvPicPr>
          <p:cNvPr id="11" name="Picture 10">
            <a:extLst>
              <a:ext uri="{FF2B5EF4-FFF2-40B4-BE49-F238E27FC236}">
                <a16:creationId xmlns:a16="http://schemas.microsoft.com/office/drawing/2014/main" id="{3E72F2A9-7A54-CD0D-8666-BAD46A4E11DC}"/>
              </a:ext>
            </a:extLst>
          </p:cNvPr>
          <p:cNvPicPr>
            <a:picLocks noChangeAspect="1"/>
          </p:cNvPicPr>
          <p:nvPr/>
        </p:nvPicPr>
        <p:blipFill>
          <a:blip r:embed="rId4"/>
          <a:stretch>
            <a:fillRect/>
          </a:stretch>
        </p:blipFill>
        <p:spPr>
          <a:xfrm>
            <a:off x="8051198" y="3741651"/>
            <a:ext cx="3748472" cy="2545644"/>
          </a:xfrm>
          <a:prstGeom prst="rect">
            <a:avLst/>
          </a:prstGeom>
        </p:spPr>
      </p:pic>
    </p:spTree>
    <p:extLst>
      <p:ext uri="{BB962C8B-B14F-4D97-AF65-F5344CB8AC3E}">
        <p14:creationId xmlns:p14="http://schemas.microsoft.com/office/powerpoint/2010/main" val="1241161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46709-3AB4-04C6-4BB2-37B67F8E80A8}"/>
              </a:ext>
            </a:extLst>
          </p:cNvPr>
          <p:cNvSpPr>
            <a:spLocks noGrp="1"/>
          </p:cNvSpPr>
          <p:nvPr>
            <p:ph type="title"/>
          </p:nvPr>
        </p:nvSpPr>
        <p:spPr>
          <a:xfrm>
            <a:off x="832307" y="91490"/>
            <a:ext cx="10515600" cy="589547"/>
          </a:xfrm>
        </p:spPr>
        <p:txBody>
          <a:bodyPr>
            <a:normAutofit fontScale="90000"/>
          </a:bodyPr>
          <a:lstStyle/>
          <a:p>
            <a:r>
              <a:rPr lang="en-US" sz="4400" b="1" dirty="0"/>
              <a:t>The  </a:t>
            </a:r>
            <a:r>
              <a:rPr lang="en-US" sz="4800" b="1" dirty="0"/>
              <a:t>A</a:t>
            </a:r>
            <a:r>
              <a:rPr lang="en-US" sz="4400" b="1" dirty="0"/>
              <a:t>nalog </a:t>
            </a:r>
            <a:r>
              <a:rPr lang="en-US" sz="4800" b="1" dirty="0"/>
              <a:t>P</a:t>
            </a:r>
            <a:r>
              <a:rPr lang="en-US" sz="4400" b="1" dirty="0"/>
              <a:t>hoton </a:t>
            </a:r>
            <a:r>
              <a:rPr lang="en-US" sz="4800" b="1" dirty="0"/>
              <a:t>P</a:t>
            </a:r>
            <a:r>
              <a:rPr lang="en-US" sz="4400" b="1" dirty="0"/>
              <a:t>rocessor </a:t>
            </a:r>
            <a:r>
              <a:rPr lang="en-US" sz="4400" dirty="0">
                <a:sym typeface="Wingdings" panose="05000000000000000000" pitchFamily="2" charset="2"/>
              </a:rPr>
              <a:t></a:t>
            </a:r>
            <a:r>
              <a:rPr lang="en-US" sz="4400" dirty="0"/>
              <a:t>  APP  ASIC</a:t>
            </a:r>
            <a:endParaRPr lang="en-US" dirty="0"/>
          </a:p>
        </p:txBody>
      </p:sp>
      <p:sp>
        <p:nvSpPr>
          <p:cNvPr id="3" name="Content Placeholder 2">
            <a:extLst>
              <a:ext uri="{FF2B5EF4-FFF2-40B4-BE49-F238E27FC236}">
                <a16:creationId xmlns:a16="http://schemas.microsoft.com/office/drawing/2014/main" id="{F51B53B3-02DB-E564-DA38-27DAEB152CF4}"/>
              </a:ext>
            </a:extLst>
          </p:cNvPr>
          <p:cNvSpPr>
            <a:spLocks noGrp="1"/>
          </p:cNvSpPr>
          <p:nvPr>
            <p:ph idx="1"/>
          </p:nvPr>
        </p:nvSpPr>
        <p:spPr>
          <a:xfrm>
            <a:off x="5759117" y="1013254"/>
            <a:ext cx="6432884" cy="5163709"/>
          </a:xfrm>
        </p:spPr>
        <p:txBody>
          <a:bodyPr>
            <a:normAutofit fontScale="92500" lnSpcReduction="20000"/>
          </a:bodyPr>
          <a:lstStyle/>
          <a:p>
            <a:pPr marL="0" indent="0">
              <a:buNone/>
            </a:pPr>
            <a:r>
              <a:rPr lang="en-US" sz="2800" b="1" dirty="0"/>
              <a:t>Purpose</a:t>
            </a:r>
            <a:r>
              <a:rPr lang="en-US" sz="2800" dirty="0"/>
              <a:t>: Dual Readout (</a:t>
            </a:r>
            <a:r>
              <a:rPr lang="en-US" sz="2800" dirty="0" err="1"/>
              <a:t>Scin</a:t>
            </a:r>
            <a:r>
              <a:rPr lang="en-US" sz="2800" dirty="0"/>
              <a:t> &amp; Cherenkov) with PMT or </a:t>
            </a:r>
            <a:r>
              <a:rPr lang="en-US" sz="2800" dirty="0" err="1"/>
              <a:t>SiPM</a:t>
            </a:r>
            <a:r>
              <a:rPr lang="en-US" sz="2800" dirty="0"/>
              <a:t> analog </a:t>
            </a:r>
            <a:r>
              <a:rPr lang="en-US" dirty="0"/>
              <a:t>for</a:t>
            </a:r>
            <a:r>
              <a:rPr lang="en-US" sz="2800" dirty="0"/>
              <a:t>  feature extraction for Underground Neutrino Detectors. </a:t>
            </a:r>
          </a:p>
          <a:p>
            <a:pPr marL="0" indent="0">
              <a:buNone/>
            </a:pPr>
            <a:r>
              <a:rPr lang="en-US" sz="2800" dirty="0"/>
              <a:t>These sensors have an output  shape based on their high statistics gain (10</a:t>
            </a:r>
            <a:r>
              <a:rPr lang="en-US" sz="2800" baseline="30000" dirty="0"/>
              <a:t>7-8</a:t>
            </a:r>
            <a:r>
              <a:rPr lang="en-US" sz="2800" dirty="0"/>
              <a:t> ) not determined by the physics of the interaction.  </a:t>
            </a:r>
          </a:p>
          <a:p>
            <a:pPr marL="0" indent="0">
              <a:buNone/>
            </a:pPr>
            <a:endParaRPr lang="en-US" sz="1300" dirty="0"/>
          </a:p>
          <a:p>
            <a:pPr marL="0" indent="0">
              <a:buNone/>
            </a:pPr>
            <a:r>
              <a:rPr lang="en-US" sz="2800" dirty="0"/>
              <a:t> In low statistics (1 to 100PE) readouts APP seeks to extract physics measurements relevant number of PE by capturing: </a:t>
            </a:r>
          </a:p>
          <a:p>
            <a:pPr marL="0" indent="0">
              <a:buNone/>
            </a:pPr>
            <a:r>
              <a:rPr lang="en-US" sz="2800" dirty="0"/>
              <a:t>TOT, Integral Q,  T,V first peak, valley and 2</a:t>
            </a:r>
            <a:r>
              <a:rPr lang="en-US" sz="2800" baseline="30000" dirty="0"/>
              <a:t>nd</a:t>
            </a:r>
            <a:r>
              <a:rPr lang="en-US" sz="2800" dirty="0"/>
              <a:t> peak within TOT.  </a:t>
            </a:r>
          </a:p>
          <a:p>
            <a:pPr marL="0" indent="0">
              <a:buNone/>
            </a:pPr>
            <a:r>
              <a:rPr lang="en-US" sz="2800" dirty="0"/>
              <a:t>Target Sensor has a 1-2ns Rise time  </a:t>
            </a:r>
            <a:r>
              <a:rPr lang="en-US" sz="2800" dirty="0">
                <a:sym typeface="Wingdings" panose="05000000000000000000" pitchFamily="2" charset="2"/>
              </a:rPr>
              <a:t>  Chose 65nm node</a:t>
            </a:r>
            <a:endParaRPr lang="en-US" sz="2800" dirty="0"/>
          </a:p>
        </p:txBody>
      </p:sp>
      <p:sp>
        <p:nvSpPr>
          <p:cNvPr id="4" name="Footer Placeholder 3">
            <a:extLst>
              <a:ext uri="{FF2B5EF4-FFF2-40B4-BE49-F238E27FC236}">
                <a16:creationId xmlns:a16="http://schemas.microsoft.com/office/drawing/2014/main" id="{0691EE9D-880F-533B-29C0-81C42AAB5AB3}"/>
              </a:ext>
            </a:extLst>
          </p:cNvPr>
          <p:cNvSpPr>
            <a:spLocks noGrp="1"/>
          </p:cNvSpPr>
          <p:nvPr>
            <p:ph type="ftr" sz="quarter" idx="11"/>
          </p:nvPr>
        </p:nvSpPr>
        <p:spPr/>
        <p:txBody>
          <a:bodyPr/>
          <a:lstStyle/>
          <a:p>
            <a:r>
              <a:rPr lang="en-US"/>
              <a:t>HEPIC 2024 @BNL April 30 - May 2</a:t>
            </a:r>
          </a:p>
        </p:txBody>
      </p:sp>
      <p:sp>
        <p:nvSpPr>
          <p:cNvPr id="5" name="Slide Number Placeholder 4">
            <a:extLst>
              <a:ext uri="{FF2B5EF4-FFF2-40B4-BE49-F238E27FC236}">
                <a16:creationId xmlns:a16="http://schemas.microsoft.com/office/drawing/2014/main" id="{0C3DD0EC-26F6-1FF9-89F3-3460AE4E7948}"/>
              </a:ext>
            </a:extLst>
          </p:cNvPr>
          <p:cNvSpPr>
            <a:spLocks noGrp="1"/>
          </p:cNvSpPr>
          <p:nvPr>
            <p:ph type="sldNum" sz="quarter" idx="12"/>
          </p:nvPr>
        </p:nvSpPr>
        <p:spPr/>
        <p:txBody>
          <a:bodyPr/>
          <a:lstStyle/>
          <a:p>
            <a:fld id="{04C77634-C5CF-46BB-9E4E-86604B43BADC}" type="slidenum">
              <a:rPr lang="en-US" smtClean="0"/>
              <a:t>9</a:t>
            </a:fld>
            <a:endParaRPr lang="en-US" dirty="0"/>
          </a:p>
        </p:txBody>
      </p:sp>
      <p:pic>
        <p:nvPicPr>
          <p:cNvPr id="6" name="Content Placeholder 6">
            <a:extLst>
              <a:ext uri="{FF2B5EF4-FFF2-40B4-BE49-F238E27FC236}">
                <a16:creationId xmlns:a16="http://schemas.microsoft.com/office/drawing/2014/main" id="{B826CD4F-E77F-2B6D-7FFF-B15C77072DEF}"/>
              </a:ext>
            </a:extLst>
          </p:cNvPr>
          <p:cNvPicPr>
            <a:picLocks noChangeAspect="1"/>
          </p:cNvPicPr>
          <p:nvPr/>
        </p:nvPicPr>
        <p:blipFill rotWithShape="1">
          <a:blip r:embed="rId2">
            <a:extLst>
              <a:ext uri="{28A0092B-C50C-407E-A947-70E740481C1C}">
                <a14:useLocalDpi xmlns:a14="http://schemas.microsoft.com/office/drawing/2010/main" val="0"/>
              </a:ext>
            </a:extLst>
          </a:blip>
          <a:srcRect l="8520"/>
          <a:stretch/>
        </p:blipFill>
        <p:spPr>
          <a:xfrm>
            <a:off x="469556" y="1253331"/>
            <a:ext cx="5041557" cy="4351338"/>
          </a:xfrm>
          <a:prstGeom prst="rect">
            <a:avLst/>
          </a:prstGeom>
        </p:spPr>
      </p:pic>
    </p:spTree>
    <p:extLst>
      <p:ext uri="{BB962C8B-B14F-4D97-AF65-F5344CB8AC3E}">
        <p14:creationId xmlns:p14="http://schemas.microsoft.com/office/powerpoint/2010/main" val="29320300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3990</TotalTime>
  <Words>2333</Words>
  <Application>Microsoft Office PowerPoint</Application>
  <PresentationFormat>Widescreen</PresentationFormat>
  <Paragraphs>475</Paragraphs>
  <Slides>28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Source Sans Pro</vt:lpstr>
      <vt:lpstr>Times New Roman</vt:lpstr>
      <vt:lpstr>Wingdings</vt:lpstr>
      <vt:lpstr>Office Theme</vt:lpstr>
      <vt:lpstr>Instrumentation Group @Penn</vt:lpstr>
      <vt:lpstr>Activities  FEE System Design/Development/Production Including Analog &amp; Digital ASICs   </vt:lpstr>
      <vt:lpstr>        ATLAS  ITK   Penn /CERN Leadership in System design </vt:lpstr>
      <vt:lpstr> Barrel  ITK Strip  Module &amp; ASICs </vt:lpstr>
      <vt:lpstr>Wafer Probe Station</vt:lpstr>
      <vt:lpstr>  ITK  ASIC  Testing Team</vt:lpstr>
      <vt:lpstr>Probing  Yield Distributions</vt:lpstr>
      <vt:lpstr>Analog Feature Extraction Low PE count  PMT or SiPM</vt:lpstr>
      <vt:lpstr>The  Analog Photon Processor   APP  ASIC</vt:lpstr>
      <vt:lpstr>PowerPoint Presentation</vt:lpstr>
      <vt:lpstr>Wide BW Opamp  NMOS   diff pair input</vt:lpstr>
      <vt:lpstr>Prototype Peak Peak Finder</vt:lpstr>
      <vt:lpstr>Gated Integrator test bench</vt:lpstr>
      <vt:lpstr>Integrator Simulation:</vt:lpstr>
      <vt:lpstr>Analog  Sampler-Schematic</vt:lpstr>
      <vt:lpstr>Sampler- Range / Precision  over process Windows</vt:lpstr>
      <vt:lpstr>Bottom Sampling Analog Memory</vt:lpstr>
      <vt:lpstr>TAC  Transient Noise   Simulation </vt:lpstr>
      <vt:lpstr>Qpix Analog Front End: An  Ionization Current Readout for Pixelated LAr TPC’s </vt:lpstr>
      <vt:lpstr>Qpix Analog: An  Ionization Current Readout for Pixelated LAr TPC’s </vt:lpstr>
      <vt:lpstr> Reconstructed Charge Time Resolution Investigation</vt:lpstr>
      <vt:lpstr>Room Temp Replenish Current Calib. of 6 channels Qpix COB  Bd #3</vt:lpstr>
      <vt:lpstr>9 Step injection charge at  Room Temp. High / Low Leakage</vt:lpstr>
      <vt:lpstr>Calibration  Circuit    </vt:lpstr>
      <vt:lpstr>Internal Calibration Ramp  slope 80uS - 160uS / 100fC</vt:lpstr>
      <vt:lpstr>Qpix Operation at LN temp: First Observations</vt:lpstr>
      <vt:lpstr>Qpix LN test showing Ch 15, C-Gain 25uW channel</vt:lpstr>
      <vt:lpstr>ATCA demonstrator Board  for ATLAS  HTT ATLAS TDAQ</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Instrumentation Group @Penn</dc:title>
  <dc:creator>Mitch Newcomer</dc:creator>
  <cp:lastModifiedBy>Mitch Newcomer</cp:lastModifiedBy>
  <cp:revision>50</cp:revision>
  <dcterms:created xsi:type="dcterms:W3CDTF">2024-04-25T03:04:05Z</dcterms:created>
  <dcterms:modified xsi:type="dcterms:W3CDTF">2024-05-01T02:52:35Z</dcterms:modified>
</cp:coreProperties>
</file>