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415" r:id="rId3"/>
    <p:sldId id="439" r:id="rId4"/>
    <p:sldId id="416" r:id="rId5"/>
    <p:sldId id="414" r:id="rId6"/>
    <p:sldId id="417" r:id="rId7"/>
    <p:sldId id="418" r:id="rId8"/>
    <p:sldId id="419" r:id="rId9"/>
    <p:sldId id="433" r:id="rId10"/>
    <p:sldId id="438" r:id="rId11"/>
    <p:sldId id="420" r:id="rId12"/>
    <p:sldId id="432" r:id="rId13"/>
    <p:sldId id="434" r:id="rId14"/>
    <p:sldId id="436" r:id="rId15"/>
    <p:sldId id="435" r:id="rId16"/>
    <p:sldId id="388" r:id="rId17"/>
    <p:sldId id="383" r:id="rId18"/>
    <p:sldId id="437" r:id="rId19"/>
    <p:sldId id="360" r:id="rId20"/>
    <p:sldId id="384" r:id="rId21"/>
    <p:sldId id="428" r:id="rId22"/>
    <p:sldId id="26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313C5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94533" autoAdjust="0"/>
  </p:normalViewPr>
  <p:slideViewPr>
    <p:cSldViewPr snapToGrid="0" snapToObjects="1" showGuides="1">
      <p:cViewPr varScale="1">
        <p:scale>
          <a:sx n="91" d="100"/>
          <a:sy n="91" d="100"/>
        </p:scale>
        <p:origin x="204" y="90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096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4bd5ab714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g24bd5ab71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030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4" name="Google Shape;13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95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4bd5ab714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g24bd5ab714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2934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1" name="Google Shape;13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378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0FE0DF-9556-4206-ADD9-27271C57AE4B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82C1F9C-1534-4462-86DB-016A993E08F6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87ED425-7D6E-4B62-85D6-12A9677E8040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C29DB4A-A2BE-4544-8C33-BEE3B8A981D5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7AC2-360D-4D8E-998B-5B7A0B38C9B6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D636E4-E914-44EA-BA01-1F60BFB00DD1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9C4C-F74C-4FDB-95C8-A607F097ECE7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9779D1-0D99-4983-A3CA-C0054AEC5BD0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1_Title, Subtitle and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564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 DR">
  <p:cSld name="Title, Subtitle and Content DR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"/>
          <p:cNvSpPr txBox="1">
            <a:spLocks noGrp="1"/>
          </p:cNvSpPr>
          <p:nvPr>
            <p:ph type="title"/>
          </p:nvPr>
        </p:nvSpPr>
        <p:spPr>
          <a:xfrm>
            <a:off x="222450" y="74150"/>
            <a:ext cx="106290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5"/>
          <p:cNvSpPr txBox="1">
            <a:spLocks noGrp="1"/>
          </p:cNvSpPr>
          <p:nvPr>
            <p:ph type="body" idx="1"/>
          </p:nvPr>
        </p:nvSpPr>
        <p:spPr>
          <a:xfrm>
            <a:off x="612648" y="18288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" name="Google Shape;485;p5"/>
          <p:cNvSpPr txBox="1">
            <a:spLocks noGrp="1"/>
          </p:cNvSpPr>
          <p:nvPr>
            <p:ph type="subTitle" idx="2"/>
          </p:nvPr>
        </p:nvSpPr>
        <p:spPr>
          <a:xfrm>
            <a:off x="612648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3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C6DE-9689-4E12-BC73-58883F02BA76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E0F7DD-5178-42A5-95E8-D28F5D1CF537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ACB61C-07C3-4B49-A931-29A711D0543B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C52160-42D5-4487-9221-227F0C6510E0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29CBA6-D7C8-40EF-9198-F2CBEBDBF77B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831F19-47CE-4633-864F-EB3DA397866E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305EB6E-8F3B-46E1-81E8-7F6EFB50B398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  <p:sldLayoutId id="2147483666" r:id="rId18"/>
    <p:sldLayoutId id="2147483667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059" y="1306631"/>
            <a:ext cx="10968916" cy="809919"/>
          </a:xfrm>
        </p:spPr>
        <p:txBody>
          <a:bodyPr/>
          <a:lstStyle/>
          <a:p>
            <a:r>
              <a:rPr lang="en-US" sz="3600" dirty="0" smtClean="0"/>
              <a:t>Front-Ends for Extreme Conditions</a:t>
            </a:r>
            <a:endParaRPr lang="en-US" sz="3600" dirty="0"/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Carl Grace </a:t>
            </a:r>
            <a:r>
              <a:rPr lang="en-US" dirty="0" smtClean="0"/>
              <a:t>5/1/2024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C0C1110-2D7B-B345-8E7E-2B064CBE3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Lawrence Berkeley National Laboratory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1226"/>
            <a:ext cx="12192000" cy="3145536"/>
          </a:xfrm>
        </p:spPr>
      </p:pic>
      <p:sp>
        <p:nvSpPr>
          <p:cNvPr id="6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 txBox="1">
            <a:spLocks/>
          </p:cNvSpPr>
          <p:nvPr/>
        </p:nvSpPr>
        <p:spPr>
          <a:xfrm>
            <a:off x="607059" y="2242863"/>
            <a:ext cx="10968916" cy="357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fontAlgn="ctr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None/>
              <a:defRPr sz="2000" b="0" i="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HEPIC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</a:t>
            </a:r>
            <a:r>
              <a:rPr lang="en-US" dirty="0" smtClean="0"/>
              <a:t>Electronics Applications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84" y="1333620"/>
            <a:ext cx="4504562" cy="2383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51" y="4231102"/>
            <a:ext cx="4223069" cy="2149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56" y="1276109"/>
            <a:ext cx="3794999" cy="25162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98744" y="3919612"/>
            <a:ext cx="332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Nobel Liquid Particle Detectors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9148" y="896000"/>
            <a:ext cx="151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CMB Studies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16890" y="910338"/>
            <a:ext cx="348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Quantum Computation / Science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8331" y="3809220"/>
            <a:ext cx="480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Superconducting Magnet Instrumentation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02642" y="6408631"/>
            <a:ext cx="1086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latin typeface="+mn-lt"/>
              </a:rPr>
              <a:t>ProtoDUNE</a:t>
            </a:r>
            <a:r>
              <a:rPr lang="en-US" sz="1000" b="1" dirty="0" smtClean="0">
                <a:latin typeface="+mn-lt"/>
              </a:rPr>
              <a:t>-SP</a:t>
            </a:r>
            <a:endParaRPr lang="en-US" b="1" dirty="0" smtClean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96555" y="3782298"/>
            <a:ext cx="1497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n-lt"/>
              </a:rPr>
              <a:t>South Pole Telescope</a:t>
            </a:r>
            <a:endParaRPr lang="en-US" b="1" dirty="0" smtClean="0"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83" y="4135601"/>
            <a:ext cx="4557537" cy="22452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16268" y="6445673"/>
            <a:ext cx="1677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+mn-lt"/>
              </a:rPr>
              <a:t>BNL Quadrupole magnet</a:t>
            </a:r>
            <a:endParaRPr lang="en-US" b="1" dirty="0" smtClean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1576" y="3675427"/>
            <a:ext cx="1181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+mn-lt"/>
              </a:rPr>
              <a:t>IBM Q-computer</a:t>
            </a:r>
            <a:endParaRPr lang="en-US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36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DF] An enhanced MOSFET threshold voltage model for the 6-300 K temperature  range | Semantic Sch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97" y="1903652"/>
            <a:ext cx="5800708" cy="335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33" y="1087735"/>
            <a:ext cx="4763242" cy="5344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Operation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4859" y="3721055"/>
            <a:ext cx="2592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    </a:t>
            </a:r>
            <a:r>
              <a:rPr lang="en-US" sz="2000" dirty="0">
                <a:latin typeface="+mn-lt"/>
              </a:rPr>
              <a:t>Functionality, Threshold Shifts</a:t>
            </a:r>
            <a:endParaRPr lang="en-US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2920" y="2333084"/>
            <a:ext cx="18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+mn-lt"/>
              </a:rPr>
              <a:t>Negative resistance and hysteresis. Carrier freeze out also an issue.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3727" y="668669"/>
            <a:ext cx="345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Reliability and biasing drift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54904" y="4188415"/>
            <a:ext cx="345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180 nm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7192" y="2437033"/>
            <a:ext cx="345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180 nm</a:t>
            </a:r>
          </a:p>
        </p:txBody>
      </p:sp>
    </p:spTree>
    <p:extLst>
      <p:ext uri="{BB962C8B-B14F-4D97-AF65-F5344CB8AC3E}">
        <p14:creationId xmlns:p14="http://schemas.microsoft.com/office/powerpoint/2010/main" val="11420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 smtClean="0"/>
              <a:t>Key Challenge - Long-Term </a:t>
            </a:r>
            <a:r>
              <a:rPr lang="en-US" dirty="0"/>
              <a:t>Reliability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7" y="1933154"/>
            <a:ext cx="4565568" cy="26428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5672" y="1188269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Reliability and biasing drift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4272" y="53030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“Hot” carriers cause early device aging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557272" y="3017069"/>
            <a:ext cx="1148921" cy="22854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633846" y="4506770"/>
            <a:ext cx="19642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n-lt"/>
              </a:rPr>
              <a:t>E. </a:t>
            </a:r>
            <a:r>
              <a:rPr lang="en-US" sz="1050" b="1" dirty="0" err="1">
                <a:latin typeface="+mn-lt"/>
              </a:rPr>
              <a:t>Afacan</a:t>
            </a:r>
            <a:r>
              <a:rPr lang="en-US" sz="1050" b="1" dirty="0">
                <a:latin typeface="+mn-lt"/>
              </a:rPr>
              <a:t> Thesis, 2016</a:t>
            </a:r>
            <a:endParaRPr lang="en-US" sz="2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8133" y="1849210"/>
            <a:ext cx="598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BNL and FNAL conducted lifetime studies and developed design guidelines to assure long-term </a:t>
            </a:r>
            <a:r>
              <a:rPr lang="en-US" sz="2000" dirty="0" smtClean="0"/>
              <a:t>reliability. Developed custom SPICE models.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UPenn</a:t>
            </a:r>
            <a:r>
              <a:rPr lang="en-US" sz="2000" dirty="0"/>
              <a:t> and FNAL developed a cryogenic compatible standard cell library for 65nm CMOS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33" y="4650560"/>
            <a:ext cx="6374435" cy="1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02335-B751-4D45-A39B-42D40F33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 – </a:t>
            </a:r>
            <a:r>
              <a:rPr lang="en-US" dirty="0"/>
              <a:t>Power Dissipation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57CC1-E369-44D9-9DD8-0C000BAFCD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5C5F4-6144-469A-9FFC-AEC398F86D55}"/>
              </a:ext>
            </a:extLst>
          </p:cNvPr>
          <p:cNvSpPr txBox="1"/>
          <p:nvPr/>
        </p:nvSpPr>
        <p:spPr>
          <a:xfrm>
            <a:off x="2367766" y="180937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Cooling Power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93DFD-781E-4ED9-9E5E-A145E001BAFF}"/>
              </a:ext>
            </a:extLst>
          </p:cNvPr>
          <p:cNvSpPr txBox="1"/>
          <p:nvPr/>
        </p:nvSpPr>
        <p:spPr>
          <a:xfrm>
            <a:off x="2763491" y="5094884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n-lt"/>
              </a:rPr>
              <a:t>10 µW</a:t>
            </a:r>
            <a:endParaRPr lang="en-US" sz="1050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5B3D1-4B38-4662-8F91-9283D986EF5D}"/>
              </a:ext>
            </a:extLst>
          </p:cNvPr>
          <p:cNvSpPr txBox="1"/>
          <p:nvPr/>
        </p:nvSpPr>
        <p:spPr>
          <a:xfrm>
            <a:off x="2514600" y="4571948"/>
            <a:ext cx="13805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n-lt"/>
              </a:rPr>
              <a:t>100 µW / 1 </a:t>
            </a:r>
            <a:r>
              <a:rPr lang="en-US" sz="1350" dirty="0" err="1">
                <a:latin typeface="+mn-lt"/>
              </a:rPr>
              <a:t>mW</a:t>
            </a:r>
            <a:endParaRPr lang="en-US" sz="105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6EBF0D-0E1D-42D4-83E3-605CD3AC6331}"/>
              </a:ext>
            </a:extLst>
          </p:cNvPr>
          <p:cNvSpPr txBox="1"/>
          <p:nvPr/>
        </p:nvSpPr>
        <p:spPr>
          <a:xfrm>
            <a:off x="2776495" y="3658626"/>
            <a:ext cx="6415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n-lt"/>
              </a:rPr>
              <a:t>~ 2 W</a:t>
            </a:r>
            <a:endParaRPr lang="en-US" sz="1050" dirty="0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FDC572-4A57-41D5-AD06-391664A843DE}"/>
              </a:ext>
            </a:extLst>
          </p:cNvPr>
          <p:cNvSpPr txBox="1"/>
          <p:nvPr/>
        </p:nvSpPr>
        <p:spPr>
          <a:xfrm>
            <a:off x="2801519" y="3035859"/>
            <a:ext cx="6848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n-lt"/>
              </a:rPr>
              <a:t>100 W</a:t>
            </a:r>
            <a:endParaRPr lang="en-US" sz="105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81BAFD-2901-470B-90F1-2EB30B7EBA2C}"/>
              </a:ext>
            </a:extLst>
          </p:cNvPr>
          <p:cNvSpPr txBox="1"/>
          <p:nvPr/>
        </p:nvSpPr>
        <p:spPr>
          <a:xfrm>
            <a:off x="2743201" y="2260692"/>
            <a:ext cx="833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n-lt"/>
              </a:rPr>
              <a:t>&gt; 100 W</a:t>
            </a:r>
            <a:endParaRPr lang="en-US" sz="105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E5EBB1-1A3F-434F-9A9A-9B8BF905C89B}"/>
              </a:ext>
            </a:extLst>
          </p:cNvPr>
          <p:cNvSpPr txBox="1"/>
          <p:nvPr/>
        </p:nvSpPr>
        <p:spPr>
          <a:xfrm>
            <a:off x="1694880" y="6047711"/>
            <a:ext cx="8730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Need low power-per-channel electronics to operate at coldest temperatures</a:t>
            </a:r>
            <a:endParaRPr lang="en-US" sz="1400" dirty="0"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887E92-521A-40C3-BE69-220B2E67E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995839"/>
            <a:ext cx="3168650" cy="46737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48A991-562D-415B-8CFA-08498ED8E957}"/>
              </a:ext>
            </a:extLst>
          </p:cNvPr>
          <p:cNvSpPr txBox="1"/>
          <p:nvPr/>
        </p:nvSpPr>
        <p:spPr>
          <a:xfrm>
            <a:off x="5987006" y="5707667"/>
            <a:ext cx="1824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+mn-lt"/>
              </a:rPr>
              <a:t>Dilution refrigerator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E8E698-6937-406A-9B07-BA322B52E578}"/>
              </a:ext>
            </a:extLst>
          </p:cNvPr>
          <p:cNvSpPr txBox="1"/>
          <p:nvPr/>
        </p:nvSpPr>
        <p:spPr>
          <a:xfrm>
            <a:off x="7987960" y="5692592"/>
            <a:ext cx="1612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n-lt"/>
              </a:rPr>
              <a:t>Oxford Instruments</a:t>
            </a:r>
            <a:endParaRPr lang="en-US" sz="2000" b="1" dirty="0"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8C19EB-DF1A-459A-A0FF-9C6964ACB32A}"/>
              </a:ext>
            </a:extLst>
          </p:cNvPr>
          <p:cNvSpPr/>
          <p:nvPr/>
        </p:nvSpPr>
        <p:spPr bwMode="auto">
          <a:xfrm>
            <a:off x="4154166" y="2215355"/>
            <a:ext cx="1012681" cy="30445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dirty="0">
                <a:solidFill>
                  <a:schemeClr val="bg1"/>
                </a:solidFill>
                <a:latin typeface="+mn-lt"/>
                <a:ea typeface="ＭＳ Ｐゴシック" charset="0"/>
              </a:rPr>
              <a:t>300 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FFBD4B-8A71-4CA0-A81E-5883F0D72510}"/>
              </a:ext>
            </a:extLst>
          </p:cNvPr>
          <p:cNvSpPr/>
          <p:nvPr/>
        </p:nvSpPr>
        <p:spPr bwMode="auto">
          <a:xfrm>
            <a:off x="4154165" y="2942581"/>
            <a:ext cx="1012681" cy="3044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dirty="0">
                <a:solidFill>
                  <a:schemeClr val="bg1"/>
                </a:solidFill>
                <a:latin typeface="+mn-lt"/>
                <a:ea typeface="ＭＳ Ｐゴシック" charset="0"/>
              </a:rPr>
              <a:t>70 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9CDF57-DA9B-47D4-BA3D-AD9748D0A409}"/>
              </a:ext>
            </a:extLst>
          </p:cNvPr>
          <p:cNvSpPr/>
          <p:nvPr/>
        </p:nvSpPr>
        <p:spPr bwMode="auto">
          <a:xfrm>
            <a:off x="4142735" y="3613994"/>
            <a:ext cx="1012681" cy="30445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dirty="0">
                <a:solidFill>
                  <a:schemeClr val="bg1"/>
                </a:solidFill>
                <a:latin typeface="+mn-lt"/>
                <a:ea typeface="ＭＳ Ｐゴシック" charset="0"/>
              </a:rPr>
              <a:t>4 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4AB4EC-EF8B-4B27-807F-AB5D9BC07AB7}"/>
              </a:ext>
            </a:extLst>
          </p:cNvPr>
          <p:cNvSpPr/>
          <p:nvPr/>
        </p:nvSpPr>
        <p:spPr bwMode="auto">
          <a:xfrm>
            <a:off x="4151110" y="4552699"/>
            <a:ext cx="1012681" cy="304457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dirty="0">
                <a:solidFill>
                  <a:schemeClr val="bg1"/>
                </a:solidFill>
                <a:latin typeface="+mn-lt"/>
                <a:ea typeface="ＭＳ Ｐゴシック" charset="0"/>
              </a:rPr>
              <a:t>100 </a:t>
            </a:r>
            <a:r>
              <a:rPr lang="en-US" sz="1350" dirty="0" err="1">
                <a:solidFill>
                  <a:schemeClr val="bg1"/>
                </a:solidFill>
                <a:latin typeface="+mn-lt"/>
                <a:ea typeface="ＭＳ Ｐゴシック" charset="0"/>
              </a:rPr>
              <a:t>mK</a:t>
            </a:r>
            <a:endParaRPr lang="en-US" sz="1350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064CF6-EA94-4BB0-A2C1-816405943389}"/>
              </a:ext>
            </a:extLst>
          </p:cNvPr>
          <p:cNvSpPr/>
          <p:nvPr/>
        </p:nvSpPr>
        <p:spPr bwMode="auto">
          <a:xfrm>
            <a:off x="4142735" y="5122641"/>
            <a:ext cx="1012681" cy="30445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dirty="0">
                <a:solidFill>
                  <a:schemeClr val="bg1"/>
                </a:solidFill>
                <a:latin typeface="+mn-lt"/>
                <a:ea typeface="ＭＳ Ｐゴシック" charset="0"/>
              </a:rPr>
              <a:t>20 </a:t>
            </a:r>
            <a:r>
              <a:rPr lang="en-US" sz="1350" dirty="0" err="1">
                <a:solidFill>
                  <a:schemeClr val="bg1"/>
                </a:solidFill>
                <a:latin typeface="+mn-lt"/>
                <a:ea typeface="ＭＳ Ｐゴシック" charset="0"/>
              </a:rPr>
              <a:t>mK</a:t>
            </a:r>
            <a:endParaRPr lang="en-US" sz="1350" dirty="0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  <p:sp>
        <p:nvSpPr>
          <p:cNvPr id="32" name="Cellphone received signal">
            <a:extLst>
              <a:ext uri="{FF2B5EF4-FFF2-40B4-BE49-F238E27FC236}">
                <a16:creationId xmlns:a16="http://schemas.microsoft.com/office/drawing/2014/main" id="{93369B95-ED3F-4346-ACBF-A95D9AF69E61}"/>
              </a:ext>
            </a:extLst>
          </p:cNvPr>
          <p:cNvSpPr txBox="1"/>
          <p:nvPr/>
        </p:nvSpPr>
        <p:spPr>
          <a:xfrm>
            <a:off x="202233" y="5115325"/>
            <a:ext cx="215283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400" dirty="0"/>
              <a:t>Cellphone received signal</a:t>
            </a:r>
          </a:p>
        </p:txBody>
      </p:sp>
      <p:sp>
        <p:nvSpPr>
          <p:cNvPr id="33" name="LED lamp">
            <a:extLst>
              <a:ext uri="{FF2B5EF4-FFF2-40B4-BE49-F238E27FC236}">
                <a16:creationId xmlns:a16="http://schemas.microsoft.com/office/drawing/2014/main" id="{94C9173E-EAA5-4910-BD6B-7E105FBC8AB6}"/>
              </a:ext>
            </a:extLst>
          </p:cNvPr>
          <p:cNvSpPr txBox="1"/>
          <p:nvPr/>
        </p:nvSpPr>
        <p:spPr>
          <a:xfrm>
            <a:off x="815473" y="3660878"/>
            <a:ext cx="88966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400" dirty="0"/>
              <a:t>LED lamp</a:t>
            </a:r>
          </a:p>
        </p:txBody>
      </p:sp>
      <p:sp>
        <p:nvSpPr>
          <p:cNvPr id="34" name="Large food fridge">
            <a:extLst>
              <a:ext uri="{FF2B5EF4-FFF2-40B4-BE49-F238E27FC236}">
                <a16:creationId xmlns:a16="http://schemas.microsoft.com/office/drawing/2014/main" id="{A373559B-0D9D-4048-968A-99B7ED324160}"/>
              </a:ext>
            </a:extLst>
          </p:cNvPr>
          <p:cNvSpPr txBox="1"/>
          <p:nvPr/>
        </p:nvSpPr>
        <p:spPr>
          <a:xfrm>
            <a:off x="566236" y="3017905"/>
            <a:ext cx="145392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sz="1400" dirty="0"/>
              <a:t>Large food fridge</a:t>
            </a:r>
          </a:p>
        </p:txBody>
      </p:sp>
      <p:sp>
        <p:nvSpPr>
          <p:cNvPr id="35" name="LED lamp">
            <a:extLst>
              <a:ext uri="{FF2B5EF4-FFF2-40B4-BE49-F238E27FC236}">
                <a16:creationId xmlns:a16="http://schemas.microsoft.com/office/drawing/2014/main" id="{54231860-3A2F-4487-A6E6-725BAA8E78D0}"/>
              </a:ext>
            </a:extLst>
          </p:cNvPr>
          <p:cNvSpPr txBox="1"/>
          <p:nvPr/>
        </p:nvSpPr>
        <p:spPr>
          <a:xfrm>
            <a:off x="559840" y="4267575"/>
            <a:ext cx="161702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rPr lang="en-US" sz="1400" dirty="0"/>
              <a:t>Heat dissipation through finger tip</a:t>
            </a:r>
            <a:endParaRPr sz="1400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E0102546-E978-4452-AE26-37BA65C7DC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263" y="6356350"/>
            <a:ext cx="9105900" cy="365125"/>
          </a:xfrm>
        </p:spPr>
        <p:txBody>
          <a:bodyPr/>
          <a:lstStyle/>
          <a:p>
            <a:r>
              <a:rPr lang="en-US" dirty="0"/>
              <a:t>Front-Ends for Extreme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</a:t>
            </a:r>
            <a:r>
              <a:rPr lang="en-US" dirty="0" smtClean="0"/>
              <a:t>Future </a:t>
            </a:r>
            <a:r>
              <a:rPr lang="en-US" dirty="0" err="1" smtClean="0"/>
              <a:t>Cryosensors</a:t>
            </a:r>
            <a:r>
              <a:rPr lang="en-US" dirty="0" smtClean="0"/>
              <a:t> </a:t>
            </a:r>
            <a:r>
              <a:rPr lang="en-US" dirty="0"/>
              <a:t>– mix of CMOS and SC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8A0B4-730D-4792-8B04-6F76088E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40" y="1147824"/>
            <a:ext cx="8243399" cy="506654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0102546-E978-4452-AE26-37BA65C7DC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263" y="6356350"/>
            <a:ext cx="9105900" cy="365125"/>
          </a:xfrm>
        </p:spPr>
        <p:txBody>
          <a:bodyPr/>
          <a:lstStyle/>
          <a:p>
            <a:r>
              <a:rPr lang="en-US" dirty="0"/>
              <a:t>Front-Ends for Extreme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 txBox="1">
            <a:spLocks noGrp="1"/>
          </p:cNvSpPr>
          <p:nvPr>
            <p:ph type="title"/>
          </p:nvPr>
        </p:nvSpPr>
        <p:spPr>
          <a:xfrm>
            <a:off x="222450" y="74150"/>
            <a:ext cx="106290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100" dirty="0"/>
              <a:t>Liquid Noble Readout Electronics ~ -200° C</a:t>
            </a:r>
            <a:endParaRPr sz="3100" dirty="0"/>
          </a:p>
        </p:txBody>
      </p:sp>
      <p:sp>
        <p:nvSpPr>
          <p:cNvPr id="1316" name="Google Shape;1316;p46"/>
          <p:cNvSpPr txBox="1">
            <a:spLocks noGrp="1"/>
          </p:cNvSpPr>
          <p:nvPr>
            <p:ph type="sldNum" idx="4294967295"/>
          </p:nvPr>
        </p:nvSpPr>
        <p:spPr>
          <a:xfrm>
            <a:off x="9860811" y="6432549"/>
            <a:ext cx="708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320" name="Google Shape;13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9813"/>
            <a:ext cx="4899014" cy="473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715" y="4279923"/>
            <a:ext cx="4590424" cy="2152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46"/>
          <p:cNvSpPr txBox="1"/>
          <p:nvPr/>
        </p:nvSpPr>
        <p:spPr>
          <a:xfrm>
            <a:off x="5138928" y="3003650"/>
            <a:ext cx="3692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final DUNE Near Detector will require approximately 350k ASICs to instrument a 100m</a:t>
            </a:r>
            <a:r>
              <a:rPr lang="en-US" baseline="30000" dirty="0"/>
              <a:t>2</a:t>
            </a:r>
            <a:r>
              <a:rPr lang="en-US" dirty="0"/>
              <a:t> pixel plane (22.4 </a:t>
            </a:r>
            <a:r>
              <a:rPr lang="en-US" dirty="0" err="1"/>
              <a:t>Mpix</a:t>
            </a:r>
            <a:r>
              <a:rPr lang="en-US" dirty="0"/>
              <a:t>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23" name="Google Shape;132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6600" y="1300450"/>
            <a:ext cx="1695874" cy="169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46"/>
          <p:cNvSpPr txBox="1"/>
          <p:nvPr/>
        </p:nvSpPr>
        <p:spPr>
          <a:xfrm>
            <a:off x="8072125" y="908963"/>
            <a:ext cx="28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DUNE Near Detector</a:t>
            </a:r>
            <a:endParaRPr sz="1800" b="1" dirty="0"/>
          </a:p>
        </p:txBody>
      </p:sp>
      <p:sp>
        <p:nvSpPr>
          <p:cNvPr id="1325" name="Google Shape;1325;p46"/>
          <p:cNvSpPr txBox="1"/>
          <p:nvPr/>
        </p:nvSpPr>
        <p:spPr>
          <a:xfrm>
            <a:off x="383627" y="5791200"/>
            <a:ext cx="28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Neutrino Pileup Simulation</a:t>
            </a:r>
            <a:endParaRPr sz="1800" dirty="0"/>
          </a:p>
        </p:txBody>
      </p:sp>
      <p:sp>
        <p:nvSpPr>
          <p:cNvPr id="1326" name="Google Shape;1326;p46"/>
          <p:cNvSpPr txBox="1"/>
          <p:nvPr/>
        </p:nvSpPr>
        <p:spPr>
          <a:xfrm>
            <a:off x="1696848" y="6456672"/>
            <a:ext cx="1027537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Pixelated solution solves reconstruction ambiguity </a:t>
            </a:r>
            <a:r>
              <a:rPr lang="en-US" dirty="0" smtClean="0"/>
              <a:t>problems with wire-plane readout</a:t>
            </a:r>
            <a:endParaRPr dirty="0"/>
          </a:p>
        </p:txBody>
      </p:sp>
      <p:pic>
        <p:nvPicPr>
          <p:cNvPr id="1327" name="Google Shape;132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0610" y="1782726"/>
            <a:ext cx="2778989" cy="400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0102546-E978-4452-AE26-37BA65C7DC16}"/>
              </a:ext>
            </a:extLst>
          </p:cNvPr>
          <p:cNvSpPr txBox="1">
            <a:spLocks/>
          </p:cNvSpPr>
          <p:nvPr/>
        </p:nvSpPr>
        <p:spPr>
          <a:xfrm>
            <a:off x="576263" y="6356350"/>
            <a:ext cx="91059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Front-Ends for Extreme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6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LArPix – Liquid Argon Pixel ASIC</a:t>
            </a:r>
            <a:endParaRPr/>
          </a:p>
        </p:txBody>
      </p:sp>
      <p:sp>
        <p:nvSpPr>
          <p:cNvPr id="1387" name="Google Shape;1387;p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388" name="Google Shape;1388;p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pic>
        <p:nvPicPr>
          <p:cNvPr id="1389" name="Google Shape;13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6354" y="1547670"/>
            <a:ext cx="7372062" cy="453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6"/>
          <p:cNvSpPr txBox="1"/>
          <p:nvPr/>
        </p:nvSpPr>
        <p:spPr>
          <a:xfrm>
            <a:off x="302386" y="1032543"/>
            <a:ext cx="113048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89AC"/>
                </a:solidFill>
                <a:latin typeface="Arial"/>
                <a:ea typeface="Arial"/>
                <a:cs typeface="Arial"/>
                <a:sym typeface="Arial"/>
              </a:rPr>
              <a:t>Approach: Integrating Amplifier with Self-triggered Digitization and Readout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6"/>
          <p:cNvSpPr txBox="1"/>
          <p:nvPr/>
        </p:nvSpPr>
        <p:spPr>
          <a:xfrm>
            <a:off x="3602510" y="1610695"/>
            <a:ext cx="15495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Front-end amplifier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6"/>
          <p:cNvSpPr txBox="1"/>
          <p:nvPr/>
        </p:nvSpPr>
        <p:spPr>
          <a:xfrm>
            <a:off x="4147553" y="5369654"/>
            <a:ext cx="31867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Self-triggering Discriminator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6"/>
          <p:cNvSpPr txBox="1"/>
          <p:nvPr/>
        </p:nvSpPr>
        <p:spPr>
          <a:xfrm>
            <a:off x="6405502" y="2363299"/>
            <a:ext cx="257076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Standard SAR Digitizer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6"/>
          <p:cNvSpPr txBox="1"/>
          <p:nvPr/>
        </p:nvSpPr>
        <p:spPr>
          <a:xfrm>
            <a:off x="10898726" y="1458341"/>
            <a:ext cx="11381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Digital Control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5" name="Google Shape;1395;p6"/>
          <p:cNvCxnSpPr/>
          <p:nvPr/>
        </p:nvCxnSpPr>
        <p:spPr>
          <a:xfrm rot="10800000">
            <a:off x="4158334" y="2381122"/>
            <a:ext cx="495632" cy="867841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6" name="Google Shape;1396;p6"/>
          <p:cNvCxnSpPr/>
          <p:nvPr/>
        </p:nvCxnSpPr>
        <p:spPr>
          <a:xfrm rot="10800000">
            <a:off x="7700523" y="2757627"/>
            <a:ext cx="520596" cy="623479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7" name="Google Shape;1397;p6"/>
          <p:cNvCxnSpPr/>
          <p:nvPr/>
        </p:nvCxnSpPr>
        <p:spPr>
          <a:xfrm flipH="1">
            <a:off x="6266438" y="4475131"/>
            <a:ext cx="949987" cy="894523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1398" name="Google Shape;1398;p6"/>
          <p:cNvCxnSpPr/>
          <p:nvPr/>
        </p:nvCxnSpPr>
        <p:spPr>
          <a:xfrm rot="10800000" flipH="1">
            <a:off x="10886798" y="2061522"/>
            <a:ext cx="720426" cy="76750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399" name="Google Shape;1399;p6"/>
          <p:cNvSpPr txBox="1"/>
          <p:nvPr/>
        </p:nvSpPr>
        <p:spPr>
          <a:xfrm>
            <a:off x="1941232" y="6095687"/>
            <a:ext cx="81244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Achieve low power: avoid digitization and readout of mostly quiescent data.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6"/>
          <p:cNvSpPr/>
          <p:nvPr/>
        </p:nvSpPr>
        <p:spPr>
          <a:xfrm>
            <a:off x="182702" y="1658107"/>
            <a:ext cx="4522680" cy="484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0" bIns="45000" anchor="t" anchorCtr="0">
            <a:noAutofit/>
          </a:bodyPr>
          <a:lstStyle/>
          <a:p>
            <a:pPr marL="255960" marR="0" lvl="0" indent="-255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 channels per ASIC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Charge Sensitive Amplifier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Discriminator (self trigger)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ADC (per channel)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32000" marR="0" lvl="1" indent="-21600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Control logic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control logic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2k FIFO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chip references and bias currents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decoupling capacitors needed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5960" marR="0" lvl="0" indent="-255960" algn="l" rtl="0">
              <a:lnSpc>
                <a:spcPct val="100000"/>
              </a:lnSpc>
              <a:spcBef>
                <a:spcPts val="1202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Immersed in Liquid Argon (-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184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° C)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97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AA39-E969-40B5-9971-F674BC1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LArPix</a:t>
            </a:r>
            <a:r>
              <a:rPr lang="en-US" dirty="0"/>
              <a:t> Pixel Tile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B2C1-8558-413C-87FB-FE7DCEE02B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FD86-08B8-4A60-A62C-F6B40CB536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4" y="1181100"/>
            <a:ext cx="4359173" cy="4547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018" y="5858037"/>
            <a:ext cx="49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Tile with 100 LArPix-v2 ASICs (6400 channels)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41" y="1810428"/>
            <a:ext cx="4402865" cy="32893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3556000" y="1733550"/>
            <a:ext cx="2268141" cy="1511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492500" y="3632200"/>
            <a:ext cx="2387600" cy="1642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02271" y="142901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Closeup</a:t>
            </a:r>
            <a:r>
              <a:rPr lang="en-US" dirty="0"/>
              <a:t> of tile</a:t>
            </a:r>
          </a:p>
        </p:txBody>
      </p:sp>
      <p:sp>
        <p:nvSpPr>
          <p:cNvPr id="32" name="Google Shape;1418;p7"/>
          <p:cNvSpPr txBox="1"/>
          <p:nvPr/>
        </p:nvSpPr>
        <p:spPr>
          <a:xfrm>
            <a:off x="6093974" y="5522900"/>
            <a:ext cx="4173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 tiles have 100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LArPix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(30 cm by 30 cm)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 Tiles will scale to 160 ASICs/tile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152" y="348340"/>
            <a:ext cx="2895600" cy="2924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71537" y="3284046"/>
            <a:ext cx="152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Front of tile with sensor array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3525" y="914400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O(10 Million) pixels for ND</a:t>
            </a:r>
          </a:p>
        </p:txBody>
      </p:sp>
    </p:spTree>
    <p:extLst>
      <p:ext uri="{BB962C8B-B14F-4D97-AF65-F5344CB8AC3E}">
        <p14:creationId xmlns:p14="http://schemas.microsoft.com/office/powerpoint/2010/main" val="7589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 txBox="1">
            <a:spLocks noGrp="1"/>
          </p:cNvSpPr>
          <p:nvPr>
            <p:ph type="title"/>
          </p:nvPr>
        </p:nvSpPr>
        <p:spPr>
          <a:xfrm>
            <a:off x="222450" y="74150"/>
            <a:ext cx="106290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100" dirty="0"/>
              <a:t>Liquid Noble Readout Electronics ~ -200° C</a:t>
            </a:r>
            <a:endParaRPr sz="31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BAF0B58-1E5F-44A5-A886-839E4B3947C5}"/>
              </a:ext>
            </a:extLst>
          </p:cNvPr>
          <p:cNvSpPr txBox="1">
            <a:spLocks/>
          </p:cNvSpPr>
          <p:nvPr/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Front-Ends for Extreme Conditions</a:t>
            </a:r>
          </a:p>
          <a:p>
            <a:endParaRPr lang="en-US" sz="10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931350"/>
            <a:ext cx="4469026" cy="4858581"/>
            <a:chOff x="7722974" y="1025529"/>
            <a:chExt cx="4469026" cy="4858581"/>
          </a:xfrm>
        </p:grpSpPr>
        <p:grpSp>
          <p:nvGrpSpPr>
            <p:cNvPr id="14" name="Group 13"/>
            <p:cNvGrpSpPr/>
            <p:nvPr/>
          </p:nvGrpSpPr>
          <p:grpSpPr>
            <a:xfrm>
              <a:off x="7722974" y="1025529"/>
              <a:ext cx="3752335" cy="4858581"/>
              <a:chOff x="7760044" y="1233299"/>
              <a:chExt cx="3752335" cy="485858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25" b="1411"/>
              <a:stretch/>
            </p:blipFill>
            <p:spPr>
              <a:xfrm>
                <a:off x="7760044" y="1235676"/>
                <a:ext cx="3752335" cy="4856204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7760044" y="1233299"/>
                <a:ext cx="167125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System in operation</a:t>
                </a:r>
                <a:endParaRPr lang="en-US" sz="1200" b="1" dirty="0"/>
              </a:p>
            </p:txBody>
          </p:sp>
        </p:grpSp>
        <p:cxnSp>
          <p:nvCxnSpPr>
            <p:cNvPr id="15" name="Straight Arrow Connector 14"/>
            <p:cNvCxnSpPr>
              <a:stCxn id="16" idx="2"/>
            </p:cNvCxnSpPr>
            <p:nvPr/>
          </p:nvCxnSpPr>
          <p:spPr>
            <a:xfrm flipH="1">
              <a:off x="8292010" y="2471956"/>
              <a:ext cx="104940" cy="3396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722974" y="1825625"/>
              <a:ext cx="134795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Electrical and gas/liquid feedthroughs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8" idx="2"/>
            </p:cNvCxnSpPr>
            <p:nvPr/>
          </p:nvCxnSpPr>
          <p:spPr>
            <a:xfrm flipH="1">
              <a:off x="10547303" y="1443404"/>
              <a:ext cx="464002" cy="7053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0547301" y="1166405"/>
              <a:ext cx="92800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V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iewport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029215" y="2673071"/>
              <a:ext cx="116278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FF0000"/>
                  </a:solidFill>
                </a:rPr>
                <a:t>Test chamber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2"/>
            </p:cNvCxnSpPr>
            <p:nvPr/>
          </p:nvCxnSpPr>
          <p:spPr>
            <a:xfrm flipH="1">
              <a:off x="10547302" y="2950070"/>
              <a:ext cx="1063306" cy="11878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36" y="743182"/>
            <a:ext cx="5986750" cy="550051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22179" y="6269318"/>
            <a:ext cx="696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No boiling with &gt; 3 cm </a:t>
            </a:r>
            <a:r>
              <a:rPr lang="en-US" dirty="0" err="1" smtClean="0">
                <a:latin typeface="+mn-lt"/>
              </a:rPr>
              <a:t>LAr</a:t>
            </a:r>
            <a:r>
              <a:rPr lang="en-US" dirty="0" smtClean="0">
                <a:latin typeface="+mn-lt"/>
              </a:rPr>
              <a:t> above chip (</a:t>
            </a:r>
            <a:r>
              <a:rPr lang="en-US" dirty="0" err="1" smtClean="0">
                <a:latin typeface="+mn-lt"/>
              </a:rPr>
              <a:t>LArPix</a:t>
            </a:r>
            <a:r>
              <a:rPr lang="en-US" dirty="0" smtClean="0">
                <a:latin typeface="+mn-lt"/>
              </a:rPr>
              <a:t> running full blast)</a:t>
            </a:r>
          </a:p>
        </p:txBody>
      </p:sp>
      <p:sp>
        <p:nvSpPr>
          <p:cNvPr id="27" name="Google Shape;1355;p3"/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SzPts val="1000"/>
            </a:pPr>
            <a:fld id="{00000000-1234-1234-1234-123412341234}" type="slidenum">
              <a:rPr lang="en-US" sz="1000" smtClean="0">
                <a:solidFill>
                  <a:schemeClr val="bg1">
                    <a:lumMod val="50000"/>
                  </a:schemeClr>
                </a:solidFill>
              </a:rPr>
              <a:pPr algn="r">
                <a:buSzPts val="1000"/>
              </a:pPr>
              <a:t>18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1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BC8E-E928-4C8E-A655-88BFB66C7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ECDB-0BCF-4122-9EDC-8DE0C8483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6E36-BAD4-4998-B592-D35AD09232B3}"/>
              </a:ext>
            </a:extLst>
          </p:cNvPr>
          <p:cNvSpPr txBox="1"/>
          <p:nvPr/>
        </p:nvSpPr>
        <p:spPr>
          <a:xfrm>
            <a:off x="-73093" y="68045"/>
            <a:ext cx="1015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Demonstrate system scalability in large </a:t>
            </a:r>
            <a:r>
              <a:rPr lang="en-US" sz="2400" b="1" dirty="0" err="1">
                <a:solidFill>
                  <a:schemeClr val="tx2"/>
                </a:solidFill>
              </a:rPr>
              <a:t>LArTPC</a:t>
            </a:r>
            <a:r>
              <a:rPr lang="en-US" sz="2400" b="1" dirty="0">
                <a:solidFill>
                  <a:schemeClr val="tx2"/>
                </a:solidFill>
              </a:rPr>
              <a:t>: </a:t>
            </a:r>
            <a:r>
              <a:rPr lang="en-US" sz="2400" b="1" dirty="0" err="1">
                <a:solidFill>
                  <a:schemeClr val="tx2"/>
                </a:solidFill>
              </a:rPr>
              <a:t>ArgonCube</a:t>
            </a:r>
            <a:r>
              <a:rPr lang="en-US" sz="2400" b="1" dirty="0">
                <a:solidFill>
                  <a:schemeClr val="tx2"/>
                </a:solidFill>
              </a:rPr>
              <a:t> 2x2 Demonstrator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52A09-C0A3-4FB9-85E1-615D334BB3DC}"/>
              </a:ext>
            </a:extLst>
          </p:cNvPr>
          <p:cNvSpPr txBox="1"/>
          <p:nvPr/>
        </p:nvSpPr>
        <p:spPr>
          <a:xfrm>
            <a:off x="4900762" y="553690"/>
            <a:ext cx="4172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successfully operated.</a:t>
            </a:r>
          </a:p>
          <a:p>
            <a:endParaRPr lang="en-US" sz="400" dirty="0"/>
          </a:p>
          <a:p>
            <a:r>
              <a:rPr lang="en-US" dirty="0"/>
              <a:t>Demonstrator for DUNE Near Detector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109EB9-9A02-466E-B27B-C446930E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02" y="1281522"/>
            <a:ext cx="1993569" cy="4956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0F2F33-0326-46CA-AA66-BBA46DA7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" y="1941349"/>
            <a:ext cx="2162791" cy="4283991"/>
          </a:xfrm>
          <a:prstGeom prst="rect">
            <a:avLst/>
          </a:prstGeom>
        </p:spPr>
      </p:pic>
      <p:pic>
        <p:nvPicPr>
          <p:cNvPr id="11" name="Picture 10" descr="Screen Shot 2018-12-10 at 3.06.08 PM.png">
            <a:extLst>
              <a:ext uri="{FF2B5EF4-FFF2-40B4-BE49-F238E27FC236}">
                <a16:creationId xmlns:a16="http://schemas.microsoft.com/office/drawing/2014/main" id="{36C5A182-675E-4E0D-98D8-A6E925F51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79" y="1317506"/>
            <a:ext cx="4002107" cy="49250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BDC281-0220-4B63-A720-6FC5E40B6AAF}"/>
              </a:ext>
            </a:extLst>
          </p:cNvPr>
          <p:cNvSpPr txBox="1"/>
          <p:nvPr/>
        </p:nvSpPr>
        <p:spPr>
          <a:xfrm>
            <a:off x="-73093" y="509470"/>
            <a:ext cx="27490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modular </a:t>
            </a:r>
            <a:r>
              <a:rPr lang="en-US" dirty="0" err="1"/>
              <a:t>LArTPCs</a:t>
            </a:r>
            <a:endParaRPr lang="en-US" dirty="0"/>
          </a:p>
          <a:p>
            <a:r>
              <a:rPr lang="en-US" dirty="0"/>
              <a:t>Total active mass: ~3 ton</a:t>
            </a:r>
          </a:p>
          <a:p>
            <a:r>
              <a:rPr lang="en-US" dirty="0"/>
              <a:t>Readout area: 6.4 m</a:t>
            </a:r>
            <a:r>
              <a:rPr lang="en-US" baseline="30000" dirty="0"/>
              <a:t>2</a:t>
            </a:r>
          </a:p>
          <a:p>
            <a:r>
              <a:rPr lang="en-US" dirty="0"/>
              <a:t>400k pixels, 6.3k ASICs</a:t>
            </a:r>
          </a:p>
          <a:p>
            <a:endParaRPr lang="en-US" sz="800" dirty="0"/>
          </a:p>
        </p:txBody>
      </p:sp>
      <p:pic>
        <p:nvPicPr>
          <p:cNvPr id="13" name="Picture 12" descr="ArgonCube-Logo.png">
            <a:extLst>
              <a:ext uri="{FF2B5EF4-FFF2-40B4-BE49-F238E27FC236}">
                <a16:creationId xmlns:a16="http://schemas.microsoft.com/office/drawing/2014/main" id="{79016F86-E258-4E4F-B775-39E27DE5A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53" y="1232745"/>
            <a:ext cx="1586584" cy="11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347;p2" descr="https://mod.fnal.gov/mod/stillphotos/2016/0000/16-0011-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7764" y="1567621"/>
            <a:ext cx="3398297" cy="2459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Custom ASICs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9626" y="1054650"/>
            <a:ext cx="8711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 experiments often create extreme environments for their readout ASICs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25" y="2194503"/>
            <a:ext cx="5629479" cy="36644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7316" y="17611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Radiation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6001" y="5969020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 Detector</a:t>
            </a:r>
          </a:p>
        </p:txBody>
      </p:sp>
      <p:pic>
        <p:nvPicPr>
          <p:cNvPr id="2054" name="Picture 6" descr="A figure is silhouetted in the opening of a gold-colored room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57" y="3581689"/>
            <a:ext cx="4050349" cy="22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8584" y="2672290"/>
            <a:ext cx="261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Cold 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7383" y="5926703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ProtoDUNE</a:t>
            </a:r>
            <a:r>
              <a:rPr lang="en-US" dirty="0"/>
              <a:t> </a:t>
            </a:r>
            <a:r>
              <a:rPr lang="en-US" dirty="0" err="1"/>
              <a:t>LAr</a:t>
            </a:r>
            <a:r>
              <a:rPr lang="en-US" dirty="0"/>
              <a:t> TPC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41364" y="4026739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Liquid Argon</a:t>
            </a:r>
          </a:p>
        </p:txBody>
      </p:sp>
    </p:spTree>
    <p:extLst>
      <p:ext uri="{BB962C8B-B14F-4D97-AF65-F5344CB8AC3E}">
        <p14:creationId xmlns:p14="http://schemas.microsoft.com/office/powerpoint/2010/main" val="26799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BC8E-E928-4C8E-A655-88BFB66C76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ECDB-0BCF-4122-9EDC-8DE0C84832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86E36-BAD4-4998-B592-D35AD09232B3}"/>
              </a:ext>
            </a:extLst>
          </p:cNvPr>
          <p:cNvSpPr txBox="1"/>
          <p:nvPr/>
        </p:nvSpPr>
        <p:spPr>
          <a:xfrm>
            <a:off x="-73093" y="68045"/>
            <a:ext cx="10152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Demonstrate system scalability in large </a:t>
            </a:r>
            <a:r>
              <a:rPr lang="en-US" sz="2400" b="1" dirty="0" err="1">
                <a:solidFill>
                  <a:schemeClr val="tx2"/>
                </a:solidFill>
              </a:rPr>
              <a:t>LArTPC</a:t>
            </a:r>
            <a:r>
              <a:rPr lang="en-US" sz="2400" b="1" dirty="0">
                <a:solidFill>
                  <a:schemeClr val="tx2"/>
                </a:solidFill>
              </a:rPr>
              <a:t>: </a:t>
            </a:r>
            <a:r>
              <a:rPr lang="en-US" sz="2400" b="1" dirty="0" err="1">
                <a:solidFill>
                  <a:schemeClr val="tx2"/>
                </a:solidFill>
              </a:rPr>
              <a:t>ArgonCube</a:t>
            </a:r>
            <a:r>
              <a:rPr lang="en-US" sz="2400" b="1" dirty="0">
                <a:solidFill>
                  <a:schemeClr val="tx2"/>
                </a:solidFill>
              </a:rPr>
              <a:t> 2x2 Demonstrator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79" y="604580"/>
            <a:ext cx="4369791" cy="5676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0550" y="2286000"/>
            <a:ext cx="6210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data (no filtering) of </a:t>
            </a:r>
            <a:r>
              <a:rPr lang="en-US" dirty="0" err="1"/>
              <a:t>cosmics</a:t>
            </a:r>
            <a:r>
              <a:rPr lang="en-US" dirty="0"/>
              <a:t> in </a:t>
            </a:r>
            <a:r>
              <a:rPr lang="en-US" dirty="0" err="1"/>
              <a:t>ArgonCube</a:t>
            </a:r>
            <a:r>
              <a:rPr lang="en-US" dirty="0"/>
              <a:t> module0 demonstrator.</a:t>
            </a:r>
          </a:p>
          <a:p>
            <a:endParaRPr lang="en-US" dirty="0"/>
          </a:p>
          <a:p>
            <a:r>
              <a:rPr lang="en-US" dirty="0"/>
              <a:t>Detector delivers unprecedented track fidelity and would be impossible to implement without custom ASICs</a:t>
            </a:r>
          </a:p>
          <a:p>
            <a:endParaRPr lang="en-US" dirty="0"/>
          </a:p>
          <a:p>
            <a:r>
              <a:rPr lang="en-US" dirty="0"/>
              <a:t>The final DUNE Near Detector will require approximately 350k ASICs to instrument a 100m</a:t>
            </a:r>
            <a:r>
              <a:rPr lang="en-US" baseline="30000" dirty="0"/>
              <a:t>2</a:t>
            </a:r>
            <a:r>
              <a:rPr lang="en-US" dirty="0"/>
              <a:t> pixel plane (22.4 </a:t>
            </a:r>
            <a:r>
              <a:rPr lang="en-US" dirty="0" err="1"/>
              <a:t>Mpix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53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 dirty="0"/>
              <a:t>Final Thought (Courtesy M. Garcia-</a:t>
            </a:r>
            <a:r>
              <a:rPr lang="en-US"/>
              <a:t>Sciveres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354" name="Google Shape;1354;p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1037201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1355" name="Google Shape;1355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250947"/>
            <a:ext cx="9829800" cy="510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6350" y="56864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5854" y="56864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9036" y="56864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7933" y="610192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2010s – 2020s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38210" y="605575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2030s?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3F3D4-8FB4-4F9B-9BF7-7E6938376DA9}"/>
              </a:ext>
            </a:extLst>
          </p:cNvPr>
          <p:cNvSpPr txBox="1"/>
          <p:nvPr/>
        </p:nvSpPr>
        <p:spPr>
          <a:xfrm>
            <a:off x="3432376" y="6286589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M. </a:t>
            </a:r>
            <a:r>
              <a:rPr lang="en-US" sz="1200" b="1" dirty="0"/>
              <a:t>Garcia-</a:t>
            </a:r>
            <a:r>
              <a:rPr lang="en-US" sz="1200" b="1" dirty="0" err="1"/>
              <a:t>Sciveres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42195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(EEs)</a:t>
            </a:r>
          </a:p>
        </p:txBody>
      </p:sp>
    </p:spTree>
    <p:extLst>
      <p:ext uri="{BB962C8B-B14F-4D97-AF65-F5344CB8AC3E}">
        <p14:creationId xmlns:p14="http://schemas.microsoft.com/office/powerpoint/2010/main" val="5891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9828"/>
            <a:ext cx="10963079" cy="136207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A6714-E4FA-F543-9ED9-42E01B765A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853928" cy="365125"/>
          </a:xfrm>
        </p:spPr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Content Placeholder 7" descr="A view of a city&#10;&#10;Description automatically generated">
            <a:extLst>
              <a:ext uri="{FF2B5EF4-FFF2-40B4-BE49-F238E27FC236}">
                <a16:creationId xmlns:a16="http://schemas.microsoft.com/office/drawing/2014/main" id="{18CF2CC9-8523-4048-80E2-3729250D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354" y="1612446"/>
            <a:ext cx="6400800" cy="4267200"/>
          </a:xfrm>
        </p:spPr>
      </p:pic>
      <p:sp>
        <p:nvSpPr>
          <p:cNvPr id="5" name="Rectangle 4"/>
          <p:cNvSpPr/>
          <p:nvPr/>
        </p:nvSpPr>
        <p:spPr>
          <a:xfrm>
            <a:off x="520700" y="6030436"/>
            <a:ext cx="1130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was supported in part by the U.S. Department of Energy under Contract No.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Physics ASICs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3618" y="6267839"/>
            <a:ext cx="9106596" cy="365125"/>
          </a:xfrm>
        </p:spPr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7911" y="5613801"/>
            <a:ext cx="476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NMOS process (no P-channel devices) -  SLAC - 1984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7367" y="1039231"/>
            <a:ext cx="458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Microplex</a:t>
            </a:r>
            <a:r>
              <a:rPr lang="en-US" sz="1400" b="1" dirty="0"/>
              <a:t> – first custom ASIC for Physics Research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43" y="1401855"/>
            <a:ext cx="5009971" cy="410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5488" y="5921578"/>
            <a:ext cx="37019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Walker, Parker, </a:t>
            </a:r>
            <a:r>
              <a:rPr lang="en-US" sz="1000" dirty="0" err="1"/>
              <a:t>Hyams</a:t>
            </a:r>
            <a:r>
              <a:rPr lang="en-US" sz="1000" dirty="0"/>
              <a:t>, Shapiro, “Development of High Density Readout for Silicon Strip Detectors,” NIM 226 (1984)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383" y="1362964"/>
            <a:ext cx="3971455" cy="41482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37383" y="1022939"/>
            <a:ext cx="4063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SVX – First CMOS ASIC for Physics Research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39284" y="5588554"/>
            <a:ext cx="483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CMOS process (with P-channel devices) -  LBNL - 1987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3618" y="5857516"/>
            <a:ext cx="1481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128 channels</a:t>
            </a:r>
          </a:p>
          <a:p>
            <a:r>
              <a:rPr lang="en-US" sz="1400" b="1" dirty="0"/>
              <a:t>3 </a:t>
            </a:r>
            <a:r>
              <a:rPr lang="en-US" sz="1400" b="1" dirty="0" err="1"/>
              <a:t>mW</a:t>
            </a:r>
            <a:r>
              <a:rPr lang="en-US" sz="1400" b="1" dirty="0"/>
              <a:t> / channel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37913" y="5842127"/>
            <a:ext cx="3447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Kleinfelder</a:t>
            </a:r>
            <a:r>
              <a:rPr lang="en-US" sz="1000" dirty="0"/>
              <a:t>, et al.; “A Flexible 128-Channel Silicon Strip Detector Instrumentation Integrated Circuit with Sparse Data Readout”, TNS 35 (1988)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52517" y="5862157"/>
            <a:ext cx="1785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128 channels</a:t>
            </a:r>
          </a:p>
          <a:p>
            <a:r>
              <a:rPr lang="en-US" sz="1400" b="1" dirty="0"/>
              <a:t>1.25 </a:t>
            </a:r>
            <a:r>
              <a:rPr lang="en-US" sz="1400" b="1" dirty="0" err="1"/>
              <a:t>mW</a:t>
            </a:r>
            <a:r>
              <a:rPr lang="en-US" sz="1400" b="1" dirty="0"/>
              <a:t> / channel</a:t>
            </a:r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6542116" y="1388226"/>
            <a:ext cx="0" cy="1820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6561512" y="3915295"/>
            <a:ext cx="0" cy="1595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30775" y="3385681"/>
            <a:ext cx="91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6.3 mm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6694517" y="1894872"/>
            <a:ext cx="14685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171410" y="1740983"/>
            <a:ext cx="94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6.3 mm</a:t>
            </a:r>
          </a:p>
        </p:txBody>
      </p:sp>
      <p:cxnSp>
        <p:nvCxnSpPr>
          <p:cNvPr id="35" name="Straight Arrow Connector 34"/>
          <p:cNvCxnSpPr>
            <a:cxnSpLocks/>
          </p:cNvCxnSpPr>
          <p:nvPr/>
        </p:nvCxnSpPr>
        <p:spPr>
          <a:xfrm>
            <a:off x="8899634" y="1880934"/>
            <a:ext cx="1574402" cy="13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701060" y="1632950"/>
            <a:ext cx="12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11,000 transistors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19015" y="2437697"/>
            <a:ext cx="122813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CDF experiment used 240 SVX chips </a:t>
            </a:r>
            <a:r>
              <a:rPr lang="en-US" sz="1100" b="1" dirty="0">
                <a:sym typeface="Wingdings" panose="05000000000000000000" pitchFamily="2" charset="2"/>
              </a:rPr>
              <a:t> 30720 channels</a:t>
            </a:r>
          </a:p>
          <a:p>
            <a:endParaRPr lang="en-US" sz="1100" b="1" dirty="0">
              <a:sym typeface="Wingdings" panose="05000000000000000000" pitchFamily="2" charset="2"/>
            </a:endParaRPr>
          </a:p>
          <a:p>
            <a:r>
              <a:rPr lang="en-US" sz="1100" b="1" dirty="0">
                <a:sym typeface="Wingdings" panose="05000000000000000000" pitchFamily="2" charset="2"/>
              </a:rPr>
              <a:t>Already at discrete </a:t>
            </a:r>
            <a:r>
              <a:rPr lang="en-US" sz="1100" b="1" dirty="0" smtClean="0">
                <a:sym typeface="Wingdings" panose="05000000000000000000" pitchFamily="2" charset="2"/>
              </a:rPr>
              <a:t>limit</a:t>
            </a:r>
          </a:p>
          <a:p>
            <a:endParaRPr lang="en-US" sz="1100" b="1" dirty="0">
              <a:sym typeface="Wingdings" panose="05000000000000000000" pitchFamily="2" charset="2"/>
            </a:endParaRPr>
          </a:p>
          <a:p>
            <a:r>
              <a:rPr lang="en-US" sz="1100" b="1" dirty="0" smtClean="0">
                <a:sym typeface="Wingdings" panose="05000000000000000000" pitchFamily="2" charset="2"/>
              </a:rPr>
              <a:t>Follow-on versions co-designed with FNAL</a:t>
            </a:r>
            <a:endParaRPr lang="en-US" sz="11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314" y="4358744"/>
            <a:ext cx="912328" cy="987461"/>
          </a:xfrm>
          <a:prstGeom prst="rect">
            <a:avLst/>
          </a:prstGeom>
        </p:spPr>
      </p:pic>
      <p:pic>
        <p:nvPicPr>
          <p:cNvPr id="6146" name="Picture 2" descr="https://history.aip.org/phn/Photos/slac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45" y="1503656"/>
            <a:ext cx="1429981" cy="7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6940" y="4846226"/>
            <a:ext cx="644471" cy="6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Custom ASICs - Radiation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887" y="1223001"/>
            <a:ext cx="10781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main types of radiation damage to integrated circuits that concern us (Single Event </a:t>
            </a:r>
            <a:r>
              <a:rPr lang="en-US" dirty="0" err="1"/>
              <a:t>Latchup</a:t>
            </a:r>
            <a:r>
              <a:rPr lang="en-US" dirty="0"/>
              <a:t> and Single Event Transients of less importance in HEP experiments)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2527" y="2073885"/>
            <a:ext cx="463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Integrated Dose – structural damage to silicon structure that leads to failures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51" y="2983544"/>
            <a:ext cx="5986139" cy="2959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6171" y="1691891"/>
            <a:ext cx="461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Single Event Upset – transient effects that could modify data or lead to incorrect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703" y="2820788"/>
            <a:ext cx="4923444" cy="32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3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-- Total Integrated Dose (TID)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887" y="1154085"/>
            <a:ext cx="1078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Requirements for TID radiation tolerance for physics far exceed any commercial application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97" y="1489556"/>
            <a:ext cx="9903242" cy="3467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993" y="4600631"/>
            <a:ext cx="5901406" cy="205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40594" y="6415800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F. </a:t>
            </a:r>
            <a:r>
              <a:rPr lang="en-US" sz="1000" b="1" dirty="0" err="1"/>
              <a:t>Faccio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504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24" y="2732983"/>
            <a:ext cx="4299310" cy="3623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65" y="2806911"/>
            <a:ext cx="4987925" cy="3377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-- Total Integrated Dose (TID)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143023" y="6184057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F. </a:t>
            </a:r>
            <a:r>
              <a:rPr lang="en-US" sz="1000" b="1" dirty="0" err="1"/>
              <a:t>Faccio</a:t>
            </a:r>
            <a:endParaRPr 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1534" y="1465102"/>
            <a:ext cx="94756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mitigations: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scaled technologies (</a:t>
            </a:r>
            <a:r>
              <a:rPr lang="en-US" dirty="0" err="1"/>
              <a:t>Microplex</a:t>
            </a:r>
            <a:r>
              <a:rPr lang="en-US" dirty="0"/>
              <a:t> and SVX only radiation tolerant to 10s of </a:t>
            </a:r>
            <a:r>
              <a:rPr lang="en-US" dirty="0" err="1"/>
              <a:t>krad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“Hardness-By-Design” techniques (long devices / enclosed layout / guard rings /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Annealing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264" y="1740661"/>
            <a:ext cx="4379049" cy="4371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– Single Event Effects (SEE)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87113" y="5900497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C. </a:t>
            </a:r>
            <a:r>
              <a:rPr lang="en-US" sz="1000" b="1" dirty="0" err="1"/>
              <a:t>Zamantzas</a:t>
            </a:r>
            <a:endParaRPr 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1534" y="1465102"/>
            <a:ext cx="793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Scaling devices makes ASICs more resilient to TID, but </a:t>
            </a:r>
            <a:r>
              <a:rPr lang="en-US" i="1" dirty="0"/>
              <a:t>less</a:t>
            </a:r>
            <a:r>
              <a:rPr lang="en-US" dirty="0"/>
              <a:t> resilient to SEE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0" y="2000732"/>
            <a:ext cx="7711684" cy="37628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38434" y="6183304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R. Gaillard</a:t>
            </a:r>
          </a:p>
        </p:txBody>
      </p:sp>
    </p:spTree>
    <p:extLst>
      <p:ext uri="{BB962C8B-B14F-4D97-AF65-F5344CB8AC3E}">
        <p14:creationId xmlns:p14="http://schemas.microsoft.com/office/powerpoint/2010/main" val="15649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086" y="3160564"/>
            <a:ext cx="3556288" cy="1885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– Single Event Effects (SEE)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534" y="1465102"/>
            <a:ext cx="1030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mitigations: Triple Modular Redundancy (TMR), Hamming encoding, continuous reconfiguration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52251" y="6124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K. Berg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080" y="4700171"/>
            <a:ext cx="3728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 Modular Redundancy (TMR)</a:t>
            </a:r>
          </a:p>
          <a:p>
            <a:r>
              <a:rPr lang="en-US" dirty="0"/>
              <a:t>- Device level? Circuit? Module?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68" y="2127603"/>
            <a:ext cx="3733297" cy="2209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68" y="4462032"/>
            <a:ext cx="3739010" cy="1575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58023" y="603794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Hamming encoding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59284" y="516183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Reconfiguration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0051"/>
            <a:ext cx="4371957" cy="23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Custom ASICs - Cryogenic Environment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BA9CD-4B3B-47A0-AE1B-C6DF397550F3}"/>
              </a:ext>
            </a:extLst>
          </p:cNvPr>
          <p:cNvSpPr txBox="1"/>
          <p:nvPr/>
        </p:nvSpPr>
        <p:spPr>
          <a:xfrm>
            <a:off x="848360" y="1062638"/>
            <a:ext cx="100997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  <a:cs typeface="Calibri" panose="020F0502020204030204" pitchFamily="34" charset="0"/>
              </a:rPr>
              <a:t>Cryoelectronics</a:t>
            </a:r>
            <a:r>
              <a:rPr lang="en-US" sz="1600" dirty="0">
                <a:latin typeface="+mn-lt"/>
                <a:cs typeface="Calibri" panose="020F0502020204030204" pitchFamily="34" charset="0"/>
              </a:rPr>
              <a:t> are typically understood to be electronics that operate at temperatures below what can be found naturally on Earth. </a:t>
            </a:r>
          </a:p>
          <a:p>
            <a:endParaRPr lang="en-US" sz="1600" dirty="0">
              <a:cs typeface="Calibri" panose="020F0502020204030204" pitchFamily="34" charset="0"/>
            </a:endParaRP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From a practical IC Design standpoint, our cold integrated circuits typically operate in one of two regimes:</a:t>
            </a:r>
          </a:p>
          <a:p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 panose="020F0502020204030204" pitchFamily="34" charset="0"/>
              </a:rPr>
              <a:t>Liquid Nitrogen Regime </a:t>
            </a:r>
            <a:r>
              <a:rPr lang="en-US" sz="16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 around 75 K (-200 </a:t>
            </a:r>
            <a:r>
              <a:rPr lang="en-US" sz="1600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°</a:t>
            </a:r>
            <a:r>
              <a:rPr lang="en-US" sz="16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C)</a:t>
            </a:r>
          </a:p>
          <a:p>
            <a:endParaRPr lang="en-US" sz="1600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Liquid Helium and Below Regime  4 K or less (down to </a:t>
            </a:r>
            <a:r>
              <a:rPr lang="en-US" sz="1600" dirty="0" err="1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mK</a:t>
            </a:r>
            <a:r>
              <a:rPr lang="en-US" sz="16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r>
              <a:rPr lang="en-US" sz="1200" dirty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endParaRPr lang="en-US" sz="9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67E4A1-7555-4C20-89C5-DA717FF70623}"/>
              </a:ext>
            </a:extLst>
          </p:cNvPr>
          <p:cNvSpPr/>
          <p:nvPr/>
        </p:nvSpPr>
        <p:spPr>
          <a:xfrm>
            <a:off x="325792" y="3251200"/>
            <a:ext cx="6212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Key benefits of operating electronics in the cold:</a:t>
            </a:r>
          </a:p>
          <a:p>
            <a:endParaRPr lang="en-US" sz="1600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Enabling technology that allows new system architectures that may offer improved performance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Promotes scaling by reducing cable plant and cryostat penetrations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Reduces noise (puts gain physically closer to the sensor / reduces capacitance)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Reduces overall system complexity and power dissipation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66A62-F284-41AE-B02F-880665DA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9318" y="2819125"/>
            <a:ext cx="4371979" cy="327898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18BE1AF-E073-4FFB-BA13-6F84226A1A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263" y="6356350"/>
            <a:ext cx="10371137" cy="365125"/>
          </a:xfrm>
        </p:spPr>
        <p:txBody>
          <a:bodyPr/>
          <a:lstStyle/>
          <a:p>
            <a:r>
              <a:rPr lang="en-US" dirty="0"/>
              <a:t>Front-Ends for Extreme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L_PPT_WideNew_Template_2020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38853</TotalTime>
  <Words>1115</Words>
  <Application>Microsoft Office PowerPoint</Application>
  <PresentationFormat>Widescreen</PresentationFormat>
  <Paragraphs>217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 Unicode MS</vt:lpstr>
      <vt:lpstr>ＭＳ Ｐゴシック</vt:lpstr>
      <vt:lpstr>Arial</vt:lpstr>
      <vt:lpstr>Calibri</vt:lpstr>
      <vt:lpstr>Noto Sans Symbols</vt:lpstr>
      <vt:lpstr>Wingdings</vt:lpstr>
      <vt:lpstr>LBNL_PPT_WideNew_Template_2020</vt:lpstr>
      <vt:lpstr>Front-Ends for Extreme Conditions</vt:lpstr>
      <vt:lpstr>Challenges for Custom ASICs</vt:lpstr>
      <vt:lpstr>First Physics ASICs</vt:lpstr>
      <vt:lpstr>Challenges for Custom ASICs - Radiation</vt:lpstr>
      <vt:lpstr>Radiation -- Total Integrated Dose (TID)</vt:lpstr>
      <vt:lpstr>Radiation -- Total Integrated Dose (TID)</vt:lpstr>
      <vt:lpstr>Radiation – Single Event Effects (SEE)</vt:lpstr>
      <vt:lpstr>Radiation – Single Event Effects (SEE)</vt:lpstr>
      <vt:lpstr>Challenges for Custom ASICs - Cryogenic Environment</vt:lpstr>
      <vt:lpstr>Cryogenic Electronics Applications</vt:lpstr>
      <vt:lpstr>Cryogenic Operation</vt:lpstr>
      <vt:lpstr>Key Challenge - Long-Term Reliability</vt:lpstr>
      <vt:lpstr>Key Challenge – Power Dissipation</vt:lpstr>
      <vt:lpstr>Potential Future Cryosensors – mix of CMOS and SC</vt:lpstr>
      <vt:lpstr>Liquid Noble Readout Electronics ~ -200° C</vt:lpstr>
      <vt:lpstr>LArPix – Liquid Argon Pixel ASIC</vt:lpstr>
      <vt:lpstr>LArPix Pixel Tile</vt:lpstr>
      <vt:lpstr>Liquid Noble Readout Electronics ~ -200° C</vt:lpstr>
      <vt:lpstr>PowerPoint Presentation</vt:lpstr>
      <vt:lpstr>PowerPoint Presentation</vt:lpstr>
      <vt:lpstr>Final Thought (Courtesy M. Garcia-Sciveres)</vt:lpstr>
      <vt:lpstr>Thank You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Cryogenic Integrated Circuits at Lawrence Berkeley National Laboratory</dc:title>
  <dc:creator>Carl R. Grace</dc:creator>
  <cp:lastModifiedBy>Carl R. Grace</cp:lastModifiedBy>
  <cp:revision>321</cp:revision>
  <dcterms:created xsi:type="dcterms:W3CDTF">2020-09-22T17:02:17Z</dcterms:created>
  <dcterms:modified xsi:type="dcterms:W3CDTF">2024-05-01T05:49:23Z</dcterms:modified>
</cp:coreProperties>
</file>