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jpg"/>
  <Override PartName="/ppt/media/image20.jpg" ContentType="image/jpg"/>
  <Override PartName="/ppt/notesSlides/notesSlide1.xml" ContentType="application/vnd.openxmlformats-officedocument.presentationml.notesSlide+xml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8.jpg" ContentType="image/jpg"/>
  <Override PartName="/ppt/media/image51.jpg" ContentType="image/jpg"/>
  <Override PartName="/ppt/media/image52.jpg" ContentType="image/jpg"/>
  <Override PartName="/ppt/media/image53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5083" r:id="rId2"/>
  </p:sldMasterIdLst>
  <p:notesMasterIdLst>
    <p:notesMasterId r:id="rId33"/>
  </p:notesMasterIdLst>
  <p:sldIdLst>
    <p:sldId id="256" r:id="rId3"/>
    <p:sldId id="265" r:id="rId4"/>
    <p:sldId id="266" r:id="rId5"/>
    <p:sldId id="267" r:id="rId6"/>
    <p:sldId id="277" r:id="rId7"/>
    <p:sldId id="276" r:id="rId8"/>
    <p:sldId id="268" r:id="rId9"/>
    <p:sldId id="264" r:id="rId10"/>
    <p:sldId id="263" r:id="rId11"/>
    <p:sldId id="269" r:id="rId12"/>
    <p:sldId id="270" r:id="rId13"/>
    <p:sldId id="271" r:id="rId14"/>
    <p:sldId id="274" r:id="rId15"/>
    <p:sldId id="272" r:id="rId16"/>
    <p:sldId id="273" r:id="rId17"/>
    <p:sldId id="275" r:id="rId18"/>
    <p:sldId id="278" r:id="rId19"/>
    <p:sldId id="279" r:id="rId20"/>
    <p:sldId id="281" r:id="rId21"/>
    <p:sldId id="282" r:id="rId22"/>
    <p:sldId id="1399" r:id="rId23"/>
    <p:sldId id="1397" r:id="rId24"/>
    <p:sldId id="1398" r:id="rId25"/>
    <p:sldId id="1394" r:id="rId26"/>
    <p:sldId id="1395" r:id="rId27"/>
    <p:sldId id="258" r:id="rId28"/>
    <p:sldId id="1396" r:id="rId29"/>
    <p:sldId id="325" r:id="rId30"/>
    <p:sldId id="1387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DE2ED9-6B50-4E3F-BEBC-71387B1601CE}" v="54" dt="2024-04-30T19:34:03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4"/>
  </p:normalViewPr>
  <p:slideViewPr>
    <p:cSldViewPr snapToGrid="0" snapToObjects="1">
      <p:cViewPr>
        <p:scale>
          <a:sx n="88" d="100"/>
          <a:sy n="88" d="100"/>
        </p:scale>
        <p:origin x="49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microsoft.com/office/2015/10/relationships/revisionInfo" Target="revisionInfo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al, Soumyajit" userId="cc2dee09-f030-4e27-b81d-09080933e3bb" providerId="ADAL" clId="{A9DE2ED9-6B50-4E3F-BEBC-71387B1601CE}"/>
    <pc:docChg chg="undo custSel addSld delSld modSld sldOrd addMainMaster delMainMaster modMainMaster">
      <pc:chgData name="Mandal, Soumyajit" userId="cc2dee09-f030-4e27-b81d-09080933e3bb" providerId="ADAL" clId="{A9DE2ED9-6B50-4E3F-BEBC-71387B1601CE}" dt="2024-04-30T19:34:07.932" v="2159" actId="20577"/>
      <pc:docMkLst>
        <pc:docMk/>
      </pc:docMkLst>
      <pc:sldChg chg="modSp mod">
        <pc:chgData name="Mandal, Soumyajit" userId="cc2dee09-f030-4e27-b81d-09080933e3bb" providerId="ADAL" clId="{A9DE2ED9-6B50-4E3F-BEBC-71387B1601CE}" dt="2024-04-30T17:55:30.248" v="344" actId="20577"/>
        <pc:sldMkLst>
          <pc:docMk/>
          <pc:sldMk cId="2246755923" sldId="256"/>
        </pc:sldMkLst>
        <pc:spChg chg="mod">
          <ac:chgData name="Mandal, Soumyajit" userId="cc2dee09-f030-4e27-b81d-09080933e3bb" providerId="ADAL" clId="{A9DE2ED9-6B50-4E3F-BEBC-71387B1601CE}" dt="2024-04-30T17:55:09.261" v="280" actId="20577"/>
          <ac:spMkLst>
            <pc:docMk/>
            <pc:sldMk cId="2246755923" sldId="256"/>
            <ac:spMk id="2" creationId="{1C156CBC-DA70-7741-BB3F-BCDBBE052F88}"/>
          </ac:spMkLst>
        </pc:spChg>
        <pc:spChg chg="mod">
          <ac:chgData name="Mandal, Soumyajit" userId="cc2dee09-f030-4e27-b81d-09080933e3bb" providerId="ADAL" clId="{A9DE2ED9-6B50-4E3F-BEBC-71387B1601CE}" dt="2024-04-30T17:55:30.248" v="344" actId="20577"/>
          <ac:spMkLst>
            <pc:docMk/>
            <pc:sldMk cId="2246755923" sldId="256"/>
            <ac:spMk id="3" creationId="{FDB0E14B-6889-F849-8A8C-D01D7C36038D}"/>
          </ac:spMkLst>
        </pc:spChg>
        <pc:spChg chg="mod">
          <ac:chgData name="Mandal, Soumyajit" userId="cc2dee09-f030-4e27-b81d-09080933e3bb" providerId="ADAL" clId="{A9DE2ED9-6B50-4E3F-BEBC-71387B1601CE}" dt="2024-04-30T17:55:22.910" v="329" actId="20577"/>
          <ac:spMkLst>
            <pc:docMk/>
            <pc:sldMk cId="2246755923" sldId="256"/>
            <ac:spMk id="4" creationId="{BD0F4563-AB5E-1F4E-B28C-08AC1323034C}"/>
          </ac:spMkLst>
        </pc:spChg>
      </pc:sldChg>
      <pc:sldChg chg="add del">
        <pc:chgData name="Mandal, Soumyajit" userId="cc2dee09-f030-4e27-b81d-09080933e3bb" providerId="ADAL" clId="{A9DE2ED9-6B50-4E3F-BEBC-71387B1601CE}" dt="2024-04-30T19:27:52.290" v="2067" actId="47"/>
        <pc:sldMkLst>
          <pc:docMk/>
          <pc:sldMk cId="3681362828" sldId="257"/>
        </pc:sldMkLst>
      </pc:sldChg>
      <pc:sldChg chg="modSp add mod">
        <pc:chgData name="Mandal, Soumyajit" userId="cc2dee09-f030-4e27-b81d-09080933e3bb" providerId="ADAL" clId="{A9DE2ED9-6B50-4E3F-BEBC-71387B1601CE}" dt="2024-04-30T19:30:09.417" v="2080" actId="1076"/>
        <pc:sldMkLst>
          <pc:docMk/>
          <pc:sldMk cId="0" sldId="258"/>
        </pc:sldMkLst>
        <pc:spChg chg="mod">
          <ac:chgData name="Mandal, Soumyajit" userId="cc2dee09-f030-4e27-b81d-09080933e3bb" providerId="ADAL" clId="{A9DE2ED9-6B50-4E3F-BEBC-71387B1601CE}" dt="2024-04-30T19:30:09.417" v="2080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Mandal, Soumyajit" userId="cc2dee09-f030-4e27-b81d-09080933e3bb" providerId="ADAL" clId="{A9DE2ED9-6B50-4E3F-BEBC-71387B1601CE}" dt="2024-04-30T19:30:03.665" v="2079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Mandal, Soumyajit" userId="cc2dee09-f030-4e27-b81d-09080933e3bb" providerId="ADAL" clId="{A9DE2ED9-6B50-4E3F-BEBC-71387B1601CE}" dt="2024-04-30T19:26:37.311" v="2059"/>
          <ac:spMkLst>
            <pc:docMk/>
            <pc:sldMk cId="0" sldId="258"/>
            <ac:spMk id="5" creationId="{00000000-0000-0000-0000-000000000000}"/>
          </ac:spMkLst>
        </pc:spChg>
      </pc:sldChg>
      <pc:sldChg chg="del">
        <pc:chgData name="Mandal, Soumyajit" userId="cc2dee09-f030-4e27-b81d-09080933e3bb" providerId="ADAL" clId="{A9DE2ED9-6B50-4E3F-BEBC-71387B1601CE}" dt="2024-04-30T17:54:37.957" v="219" actId="47"/>
        <pc:sldMkLst>
          <pc:docMk/>
          <pc:sldMk cId="1215709844" sldId="258"/>
        </pc:sldMkLst>
      </pc:sldChg>
      <pc:sldChg chg="del">
        <pc:chgData name="Mandal, Soumyajit" userId="cc2dee09-f030-4e27-b81d-09080933e3bb" providerId="ADAL" clId="{A9DE2ED9-6B50-4E3F-BEBC-71387B1601CE}" dt="2024-04-30T17:54:35.944" v="218" actId="47"/>
        <pc:sldMkLst>
          <pc:docMk/>
          <pc:sldMk cId="1387988044" sldId="259"/>
        </pc:sldMkLst>
      </pc:sldChg>
      <pc:sldChg chg="del">
        <pc:chgData name="Mandal, Soumyajit" userId="cc2dee09-f030-4e27-b81d-09080933e3bb" providerId="ADAL" clId="{A9DE2ED9-6B50-4E3F-BEBC-71387B1601CE}" dt="2024-04-30T17:54:26.142" v="215" actId="47"/>
        <pc:sldMkLst>
          <pc:docMk/>
          <pc:sldMk cId="491121958" sldId="260"/>
        </pc:sldMkLst>
      </pc:sldChg>
      <pc:sldChg chg="del">
        <pc:chgData name="Mandal, Soumyajit" userId="cc2dee09-f030-4e27-b81d-09080933e3bb" providerId="ADAL" clId="{A9DE2ED9-6B50-4E3F-BEBC-71387B1601CE}" dt="2024-04-30T17:54:39.633" v="220" actId="47"/>
        <pc:sldMkLst>
          <pc:docMk/>
          <pc:sldMk cId="4189160374" sldId="261"/>
        </pc:sldMkLst>
      </pc:sldChg>
      <pc:sldChg chg="del">
        <pc:chgData name="Mandal, Soumyajit" userId="cc2dee09-f030-4e27-b81d-09080933e3bb" providerId="ADAL" clId="{A9DE2ED9-6B50-4E3F-BEBC-71387B1601CE}" dt="2024-04-30T17:54:29.504" v="216" actId="47"/>
        <pc:sldMkLst>
          <pc:docMk/>
          <pc:sldMk cId="970547021" sldId="262"/>
        </pc:sldMkLst>
      </pc:sldChg>
      <pc:sldChg chg="add">
        <pc:chgData name="Mandal, Soumyajit" userId="cc2dee09-f030-4e27-b81d-09080933e3bb" providerId="ADAL" clId="{A9DE2ED9-6B50-4E3F-BEBC-71387B1601CE}" dt="2024-04-30T17:57:06.653" v="348"/>
        <pc:sldMkLst>
          <pc:docMk/>
          <pc:sldMk cId="1125737141" sldId="263"/>
        </pc:sldMkLst>
      </pc:sldChg>
      <pc:sldChg chg="add del">
        <pc:chgData name="Mandal, Soumyajit" userId="cc2dee09-f030-4e27-b81d-09080933e3bb" providerId="ADAL" clId="{A9DE2ED9-6B50-4E3F-BEBC-71387B1601CE}" dt="2024-04-30T17:56:20.531" v="345" actId="2696"/>
        <pc:sldMkLst>
          <pc:docMk/>
          <pc:sldMk cId="3527080012" sldId="263"/>
        </pc:sldMkLst>
      </pc:sldChg>
      <pc:sldChg chg="add del">
        <pc:chgData name="Mandal, Soumyajit" userId="cc2dee09-f030-4e27-b81d-09080933e3bb" providerId="ADAL" clId="{A9DE2ED9-6B50-4E3F-BEBC-71387B1601CE}" dt="2024-04-30T17:57:04.153" v="347" actId="2696"/>
        <pc:sldMkLst>
          <pc:docMk/>
          <pc:sldMk cId="3808929390" sldId="263"/>
        </pc:sldMkLst>
      </pc:sldChg>
      <pc:sldChg chg="add del">
        <pc:chgData name="Mandal, Soumyajit" userId="cc2dee09-f030-4e27-b81d-09080933e3bb" providerId="ADAL" clId="{A9DE2ED9-6B50-4E3F-BEBC-71387B1601CE}" dt="2024-04-30T17:56:20.531" v="345" actId="2696"/>
        <pc:sldMkLst>
          <pc:docMk/>
          <pc:sldMk cId="197326405" sldId="264"/>
        </pc:sldMkLst>
      </pc:sldChg>
      <pc:sldChg chg="add">
        <pc:chgData name="Mandal, Soumyajit" userId="cc2dee09-f030-4e27-b81d-09080933e3bb" providerId="ADAL" clId="{A9DE2ED9-6B50-4E3F-BEBC-71387B1601CE}" dt="2024-04-30T17:56:48.209" v="346"/>
        <pc:sldMkLst>
          <pc:docMk/>
          <pc:sldMk cId="457661420" sldId="264"/>
        </pc:sldMkLst>
      </pc:sldChg>
      <pc:sldChg chg="modSp add mod">
        <pc:chgData name="Mandal, Soumyajit" userId="cc2dee09-f030-4e27-b81d-09080933e3bb" providerId="ADAL" clId="{A9DE2ED9-6B50-4E3F-BEBC-71387B1601CE}" dt="2024-04-30T17:59:44.018" v="525" actId="14100"/>
        <pc:sldMkLst>
          <pc:docMk/>
          <pc:sldMk cId="3631114764" sldId="265"/>
        </pc:sldMkLst>
        <pc:spChg chg="mod">
          <ac:chgData name="Mandal, Soumyajit" userId="cc2dee09-f030-4e27-b81d-09080933e3bb" providerId="ADAL" clId="{A9DE2ED9-6B50-4E3F-BEBC-71387B1601CE}" dt="2024-04-30T17:59:44.018" v="525" actId="14100"/>
          <ac:spMkLst>
            <pc:docMk/>
            <pc:sldMk cId="3631114764" sldId="265"/>
            <ac:spMk id="3" creationId="{FDB0E14B-6889-F849-8A8C-D01D7C36038D}"/>
          </ac:spMkLst>
        </pc:spChg>
        <pc:spChg chg="mod">
          <ac:chgData name="Mandal, Soumyajit" userId="cc2dee09-f030-4e27-b81d-09080933e3bb" providerId="ADAL" clId="{A9DE2ED9-6B50-4E3F-BEBC-71387B1601CE}" dt="2024-04-30T17:59:29.647" v="524" actId="20577"/>
          <ac:spMkLst>
            <pc:docMk/>
            <pc:sldMk cId="3631114764" sldId="265"/>
            <ac:spMk id="4" creationId="{BD0F4563-AB5E-1F4E-B28C-08AC1323034C}"/>
          </ac:spMkLst>
        </pc:spChg>
      </pc:sldChg>
      <pc:sldChg chg="add">
        <pc:chgData name="Mandal, Soumyajit" userId="cc2dee09-f030-4e27-b81d-09080933e3bb" providerId="ADAL" clId="{A9DE2ED9-6B50-4E3F-BEBC-71387B1601CE}" dt="2024-04-30T17:44:09.969" v="7"/>
        <pc:sldMkLst>
          <pc:docMk/>
          <pc:sldMk cId="2378628374" sldId="266"/>
        </pc:sldMkLst>
      </pc:sldChg>
      <pc:sldChg chg="add">
        <pc:chgData name="Mandal, Soumyajit" userId="cc2dee09-f030-4e27-b81d-09080933e3bb" providerId="ADAL" clId="{A9DE2ED9-6B50-4E3F-BEBC-71387B1601CE}" dt="2024-04-30T17:44:18.052" v="9"/>
        <pc:sldMkLst>
          <pc:docMk/>
          <pc:sldMk cId="3882364687" sldId="267"/>
        </pc:sldMkLst>
      </pc:sldChg>
      <pc:sldChg chg="modSp add mod">
        <pc:chgData name="Mandal, Soumyajit" userId="cc2dee09-f030-4e27-b81d-09080933e3bb" providerId="ADAL" clId="{A9DE2ED9-6B50-4E3F-BEBC-71387B1601CE}" dt="2024-04-30T19:32:14.103" v="2124" actId="20577"/>
        <pc:sldMkLst>
          <pc:docMk/>
          <pc:sldMk cId="1593188122" sldId="268"/>
        </pc:sldMkLst>
        <pc:spChg chg="mod">
          <ac:chgData name="Mandal, Soumyajit" userId="cc2dee09-f030-4e27-b81d-09080933e3bb" providerId="ADAL" clId="{A9DE2ED9-6B50-4E3F-BEBC-71387B1601CE}" dt="2024-04-30T19:32:14.103" v="2124" actId="20577"/>
          <ac:spMkLst>
            <pc:docMk/>
            <pc:sldMk cId="1593188122" sldId="268"/>
            <ac:spMk id="3" creationId="{B4D553CB-6048-612D-F0C5-B97F6E29F3AC}"/>
          </ac:spMkLst>
        </pc:spChg>
      </pc:sldChg>
      <pc:sldChg chg="modSp add mod">
        <pc:chgData name="Mandal, Soumyajit" userId="cc2dee09-f030-4e27-b81d-09080933e3bb" providerId="ADAL" clId="{A9DE2ED9-6B50-4E3F-BEBC-71387B1601CE}" dt="2024-04-30T19:22:09.079" v="1812" actId="20577"/>
        <pc:sldMkLst>
          <pc:docMk/>
          <pc:sldMk cId="1712796991" sldId="269"/>
        </pc:sldMkLst>
        <pc:spChg chg="mod">
          <ac:chgData name="Mandal, Soumyajit" userId="cc2dee09-f030-4e27-b81d-09080933e3bb" providerId="ADAL" clId="{A9DE2ED9-6B50-4E3F-BEBC-71387B1601CE}" dt="2024-04-30T19:21:21.339" v="1681" actId="20577"/>
          <ac:spMkLst>
            <pc:docMk/>
            <pc:sldMk cId="1712796991" sldId="269"/>
            <ac:spMk id="2" creationId="{3FC3411A-7A23-4C86-C661-2403BB3F5353}"/>
          </ac:spMkLst>
        </pc:spChg>
        <pc:spChg chg="mod">
          <ac:chgData name="Mandal, Soumyajit" userId="cc2dee09-f030-4e27-b81d-09080933e3bb" providerId="ADAL" clId="{A9DE2ED9-6B50-4E3F-BEBC-71387B1601CE}" dt="2024-04-30T19:22:09.079" v="1812" actId="20577"/>
          <ac:spMkLst>
            <pc:docMk/>
            <pc:sldMk cId="1712796991" sldId="269"/>
            <ac:spMk id="3" creationId="{021AE862-4CEB-8BCA-4A28-FF279A9F0C51}"/>
          </ac:spMkLst>
        </pc:spChg>
      </pc:sldChg>
      <pc:sldChg chg="modSp add mod">
        <pc:chgData name="Mandal, Soumyajit" userId="cc2dee09-f030-4e27-b81d-09080933e3bb" providerId="ADAL" clId="{A9DE2ED9-6B50-4E3F-BEBC-71387B1601CE}" dt="2024-04-30T19:33:34.153" v="2155" actId="15"/>
        <pc:sldMkLst>
          <pc:docMk/>
          <pc:sldMk cId="297039845" sldId="270"/>
        </pc:sldMkLst>
        <pc:spChg chg="mod">
          <ac:chgData name="Mandal, Soumyajit" userId="cc2dee09-f030-4e27-b81d-09080933e3bb" providerId="ADAL" clId="{A9DE2ED9-6B50-4E3F-BEBC-71387B1601CE}" dt="2024-04-30T19:33:34.153" v="2155" actId="15"/>
          <ac:spMkLst>
            <pc:docMk/>
            <pc:sldMk cId="297039845" sldId="270"/>
            <ac:spMk id="4" creationId="{2D236C7E-8D2D-6125-6890-FCD90EDB87BF}"/>
          </ac:spMkLst>
        </pc:spChg>
      </pc:sldChg>
      <pc:sldChg chg="addSp modSp new mod">
        <pc:chgData name="Mandal, Soumyajit" userId="cc2dee09-f030-4e27-b81d-09080933e3bb" providerId="ADAL" clId="{A9DE2ED9-6B50-4E3F-BEBC-71387B1601CE}" dt="2024-04-30T17:53:36.426" v="214" actId="14100"/>
        <pc:sldMkLst>
          <pc:docMk/>
          <pc:sldMk cId="1737436296" sldId="271"/>
        </pc:sldMkLst>
        <pc:spChg chg="mod">
          <ac:chgData name="Mandal, Soumyajit" userId="cc2dee09-f030-4e27-b81d-09080933e3bb" providerId="ADAL" clId="{A9DE2ED9-6B50-4E3F-BEBC-71387B1601CE}" dt="2024-04-30T17:52:26.196" v="161" actId="1076"/>
          <ac:spMkLst>
            <pc:docMk/>
            <pc:sldMk cId="1737436296" sldId="271"/>
            <ac:spMk id="2" creationId="{818AA35F-4A89-38D4-0076-E599A6F2292D}"/>
          </ac:spMkLst>
        </pc:spChg>
        <pc:spChg chg="mod">
          <ac:chgData name="Mandal, Soumyajit" userId="cc2dee09-f030-4e27-b81d-09080933e3bb" providerId="ADAL" clId="{A9DE2ED9-6B50-4E3F-BEBC-71387B1601CE}" dt="2024-04-30T17:52:45.458" v="208" actId="20577"/>
          <ac:spMkLst>
            <pc:docMk/>
            <pc:sldMk cId="1737436296" sldId="271"/>
            <ac:spMk id="3" creationId="{F14B0450-D398-0BA9-EE3F-A8D3DB52CE55}"/>
          </ac:spMkLst>
        </pc:spChg>
        <pc:picChg chg="add mod modCrop">
          <ac:chgData name="Mandal, Soumyajit" userId="cc2dee09-f030-4e27-b81d-09080933e3bb" providerId="ADAL" clId="{A9DE2ED9-6B50-4E3F-BEBC-71387B1601CE}" dt="2024-04-30T17:53:36.426" v="214" actId="14100"/>
          <ac:picMkLst>
            <pc:docMk/>
            <pc:sldMk cId="1737436296" sldId="271"/>
            <ac:picMk id="5" creationId="{24217344-39F9-D171-F92A-25989518C231}"/>
          </ac:picMkLst>
        </pc:picChg>
      </pc:sldChg>
      <pc:sldChg chg="addSp modSp new mod">
        <pc:chgData name="Mandal, Soumyajit" userId="cc2dee09-f030-4e27-b81d-09080933e3bb" providerId="ADAL" clId="{A9DE2ED9-6B50-4E3F-BEBC-71387B1601CE}" dt="2024-04-30T19:31:13.208" v="2088" actId="20577"/>
        <pc:sldMkLst>
          <pc:docMk/>
          <pc:sldMk cId="3550396738" sldId="272"/>
        </pc:sldMkLst>
        <pc:spChg chg="mod">
          <ac:chgData name="Mandal, Soumyajit" userId="cc2dee09-f030-4e27-b81d-09080933e3bb" providerId="ADAL" clId="{A9DE2ED9-6B50-4E3F-BEBC-71387B1601CE}" dt="2024-04-30T19:31:13.208" v="2088" actId="20577"/>
          <ac:spMkLst>
            <pc:docMk/>
            <pc:sldMk cId="3550396738" sldId="272"/>
            <ac:spMk id="2" creationId="{D1D936C1-5AA4-4E53-731C-258379BF718D}"/>
          </ac:spMkLst>
        </pc:spChg>
        <pc:spChg chg="mod">
          <ac:chgData name="Mandal, Soumyajit" userId="cc2dee09-f030-4e27-b81d-09080933e3bb" providerId="ADAL" clId="{A9DE2ED9-6B50-4E3F-BEBC-71387B1601CE}" dt="2024-04-30T18:19:28.265" v="608" actId="1076"/>
          <ac:spMkLst>
            <pc:docMk/>
            <pc:sldMk cId="3550396738" sldId="272"/>
            <ac:spMk id="3" creationId="{C7B862BA-A849-E27D-D1A3-5462ABB68C92}"/>
          </ac:spMkLst>
        </pc:spChg>
        <pc:spChg chg="add mod">
          <ac:chgData name="Mandal, Soumyajit" userId="cc2dee09-f030-4e27-b81d-09080933e3bb" providerId="ADAL" clId="{A9DE2ED9-6B50-4E3F-BEBC-71387B1601CE}" dt="2024-04-30T18:20:48.041" v="635" actId="1076"/>
          <ac:spMkLst>
            <pc:docMk/>
            <pc:sldMk cId="3550396738" sldId="272"/>
            <ac:spMk id="6" creationId="{D5DADFF3-01E7-B126-0479-A445E2B153FC}"/>
          </ac:spMkLst>
        </pc:spChg>
        <pc:spChg chg="add mod">
          <ac:chgData name="Mandal, Soumyajit" userId="cc2dee09-f030-4e27-b81d-09080933e3bb" providerId="ADAL" clId="{A9DE2ED9-6B50-4E3F-BEBC-71387B1601CE}" dt="2024-04-30T18:26:34.842" v="696" actId="1076"/>
          <ac:spMkLst>
            <pc:docMk/>
            <pc:sldMk cId="3550396738" sldId="272"/>
            <ac:spMk id="7" creationId="{59DC8758-4E46-DAB1-E799-977F22116389}"/>
          </ac:spMkLst>
        </pc:spChg>
        <pc:picChg chg="add mod">
          <ac:chgData name="Mandal, Soumyajit" userId="cc2dee09-f030-4e27-b81d-09080933e3bb" providerId="ADAL" clId="{A9DE2ED9-6B50-4E3F-BEBC-71387B1601CE}" dt="2024-04-30T18:19:50.571" v="611" actId="1076"/>
          <ac:picMkLst>
            <pc:docMk/>
            <pc:sldMk cId="3550396738" sldId="272"/>
            <ac:picMk id="5" creationId="{9CD21195-DE8D-1B2A-E554-C5FA6B9BB9BF}"/>
          </ac:picMkLst>
        </pc:picChg>
      </pc:sldChg>
      <pc:sldChg chg="addSp delSp modSp new mod">
        <pc:chgData name="Mandal, Soumyajit" userId="cc2dee09-f030-4e27-b81d-09080933e3bb" providerId="ADAL" clId="{A9DE2ED9-6B50-4E3F-BEBC-71387B1601CE}" dt="2024-04-30T19:34:07.932" v="2159" actId="20577"/>
        <pc:sldMkLst>
          <pc:docMk/>
          <pc:sldMk cId="2002771136" sldId="273"/>
        </pc:sldMkLst>
        <pc:spChg chg="mod">
          <ac:chgData name="Mandal, Soumyajit" userId="cc2dee09-f030-4e27-b81d-09080933e3bb" providerId="ADAL" clId="{A9DE2ED9-6B50-4E3F-BEBC-71387B1601CE}" dt="2024-04-30T18:27:21.332" v="723" actId="1076"/>
          <ac:spMkLst>
            <pc:docMk/>
            <pc:sldMk cId="2002771136" sldId="273"/>
            <ac:spMk id="2" creationId="{FA34FADE-40DE-0D19-1F0F-9074FDFB9CDB}"/>
          </ac:spMkLst>
        </pc:spChg>
        <pc:spChg chg="mod">
          <ac:chgData name="Mandal, Soumyajit" userId="cc2dee09-f030-4e27-b81d-09080933e3bb" providerId="ADAL" clId="{A9DE2ED9-6B50-4E3F-BEBC-71387B1601CE}" dt="2024-04-30T18:37:55.502" v="899" actId="20577"/>
          <ac:spMkLst>
            <pc:docMk/>
            <pc:sldMk cId="2002771136" sldId="273"/>
            <ac:spMk id="3" creationId="{372E7FDA-7527-DEF9-A304-CF92B4EFD697}"/>
          </ac:spMkLst>
        </pc:spChg>
        <pc:spChg chg="add">
          <ac:chgData name="Mandal, Soumyajit" userId="cc2dee09-f030-4e27-b81d-09080933e3bb" providerId="ADAL" clId="{A9DE2ED9-6B50-4E3F-BEBC-71387B1601CE}" dt="2024-04-30T18:36:59.159" v="884"/>
          <ac:spMkLst>
            <pc:docMk/>
            <pc:sldMk cId="2002771136" sldId="273"/>
            <ac:spMk id="6" creationId="{3D97E1E7-5F9D-EBD1-776B-7E48E7429563}"/>
          </ac:spMkLst>
        </pc:spChg>
        <pc:spChg chg="add mod">
          <ac:chgData name="Mandal, Soumyajit" userId="cc2dee09-f030-4e27-b81d-09080933e3bb" providerId="ADAL" clId="{A9DE2ED9-6B50-4E3F-BEBC-71387B1601CE}" dt="2024-04-30T18:37:03.202" v="886"/>
          <ac:spMkLst>
            <pc:docMk/>
            <pc:sldMk cId="2002771136" sldId="273"/>
            <ac:spMk id="7" creationId="{A6C79CF5-8337-C84A-98FE-3A4E81B63ABF}"/>
          </ac:spMkLst>
        </pc:spChg>
        <pc:spChg chg="add mod">
          <ac:chgData name="Mandal, Soumyajit" userId="cc2dee09-f030-4e27-b81d-09080933e3bb" providerId="ADAL" clId="{A9DE2ED9-6B50-4E3F-BEBC-71387B1601CE}" dt="2024-04-30T19:34:07.932" v="2159" actId="20577"/>
          <ac:spMkLst>
            <pc:docMk/>
            <pc:sldMk cId="2002771136" sldId="273"/>
            <ac:spMk id="10" creationId="{8B8FEC30-4B79-E19B-72F4-D447F5F9B104}"/>
          </ac:spMkLst>
        </pc:spChg>
        <pc:graphicFrameChg chg="add mod modGraphic">
          <ac:chgData name="Mandal, Soumyajit" userId="cc2dee09-f030-4e27-b81d-09080933e3bb" providerId="ADAL" clId="{A9DE2ED9-6B50-4E3F-BEBC-71387B1601CE}" dt="2024-04-30T18:30:27.966" v="878" actId="1076"/>
          <ac:graphicFrameMkLst>
            <pc:docMk/>
            <pc:sldMk cId="2002771136" sldId="273"/>
            <ac:graphicFrameMk id="5" creationId="{58258F63-300D-4178-E0A3-F552D9457A9C}"/>
          </ac:graphicFrameMkLst>
        </pc:graphicFrameChg>
        <pc:picChg chg="add mod">
          <ac:chgData name="Mandal, Soumyajit" userId="cc2dee09-f030-4e27-b81d-09080933e3bb" providerId="ADAL" clId="{A9DE2ED9-6B50-4E3F-BEBC-71387B1601CE}" dt="2024-04-30T18:38:01.283" v="900" actId="1076"/>
          <ac:picMkLst>
            <pc:docMk/>
            <pc:sldMk cId="2002771136" sldId="273"/>
            <ac:picMk id="9" creationId="{85EACCB9-6776-9729-86D1-708E383BFD9B}"/>
          </ac:picMkLst>
        </pc:picChg>
        <pc:picChg chg="add del mod">
          <ac:chgData name="Mandal, Soumyajit" userId="cc2dee09-f030-4e27-b81d-09080933e3bb" providerId="ADAL" clId="{A9DE2ED9-6B50-4E3F-BEBC-71387B1601CE}" dt="2024-04-30T18:36:58.327" v="883" actId="478"/>
          <ac:picMkLst>
            <pc:docMk/>
            <pc:sldMk cId="2002771136" sldId="273"/>
            <ac:picMk id="1026" creationId="{5CF0C43D-DDDF-BC39-7294-A4299358AC6F}"/>
          </ac:picMkLst>
        </pc:picChg>
      </pc:sldChg>
      <pc:sldChg chg="addSp modSp new mod">
        <pc:chgData name="Mandal, Soumyajit" userId="cc2dee09-f030-4e27-b81d-09080933e3bb" providerId="ADAL" clId="{A9DE2ED9-6B50-4E3F-BEBC-71387B1601CE}" dt="2024-04-30T18:43:28.301" v="1177"/>
        <pc:sldMkLst>
          <pc:docMk/>
          <pc:sldMk cId="2608383592" sldId="274"/>
        </pc:sldMkLst>
        <pc:spChg chg="mod">
          <ac:chgData name="Mandal, Soumyajit" userId="cc2dee09-f030-4e27-b81d-09080933e3bb" providerId="ADAL" clId="{A9DE2ED9-6B50-4E3F-BEBC-71387B1601CE}" dt="2024-04-30T18:38:30.382" v="931" actId="1076"/>
          <ac:spMkLst>
            <pc:docMk/>
            <pc:sldMk cId="2608383592" sldId="274"/>
            <ac:spMk id="2" creationId="{CA103B4D-B52B-C625-8FC0-938A9F6AA9DE}"/>
          </ac:spMkLst>
        </pc:spChg>
        <pc:spChg chg="mod">
          <ac:chgData name="Mandal, Soumyajit" userId="cc2dee09-f030-4e27-b81d-09080933e3bb" providerId="ADAL" clId="{A9DE2ED9-6B50-4E3F-BEBC-71387B1601CE}" dt="2024-04-30T18:42:56.314" v="1170" actId="20577"/>
          <ac:spMkLst>
            <pc:docMk/>
            <pc:sldMk cId="2608383592" sldId="274"/>
            <ac:spMk id="3" creationId="{3F734566-88C9-B946-5B55-6DB5CE048D30}"/>
          </ac:spMkLst>
        </pc:spChg>
        <pc:spChg chg="add mod">
          <ac:chgData name="Mandal, Soumyajit" userId="cc2dee09-f030-4e27-b81d-09080933e3bb" providerId="ADAL" clId="{A9DE2ED9-6B50-4E3F-BEBC-71387B1601CE}" dt="2024-04-30T18:43:28.301" v="1177"/>
          <ac:spMkLst>
            <pc:docMk/>
            <pc:sldMk cId="2608383592" sldId="274"/>
            <ac:spMk id="6" creationId="{DF7B79B0-2DAC-A64D-22C9-012DA788E9D2}"/>
          </ac:spMkLst>
        </pc:spChg>
        <pc:picChg chg="add mod">
          <ac:chgData name="Mandal, Soumyajit" userId="cc2dee09-f030-4e27-b81d-09080933e3bb" providerId="ADAL" clId="{A9DE2ED9-6B50-4E3F-BEBC-71387B1601CE}" dt="2024-04-30T18:43:14.137" v="1176" actId="1076"/>
          <ac:picMkLst>
            <pc:docMk/>
            <pc:sldMk cId="2608383592" sldId="274"/>
            <ac:picMk id="5" creationId="{60F92FBB-4F95-ED2A-C455-7031EA774EB3}"/>
          </ac:picMkLst>
        </pc:picChg>
      </pc:sldChg>
      <pc:sldChg chg="addSp delSp modSp new mod">
        <pc:chgData name="Mandal, Soumyajit" userId="cc2dee09-f030-4e27-b81d-09080933e3bb" providerId="ADAL" clId="{A9DE2ED9-6B50-4E3F-BEBC-71387B1601CE}" dt="2024-04-30T19:06:03.940" v="1449" actId="14100"/>
        <pc:sldMkLst>
          <pc:docMk/>
          <pc:sldMk cId="1918885147" sldId="275"/>
        </pc:sldMkLst>
        <pc:spChg chg="mod">
          <ac:chgData name="Mandal, Soumyajit" userId="cc2dee09-f030-4e27-b81d-09080933e3bb" providerId="ADAL" clId="{A9DE2ED9-6B50-4E3F-BEBC-71387B1601CE}" dt="2024-04-30T18:44:00.939" v="1208" actId="1076"/>
          <ac:spMkLst>
            <pc:docMk/>
            <pc:sldMk cId="1918885147" sldId="275"/>
            <ac:spMk id="2" creationId="{2F019DDB-28C6-1269-080E-5E64B31120CB}"/>
          </ac:spMkLst>
        </pc:spChg>
        <pc:spChg chg="del">
          <ac:chgData name="Mandal, Soumyajit" userId="cc2dee09-f030-4e27-b81d-09080933e3bb" providerId="ADAL" clId="{A9DE2ED9-6B50-4E3F-BEBC-71387B1601CE}" dt="2024-04-30T19:05:58.046" v="1447"/>
          <ac:spMkLst>
            <pc:docMk/>
            <pc:sldMk cId="1918885147" sldId="275"/>
            <ac:spMk id="3" creationId="{EA4A5E8B-FCB7-1AC8-C591-27C3EAAE1A6B}"/>
          </ac:spMkLst>
        </pc:spChg>
        <pc:picChg chg="add mod">
          <ac:chgData name="Mandal, Soumyajit" userId="cc2dee09-f030-4e27-b81d-09080933e3bb" providerId="ADAL" clId="{A9DE2ED9-6B50-4E3F-BEBC-71387B1601CE}" dt="2024-04-30T19:06:03.940" v="1449" actId="14100"/>
          <ac:picMkLst>
            <pc:docMk/>
            <pc:sldMk cId="1918885147" sldId="275"/>
            <ac:picMk id="5" creationId="{B436652D-54E1-05A7-05FC-26A1DD0E0783}"/>
          </ac:picMkLst>
        </pc:picChg>
      </pc:sldChg>
      <pc:sldChg chg="addSp delSp modSp new mod">
        <pc:chgData name="Mandal, Soumyajit" userId="cc2dee09-f030-4e27-b81d-09080933e3bb" providerId="ADAL" clId="{A9DE2ED9-6B50-4E3F-BEBC-71387B1601CE}" dt="2024-04-30T18:58:31.815" v="1424" actId="20577"/>
        <pc:sldMkLst>
          <pc:docMk/>
          <pc:sldMk cId="434079172" sldId="276"/>
        </pc:sldMkLst>
        <pc:spChg chg="mod">
          <ac:chgData name="Mandal, Soumyajit" userId="cc2dee09-f030-4e27-b81d-09080933e3bb" providerId="ADAL" clId="{A9DE2ED9-6B50-4E3F-BEBC-71387B1601CE}" dt="2024-04-30T18:58:31.815" v="1424" actId="20577"/>
          <ac:spMkLst>
            <pc:docMk/>
            <pc:sldMk cId="434079172" sldId="276"/>
            <ac:spMk id="2" creationId="{113376A3-BEB4-978F-5862-036B639A05CF}"/>
          </ac:spMkLst>
        </pc:spChg>
        <pc:spChg chg="mod">
          <ac:chgData name="Mandal, Soumyajit" userId="cc2dee09-f030-4e27-b81d-09080933e3bb" providerId="ADAL" clId="{A9DE2ED9-6B50-4E3F-BEBC-71387B1601CE}" dt="2024-04-30T18:51:03.378" v="1329" actId="1076"/>
          <ac:spMkLst>
            <pc:docMk/>
            <pc:sldMk cId="434079172" sldId="276"/>
            <ac:spMk id="3" creationId="{1CA3FE2C-2F35-7372-D857-6D6534FD842E}"/>
          </ac:spMkLst>
        </pc:spChg>
        <pc:graphicFrameChg chg="add del mod">
          <ac:chgData name="Mandal, Soumyajit" userId="cc2dee09-f030-4e27-b81d-09080933e3bb" providerId="ADAL" clId="{A9DE2ED9-6B50-4E3F-BEBC-71387B1601CE}" dt="2024-04-30T18:51:07.186" v="1335"/>
          <ac:graphicFrameMkLst>
            <pc:docMk/>
            <pc:sldMk cId="434079172" sldId="276"/>
            <ac:graphicFrameMk id="5" creationId="{2533D74E-1FA9-6DE5-AD3B-748CC5C42E05}"/>
          </ac:graphicFrameMkLst>
        </pc:graphicFrameChg>
        <pc:picChg chg="add mod">
          <ac:chgData name="Mandal, Soumyajit" userId="cc2dee09-f030-4e27-b81d-09080933e3bb" providerId="ADAL" clId="{A9DE2ED9-6B50-4E3F-BEBC-71387B1601CE}" dt="2024-04-30T18:55:23.557" v="1349" actId="14100"/>
          <ac:picMkLst>
            <pc:docMk/>
            <pc:sldMk cId="434079172" sldId="276"/>
            <ac:picMk id="6" creationId="{9795F7F0-BD68-FD27-AE4A-8EB03D3708A0}"/>
          </ac:picMkLst>
        </pc:picChg>
        <pc:picChg chg="add del mod">
          <ac:chgData name="Mandal, Soumyajit" userId="cc2dee09-f030-4e27-b81d-09080933e3bb" providerId="ADAL" clId="{A9DE2ED9-6B50-4E3F-BEBC-71387B1601CE}" dt="2024-04-30T18:54:40.813" v="1347" actId="478"/>
          <ac:picMkLst>
            <pc:docMk/>
            <pc:sldMk cId="434079172" sldId="276"/>
            <ac:picMk id="7" creationId="{D5A6CA70-F77C-65C8-E637-4FD8BCEDECEF}"/>
          </ac:picMkLst>
        </pc:picChg>
        <pc:picChg chg="add mod">
          <ac:chgData name="Mandal, Soumyajit" userId="cc2dee09-f030-4e27-b81d-09080933e3bb" providerId="ADAL" clId="{A9DE2ED9-6B50-4E3F-BEBC-71387B1601CE}" dt="2024-04-30T18:55:32.697" v="1351" actId="14100"/>
          <ac:picMkLst>
            <pc:docMk/>
            <pc:sldMk cId="434079172" sldId="276"/>
            <ac:picMk id="8" creationId="{CBB4B0E7-8A51-603E-9457-F5D11E6DF5CD}"/>
          </ac:picMkLst>
        </pc:picChg>
        <pc:picChg chg="add mod">
          <ac:chgData name="Mandal, Soumyajit" userId="cc2dee09-f030-4e27-b81d-09080933e3bb" providerId="ADAL" clId="{A9DE2ED9-6B50-4E3F-BEBC-71387B1601CE}" dt="2024-04-30T18:55:41.613" v="1352" actId="571"/>
          <ac:picMkLst>
            <pc:docMk/>
            <pc:sldMk cId="434079172" sldId="276"/>
            <ac:picMk id="9" creationId="{2ED81899-D037-C9FE-4CD3-9E4D4C52AB46}"/>
          </ac:picMkLst>
        </pc:picChg>
      </pc:sldChg>
      <pc:sldChg chg="new del">
        <pc:chgData name="Mandal, Soumyajit" userId="cc2dee09-f030-4e27-b81d-09080933e3bb" providerId="ADAL" clId="{A9DE2ED9-6B50-4E3F-BEBC-71387B1601CE}" dt="2024-04-30T18:49:43.123" v="1210" actId="2696"/>
        <pc:sldMkLst>
          <pc:docMk/>
          <pc:sldMk cId="4037351000" sldId="276"/>
        </pc:sldMkLst>
      </pc:sldChg>
      <pc:sldChg chg="add del">
        <pc:chgData name="Mandal, Soumyajit" userId="cc2dee09-f030-4e27-b81d-09080933e3bb" providerId="ADAL" clId="{A9DE2ED9-6B50-4E3F-BEBC-71387B1601CE}" dt="2024-04-30T18:51:07.186" v="1335"/>
        <pc:sldMkLst>
          <pc:docMk/>
          <pc:sldMk cId="252090159" sldId="277"/>
        </pc:sldMkLst>
      </pc:sldChg>
      <pc:sldChg chg="addSp modSp new mod ord">
        <pc:chgData name="Mandal, Soumyajit" userId="cc2dee09-f030-4e27-b81d-09080933e3bb" providerId="ADAL" clId="{A9DE2ED9-6B50-4E3F-BEBC-71387B1601CE}" dt="2024-04-30T19:01:53.136" v="1446" actId="1076"/>
        <pc:sldMkLst>
          <pc:docMk/>
          <pc:sldMk cId="2865804647" sldId="277"/>
        </pc:sldMkLst>
        <pc:spChg chg="mod">
          <ac:chgData name="Mandal, Soumyajit" userId="cc2dee09-f030-4e27-b81d-09080933e3bb" providerId="ADAL" clId="{A9DE2ED9-6B50-4E3F-BEBC-71387B1601CE}" dt="2024-04-30T18:58:24.071" v="1420" actId="20577"/>
          <ac:spMkLst>
            <pc:docMk/>
            <pc:sldMk cId="2865804647" sldId="277"/>
            <ac:spMk id="2" creationId="{0F52B7C6-D2FC-F149-26CB-D4146E45F8B1}"/>
          </ac:spMkLst>
        </pc:spChg>
        <pc:spChg chg="mod">
          <ac:chgData name="Mandal, Soumyajit" userId="cc2dee09-f030-4e27-b81d-09080933e3bb" providerId="ADAL" clId="{A9DE2ED9-6B50-4E3F-BEBC-71387B1601CE}" dt="2024-04-30T18:58:14.350" v="1414" actId="20577"/>
          <ac:spMkLst>
            <pc:docMk/>
            <pc:sldMk cId="2865804647" sldId="277"/>
            <ac:spMk id="3" creationId="{8F933362-6796-CD65-20C7-1850FFE437F7}"/>
          </ac:spMkLst>
        </pc:spChg>
        <pc:picChg chg="add mod">
          <ac:chgData name="Mandal, Soumyajit" userId="cc2dee09-f030-4e27-b81d-09080933e3bb" providerId="ADAL" clId="{A9DE2ED9-6B50-4E3F-BEBC-71387B1601CE}" dt="2024-04-30T18:58:47.400" v="1427" actId="14100"/>
          <ac:picMkLst>
            <pc:docMk/>
            <pc:sldMk cId="2865804647" sldId="277"/>
            <ac:picMk id="5" creationId="{89775FD5-337E-B39D-8CE0-C6B089B89234}"/>
          </ac:picMkLst>
        </pc:picChg>
        <pc:picChg chg="add mod">
          <ac:chgData name="Mandal, Soumyajit" userId="cc2dee09-f030-4e27-b81d-09080933e3bb" providerId="ADAL" clId="{A9DE2ED9-6B50-4E3F-BEBC-71387B1601CE}" dt="2024-04-30T18:59:41.280" v="1432" actId="1076"/>
          <ac:picMkLst>
            <pc:docMk/>
            <pc:sldMk cId="2865804647" sldId="277"/>
            <ac:picMk id="6" creationId="{FF13DC47-4969-8489-3923-DE2D854E85D3}"/>
          </ac:picMkLst>
        </pc:picChg>
        <pc:picChg chg="add mod modCrop">
          <ac:chgData name="Mandal, Soumyajit" userId="cc2dee09-f030-4e27-b81d-09080933e3bb" providerId="ADAL" clId="{A9DE2ED9-6B50-4E3F-BEBC-71387B1601CE}" dt="2024-04-30T19:00:57.743" v="1438" actId="14100"/>
          <ac:picMkLst>
            <pc:docMk/>
            <pc:sldMk cId="2865804647" sldId="277"/>
            <ac:picMk id="7" creationId="{B960D32F-A599-4FBE-1649-40369FDA6303}"/>
          </ac:picMkLst>
        </pc:picChg>
        <pc:picChg chg="add mod modCrop">
          <ac:chgData name="Mandal, Soumyajit" userId="cc2dee09-f030-4e27-b81d-09080933e3bb" providerId="ADAL" clId="{A9DE2ED9-6B50-4E3F-BEBC-71387B1601CE}" dt="2024-04-30T19:01:53.136" v="1446" actId="1076"/>
          <ac:picMkLst>
            <pc:docMk/>
            <pc:sldMk cId="2865804647" sldId="277"/>
            <ac:picMk id="8" creationId="{66DE4919-528E-3507-DC85-8333452203B9}"/>
          </ac:picMkLst>
        </pc:picChg>
      </pc:sldChg>
      <pc:sldChg chg="addSp delSp modSp new mod">
        <pc:chgData name="Mandal, Soumyajit" userId="cc2dee09-f030-4e27-b81d-09080933e3bb" providerId="ADAL" clId="{A9DE2ED9-6B50-4E3F-BEBC-71387B1601CE}" dt="2024-04-30T19:15:04.761" v="1615" actId="14100"/>
        <pc:sldMkLst>
          <pc:docMk/>
          <pc:sldMk cId="3708019886" sldId="278"/>
        </pc:sldMkLst>
        <pc:spChg chg="mod">
          <ac:chgData name="Mandal, Soumyajit" userId="cc2dee09-f030-4e27-b81d-09080933e3bb" providerId="ADAL" clId="{A9DE2ED9-6B50-4E3F-BEBC-71387B1601CE}" dt="2024-04-30T19:08:14.010" v="1488" actId="1076"/>
          <ac:spMkLst>
            <pc:docMk/>
            <pc:sldMk cId="3708019886" sldId="278"/>
            <ac:spMk id="2" creationId="{B673395A-5777-1CB0-D97F-03E7C6D7011D}"/>
          </ac:spMkLst>
        </pc:spChg>
        <pc:spChg chg="del">
          <ac:chgData name="Mandal, Soumyajit" userId="cc2dee09-f030-4e27-b81d-09080933e3bb" providerId="ADAL" clId="{A9DE2ED9-6B50-4E3F-BEBC-71387B1601CE}" dt="2024-04-30T19:08:15.799" v="1489"/>
          <ac:spMkLst>
            <pc:docMk/>
            <pc:sldMk cId="3708019886" sldId="278"/>
            <ac:spMk id="3" creationId="{0BA60E9E-6460-7310-9C7C-FCE73A72C8A8}"/>
          </ac:spMkLst>
        </pc:spChg>
        <pc:picChg chg="add mod">
          <ac:chgData name="Mandal, Soumyajit" userId="cc2dee09-f030-4e27-b81d-09080933e3bb" providerId="ADAL" clId="{A9DE2ED9-6B50-4E3F-BEBC-71387B1601CE}" dt="2024-04-30T19:08:40.552" v="1492" actId="14100"/>
          <ac:picMkLst>
            <pc:docMk/>
            <pc:sldMk cId="3708019886" sldId="278"/>
            <ac:picMk id="5" creationId="{F679BE26-4ED8-FFD7-8447-7054D9A6889F}"/>
          </ac:picMkLst>
        </pc:picChg>
        <pc:picChg chg="add mod">
          <ac:chgData name="Mandal, Soumyajit" userId="cc2dee09-f030-4e27-b81d-09080933e3bb" providerId="ADAL" clId="{A9DE2ED9-6B50-4E3F-BEBC-71387B1601CE}" dt="2024-04-30T19:15:04.761" v="1615" actId="14100"/>
          <ac:picMkLst>
            <pc:docMk/>
            <pc:sldMk cId="3708019886" sldId="278"/>
            <ac:picMk id="7" creationId="{E881AF4C-C968-9992-C125-2A1BF930C8E5}"/>
          </ac:picMkLst>
        </pc:picChg>
      </pc:sldChg>
      <pc:sldChg chg="addSp modSp new mod">
        <pc:chgData name="Mandal, Soumyajit" userId="cc2dee09-f030-4e27-b81d-09080933e3bb" providerId="ADAL" clId="{A9DE2ED9-6B50-4E3F-BEBC-71387B1601CE}" dt="2024-04-30T19:14:42.310" v="1608" actId="14100"/>
        <pc:sldMkLst>
          <pc:docMk/>
          <pc:sldMk cId="1239618246" sldId="279"/>
        </pc:sldMkLst>
        <pc:spChg chg="mod">
          <ac:chgData name="Mandal, Soumyajit" userId="cc2dee09-f030-4e27-b81d-09080933e3bb" providerId="ADAL" clId="{A9DE2ED9-6B50-4E3F-BEBC-71387B1601CE}" dt="2024-04-30T19:10:27.954" v="1517" actId="1076"/>
          <ac:spMkLst>
            <pc:docMk/>
            <pc:sldMk cId="1239618246" sldId="279"/>
            <ac:spMk id="2" creationId="{CC8AEC4D-04C4-BF4B-DE9E-B4D8C8252D91}"/>
          </ac:spMkLst>
        </pc:spChg>
        <pc:spChg chg="mod">
          <ac:chgData name="Mandal, Soumyajit" userId="cc2dee09-f030-4e27-b81d-09080933e3bb" providerId="ADAL" clId="{A9DE2ED9-6B50-4E3F-BEBC-71387B1601CE}" dt="2024-04-30T19:11:21.514" v="1604" actId="1076"/>
          <ac:spMkLst>
            <pc:docMk/>
            <pc:sldMk cId="1239618246" sldId="279"/>
            <ac:spMk id="3" creationId="{DFD9C7EC-5771-029E-CF58-897A5282591B}"/>
          </ac:spMkLst>
        </pc:spChg>
        <pc:spChg chg="add">
          <ac:chgData name="Mandal, Soumyajit" userId="cc2dee09-f030-4e27-b81d-09080933e3bb" providerId="ADAL" clId="{A9DE2ED9-6B50-4E3F-BEBC-71387B1601CE}" dt="2024-04-30T19:13:19.992" v="1606"/>
          <ac:spMkLst>
            <pc:docMk/>
            <pc:sldMk cId="1239618246" sldId="279"/>
            <ac:spMk id="6" creationId="{828FFD7E-7070-507F-AE58-D68D0FCD9DCE}"/>
          </ac:spMkLst>
        </pc:spChg>
        <pc:picChg chg="add mod">
          <ac:chgData name="Mandal, Soumyajit" userId="cc2dee09-f030-4e27-b81d-09080933e3bb" providerId="ADAL" clId="{A9DE2ED9-6B50-4E3F-BEBC-71387B1601CE}" dt="2024-04-30T19:14:42.310" v="1608" actId="14100"/>
          <ac:picMkLst>
            <pc:docMk/>
            <pc:sldMk cId="1239618246" sldId="279"/>
            <ac:picMk id="5" creationId="{BEB52B21-B84C-389F-364A-3E6565189D71}"/>
          </ac:picMkLst>
        </pc:picChg>
      </pc:sldChg>
      <pc:sldChg chg="new del">
        <pc:chgData name="Mandal, Soumyajit" userId="cc2dee09-f030-4e27-b81d-09080933e3bb" providerId="ADAL" clId="{A9DE2ED9-6B50-4E3F-BEBC-71387B1601CE}" dt="2024-04-30T19:15:42.545" v="1618" actId="47"/>
        <pc:sldMkLst>
          <pc:docMk/>
          <pc:sldMk cId="1692830126" sldId="280"/>
        </pc:sldMkLst>
      </pc:sldChg>
      <pc:sldChg chg="addSp modSp new mod modClrScheme chgLayout">
        <pc:chgData name="Mandal, Soumyajit" userId="cc2dee09-f030-4e27-b81d-09080933e3bb" providerId="ADAL" clId="{A9DE2ED9-6B50-4E3F-BEBC-71387B1601CE}" dt="2024-04-30T19:17:50.423" v="1660" actId="1076"/>
        <pc:sldMkLst>
          <pc:docMk/>
          <pc:sldMk cId="2507080330" sldId="281"/>
        </pc:sldMkLst>
        <pc:spChg chg="mod ord">
          <ac:chgData name="Mandal, Soumyajit" userId="cc2dee09-f030-4e27-b81d-09080933e3bb" providerId="ADAL" clId="{A9DE2ED9-6B50-4E3F-BEBC-71387B1601CE}" dt="2024-04-30T19:16:48.063" v="1619" actId="700"/>
          <ac:spMkLst>
            <pc:docMk/>
            <pc:sldMk cId="2507080330" sldId="281"/>
            <ac:spMk id="2" creationId="{9D20CB99-74B3-760F-C02F-3C4A8FBBCC3A}"/>
          </ac:spMkLst>
        </pc:spChg>
        <pc:spChg chg="add mod ord">
          <ac:chgData name="Mandal, Soumyajit" userId="cc2dee09-f030-4e27-b81d-09080933e3bb" providerId="ADAL" clId="{A9DE2ED9-6B50-4E3F-BEBC-71387B1601CE}" dt="2024-04-30T19:17:03.459" v="1652" actId="1076"/>
          <ac:spMkLst>
            <pc:docMk/>
            <pc:sldMk cId="2507080330" sldId="281"/>
            <ac:spMk id="3" creationId="{9FA931E9-7375-50A0-20F6-EEB1D33B2143}"/>
          </ac:spMkLst>
        </pc:spChg>
        <pc:picChg chg="add mod">
          <ac:chgData name="Mandal, Soumyajit" userId="cc2dee09-f030-4e27-b81d-09080933e3bb" providerId="ADAL" clId="{A9DE2ED9-6B50-4E3F-BEBC-71387B1601CE}" dt="2024-04-30T19:17:50.423" v="1660" actId="1076"/>
          <ac:picMkLst>
            <pc:docMk/>
            <pc:sldMk cId="2507080330" sldId="281"/>
            <ac:picMk id="3074" creationId="{55DFE423-81E9-297F-45C4-FF8838762BB5}"/>
          </ac:picMkLst>
        </pc:picChg>
      </pc:sldChg>
      <pc:sldChg chg="addSp delSp modSp new mod modClrScheme chgLayout">
        <pc:chgData name="Mandal, Soumyajit" userId="cc2dee09-f030-4e27-b81d-09080933e3bb" providerId="ADAL" clId="{A9DE2ED9-6B50-4E3F-BEBC-71387B1601CE}" dt="2024-04-30T19:26:06.424" v="2058" actId="20577"/>
        <pc:sldMkLst>
          <pc:docMk/>
          <pc:sldMk cId="3480739049" sldId="282"/>
        </pc:sldMkLst>
        <pc:spChg chg="del mod ord">
          <ac:chgData name="Mandal, Soumyajit" userId="cc2dee09-f030-4e27-b81d-09080933e3bb" providerId="ADAL" clId="{A9DE2ED9-6B50-4E3F-BEBC-71387B1601CE}" dt="2024-04-30T19:26:01.990" v="2045" actId="700"/>
          <ac:spMkLst>
            <pc:docMk/>
            <pc:sldMk cId="3480739049" sldId="282"/>
            <ac:spMk id="2" creationId="{4955BC51-9482-F648-E84D-06A5544C1385}"/>
          </ac:spMkLst>
        </pc:spChg>
        <pc:spChg chg="mod ord">
          <ac:chgData name="Mandal, Soumyajit" userId="cc2dee09-f030-4e27-b81d-09080933e3bb" providerId="ADAL" clId="{A9DE2ED9-6B50-4E3F-BEBC-71387B1601CE}" dt="2024-04-30T19:26:01.990" v="2045" actId="700"/>
          <ac:spMkLst>
            <pc:docMk/>
            <pc:sldMk cId="3480739049" sldId="282"/>
            <ac:spMk id="3" creationId="{93693B26-F9AC-A8E3-E5C1-5F02490080DE}"/>
          </ac:spMkLst>
        </pc:spChg>
        <pc:spChg chg="add mod ord">
          <ac:chgData name="Mandal, Soumyajit" userId="cc2dee09-f030-4e27-b81d-09080933e3bb" providerId="ADAL" clId="{A9DE2ED9-6B50-4E3F-BEBC-71387B1601CE}" dt="2024-04-30T19:26:06.424" v="2058" actId="20577"/>
          <ac:spMkLst>
            <pc:docMk/>
            <pc:sldMk cId="3480739049" sldId="282"/>
            <ac:spMk id="4" creationId="{A1DD00B8-F243-774D-CF77-78AEE3CC44DB}"/>
          </ac:spMkLst>
        </pc:spChg>
        <pc:spChg chg="add mod ord">
          <ac:chgData name="Mandal, Soumyajit" userId="cc2dee09-f030-4e27-b81d-09080933e3bb" providerId="ADAL" clId="{A9DE2ED9-6B50-4E3F-BEBC-71387B1601CE}" dt="2024-04-30T19:26:01.990" v="2045" actId="700"/>
          <ac:spMkLst>
            <pc:docMk/>
            <pc:sldMk cId="3480739049" sldId="282"/>
            <ac:spMk id="5" creationId="{63B32BCA-F4BC-EB52-FD9B-D4395FAB898B}"/>
          </ac:spMkLst>
        </pc:spChg>
      </pc:sldChg>
      <pc:sldChg chg="modSp add mod">
        <pc:chgData name="Mandal, Soumyajit" userId="cc2dee09-f030-4e27-b81d-09080933e3bb" providerId="ADAL" clId="{A9DE2ED9-6B50-4E3F-BEBC-71387B1601CE}" dt="2024-04-30T19:30:45.288" v="2086" actId="20577"/>
        <pc:sldMkLst>
          <pc:docMk/>
          <pc:sldMk cId="652074748" sldId="291"/>
        </pc:sldMkLst>
        <pc:spChg chg="mod">
          <ac:chgData name="Mandal, Soumyajit" userId="cc2dee09-f030-4e27-b81d-09080933e3bb" providerId="ADAL" clId="{A9DE2ED9-6B50-4E3F-BEBC-71387B1601CE}" dt="2024-04-30T19:30:45.288" v="2086" actId="20577"/>
          <ac:spMkLst>
            <pc:docMk/>
            <pc:sldMk cId="652074748" sldId="291"/>
            <ac:spMk id="2" creationId="{7877E3D8-5AB5-AD3A-0DDE-A157BCED2D90}"/>
          </ac:spMkLst>
        </pc:spChg>
      </pc:sldChg>
      <pc:sldChg chg="add">
        <pc:chgData name="Mandal, Soumyajit" userId="cc2dee09-f030-4e27-b81d-09080933e3bb" providerId="ADAL" clId="{A9DE2ED9-6B50-4E3F-BEBC-71387B1601CE}" dt="2024-04-30T19:27:41.872" v="2066"/>
        <pc:sldMkLst>
          <pc:docMk/>
          <pc:sldMk cId="3802523973" sldId="325"/>
        </pc:sldMkLst>
      </pc:sldChg>
      <pc:sldChg chg="add">
        <pc:chgData name="Mandal, Soumyajit" userId="cc2dee09-f030-4e27-b81d-09080933e3bb" providerId="ADAL" clId="{A9DE2ED9-6B50-4E3F-BEBC-71387B1601CE}" dt="2024-04-30T19:27:41.872" v="2066"/>
        <pc:sldMkLst>
          <pc:docMk/>
          <pc:sldMk cId="1373740915" sldId="1387"/>
        </pc:sldMkLst>
      </pc:sldChg>
      <pc:sldChg chg="modSp add mod">
        <pc:chgData name="Mandal, Soumyajit" userId="cc2dee09-f030-4e27-b81d-09080933e3bb" providerId="ADAL" clId="{A9DE2ED9-6B50-4E3F-BEBC-71387B1601CE}" dt="2024-04-30T19:29:41.135" v="2076" actId="14100"/>
        <pc:sldMkLst>
          <pc:docMk/>
          <pc:sldMk cId="0" sldId="1394"/>
        </pc:sldMkLst>
        <pc:spChg chg="mod">
          <ac:chgData name="Mandal, Soumyajit" userId="cc2dee09-f030-4e27-b81d-09080933e3bb" providerId="ADAL" clId="{A9DE2ED9-6B50-4E3F-BEBC-71387B1601CE}" dt="2024-04-30T19:29:41.135" v="2076" actId="14100"/>
          <ac:spMkLst>
            <pc:docMk/>
            <pc:sldMk cId="0" sldId="1394"/>
            <ac:spMk id="2" creationId="{00000000-0000-0000-0000-000000000000}"/>
          </ac:spMkLst>
        </pc:spChg>
      </pc:sldChg>
      <pc:sldChg chg="modSp add mod">
        <pc:chgData name="Mandal, Soumyajit" userId="cc2dee09-f030-4e27-b81d-09080933e3bb" providerId="ADAL" clId="{A9DE2ED9-6B50-4E3F-BEBC-71387B1601CE}" dt="2024-04-30T19:29:52.654" v="2078" actId="1076"/>
        <pc:sldMkLst>
          <pc:docMk/>
          <pc:sldMk cId="0" sldId="1395"/>
        </pc:sldMkLst>
        <pc:spChg chg="mod">
          <ac:chgData name="Mandal, Soumyajit" userId="cc2dee09-f030-4e27-b81d-09080933e3bb" providerId="ADAL" clId="{A9DE2ED9-6B50-4E3F-BEBC-71387B1601CE}" dt="2024-04-30T19:29:52.654" v="2078" actId="1076"/>
          <ac:spMkLst>
            <pc:docMk/>
            <pc:sldMk cId="0" sldId="1395"/>
            <ac:spMk id="2" creationId="{00000000-0000-0000-0000-000000000000}"/>
          </ac:spMkLst>
        </pc:spChg>
      </pc:sldChg>
      <pc:sldChg chg="modSp add mod">
        <pc:chgData name="Mandal, Soumyajit" userId="cc2dee09-f030-4e27-b81d-09080933e3bb" providerId="ADAL" clId="{A9DE2ED9-6B50-4E3F-BEBC-71387B1601CE}" dt="2024-04-30T19:30:33.883" v="2084" actId="1076"/>
        <pc:sldMkLst>
          <pc:docMk/>
          <pc:sldMk cId="0" sldId="1396"/>
        </pc:sldMkLst>
        <pc:spChg chg="mod">
          <ac:chgData name="Mandal, Soumyajit" userId="cc2dee09-f030-4e27-b81d-09080933e3bb" providerId="ADAL" clId="{A9DE2ED9-6B50-4E3F-BEBC-71387B1601CE}" dt="2024-04-30T19:30:33.883" v="2084" actId="1076"/>
          <ac:spMkLst>
            <pc:docMk/>
            <pc:sldMk cId="0" sldId="1396"/>
            <ac:spMk id="2" creationId="{00000000-0000-0000-0000-000000000000}"/>
          </ac:spMkLst>
        </pc:spChg>
        <pc:spChg chg="mod">
          <ac:chgData name="Mandal, Soumyajit" userId="cc2dee09-f030-4e27-b81d-09080933e3bb" providerId="ADAL" clId="{A9DE2ED9-6B50-4E3F-BEBC-71387B1601CE}" dt="2024-04-30T19:26:37.311" v="2059"/>
          <ac:spMkLst>
            <pc:docMk/>
            <pc:sldMk cId="0" sldId="1396"/>
            <ac:spMk id="7" creationId="{00000000-0000-0000-0000-000000000000}"/>
          </ac:spMkLst>
        </pc:spChg>
      </pc:sldChg>
      <pc:sldChg chg="add">
        <pc:chgData name="Mandal, Soumyajit" userId="cc2dee09-f030-4e27-b81d-09080933e3bb" providerId="ADAL" clId="{A9DE2ED9-6B50-4E3F-BEBC-71387B1601CE}" dt="2024-04-30T19:26:37.311" v="2059"/>
        <pc:sldMkLst>
          <pc:docMk/>
          <pc:sldMk cId="3204626101" sldId="1397"/>
        </pc:sldMkLst>
      </pc:sldChg>
      <pc:sldChg chg="add">
        <pc:chgData name="Mandal, Soumyajit" userId="cc2dee09-f030-4e27-b81d-09080933e3bb" providerId="ADAL" clId="{A9DE2ED9-6B50-4E3F-BEBC-71387B1601CE}" dt="2024-04-30T19:26:37.311" v="2059"/>
        <pc:sldMkLst>
          <pc:docMk/>
          <pc:sldMk cId="2561053993" sldId="1398"/>
        </pc:sldMkLst>
      </pc:sldChg>
      <pc:sldChg chg="modSp add mod">
        <pc:chgData name="Mandal, Soumyajit" userId="cc2dee09-f030-4e27-b81d-09080933e3bb" providerId="ADAL" clId="{A9DE2ED9-6B50-4E3F-BEBC-71387B1601CE}" dt="2024-04-30T19:26:58.312" v="2065" actId="20577"/>
        <pc:sldMkLst>
          <pc:docMk/>
          <pc:sldMk cId="910298756" sldId="1399"/>
        </pc:sldMkLst>
        <pc:spChg chg="mod">
          <ac:chgData name="Mandal, Soumyajit" userId="cc2dee09-f030-4e27-b81d-09080933e3bb" providerId="ADAL" clId="{A9DE2ED9-6B50-4E3F-BEBC-71387B1601CE}" dt="2024-04-30T19:26:58.312" v="2065" actId="20577"/>
          <ac:spMkLst>
            <pc:docMk/>
            <pc:sldMk cId="910298756" sldId="1399"/>
            <ac:spMk id="3" creationId="{FDB0E14B-6889-F849-8A8C-D01D7C36038D}"/>
          </ac:spMkLst>
        </pc:spChg>
      </pc:sldChg>
      <pc:sldMasterChg chg="add del addSldLayout delSldLayout modSldLayout">
        <pc:chgData name="Mandal, Soumyajit" userId="cc2dee09-f030-4e27-b81d-09080933e3bb" providerId="ADAL" clId="{A9DE2ED9-6B50-4E3F-BEBC-71387B1601CE}" dt="2024-04-30T17:56:20.531" v="345" actId="2696"/>
        <pc:sldMasterMkLst>
          <pc:docMk/>
          <pc:sldMasterMk cId="0" sldId="2147483648"/>
        </pc:sldMasterMkLst>
        <pc:sldLayoutChg chg="add del replId">
          <pc:chgData name="Mandal, Soumyajit" userId="cc2dee09-f030-4e27-b81d-09080933e3bb" providerId="ADAL" clId="{A9DE2ED9-6B50-4E3F-BEBC-71387B1601CE}" dt="2024-04-30T17:56:20.531" v="345" actId="2696"/>
          <pc:sldLayoutMkLst>
            <pc:docMk/>
            <pc:sldMasterMk cId="0" sldId="2147483648"/>
            <pc:sldLayoutMk cId="0" sldId="2147485085"/>
          </pc:sldLayoutMkLst>
        </pc:sldLayoutChg>
      </pc:sldMasterChg>
      <pc:sldMasterChg chg="modSldLayout">
        <pc:chgData name="Mandal, Soumyajit" userId="cc2dee09-f030-4e27-b81d-09080933e3bb" providerId="ADAL" clId="{A9DE2ED9-6B50-4E3F-BEBC-71387B1601CE}" dt="2024-04-30T17:42:20.339" v="2" actId="27028"/>
        <pc:sldMasterMkLst>
          <pc:docMk/>
          <pc:sldMasterMk cId="544521178" sldId="2147483660"/>
        </pc:sldMasterMkLst>
        <pc:sldLayoutChg chg="replId">
          <pc:chgData name="Mandal, Soumyajit" userId="cc2dee09-f030-4e27-b81d-09080933e3bb" providerId="ADAL" clId="{A9DE2ED9-6B50-4E3F-BEBC-71387B1601CE}" dt="2024-04-30T17:42:20.339" v="2" actId="27028"/>
          <pc:sldLayoutMkLst>
            <pc:docMk/>
            <pc:sldMasterMk cId="544521178" sldId="2147483660"/>
            <pc:sldLayoutMk cId="2794568956" sldId="2147485082"/>
          </pc:sldLayoutMkLst>
        </pc:sldLayoutChg>
      </pc:sldMasterChg>
      <pc:sldMasterChg chg="add del addSldLayout delSldLayout">
        <pc:chgData name="Mandal, Soumyajit" userId="cc2dee09-f030-4e27-b81d-09080933e3bb" providerId="ADAL" clId="{A9DE2ED9-6B50-4E3F-BEBC-71387B1601CE}" dt="2024-04-30T17:56:20.531" v="345" actId="2696"/>
        <pc:sldMasterMkLst>
          <pc:docMk/>
          <pc:sldMasterMk cId="0" sldId="2147484649"/>
        </pc:sldMasterMkLst>
        <pc:sldLayoutChg chg="add del">
          <pc:chgData name="Mandal, Soumyajit" userId="cc2dee09-f030-4e27-b81d-09080933e3bb" providerId="ADAL" clId="{A9DE2ED9-6B50-4E3F-BEBC-71387B1601CE}" dt="2024-04-30T17:56:20.531" v="345" actId="2696"/>
          <pc:sldLayoutMkLst>
            <pc:docMk/>
            <pc:sldMasterMk cId="0" sldId="2147484649"/>
            <pc:sldLayoutMk cId="2712841262" sldId="2147485081"/>
          </pc:sldLayoutMkLst>
        </pc:sldLayoutChg>
      </pc:sldMasterChg>
      <pc:sldMasterChg chg="add addSldLayout">
        <pc:chgData name="Mandal, Soumyajit" userId="cc2dee09-f030-4e27-b81d-09080933e3bb" providerId="ADAL" clId="{A9DE2ED9-6B50-4E3F-BEBC-71387B1601CE}" dt="2024-04-30T17:44:39.562" v="14" actId="27028"/>
        <pc:sldMasterMkLst>
          <pc:docMk/>
          <pc:sldMasterMk cId="544521178" sldId="2147485083"/>
        </pc:sldMasterMkLst>
        <pc:sldLayoutChg chg="add">
          <pc:chgData name="Mandal, Soumyajit" userId="cc2dee09-f030-4e27-b81d-09080933e3bb" providerId="ADAL" clId="{A9DE2ED9-6B50-4E3F-BEBC-71387B1601CE}" dt="2024-04-30T17:44:09.969" v="6" actId="27028"/>
          <pc:sldLayoutMkLst>
            <pc:docMk/>
            <pc:sldMasterMk cId="544521178" sldId="2147485083"/>
            <pc:sldLayoutMk cId="2794568956" sldId="2147483662"/>
          </pc:sldLayoutMkLst>
        </pc:sldLayoutChg>
        <pc:sldLayoutChg chg="add">
          <pc:chgData name="Mandal, Soumyajit" userId="cc2dee09-f030-4e27-b81d-09080933e3bb" providerId="ADAL" clId="{A9DE2ED9-6B50-4E3F-BEBC-71387B1601CE}" dt="2024-04-30T17:44:07.859" v="4" actId="27028"/>
          <pc:sldLayoutMkLst>
            <pc:docMk/>
            <pc:sldMasterMk cId="544521178" sldId="2147485083"/>
            <pc:sldLayoutMk cId="642655364" sldId="2147485084"/>
          </pc:sldLayoutMkLst>
        </pc:sldLayoutChg>
        <pc:sldLayoutChg chg="add">
          <pc:chgData name="Mandal, Soumyajit" userId="cc2dee09-f030-4e27-b81d-09080933e3bb" providerId="ADAL" clId="{A9DE2ED9-6B50-4E3F-BEBC-71387B1601CE}" dt="2024-04-30T17:44:39.562" v="14" actId="27028"/>
          <pc:sldLayoutMkLst>
            <pc:docMk/>
            <pc:sldMasterMk cId="544521178" sldId="2147485083"/>
            <pc:sldLayoutMk cId="4133593448" sldId="21474850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4/30/2024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F46672-6227-416A-BA4C-6306A7DA7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59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508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6" r:id="rId1"/>
    <p:sldLayoutId id="2147483662" r:id="rId2"/>
    <p:sldLayoutId id="2147485084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mandal@b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tif"/><Relationship Id="rId4" Type="http://schemas.openxmlformats.org/officeDocument/2006/relationships/image" Target="../media/image45.t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1.grc.nasa.gov/research-and-engineering/silicon-carbide-electronics-and-sensor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g"/><Relationship Id="rId4" Type="http://schemas.openxmlformats.org/officeDocument/2006/relationships/hyperlink" Target="https://ntrs.nasa.gov/citations/2019003195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Compound Semiconductors for HEP ASICs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1,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Soumyajit Mandal</a:t>
            </a:r>
          </a:p>
          <a:p>
            <a:r>
              <a:rPr lang="en-US" dirty="0">
                <a:hlinkClick r:id="rId2"/>
              </a:rPr>
              <a:t>smandal@bnl.gov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411A-7A23-4C86-C661-2403BB3F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041" y="206163"/>
            <a:ext cx="11049000" cy="800287"/>
          </a:xfrm>
        </p:spPr>
        <p:txBody>
          <a:bodyPr>
            <a:normAutofit/>
          </a:bodyPr>
          <a:lstStyle/>
          <a:p>
            <a:r>
              <a:rPr lang="en-US" sz="4000" dirty="0"/>
              <a:t>Key research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E862-4CEB-8BCA-4A28-FF279A9F0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1" y="1186142"/>
            <a:ext cx="5769534" cy="489193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a typeface="Times New Roman" panose="02020603050405020304" pitchFamily="18" charset="0"/>
              </a:rPr>
              <a:t>Goal</a:t>
            </a:r>
            <a:r>
              <a:rPr lang="en-US" sz="1800" b="1" dirty="0">
                <a:effectLst/>
                <a:ea typeface="Times New Roman" panose="02020603050405020304" pitchFamily="18" charset="0"/>
              </a:rPr>
              <a:t> 1: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Test the light collection efficiency of photodiodes in the NASA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process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a typeface="Times New Roman" panose="02020603050405020304" pitchFamily="18" charset="0"/>
              </a:rPr>
              <a:t>Goal</a:t>
            </a:r>
            <a:r>
              <a:rPr lang="en-US" sz="1800" b="1" dirty="0">
                <a:effectLst/>
                <a:ea typeface="Times New Roman" panose="02020603050405020304" pitchFamily="18" charset="0"/>
              </a:rPr>
              <a:t> 2: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Test existing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IC samples at high radiation levels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kern="0" dirty="0">
                <a:ea typeface="Times New Roman" panose="02020603050405020304" pitchFamily="18" charset="0"/>
              </a:rPr>
              <a:t>Goal</a:t>
            </a:r>
            <a:r>
              <a:rPr lang="en-US" sz="1800" b="1" kern="0" dirty="0">
                <a:effectLst/>
                <a:ea typeface="Times New Roman" panose="02020603050405020304" pitchFamily="18" charset="0"/>
              </a:rPr>
              <a:t> 3:  </a:t>
            </a:r>
            <a:r>
              <a:rPr lang="en-US" sz="1800" kern="0" dirty="0">
                <a:effectLst/>
                <a:ea typeface="Times New Roman" panose="02020603050405020304" pitchFamily="18" charset="0"/>
              </a:rPr>
              <a:t>Utilize baseline device models to design monolithic </a:t>
            </a:r>
            <a:r>
              <a:rPr lang="en-US" sz="1800" kern="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1800" kern="0" dirty="0">
                <a:effectLst/>
                <a:ea typeface="Times New Roman" panose="02020603050405020304" pitchFamily="18" charset="0"/>
              </a:rPr>
              <a:t> MAPS pixels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a typeface="Times New Roman" panose="02020603050405020304" pitchFamily="18" charset="0"/>
              </a:rPr>
              <a:t>Goal 4: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Develop post-radiation device models based on radiation testing results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a typeface="Times New Roman" panose="02020603050405020304" pitchFamily="18" charset="0"/>
              </a:rPr>
              <a:t>Goal</a:t>
            </a:r>
            <a:r>
              <a:rPr lang="en-US" sz="1800" b="1" dirty="0">
                <a:effectLst/>
                <a:ea typeface="Times New Roman" panose="02020603050405020304" pitchFamily="18" charset="0"/>
              </a:rPr>
              <a:t> 5: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Design, simulate, and layout a 32 x 32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MAPS chip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ea typeface="Times New Roman" panose="02020603050405020304" pitchFamily="18" charset="0"/>
              </a:rPr>
              <a:t>Goal</a:t>
            </a:r>
            <a:r>
              <a:rPr lang="en-US" sz="1800" b="1" dirty="0">
                <a:effectLst/>
                <a:ea typeface="Times New Roman" panose="02020603050405020304" pitchFamily="18" charset="0"/>
              </a:rPr>
              <a:t> 6: 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Fabricate and test the proposed </a:t>
            </a:r>
            <a:r>
              <a:rPr lang="en-US" sz="180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MAPS chip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C31F0-A40D-F17C-3FDD-F3543F2F6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pic>
        <p:nvPicPr>
          <p:cNvPr id="11" name="Picture 10" descr="A diagram of a diagram&#10;&#10;Description automatically generated">
            <a:extLst>
              <a:ext uri="{FF2B5EF4-FFF2-40B4-BE49-F238E27FC236}">
                <a16:creationId xmlns:a16="http://schemas.microsoft.com/office/drawing/2014/main" id="{8B23E879-86F4-257A-53CC-6F326F348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20" y="1233955"/>
            <a:ext cx="4548380" cy="4844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diagram of a diagram&#10;&#10;Description automatically generated">
            <a:extLst>
              <a:ext uri="{FF2B5EF4-FFF2-40B4-BE49-F238E27FC236}">
                <a16:creationId xmlns:a16="http://schemas.microsoft.com/office/drawing/2014/main" id="{F0ED4CB0-9BE0-BADD-23E0-9C0A1562DD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3"/>
          <a:stretch/>
        </p:blipFill>
        <p:spPr bwMode="auto">
          <a:xfrm>
            <a:off x="5374421" y="5017272"/>
            <a:ext cx="1824175" cy="17122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BA20D2-2F79-5D33-49D2-C43F9D73E633}"/>
              </a:ext>
            </a:extLst>
          </p:cNvPr>
          <p:cNvCxnSpPr/>
          <p:nvPr/>
        </p:nvCxnSpPr>
        <p:spPr>
          <a:xfrm flipV="1">
            <a:off x="7198596" y="3872753"/>
            <a:ext cx="1287992" cy="133872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8372F6-959B-D504-D804-E2364DF27B48}"/>
              </a:ext>
            </a:extLst>
          </p:cNvPr>
          <p:cNvCxnSpPr>
            <a:cxnSpLocks/>
          </p:cNvCxnSpPr>
          <p:nvPr/>
        </p:nvCxnSpPr>
        <p:spPr>
          <a:xfrm flipV="1">
            <a:off x="7198596" y="4093882"/>
            <a:ext cx="1287992" cy="2587838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68EED5-9BAE-174A-E148-2E08084C92AC}"/>
              </a:ext>
            </a:extLst>
          </p:cNvPr>
          <p:cNvSpPr txBox="1"/>
          <p:nvPr/>
        </p:nvSpPr>
        <p:spPr>
          <a:xfrm>
            <a:off x="7733802" y="6144731"/>
            <a:ext cx="3886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Block diagram of the proposed </a:t>
            </a:r>
            <a:r>
              <a:rPr lang="en-US" sz="1600" dirty="0" err="1"/>
              <a:t>SiC</a:t>
            </a:r>
            <a:r>
              <a:rPr lang="en-US" sz="1600" dirty="0"/>
              <a:t> MAPS prototype</a:t>
            </a:r>
          </a:p>
        </p:txBody>
      </p:sp>
    </p:spTree>
    <p:extLst>
      <p:ext uri="{BB962C8B-B14F-4D97-AF65-F5344CB8AC3E}">
        <p14:creationId xmlns:p14="http://schemas.microsoft.com/office/powerpoint/2010/main" val="171279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88" y="194568"/>
            <a:ext cx="11049000" cy="774827"/>
          </a:xfrm>
        </p:spPr>
        <p:txBody>
          <a:bodyPr>
            <a:normAutofit/>
          </a:bodyPr>
          <a:lstStyle/>
          <a:p>
            <a:r>
              <a:rPr lang="en-US" sz="4000" dirty="0"/>
              <a:t>Expected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36C7E-8D2D-6125-6890-FCD90EDB87BF}"/>
              </a:ext>
            </a:extLst>
          </p:cNvPr>
          <p:cNvSpPr txBox="1"/>
          <p:nvPr/>
        </p:nvSpPr>
        <p:spPr>
          <a:xfrm>
            <a:off x="478118" y="1094172"/>
            <a:ext cx="11235764" cy="4488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ea typeface="Times New Roman" panose="02020603050405020304" pitchFamily="18" charset="0"/>
              </a:rPr>
              <a:t>Well aligned with BNL’s core research mission in high energy physics.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ea typeface="Times New Roman" panose="02020603050405020304" pitchFamily="18" charset="0"/>
              </a:rPr>
              <a:t>Will 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pioneer the development of MAPS in </a:t>
            </a:r>
            <a:r>
              <a:rPr lang="en-US" sz="2000" kern="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sz="2000" kern="0" dirty="0">
                <a:effectLst/>
                <a:ea typeface="Times New Roman" panose="02020603050405020304" pitchFamily="18" charset="0"/>
              </a:rPr>
              <a:t>, which is a material with great promise for both high-radiation and high-temperature applications.  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effectLst/>
                <a:ea typeface="Times New Roman" panose="02020603050405020304" pitchFamily="18" charset="0"/>
              </a:rPr>
              <a:t>Little prior work exists in this area, making the project ideal for blue-sky research. </a:t>
            </a:r>
            <a:endParaRPr lang="en-US" sz="2000" kern="0" dirty="0">
              <a:ea typeface="Times New Roman" panose="02020603050405020304" pitchFamily="18" charset="0"/>
            </a:endParaRP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70C0"/>
                </a:solidFill>
              </a:rPr>
              <a:t>Key scientific outcomes: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Times New Roman" panose="02020603050405020304" pitchFamily="18" charset="0"/>
              </a:rPr>
              <a:t>G</a:t>
            </a:r>
            <a:r>
              <a:rPr lang="en-US" kern="0" dirty="0">
                <a:effectLst/>
                <a:ea typeface="Times New Roman" panose="02020603050405020304" pitchFamily="18" charset="0"/>
              </a:rPr>
              <a:t>aining fundamental knowledge of charge collection and radiation effects in integrated </a:t>
            </a:r>
            <a:r>
              <a:rPr lang="en-US" kern="0" dirty="0" err="1">
                <a:effectLst/>
                <a:ea typeface="Times New Roman" panose="02020603050405020304" pitchFamily="18" charset="0"/>
              </a:rPr>
              <a:t>SiC</a:t>
            </a:r>
            <a:r>
              <a:rPr lang="en-US" kern="0" dirty="0">
                <a:effectLst/>
                <a:ea typeface="Times New Roman" panose="02020603050405020304" pitchFamily="18" charset="0"/>
              </a:rPr>
              <a:t> devices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ffectLst/>
                <a:ea typeface="Times New Roman" panose="02020603050405020304" pitchFamily="18" charset="0"/>
              </a:rPr>
              <a:t>Demonstrating state-of-the-art applications in the form of radiation-hard MAPS arrays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ea typeface="Times New Roman" panose="02020603050405020304" pitchFamily="18" charset="0"/>
              </a:rPr>
              <a:t>Significant interest for FCC detector development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3">
                    <a:lumMod val="75000"/>
                  </a:schemeClr>
                </a:solidFill>
                <a:ea typeface="Times New Roman" panose="02020603050405020304" pitchFamily="18" charset="0"/>
              </a:rPr>
              <a:t>Additionally, of significant interest for fusion energy sciences (FES)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Funding opportunities: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Short term: </a:t>
            </a:r>
            <a:r>
              <a:rPr lang="en-US" kern="0" dirty="0">
                <a:effectLst/>
                <a:ea typeface="Times New Roman" panose="02020603050405020304" pitchFamily="18" charset="0"/>
              </a:rPr>
              <a:t>Significant funding potential from the DoE Office of Science</a:t>
            </a:r>
          </a:p>
          <a:p>
            <a:pPr marL="742950" lvl="1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C00000"/>
                </a:solidFill>
                <a:ea typeface="Times New Roman" panose="02020603050405020304" pitchFamily="18" charset="0"/>
              </a:rPr>
              <a:t>Medium term: </a:t>
            </a:r>
            <a:r>
              <a:rPr lang="en-US" kern="0" dirty="0">
                <a:ea typeface="Times New Roman" panose="02020603050405020304" pitchFamily="18" charset="0"/>
              </a:rPr>
              <a:t>Funding potential from NASA, DoD, and the private sector (</a:t>
            </a:r>
            <a:r>
              <a:rPr lang="en-US" dirty="0">
                <a:effectLst/>
                <a:ea typeface="Calibri" panose="020F0502020204030204" pitchFamily="34" charset="0"/>
              </a:rPr>
              <a:t>aerospace, mining, nuclear, and geothermal sectors)</a:t>
            </a:r>
          </a:p>
        </p:txBody>
      </p:sp>
    </p:spTree>
    <p:extLst>
      <p:ext uri="{BB962C8B-B14F-4D97-AF65-F5344CB8AC3E}">
        <p14:creationId xmlns:p14="http://schemas.microsoft.com/office/powerpoint/2010/main" val="29703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AA35F-4A89-38D4-0076-E599A6F22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851" y="270234"/>
            <a:ext cx="11049000" cy="971969"/>
          </a:xfrm>
        </p:spPr>
        <p:txBody>
          <a:bodyPr>
            <a:normAutofit/>
          </a:bodyPr>
          <a:lstStyle/>
          <a:p>
            <a:r>
              <a:rPr lang="en-US" sz="4000" dirty="0"/>
              <a:t>MPW fabrication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B0450-D398-0BA9-EE3F-A8D3DB52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42203"/>
            <a:ext cx="11049000" cy="420718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Compound semiconductor processes available at </a:t>
            </a:r>
            <a:r>
              <a:rPr lang="en-US" dirty="0" err="1"/>
              <a:t>Europractice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A0893-35E4-CB43-2A1D-EE6B0EFE3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17344-39F9-D171-F92A-25989518C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29"/>
          <a:stretch/>
        </p:blipFill>
        <p:spPr>
          <a:xfrm>
            <a:off x="571500" y="1796353"/>
            <a:ext cx="11203557" cy="445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3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03B4D-B52B-C625-8FC0-938A9F6A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97" y="260624"/>
            <a:ext cx="11049000" cy="845366"/>
          </a:xfrm>
        </p:spPr>
        <p:txBody>
          <a:bodyPr>
            <a:normAutofit/>
          </a:bodyPr>
          <a:lstStyle/>
          <a:p>
            <a:r>
              <a:rPr lang="en-US" sz="4000" dirty="0"/>
              <a:t>Fraunhofer </a:t>
            </a:r>
            <a:r>
              <a:rPr lang="en-US" sz="4000" dirty="0" err="1"/>
              <a:t>SiC</a:t>
            </a:r>
            <a:r>
              <a:rPr lang="en-US" sz="4000" dirty="0"/>
              <a:t> CMOS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34566-88C9-B946-5B55-6DB5CE048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341121"/>
            <a:ext cx="11049000" cy="469169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Focused on high-temperature (HT) and high-voltage (HV) applications</a:t>
            </a:r>
          </a:p>
          <a:p>
            <a:pPr marL="914400" lvl="1" indent="-457200"/>
            <a:r>
              <a:rPr lang="en-US" sz="2000" dirty="0"/>
              <a:t>2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CMOS, </a:t>
            </a:r>
            <a:r>
              <a:rPr lang="en-US" sz="2000" dirty="0"/>
              <a:t>1P2M (Pt) technology on 4H-SiC wafers</a:t>
            </a:r>
          </a:p>
          <a:p>
            <a:pPr marL="914400" lvl="1" indent="-457200"/>
            <a:r>
              <a:rPr lang="en-US" sz="2000" dirty="0"/>
              <a:t>Thick gate oxide allows drive voltages up to 20 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BA99D-EFB2-F0FD-0F39-A7E81A40B9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F92FBB-4F95-ED2A-C455-7031EA774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7" y="2579560"/>
            <a:ext cx="9383103" cy="35915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7B79B0-2DAC-A64D-22C9-012DA788E9D2}"/>
              </a:ext>
            </a:extLst>
          </p:cNvPr>
          <p:cNvSpPr txBox="1"/>
          <p:nvPr/>
        </p:nvSpPr>
        <p:spPr>
          <a:xfrm>
            <a:off x="2216989" y="627998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imec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08383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936C1-5AA4-4E53-731C-258379BF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30" y="270235"/>
            <a:ext cx="11049000" cy="868452"/>
          </a:xfrm>
        </p:spPr>
        <p:txBody>
          <a:bodyPr>
            <a:normAutofit/>
          </a:bodyPr>
          <a:lstStyle/>
          <a:p>
            <a:r>
              <a:rPr lang="en-US" sz="4000" dirty="0" err="1"/>
              <a:t>imec</a:t>
            </a:r>
            <a:r>
              <a:rPr lang="en-US" sz="4000" dirty="0"/>
              <a:t> </a:t>
            </a:r>
            <a:r>
              <a:rPr lang="en-US" sz="4000" dirty="0" err="1"/>
              <a:t>GaN</a:t>
            </a:r>
            <a:r>
              <a:rPr lang="en-US" sz="4000" dirty="0"/>
              <a:t> HEMT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862BA-A849-E27D-D1A3-5462ABB68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115" y="1230402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GaN</a:t>
            </a:r>
            <a:r>
              <a:rPr lang="en-US" sz="2400" dirty="0"/>
              <a:t> on SOI with deep trench isolation (DTI)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68CF-7F61-A3E2-23B9-F7CAE17BE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D21195-DE8D-1B2A-E554-C5FA6B9B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79" y="1781575"/>
            <a:ext cx="10706641" cy="35611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DADFF3-01E7-B126-0479-A445E2B153FC}"/>
              </a:ext>
            </a:extLst>
          </p:cNvPr>
          <p:cNvSpPr txBox="1"/>
          <p:nvPr/>
        </p:nvSpPr>
        <p:spPr>
          <a:xfrm>
            <a:off x="2216989" y="6279988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imec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C8758-4E46-DAB1-E799-977F22116389}"/>
              </a:ext>
            </a:extLst>
          </p:cNvPr>
          <p:cNvSpPr txBox="1"/>
          <p:nvPr/>
        </p:nvSpPr>
        <p:spPr>
          <a:xfrm>
            <a:off x="631884" y="4420646"/>
            <a:ext cx="3538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variants: 200V, 650V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Focused on power electronics</a:t>
            </a:r>
          </a:p>
        </p:txBody>
      </p:sp>
    </p:spTree>
    <p:extLst>
      <p:ext uri="{BB962C8B-B14F-4D97-AF65-F5344CB8AC3E}">
        <p14:creationId xmlns:p14="http://schemas.microsoft.com/office/powerpoint/2010/main" val="3550396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FADE-40DE-0D19-1F0F-9074FDFB9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03" y="244355"/>
            <a:ext cx="11049000" cy="885705"/>
          </a:xfrm>
        </p:spPr>
        <p:txBody>
          <a:bodyPr>
            <a:normAutofit/>
          </a:bodyPr>
          <a:lstStyle/>
          <a:p>
            <a:r>
              <a:rPr lang="en-US" sz="4000" dirty="0"/>
              <a:t>UMS </a:t>
            </a:r>
            <a:r>
              <a:rPr lang="en-US" sz="4000" dirty="0" err="1"/>
              <a:t>GaN</a:t>
            </a:r>
            <a:r>
              <a:rPr lang="en-US" sz="4000" dirty="0"/>
              <a:t> HEMT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E7FDA-7527-DEF9-A304-CF92B4EFD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35852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250 nm and 150 nm </a:t>
            </a:r>
            <a:r>
              <a:rPr lang="en-US" sz="2000" dirty="0" err="1"/>
              <a:t>GaN</a:t>
            </a:r>
            <a:r>
              <a:rPr lang="en-US" sz="2000" dirty="0"/>
              <a:t>-on-</a:t>
            </a:r>
            <a:r>
              <a:rPr lang="en-US" sz="2000" dirty="0" err="1"/>
              <a:t>SiC</a:t>
            </a:r>
            <a:r>
              <a:rPr lang="en-US" sz="2000" dirty="0"/>
              <a:t>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Focused on high-power RF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81CEC-EA8F-5CB3-6A0B-2AD75D49A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 sz="1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258F63-300D-4178-E0A3-F552D9457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362356"/>
              </p:ext>
            </p:extLst>
          </p:nvPr>
        </p:nvGraphicFramePr>
        <p:xfrm>
          <a:off x="6450051" y="1269092"/>
          <a:ext cx="5576980" cy="4353056"/>
        </p:xfrm>
        <a:graphic>
          <a:graphicData uri="http://schemas.openxmlformats.org/drawingml/2006/table">
            <a:tbl>
              <a:tblPr/>
              <a:tblGrid>
                <a:gridCol w="2402459">
                  <a:extLst>
                    <a:ext uri="{9D8B030D-6E8A-4147-A177-3AD203B41FA5}">
                      <a16:colId xmlns:a16="http://schemas.microsoft.com/office/drawing/2014/main" val="545380098"/>
                    </a:ext>
                  </a:extLst>
                </a:gridCol>
                <a:gridCol w="3174521">
                  <a:extLst>
                    <a:ext uri="{9D8B030D-6E8A-4147-A177-3AD203B41FA5}">
                      <a16:colId xmlns:a16="http://schemas.microsoft.com/office/drawing/2014/main" val="4207194832"/>
                    </a:ext>
                  </a:extLst>
                </a:gridCol>
              </a:tblGrid>
              <a:tr h="210343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dirty="0">
                          <a:effectLst/>
                          <a:latin typeface="Poppins" panose="00000500000000000000" pitchFamily="2" charset="0"/>
                        </a:rPr>
                        <a:t>GH25 0.25µm </a:t>
                      </a:r>
                      <a:r>
                        <a:rPr lang="en-US" sz="1400" b="1" dirty="0" err="1">
                          <a:effectLst/>
                          <a:latin typeface="Poppins" panose="00000500000000000000" pitchFamily="2" charset="0"/>
                        </a:rPr>
                        <a:t>GaN</a:t>
                      </a:r>
                      <a:r>
                        <a:rPr lang="en-US" sz="1400" b="1" dirty="0">
                          <a:effectLst/>
                          <a:latin typeface="Poppins" panose="00000500000000000000" pitchFamily="2" charset="0"/>
                        </a:rPr>
                        <a:t> HEMT</a:t>
                      </a:r>
                      <a:endParaRPr lang="en-US" sz="1400" dirty="0">
                        <a:effectLst/>
                        <a:latin typeface="Poppins" panose="00000500000000000000" pitchFamily="2" charset="0"/>
                      </a:endParaRPr>
                    </a:p>
                  </a:txBody>
                  <a:tcPr marL="42927" marR="42927" marT="21464" marB="21464" anchor="ctr">
                    <a:lnL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 err="1">
                          <a:effectLst/>
                          <a:latin typeface="Poppins" panose="00000500000000000000" pitchFamily="2" charset="0"/>
                        </a:rPr>
                        <a:t>AlGaN</a:t>
                      </a: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Poppins" panose="00000500000000000000" pitchFamily="2" charset="0"/>
                        </a:rPr>
                        <a:t>GaN</a:t>
                      </a: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 on </a:t>
                      </a:r>
                      <a:r>
                        <a:rPr lang="en-US" sz="1400" dirty="0" err="1">
                          <a:effectLst/>
                          <a:latin typeface="Poppins" panose="00000500000000000000" pitchFamily="2" charset="0"/>
                        </a:rPr>
                        <a:t>SiC</a:t>
                      </a: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,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100µm substrate thickness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4.5 W/mm power density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Power FETs: Ids+: 1A/mm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Gm: 290mS/mm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Recommended Operating Bias up to 30V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Life Time &gt;20 years at 200°C </a:t>
                      </a:r>
                      <a:r>
                        <a:rPr lang="en-US" sz="1400" dirty="0" err="1">
                          <a:effectLst/>
                          <a:latin typeface="Poppins" panose="00000500000000000000" pitchFamily="2" charset="0"/>
                        </a:rPr>
                        <a:t>Tj</a:t>
                      </a:r>
                      <a:br>
                        <a:rPr lang="en-US" sz="1400" dirty="0">
                          <a:effectLst/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latin typeface="Poppins" panose="00000500000000000000" pitchFamily="2" charset="0"/>
                        </a:rPr>
                        <a:t>Power and low noise RF amplification up to 20GHz</a:t>
                      </a:r>
                    </a:p>
                  </a:txBody>
                  <a:tcPr marL="42927" marR="42927" marT="21464" marB="21464" anchor="ctr">
                    <a:lnL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142528"/>
                  </a:ext>
                </a:extLst>
              </a:tr>
              <a:tr h="2103437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b="1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GH15 0.15µm </a:t>
                      </a:r>
                      <a:r>
                        <a:rPr lang="en-US" sz="1400" b="1" dirty="0" err="1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GaN</a:t>
                      </a:r>
                      <a:r>
                        <a:rPr lang="en-US" sz="1400" b="1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 HEMT</a:t>
                      </a:r>
                      <a:endParaRPr lang="en-US" sz="1400" dirty="0">
                        <a:effectLst/>
                        <a:highlight>
                          <a:srgbClr val="F7F7FB"/>
                        </a:highlight>
                        <a:latin typeface="Poppins" panose="00000500000000000000" pitchFamily="2" charset="0"/>
                      </a:endParaRPr>
                    </a:p>
                  </a:txBody>
                  <a:tcPr marL="42927" marR="42927" marT="21464" marB="21464" anchor="ctr">
                    <a:lnL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400" dirty="0" err="1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AlGaN</a:t>
                      </a: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GaN</a:t>
                      </a: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 on </a:t>
                      </a:r>
                      <a:r>
                        <a:rPr lang="en-US" sz="1400" dirty="0" err="1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SiC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70µm substrate thickness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4.2 W/mm power density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Power FETs: Ids+: 1.45A/mm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Gm: 405mS/mm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Recommended Operating Bias up to 25V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Life Time &gt;20 years at 200°C </a:t>
                      </a:r>
                      <a:r>
                        <a:rPr lang="en-US" sz="1400" dirty="0" err="1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Tj</a:t>
                      </a:r>
                      <a:b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</a:br>
                      <a:r>
                        <a:rPr lang="en-US" sz="1400" dirty="0">
                          <a:effectLst/>
                          <a:highlight>
                            <a:srgbClr val="F7F7FB"/>
                          </a:highlight>
                          <a:latin typeface="Poppins" panose="00000500000000000000" pitchFamily="2" charset="0"/>
                        </a:rPr>
                        <a:t>Power and low noise RF amplification up to 40GHz</a:t>
                      </a:r>
                    </a:p>
                  </a:txBody>
                  <a:tcPr marL="42927" marR="42927" marT="21464" marB="21464" anchor="ctr">
                    <a:lnL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9E9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258015"/>
                  </a:ext>
                </a:extLst>
              </a:tr>
            </a:tbl>
          </a:graphicData>
        </a:graphic>
      </p:graphicFrame>
      <p:sp>
        <p:nvSpPr>
          <p:cNvPr id="6" name="AutoShape 4">
            <a:extLst>
              <a:ext uri="{FF2B5EF4-FFF2-40B4-BE49-F238E27FC236}">
                <a16:creationId xmlns:a16="http://schemas.microsoft.com/office/drawing/2014/main" id="{3D97E1E7-5F9D-EBD1-776B-7E48E74295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A diagram of a metal detector&#10;&#10;Description automatically generated">
            <a:extLst>
              <a:ext uri="{FF2B5EF4-FFF2-40B4-BE49-F238E27FC236}">
                <a16:creationId xmlns:a16="http://schemas.microsoft.com/office/drawing/2014/main" id="{85EACCB9-6776-9729-86D1-708E383BF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75" y="3359694"/>
            <a:ext cx="5076825" cy="23050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FEC30-4B79-E19B-72F4-D447F5F9B104}"/>
              </a:ext>
            </a:extLst>
          </p:cNvPr>
          <p:cNvSpPr txBox="1"/>
          <p:nvPr/>
        </p:nvSpPr>
        <p:spPr>
          <a:xfrm>
            <a:off x="2216989" y="6279988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 credit: UMS</a:t>
            </a:r>
          </a:p>
        </p:txBody>
      </p:sp>
    </p:spTree>
    <p:extLst>
      <p:ext uri="{BB962C8B-B14F-4D97-AF65-F5344CB8AC3E}">
        <p14:creationId xmlns:p14="http://schemas.microsoft.com/office/powerpoint/2010/main" val="2002771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9DDB-28C6-1269-080E-5E64B311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746" y="251915"/>
            <a:ext cx="11049000" cy="871492"/>
          </a:xfrm>
        </p:spPr>
        <p:txBody>
          <a:bodyPr>
            <a:normAutofit/>
          </a:bodyPr>
          <a:lstStyle/>
          <a:p>
            <a:r>
              <a:rPr lang="en-US" sz="4000" dirty="0"/>
              <a:t>DoD access to </a:t>
            </a:r>
            <a:r>
              <a:rPr lang="en-US" sz="4000" dirty="0" err="1"/>
              <a:t>GaN</a:t>
            </a:r>
            <a:r>
              <a:rPr lang="en-US" sz="4000" dirty="0"/>
              <a:t> processes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36652D-54E1-05A7-05FC-26A1DD0E0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746" y="1123407"/>
            <a:ext cx="7847823" cy="497259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B4759-15B2-F9D3-F162-D3DE8583E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18885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3395A-5777-1CB0-D97F-03E7C6D70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1" y="176280"/>
            <a:ext cx="11049000" cy="827949"/>
          </a:xfrm>
        </p:spPr>
        <p:txBody>
          <a:bodyPr>
            <a:normAutofit/>
          </a:bodyPr>
          <a:lstStyle/>
          <a:p>
            <a:r>
              <a:rPr lang="en-US" sz="4000" dirty="0"/>
              <a:t>DoD access to </a:t>
            </a:r>
            <a:r>
              <a:rPr lang="en-US" sz="4000" dirty="0" err="1"/>
              <a:t>GaN</a:t>
            </a:r>
            <a:r>
              <a:rPr lang="en-US" sz="4000" dirty="0"/>
              <a:t> processes (2)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79BE26-4ED8-FFD7-8447-7054D9A68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7025" y="1004229"/>
            <a:ext cx="8009195" cy="506564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F2D33-EB04-F279-5A94-EA1736994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7" name="Picture 6" descr="A cover of a book&#10;&#10;Description automatically generated">
            <a:extLst>
              <a:ext uri="{FF2B5EF4-FFF2-40B4-BE49-F238E27FC236}">
                <a16:creationId xmlns:a16="http://schemas.microsoft.com/office/drawing/2014/main" id="{E881AF4C-C968-9992-C125-2A1BF930C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04" y="1106815"/>
            <a:ext cx="2973958" cy="460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19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EC4D-04C4-BF4B-DE9E-B4D8C8252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" y="269331"/>
            <a:ext cx="11049000" cy="784406"/>
          </a:xfrm>
        </p:spPr>
        <p:txBody>
          <a:bodyPr>
            <a:normAutofit/>
          </a:bodyPr>
          <a:lstStyle/>
          <a:p>
            <a:r>
              <a:rPr lang="en-US" sz="4000" dirty="0"/>
              <a:t>Qorvo </a:t>
            </a:r>
            <a:r>
              <a:rPr lang="en-US" sz="4000" dirty="0" err="1"/>
              <a:t>GaN</a:t>
            </a:r>
            <a:r>
              <a:rPr lang="en-US" sz="4000" dirty="0"/>
              <a:t> processes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9C7EC-5771-029E-CF58-897A52825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80" y="1076688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DoD trusted foundry, access available through DMEA TAPO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7C007-4423-1A5A-4114-0781B93A0A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52B21-B84C-389F-364A-3E6565189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23" y="1495155"/>
            <a:ext cx="10945753" cy="386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1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A931E9-7375-50A0-20F6-EEB1D33B2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414" y="268379"/>
            <a:ext cx="11049000" cy="923744"/>
          </a:xfrm>
        </p:spPr>
        <p:txBody>
          <a:bodyPr>
            <a:normAutofit/>
          </a:bodyPr>
          <a:lstStyle/>
          <a:p>
            <a:r>
              <a:rPr lang="en-US" sz="4000" dirty="0"/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0CB99-74B3-760F-C02F-3C4A8FBBC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  <p:pic>
        <p:nvPicPr>
          <p:cNvPr id="3074" name="Picture 2" descr="Thank You Letter Vector Art PNG, Thank You Text Lettering With Flowers ...">
            <a:extLst>
              <a:ext uri="{FF2B5EF4-FFF2-40B4-BE49-F238E27FC236}">
                <a16:creationId xmlns:a16="http://schemas.microsoft.com/office/drawing/2014/main" id="{55DFE423-81E9-297F-45C4-FF8838762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 b="7114"/>
          <a:stretch/>
        </p:blipFill>
        <p:spPr bwMode="auto">
          <a:xfrm>
            <a:off x="2771503" y="1071154"/>
            <a:ext cx="6468792" cy="5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08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Monolithic Active Pixel Sensors in Silicon Carbide for Future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891842"/>
            <a:ext cx="10334625" cy="627572"/>
          </a:xfrm>
        </p:spPr>
        <p:txBody>
          <a:bodyPr/>
          <a:lstStyle/>
          <a:p>
            <a:r>
              <a:rPr lang="en-US" dirty="0"/>
              <a:t>May 1,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Soumyajit Mandal</a:t>
            </a:r>
            <a:r>
              <a:rPr lang="en-US" baseline="30000" dirty="0"/>
              <a:t>1</a:t>
            </a:r>
            <a:r>
              <a:rPr lang="en-US" dirty="0"/>
              <a:t>, Grzegorz W. Deptuch</a:t>
            </a:r>
            <a:r>
              <a:rPr lang="en-US" baseline="30000" dirty="0"/>
              <a:t>1</a:t>
            </a:r>
            <a:r>
              <a:rPr lang="en-US" dirty="0"/>
              <a:t>, Gary Hunter</a:t>
            </a:r>
            <a:r>
              <a:rPr lang="en-US" baseline="30000" dirty="0"/>
              <a:t>2</a:t>
            </a:r>
            <a:r>
              <a:rPr lang="en-US" dirty="0"/>
              <a:t>, Philip Neudeck</a:t>
            </a:r>
            <a:r>
              <a:rPr lang="en-US" baseline="30000" dirty="0"/>
              <a:t>2</a:t>
            </a:r>
          </a:p>
          <a:p>
            <a:r>
              <a:rPr lang="en-US" baseline="30000" dirty="0"/>
              <a:t>1</a:t>
            </a:r>
            <a:r>
              <a:rPr lang="en-US" dirty="0"/>
              <a:t>Instrumentation Department, Brookhaven National Laboratory</a:t>
            </a:r>
          </a:p>
          <a:p>
            <a:r>
              <a:rPr lang="en-US" baseline="30000" dirty="0"/>
              <a:t>2</a:t>
            </a:r>
            <a:r>
              <a:rPr lang="en-US" dirty="0"/>
              <a:t>NASA Glenn Research Center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3631114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693B26-F9AC-A8E3-E5C1-5F0249008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 sz="1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DD00B8-F243-774D-CF77-78AEE3CC4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32BCA-F4BC-EB52-FD9B-D4395FAB89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9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Active Pixel Sensors in Silicon Carbide for Plasma Monitoring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1,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Soumyajit Mandal, Grzegorz W. </a:t>
            </a:r>
            <a:r>
              <a:rPr lang="en-US" dirty="0" err="1"/>
              <a:t>Deptuch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98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FA79-A0FD-DE32-9F21-A79BB1CDB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065" y="188234"/>
            <a:ext cx="11049000" cy="842122"/>
          </a:xfrm>
        </p:spPr>
        <p:txBody>
          <a:bodyPr>
            <a:normAutofit/>
          </a:bodyPr>
          <a:lstStyle/>
          <a:p>
            <a:r>
              <a:rPr lang="en-US" sz="4000" dirty="0"/>
              <a:t>Types of plasmas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714362-7C0E-AD79-03E8-476E9E5D9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1433" y="1030356"/>
            <a:ext cx="7009133" cy="55971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D07C4-BB73-BB2F-3B85-BEA2984761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04626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B511F-AEC4-417A-F63D-705977BD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159" y="269501"/>
            <a:ext cx="11049000" cy="728569"/>
          </a:xfrm>
        </p:spPr>
        <p:txBody>
          <a:bodyPr>
            <a:normAutofit/>
          </a:bodyPr>
          <a:lstStyle/>
          <a:p>
            <a:r>
              <a:rPr lang="en-US" sz="4000" dirty="0"/>
              <a:t>Magnetically confined fusion (MCF)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6D6998-3ECB-EA73-923C-66F10B2EB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460" y="1045882"/>
            <a:ext cx="8267079" cy="53691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9720F1-7EEC-B620-EBDD-7B81B7D03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6105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807" y="86946"/>
            <a:ext cx="10496916" cy="124457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15" dirty="0"/>
              <a:t>Strategy </a:t>
            </a:r>
            <a:r>
              <a:rPr sz="4000" dirty="0"/>
              <a:t>for Plasma Diagnostics </a:t>
            </a:r>
            <a:r>
              <a:rPr sz="4000" spc="-5" dirty="0"/>
              <a:t>in Fusion</a:t>
            </a:r>
            <a:r>
              <a:rPr sz="4000" spc="-65" dirty="0"/>
              <a:t> </a:t>
            </a:r>
            <a:r>
              <a:rPr sz="4000" spc="-5" dirty="0"/>
              <a:t>Reactors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684507" y="6434575"/>
            <a:ext cx="84455" cy="203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1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14259" y="2072639"/>
            <a:ext cx="4445508" cy="30403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17292" y="3326891"/>
            <a:ext cx="266700" cy="1016509"/>
          </a:xfrm>
          <a:custGeom>
            <a:avLst/>
            <a:gdLst/>
            <a:ahLst/>
            <a:cxnLst/>
            <a:rect l="l" t="t" r="r" b="b"/>
            <a:pathLst>
              <a:path w="266700" h="1333500">
                <a:moveTo>
                  <a:pt x="266700" y="1200150"/>
                </a:moveTo>
                <a:lnTo>
                  <a:pt x="0" y="1200150"/>
                </a:lnTo>
                <a:lnTo>
                  <a:pt x="133350" y="1333500"/>
                </a:lnTo>
                <a:lnTo>
                  <a:pt x="266700" y="1200150"/>
                </a:lnTo>
                <a:close/>
              </a:path>
              <a:path w="266700" h="1333500">
                <a:moveTo>
                  <a:pt x="200025" y="133350"/>
                </a:moveTo>
                <a:lnTo>
                  <a:pt x="66675" y="133350"/>
                </a:lnTo>
                <a:lnTo>
                  <a:pt x="66675" y="1200150"/>
                </a:lnTo>
                <a:lnTo>
                  <a:pt x="200025" y="1200150"/>
                </a:lnTo>
                <a:lnTo>
                  <a:pt x="200025" y="133350"/>
                </a:lnTo>
                <a:close/>
              </a:path>
              <a:path w="266700" h="1333500">
                <a:moveTo>
                  <a:pt x="133350" y="0"/>
                </a:moveTo>
                <a:lnTo>
                  <a:pt x="0" y="133350"/>
                </a:lnTo>
                <a:lnTo>
                  <a:pt x="266700" y="133350"/>
                </a:lnTo>
                <a:lnTo>
                  <a:pt x="13335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7292" y="3326891"/>
            <a:ext cx="266700" cy="1016509"/>
          </a:xfrm>
          <a:custGeom>
            <a:avLst/>
            <a:gdLst/>
            <a:ahLst/>
            <a:cxnLst/>
            <a:rect l="l" t="t" r="r" b="b"/>
            <a:pathLst>
              <a:path w="266700" h="1333500">
                <a:moveTo>
                  <a:pt x="0" y="133350"/>
                </a:moveTo>
                <a:lnTo>
                  <a:pt x="133350" y="0"/>
                </a:lnTo>
                <a:lnTo>
                  <a:pt x="266700" y="133350"/>
                </a:lnTo>
                <a:lnTo>
                  <a:pt x="200025" y="133350"/>
                </a:lnTo>
                <a:lnTo>
                  <a:pt x="200025" y="1200150"/>
                </a:lnTo>
                <a:lnTo>
                  <a:pt x="266700" y="1200150"/>
                </a:lnTo>
                <a:lnTo>
                  <a:pt x="133350" y="1333500"/>
                </a:lnTo>
                <a:lnTo>
                  <a:pt x="0" y="1200150"/>
                </a:lnTo>
                <a:lnTo>
                  <a:pt x="66675" y="1200150"/>
                </a:lnTo>
                <a:lnTo>
                  <a:pt x="66675" y="133350"/>
                </a:lnTo>
                <a:lnTo>
                  <a:pt x="0" y="13335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250179" y="6353555"/>
            <a:ext cx="6794500" cy="370840"/>
          </a:xfrm>
          <a:custGeom>
            <a:avLst/>
            <a:gdLst/>
            <a:ahLst/>
            <a:cxnLst/>
            <a:rect l="l" t="t" r="r" b="b"/>
            <a:pathLst>
              <a:path w="6794500" h="370840">
                <a:moveTo>
                  <a:pt x="0" y="370332"/>
                </a:moveTo>
                <a:lnTo>
                  <a:pt x="6793992" y="370332"/>
                </a:lnTo>
                <a:lnTo>
                  <a:pt x="6793992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8091" y="1428369"/>
            <a:ext cx="11591290" cy="5255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3550" marR="0" lvl="0" indent="-451484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463550" algn="l"/>
                <a:tab pos="464184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Design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state-of-the-art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diagnostics for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present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day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devices</a:t>
            </a:r>
            <a:r>
              <a:rPr kumimoji="0" sz="2400" b="1" i="0" u="none" strike="noStrike" kern="1200" cap="none" spc="1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with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812800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813435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high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accuracy,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812800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813435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high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spatial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temporal</a:t>
            </a:r>
            <a:r>
              <a:rPr kumimoji="0" sz="2400" b="1" i="0" u="none" strike="noStrike" kern="1200" cap="none" spc="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resolution.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469900" marR="0" lvl="0" indent="0" algn="l" defTabSz="914400" rtl="0" eaLnBrk="1" fontAlgn="auto" latinLnBrk="0" hangingPunct="1">
              <a:lnSpc>
                <a:spcPct val="10000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Establish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appropriate plasma</a:t>
            </a:r>
            <a:r>
              <a:rPr kumimoji="0" sz="2400" b="1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models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93687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ITER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diagnostics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355600" algn="l"/>
                <a:tab pos="356235" algn="l"/>
              </a:tabLst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355600" marR="0" lvl="0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"/>
              <a:tabLst>
                <a:tab pos="355600" algn="l"/>
                <a:tab pos="35623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Consider how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to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diagnose 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control</a:t>
            </a:r>
            <a:r>
              <a:rPr kumimoji="0" sz="2400" b="1" i="0" u="none" strike="noStrike" kern="1200" cap="none" spc="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DEMO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812800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81343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Harsh environment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with radiation,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heat and</a:t>
            </a:r>
            <a:r>
              <a:rPr kumimoji="0" sz="24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particles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812800" marR="0" lvl="1" indent="-34353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"/>
              <a:tabLst>
                <a:tab pos="813435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Small number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crude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(but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robust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reliable)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diagnostics are</a:t>
            </a:r>
            <a:r>
              <a:rPr kumimoji="0" sz="2400" b="1" i="0" u="none" strike="noStrike" kern="1200" cap="none" spc="1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available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469900" marR="0" lvl="0" indent="0" algn="l" defTabSz="914400" rtl="0" eaLnBrk="1" fontAlgn="auto" latinLnBrk="0" hangingPunct="1">
              <a:lnSpc>
                <a:spcPts val="2710"/>
              </a:lnSpc>
              <a:spcBef>
                <a:spcPts val="9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Wingdings"/>
                <a:ea typeface="+mn-ea"/>
                <a:cs typeface="Wingdings"/>
              </a:rPr>
              <a:t>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Utilize models</a:t>
            </a:r>
            <a:r>
              <a:rPr kumimoji="0" sz="2400" b="1" i="0" u="none" strike="noStrike" kern="1200" cap="none" spc="-3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heavily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5113655" marR="0" lvl="0" indent="0" algn="l" defTabSz="914400" rtl="0" eaLnBrk="1" fontAlgn="auto" latinLnBrk="0" hangingPunct="1">
              <a:lnSpc>
                <a:spcPts val="19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Reference: 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A.J.H.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Donné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| ESI |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Garching,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 | 16th June 2015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|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0304" y="265125"/>
            <a:ext cx="10110942" cy="50590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/>
              <a:t>Challenges and </a:t>
            </a:r>
            <a:r>
              <a:rPr sz="3200" spc="-10" dirty="0"/>
              <a:t>Requirements </a:t>
            </a:r>
            <a:r>
              <a:rPr sz="3200" dirty="0"/>
              <a:t>for </a:t>
            </a:r>
            <a:r>
              <a:rPr sz="3200" spc="-5" dirty="0"/>
              <a:t>ITER</a:t>
            </a:r>
            <a:r>
              <a:rPr sz="3200" spc="10" dirty="0"/>
              <a:t> </a:t>
            </a:r>
            <a:r>
              <a:rPr sz="3200" spc="-10" dirty="0"/>
              <a:t>Diagnostics</a:t>
            </a:r>
            <a:endParaRPr sz="3200" dirty="0"/>
          </a:p>
        </p:txBody>
      </p:sp>
      <p:sp>
        <p:nvSpPr>
          <p:cNvPr id="3" name="object 3"/>
          <p:cNvSpPr txBox="1"/>
          <p:nvPr/>
        </p:nvSpPr>
        <p:spPr>
          <a:xfrm>
            <a:off x="11684507" y="6434575"/>
            <a:ext cx="84455" cy="2032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2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69529" y="3762755"/>
            <a:ext cx="3674193" cy="2953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6179" y="1243711"/>
            <a:ext cx="9914890" cy="5208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Many</a:t>
            </a:r>
            <a:r>
              <a:rPr kumimoji="0" sz="2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Challenges: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Advanced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diagnostics for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physics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study and</a:t>
            </a:r>
            <a:r>
              <a:rPr kumimoji="0" sz="2400" b="1" i="0" u="none" strike="noStrike" kern="1200" cap="none" spc="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control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with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Hostile environment (neutrons, gammas,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ions,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tritium)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Nuclear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environment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Stringent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demands on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the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engineering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including remote</a:t>
            </a:r>
            <a:r>
              <a:rPr kumimoji="0" sz="2400" b="1" i="0" u="none" strike="noStrike" kern="1200" cap="none" spc="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handling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Requires</a:t>
            </a:r>
            <a:r>
              <a:rPr kumimoji="0" sz="2400" b="1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robustness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Long plasma pulse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length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Requires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high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stability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Control role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the</a:t>
            </a:r>
            <a:r>
              <a:rPr kumimoji="0" sz="2400" b="1" i="0" u="none" strike="noStrike" kern="1200" cap="none" spc="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measurements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Requires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high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accuracy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and</a:t>
            </a:r>
            <a:r>
              <a:rPr kumimoji="0" sz="2400" b="1" i="0" u="none" strike="noStrike" kern="1200" cap="none" spc="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reliability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Integration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of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multiple diagnostics in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single</a:t>
            </a:r>
            <a:r>
              <a:rPr kumimoji="0" sz="2400" b="1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ports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Requires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well organized</a:t>
            </a:r>
            <a:r>
              <a:rPr kumimoji="0" sz="2400" b="1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engineering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7443" y="254143"/>
            <a:ext cx="765186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15" dirty="0"/>
              <a:t>Roles </a:t>
            </a:r>
            <a:r>
              <a:rPr sz="4000" spc="-30" dirty="0"/>
              <a:t>of </a:t>
            </a:r>
            <a:r>
              <a:rPr sz="4000" spc="-5" dirty="0"/>
              <a:t>ITER</a:t>
            </a:r>
            <a:r>
              <a:rPr sz="4000" spc="-65" dirty="0"/>
              <a:t> </a:t>
            </a:r>
            <a:r>
              <a:rPr sz="4000" dirty="0"/>
              <a:t>Diagnostics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7443" y="1250813"/>
            <a:ext cx="8964930" cy="4826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An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extensive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set </a:t>
            </a:r>
            <a:r>
              <a:rPr kumimoji="0" sz="24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of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diagnostics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to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provide measurements</a:t>
            </a:r>
            <a:r>
              <a:rPr kumimoji="0" sz="2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for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Machine</a:t>
            </a:r>
            <a:r>
              <a:rPr kumimoji="0" sz="2400" b="1" i="0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protection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247015" marR="0" lvl="0" indent="-234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Separatrix/wall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gap, 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first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wall temperature,</a:t>
            </a:r>
            <a:r>
              <a:rPr kumimoji="0" sz="24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etc.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Plasma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control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234251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Plasma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shape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position, plasma current, 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divertor diagnostics,</a:t>
            </a: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etc.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Physics</a:t>
            </a:r>
            <a:r>
              <a:rPr kumimoji="0" sz="2400" b="1" i="0" u="none" strike="noStrike" kern="1200" cap="none" spc="3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studies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1993264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247650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Confined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alpha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particles,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alpha-driven modes,  </a:t>
            </a:r>
            <a:r>
              <a:rPr kumimoji="0" sz="2400" b="1" i="0" u="none" strike="noStrike" kern="1200" cap="none" spc="-1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etc.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&gt; 50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individual</a:t>
            </a:r>
            <a:r>
              <a:rPr kumimoji="0" sz="2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measurements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58509" y="2467455"/>
            <a:ext cx="4463289" cy="3890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11562588" y="6421875"/>
            <a:ext cx="2444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Malgun Gothic"/>
                <a:ea typeface="+mn-ea"/>
                <a:cs typeface="Malgun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mtClean="0"/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9635" y="42637"/>
            <a:ext cx="907433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spc="-5" dirty="0"/>
              <a:t>ITER </a:t>
            </a:r>
            <a:r>
              <a:rPr sz="4000" dirty="0"/>
              <a:t>Diagnostics</a:t>
            </a:r>
            <a:r>
              <a:rPr sz="4000" spc="-100" dirty="0"/>
              <a:t> </a:t>
            </a:r>
            <a:r>
              <a:rPr sz="4000" spc="-5" dirty="0"/>
              <a:t>Issues</a:t>
            </a:r>
          </a:p>
        </p:txBody>
      </p:sp>
      <p:sp>
        <p:nvSpPr>
          <p:cNvPr id="3" name="object 3"/>
          <p:cNvSpPr/>
          <p:nvPr/>
        </p:nvSpPr>
        <p:spPr>
          <a:xfrm>
            <a:off x="1629155" y="669036"/>
            <a:ext cx="8991219" cy="5887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876" y="1054608"/>
            <a:ext cx="1336675" cy="36893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40640" rIns="0" bIns="0" rtlCol="0">
            <a:spAutoFit/>
          </a:bodyPr>
          <a:lstStyle/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Radiation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29900" y="2400300"/>
            <a:ext cx="1478280" cy="646430"/>
          </a:xfrm>
          <a:custGeom>
            <a:avLst/>
            <a:gdLst/>
            <a:ahLst/>
            <a:cxnLst/>
            <a:rect l="l" t="t" r="r" b="b"/>
            <a:pathLst>
              <a:path w="1478279" h="646430">
                <a:moveTo>
                  <a:pt x="0" y="646176"/>
                </a:moveTo>
                <a:lnTo>
                  <a:pt x="1478279" y="646176"/>
                </a:lnTo>
                <a:lnTo>
                  <a:pt x="1478279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09909" y="2429383"/>
            <a:ext cx="120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Depo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s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ition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&amp;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algun Gothic"/>
                <a:ea typeface="+mn-ea"/>
                <a:cs typeface="Malgun Gothic"/>
              </a:rPr>
              <a:t>erosion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algun Gothic"/>
              <a:ea typeface="+mn-ea"/>
              <a:cs typeface="Malgun Gothic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11562588" y="6421875"/>
            <a:ext cx="2444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rgbClr val="888888"/>
                </a:solidFill>
                <a:latin typeface="Malgun Gothic"/>
                <a:ea typeface="+mn-ea"/>
                <a:cs typeface="Malgun Gothic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lang="en-US" smtClean="0"/>
              <a:pPr marL="381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Malgun Gothic"/>
              <a:ea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66" y="164708"/>
            <a:ext cx="11049000" cy="726621"/>
          </a:xfrm>
        </p:spPr>
        <p:txBody>
          <a:bodyPr>
            <a:normAutofit/>
          </a:bodyPr>
          <a:lstStyle/>
          <a:p>
            <a:r>
              <a:rPr lang="en-US" sz="4000" dirty="0"/>
              <a:t>Types of pixel detectors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77314C-9CCC-4375-8FA9-671B6E48B0C3}"/>
              </a:ext>
            </a:extLst>
          </p:cNvPr>
          <p:cNvSpPr txBox="1"/>
          <p:nvPr/>
        </p:nvSpPr>
        <p:spPr>
          <a:xfrm>
            <a:off x="549802" y="2703745"/>
            <a:ext cx="270392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Hybrid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528903F-0446-40FE-9C4B-EBC2F20A7D7C}"/>
              </a:ext>
            </a:extLst>
          </p:cNvPr>
          <p:cNvGrpSpPr/>
          <p:nvPr/>
        </p:nvGrpSpPr>
        <p:grpSpPr>
          <a:xfrm>
            <a:off x="2556755" y="1380769"/>
            <a:ext cx="7124768" cy="400110"/>
            <a:chOff x="1728848" y="1139811"/>
            <a:chExt cx="7124768" cy="40011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1FC2790-4FA9-4093-8C0A-4AC150727081}"/>
                </a:ext>
              </a:extLst>
            </p:cNvPr>
            <p:cNvSpPr/>
            <p:nvPr/>
          </p:nvSpPr>
          <p:spPr>
            <a:xfrm>
              <a:off x="1728848" y="1204796"/>
              <a:ext cx="7124768" cy="29185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137DBE-6417-4BD0-B590-4A2C516FABAD}"/>
                </a:ext>
              </a:extLst>
            </p:cNvPr>
            <p:cNvSpPr txBox="1"/>
            <p:nvPr/>
          </p:nvSpPr>
          <p:spPr>
            <a:xfrm>
              <a:off x="1857714" y="1139811"/>
              <a:ext cx="6820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</a:rPr>
                <a:t>Three</a:t>
              </a:r>
              <a:r>
                <a:rPr lang="en-US" sz="2000" dirty="0"/>
                <a:t> types of physical integration of pixel detectors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4027C05-235E-45D7-B0F8-17B81481752E}"/>
              </a:ext>
            </a:extLst>
          </p:cNvPr>
          <p:cNvSpPr txBox="1"/>
          <p:nvPr/>
        </p:nvSpPr>
        <p:spPr>
          <a:xfrm>
            <a:off x="4167168" y="2135195"/>
            <a:ext cx="270392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Monolithic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FE9EF6-38DF-4005-BC9E-2CBCDCB62228}"/>
              </a:ext>
            </a:extLst>
          </p:cNvPr>
          <p:cNvSpPr txBox="1"/>
          <p:nvPr/>
        </p:nvSpPr>
        <p:spPr>
          <a:xfrm>
            <a:off x="8192051" y="2135195"/>
            <a:ext cx="270392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integrated</a:t>
            </a:r>
          </a:p>
        </p:txBody>
      </p:sp>
      <p:pic>
        <p:nvPicPr>
          <p:cNvPr id="16" name="Picture 15" descr="Diagram&#10;&#10;Description automatically generated with low confidence">
            <a:extLst>
              <a:ext uri="{FF2B5EF4-FFF2-40B4-BE49-F238E27FC236}">
                <a16:creationId xmlns:a16="http://schemas.microsoft.com/office/drawing/2014/main" id="{D795B167-1288-4FB7-880C-4932CA97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547" y="2904567"/>
            <a:ext cx="4941951" cy="2178939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28AA7F-DE34-4578-BD4F-79184672A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3" y="3263148"/>
            <a:ext cx="3688461" cy="17868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0EDDB3-01F9-42A9-8ECD-6CE27B735069}"/>
              </a:ext>
            </a:extLst>
          </p:cNvPr>
          <p:cNvSpPr txBox="1"/>
          <p:nvPr/>
        </p:nvSpPr>
        <p:spPr>
          <a:xfrm>
            <a:off x="4721415" y="3677607"/>
            <a:ext cx="159542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SOI</a:t>
            </a:r>
            <a:r>
              <a:rPr lang="en-US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process</a:t>
            </a:r>
            <a:endParaRPr lang="en-US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A9D549E-DBC9-4147-B81C-8F7EAFC38C94}"/>
              </a:ext>
            </a:extLst>
          </p:cNvPr>
          <p:cNvSpPr txBox="1"/>
          <p:nvPr/>
        </p:nvSpPr>
        <p:spPr>
          <a:xfrm>
            <a:off x="4778427" y="5011968"/>
            <a:ext cx="159542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i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bulk</a:t>
            </a:r>
            <a:r>
              <a:rPr lang="en-US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process </a:t>
            </a:r>
            <a:endParaRPr lang="en-US" i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Picture 2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AA5968-6F83-4522-B4AF-E485DE101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139" y="2619947"/>
            <a:ext cx="3451098" cy="1114806"/>
          </a:xfrm>
          <a:prstGeom prst="rect">
            <a:avLst/>
          </a:prstGeom>
        </p:spPr>
      </p:pic>
      <p:pic>
        <p:nvPicPr>
          <p:cNvPr id="30" name="Picture 29" descr="Diagram&#10;&#10;Description automatically generated">
            <a:extLst>
              <a:ext uri="{FF2B5EF4-FFF2-40B4-BE49-F238E27FC236}">
                <a16:creationId xmlns:a16="http://schemas.microsoft.com/office/drawing/2014/main" id="{40ECAE56-FBEC-4F68-A262-94BF3CA28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522" y="3986558"/>
            <a:ext cx="3421761" cy="1058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190F3-0943-8756-2455-94BBB8005763}"/>
              </a:ext>
            </a:extLst>
          </p:cNvPr>
          <p:cNvSpPr txBox="1"/>
          <p:nvPr/>
        </p:nvSpPr>
        <p:spPr>
          <a:xfrm>
            <a:off x="8455716" y="4948886"/>
            <a:ext cx="2176591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7013" eaLnBrk="0" hangingPunct="0">
              <a:lnSpc>
                <a:spcPct val="95000"/>
              </a:lnSpc>
            </a:pPr>
            <a:r>
              <a:rPr lang="en-US" i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multi-tier process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0B5C84-21E5-90A5-10EB-8E1E70BD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94C3F-BC1A-4FE1-B994-AE677BD7BE0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0805E-5589-2074-EC0F-68C3843D3D10}"/>
              </a:ext>
            </a:extLst>
          </p:cNvPr>
          <p:cNvSpPr txBox="1"/>
          <p:nvPr/>
        </p:nvSpPr>
        <p:spPr>
          <a:xfrm>
            <a:off x="4105891" y="5493884"/>
            <a:ext cx="2826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Monolithic active pixel sensor (MAPS)</a:t>
            </a:r>
          </a:p>
        </p:txBody>
      </p:sp>
    </p:spTree>
    <p:extLst>
      <p:ext uri="{BB962C8B-B14F-4D97-AF65-F5344CB8AC3E}">
        <p14:creationId xmlns:p14="http://schemas.microsoft.com/office/powerpoint/2010/main" val="380252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17542" y="1133594"/>
            <a:ext cx="3731139" cy="26313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7175" y="4638675"/>
            <a:ext cx="2809875" cy="16192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2068" y="108222"/>
            <a:ext cx="7799915" cy="57066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spc="-10" dirty="0"/>
              <a:t>Use of MAPS within detectors</a:t>
            </a:r>
            <a:endParaRPr sz="36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40980" y="690155"/>
            <a:ext cx="1579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6FC0"/>
                </a:solidFill>
                <a:latin typeface="Tahoma"/>
                <a:cs typeface="Tahoma"/>
              </a:rPr>
              <a:t>Nuclear</a:t>
            </a:r>
            <a:r>
              <a:rPr sz="1800" spc="-6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006FC0"/>
                </a:solidFill>
                <a:latin typeface="Tahoma"/>
                <a:cs typeface="Tahoma"/>
              </a:rPr>
              <a:t>Physics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33414" y="3825938"/>
            <a:ext cx="13423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6FC0"/>
                </a:solidFill>
                <a:latin typeface="Tahoma"/>
                <a:cs typeface="Tahoma"/>
              </a:rPr>
              <a:t>Astrophysics,</a:t>
            </a:r>
            <a:endParaRPr sz="18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865109" y="638175"/>
            <a:ext cx="3993515" cy="1885950"/>
            <a:chOff x="7865109" y="638175"/>
            <a:chExt cx="3993515" cy="18859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2524" y="638175"/>
              <a:ext cx="3086100" cy="188595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865109" y="1831466"/>
              <a:ext cx="1646555" cy="481965"/>
            </a:xfrm>
            <a:custGeom>
              <a:avLst/>
              <a:gdLst/>
              <a:ahLst/>
              <a:cxnLst/>
              <a:rect l="l" t="t" r="r" b="b"/>
              <a:pathLst>
                <a:path w="1646554" h="481964">
                  <a:moveTo>
                    <a:pt x="1570106" y="27546"/>
                  </a:moveTo>
                  <a:lnTo>
                    <a:pt x="0" y="463169"/>
                  </a:lnTo>
                  <a:lnTo>
                    <a:pt x="5080" y="481457"/>
                  </a:lnTo>
                  <a:lnTo>
                    <a:pt x="1575202" y="45955"/>
                  </a:lnTo>
                  <a:lnTo>
                    <a:pt x="1570106" y="27546"/>
                  </a:lnTo>
                  <a:close/>
                </a:path>
                <a:path w="1646554" h="481964">
                  <a:moveTo>
                    <a:pt x="1637454" y="24130"/>
                  </a:moveTo>
                  <a:lnTo>
                    <a:pt x="1582420" y="24130"/>
                  </a:lnTo>
                  <a:lnTo>
                    <a:pt x="1587500" y="42545"/>
                  </a:lnTo>
                  <a:lnTo>
                    <a:pt x="1575202" y="45955"/>
                  </a:lnTo>
                  <a:lnTo>
                    <a:pt x="1582801" y="73406"/>
                  </a:lnTo>
                  <a:lnTo>
                    <a:pt x="1637454" y="24130"/>
                  </a:lnTo>
                  <a:close/>
                </a:path>
                <a:path w="1646554" h="481964">
                  <a:moveTo>
                    <a:pt x="1582420" y="24130"/>
                  </a:moveTo>
                  <a:lnTo>
                    <a:pt x="1570106" y="27546"/>
                  </a:lnTo>
                  <a:lnTo>
                    <a:pt x="1575202" y="45955"/>
                  </a:lnTo>
                  <a:lnTo>
                    <a:pt x="1587500" y="42545"/>
                  </a:lnTo>
                  <a:lnTo>
                    <a:pt x="1582420" y="24130"/>
                  </a:lnTo>
                  <a:close/>
                </a:path>
                <a:path w="1646554" h="481964">
                  <a:moveTo>
                    <a:pt x="1562481" y="0"/>
                  </a:moveTo>
                  <a:lnTo>
                    <a:pt x="1570106" y="27546"/>
                  </a:lnTo>
                  <a:lnTo>
                    <a:pt x="1582420" y="24130"/>
                  </a:lnTo>
                  <a:lnTo>
                    <a:pt x="1637454" y="24130"/>
                  </a:lnTo>
                  <a:lnTo>
                    <a:pt x="1646047" y="16383"/>
                  </a:lnTo>
                  <a:lnTo>
                    <a:pt x="156248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95300" y="857250"/>
            <a:ext cx="5010150" cy="3886200"/>
            <a:chOff x="495300" y="857250"/>
            <a:chExt cx="5010150" cy="388620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300" y="1228725"/>
              <a:ext cx="5010150" cy="351472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67051" y="1309751"/>
              <a:ext cx="1704975" cy="419100"/>
            </a:xfrm>
            <a:custGeom>
              <a:avLst/>
              <a:gdLst/>
              <a:ahLst/>
              <a:cxnLst/>
              <a:rect l="l" t="t" r="r" b="b"/>
              <a:pathLst>
                <a:path w="1704975" h="419100">
                  <a:moveTo>
                    <a:pt x="0" y="209550"/>
                  </a:moveTo>
                  <a:lnTo>
                    <a:pt x="27392" y="156620"/>
                  </a:lnTo>
                  <a:lnTo>
                    <a:pt x="73956" y="124006"/>
                  </a:lnTo>
                  <a:lnTo>
                    <a:pt x="140776" y="94114"/>
                  </a:lnTo>
                  <a:lnTo>
                    <a:pt x="181142" y="80345"/>
                  </a:lnTo>
                  <a:lnTo>
                    <a:pt x="225804" y="67445"/>
                  </a:lnTo>
                  <a:lnTo>
                    <a:pt x="274506" y="55476"/>
                  </a:lnTo>
                  <a:lnTo>
                    <a:pt x="326992" y="44501"/>
                  </a:lnTo>
                  <a:lnTo>
                    <a:pt x="383008" y="34583"/>
                  </a:lnTo>
                  <a:lnTo>
                    <a:pt x="442296" y="25784"/>
                  </a:lnTo>
                  <a:lnTo>
                    <a:pt x="504601" y="18166"/>
                  </a:lnTo>
                  <a:lnTo>
                    <a:pt x="569666" y="11793"/>
                  </a:lnTo>
                  <a:lnTo>
                    <a:pt x="637238" y="6728"/>
                  </a:lnTo>
                  <a:lnTo>
                    <a:pt x="707058" y="3032"/>
                  </a:lnTo>
                  <a:lnTo>
                    <a:pt x="778872" y="768"/>
                  </a:lnTo>
                  <a:lnTo>
                    <a:pt x="852424" y="0"/>
                  </a:lnTo>
                  <a:lnTo>
                    <a:pt x="925976" y="768"/>
                  </a:lnTo>
                  <a:lnTo>
                    <a:pt x="997793" y="3032"/>
                  </a:lnTo>
                  <a:lnTo>
                    <a:pt x="1067618" y="6728"/>
                  </a:lnTo>
                  <a:lnTo>
                    <a:pt x="1135195" y="11793"/>
                  </a:lnTo>
                  <a:lnTo>
                    <a:pt x="1200268" y="18166"/>
                  </a:lnTo>
                  <a:lnTo>
                    <a:pt x="1262581" y="25784"/>
                  </a:lnTo>
                  <a:lnTo>
                    <a:pt x="1321878" y="34583"/>
                  </a:lnTo>
                  <a:lnTo>
                    <a:pt x="1377903" y="44501"/>
                  </a:lnTo>
                  <a:lnTo>
                    <a:pt x="1430400" y="55476"/>
                  </a:lnTo>
                  <a:lnTo>
                    <a:pt x="1479112" y="67445"/>
                  </a:lnTo>
                  <a:lnTo>
                    <a:pt x="1523784" y="80345"/>
                  </a:lnTo>
                  <a:lnTo>
                    <a:pt x="1564159" y="94114"/>
                  </a:lnTo>
                  <a:lnTo>
                    <a:pt x="1599982" y="108688"/>
                  </a:lnTo>
                  <a:lnTo>
                    <a:pt x="1656945" y="140004"/>
                  </a:lnTo>
                  <a:lnTo>
                    <a:pt x="1692626" y="173792"/>
                  </a:lnTo>
                  <a:lnTo>
                    <a:pt x="1704975" y="209550"/>
                  </a:lnTo>
                  <a:lnTo>
                    <a:pt x="1701845" y="227625"/>
                  </a:lnTo>
                  <a:lnTo>
                    <a:pt x="1677574" y="262436"/>
                  </a:lnTo>
                  <a:lnTo>
                    <a:pt x="1630996" y="295039"/>
                  </a:lnTo>
                  <a:lnTo>
                    <a:pt x="1564159" y="324929"/>
                  </a:lnTo>
                  <a:lnTo>
                    <a:pt x="1523784" y="338700"/>
                  </a:lnTo>
                  <a:lnTo>
                    <a:pt x="1479112" y="351604"/>
                  </a:lnTo>
                  <a:lnTo>
                    <a:pt x="1430400" y="363578"/>
                  </a:lnTo>
                  <a:lnTo>
                    <a:pt x="1377903" y="374558"/>
                  </a:lnTo>
                  <a:lnTo>
                    <a:pt x="1321878" y="384483"/>
                  </a:lnTo>
                  <a:lnTo>
                    <a:pt x="1262581" y="393289"/>
                  </a:lnTo>
                  <a:lnTo>
                    <a:pt x="1200268" y="400913"/>
                  </a:lnTo>
                  <a:lnTo>
                    <a:pt x="1135195" y="407292"/>
                  </a:lnTo>
                  <a:lnTo>
                    <a:pt x="1067618" y="412363"/>
                  </a:lnTo>
                  <a:lnTo>
                    <a:pt x="997793" y="416064"/>
                  </a:lnTo>
                  <a:lnTo>
                    <a:pt x="925976" y="418330"/>
                  </a:lnTo>
                  <a:lnTo>
                    <a:pt x="852424" y="419100"/>
                  </a:lnTo>
                  <a:lnTo>
                    <a:pt x="778872" y="418330"/>
                  </a:lnTo>
                  <a:lnTo>
                    <a:pt x="707058" y="416064"/>
                  </a:lnTo>
                  <a:lnTo>
                    <a:pt x="637238" y="412363"/>
                  </a:lnTo>
                  <a:lnTo>
                    <a:pt x="569666" y="407292"/>
                  </a:lnTo>
                  <a:lnTo>
                    <a:pt x="504601" y="400913"/>
                  </a:lnTo>
                  <a:lnTo>
                    <a:pt x="442296" y="393289"/>
                  </a:lnTo>
                  <a:lnTo>
                    <a:pt x="383008" y="384483"/>
                  </a:lnTo>
                  <a:lnTo>
                    <a:pt x="326992" y="374558"/>
                  </a:lnTo>
                  <a:lnTo>
                    <a:pt x="274506" y="363578"/>
                  </a:lnTo>
                  <a:lnTo>
                    <a:pt x="225804" y="351604"/>
                  </a:lnTo>
                  <a:lnTo>
                    <a:pt x="181142" y="338700"/>
                  </a:lnTo>
                  <a:lnTo>
                    <a:pt x="140776" y="324929"/>
                  </a:lnTo>
                  <a:lnTo>
                    <a:pt x="104962" y="310354"/>
                  </a:lnTo>
                  <a:lnTo>
                    <a:pt x="48014" y="279045"/>
                  </a:lnTo>
                  <a:lnTo>
                    <a:pt x="12344" y="245275"/>
                  </a:lnTo>
                  <a:lnTo>
                    <a:pt x="0" y="20955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24226" y="947801"/>
              <a:ext cx="974090" cy="417830"/>
            </a:xfrm>
            <a:custGeom>
              <a:avLst/>
              <a:gdLst/>
              <a:ahLst/>
              <a:cxnLst/>
              <a:rect l="l" t="t" r="r" b="b"/>
              <a:pathLst>
                <a:path w="974089" h="417830">
                  <a:moveTo>
                    <a:pt x="0" y="417322"/>
                  </a:moveTo>
                  <a:lnTo>
                    <a:pt x="974089" y="0"/>
                  </a:lnTo>
                </a:path>
              </a:pathLst>
            </a:custGeom>
            <a:ln w="63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1126" y="1708213"/>
              <a:ext cx="265430" cy="0"/>
            </a:xfrm>
            <a:custGeom>
              <a:avLst/>
              <a:gdLst/>
              <a:ahLst/>
              <a:cxnLst/>
              <a:rect l="l" t="t" r="r" b="b"/>
              <a:pathLst>
                <a:path w="265429">
                  <a:moveTo>
                    <a:pt x="0" y="0"/>
                  </a:moveTo>
                  <a:lnTo>
                    <a:pt x="265049" y="0"/>
                  </a:lnTo>
                </a:path>
              </a:pathLst>
            </a:custGeom>
            <a:ln w="412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86175" y="857250"/>
              <a:ext cx="1123950" cy="876300"/>
            </a:xfrm>
            <a:custGeom>
              <a:avLst/>
              <a:gdLst/>
              <a:ahLst/>
              <a:cxnLst/>
              <a:rect l="l" t="t" r="r" b="b"/>
              <a:pathLst>
                <a:path w="1123950" h="876300">
                  <a:moveTo>
                    <a:pt x="1123950" y="0"/>
                  </a:moveTo>
                  <a:lnTo>
                    <a:pt x="0" y="0"/>
                  </a:lnTo>
                  <a:lnTo>
                    <a:pt x="0" y="876300"/>
                  </a:lnTo>
                  <a:lnTo>
                    <a:pt x="1123950" y="876300"/>
                  </a:lnTo>
                  <a:lnTo>
                    <a:pt x="11239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33620" y="801687"/>
            <a:ext cx="3145537" cy="8540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ts val="1630"/>
              </a:lnSpc>
              <a:spcBef>
                <a:spcPts val="125"/>
              </a:spcBef>
            </a:pP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SILICON</a:t>
            </a:r>
            <a:r>
              <a:rPr sz="1400" spc="-6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 marR="30480">
              <a:lnSpc>
                <a:spcPts val="1580"/>
              </a:lnSpc>
              <a:spcBef>
                <a:spcPts val="85"/>
              </a:spcBef>
            </a:pP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Pixel</a:t>
            </a:r>
            <a:r>
              <a:rPr sz="1400" spc="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(100×150</a:t>
            </a:r>
            <a:r>
              <a:rPr sz="1400" spc="1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350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sz="1400" spc="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</a:t>
            </a:r>
            <a:r>
              <a:rPr sz="1400" spc="-5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350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350" spc="254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~66</a:t>
            </a:r>
            <a:r>
              <a:rPr sz="1400" spc="-5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400" spc="-1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ch.)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Microstrips</a:t>
            </a:r>
            <a:r>
              <a:rPr sz="1400" spc="-5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(80×180</a:t>
            </a:r>
            <a:r>
              <a:rPr sz="1400" spc="-5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  <a:r>
              <a:rPr sz="1350" spc="-30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00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">
              <a:lnSpc>
                <a:spcPts val="1614"/>
              </a:lnSpc>
            </a:pP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~200</a:t>
            </a:r>
            <a:r>
              <a:rPr sz="1400" spc="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350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350" spc="179" baseline="27777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~9.6</a:t>
            </a:r>
            <a:r>
              <a:rPr sz="1400" spc="-4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400" spc="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82025" y="2895659"/>
            <a:ext cx="3476625" cy="1800165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5242178" y="2495867"/>
            <a:ext cx="6573520" cy="18973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923665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Si</a:t>
            </a:r>
            <a:r>
              <a:rPr sz="1400" spc="-3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literally</a:t>
            </a:r>
            <a:r>
              <a:rPr sz="1400" spc="13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wrapped</a:t>
            </a:r>
            <a:r>
              <a:rPr sz="1400" spc="-4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around</a:t>
            </a:r>
            <a:r>
              <a:rPr sz="1400" spc="-4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Tahoma"/>
                <a:cs typeface="Tahoma"/>
              </a:rPr>
              <a:t>finger</a:t>
            </a:r>
            <a:endParaRPr sz="1400" dirty="0">
              <a:latin typeface="Tahoma"/>
              <a:cs typeface="Tahoma"/>
            </a:endParaRPr>
          </a:p>
          <a:p>
            <a:pPr marL="3537585" marR="701040" indent="-124460">
              <a:lnSpc>
                <a:spcPts val="1650"/>
              </a:lnSpc>
              <a:spcBef>
                <a:spcPts val="1440"/>
              </a:spcBef>
            </a:pP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EPIC</a:t>
            </a:r>
            <a:r>
              <a:rPr sz="14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MAPS</a:t>
            </a:r>
            <a:r>
              <a:rPr sz="14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vertex</a:t>
            </a:r>
            <a:r>
              <a:rPr sz="14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4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Tahoma"/>
                <a:cs typeface="Tahoma"/>
              </a:rPr>
              <a:t>tracking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detector</a:t>
            </a:r>
            <a:r>
              <a:rPr sz="1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4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EIC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sz="14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BNL</a:t>
            </a:r>
            <a:endParaRPr sz="1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894"/>
              </a:spcBef>
            </a:pPr>
            <a:endParaRPr sz="1400" dirty="0">
              <a:latin typeface="Tahoma"/>
              <a:cs typeface="Tahoma"/>
            </a:endParaRPr>
          </a:p>
          <a:p>
            <a:pPr marL="179197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6F2F9F"/>
                </a:solidFill>
                <a:latin typeface="Tahoma"/>
                <a:cs typeface="Tahoma"/>
              </a:rPr>
              <a:t>ALICE</a:t>
            </a:r>
            <a:r>
              <a:rPr sz="1800" spc="-5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6F2F9F"/>
                </a:solidFill>
                <a:latin typeface="Tahoma"/>
                <a:cs typeface="Tahoma"/>
              </a:rPr>
              <a:t>(CERN)</a:t>
            </a:r>
            <a:endParaRPr sz="18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85"/>
              </a:spcBef>
            </a:pPr>
            <a:r>
              <a:rPr sz="1800" dirty="0">
                <a:solidFill>
                  <a:srgbClr val="006FC0"/>
                </a:solidFill>
                <a:latin typeface="Tahoma"/>
                <a:cs typeface="Tahoma"/>
              </a:rPr>
              <a:t>Photon</a:t>
            </a:r>
            <a:r>
              <a:rPr sz="1800" spc="-5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006FC0"/>
                </a:solidFill>
                <a:latin typeface="Tahoma"/>
                <a:cs typeface="Tahoma"/>
              </a:rPr>
              <a:t>Science</a:t>
            </a:r>
            <a:r>
              <a:rPr sz="1800" spc="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006FC0"/>
                </a:solidFill>
                <a:latin typeface="Tahoma"/>
                <a:cs typeface="Tahoma"/>
              </a:rPr>
              <a:t>(X-</a:t>
            </a:r>
            <a:r>
              <a:rPr sz="1800" dirty="0">
                <a:solidFill>
                  <a:srgbClr val="006FC0"/>
                </a:solidFill>
                <a:latin typeface="Tahoma"/>
                <a:cs typeface="Tahoma"/>
              </a:rPr>
              <a:t>ray</a:t>
            </a:r>
            <a:r>
              <a:rPr sz="1800" spc="-8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006FC0"/>
                </a:solidFill>
                <a:latin typeface="Tahoma"/>
                <a:cs typeface="Tahoma"/>
              </a:rPr>
              <a:t>detection)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495295" y="4770258"/>
            <a:ext cx="2446655" cy="1522095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473709">
              <a:lnSpc>
                <a:spcPct val="100000"/>
              </a:lnSpc>
              <a:spcBef>
                <a:spcPts val="605"/>
              </a:spcBef>
            </a:pPr>
            <a:r>
              <a:rPr sz="1800" dirty="0">
                <a:solidFill>
                  <a:srgbClr val="6F2F9F"/>
                </a:solidFill>
                <a:latin typeface="Tahoma"/>
                <a:cs typeface="Tahoma"/>
              </a:rPr>
              <a:t>CMS</a:t>
            </a:r>
            <a:r>
              <a:rPr sz="1800" spc="10" dirty="0">
                <a:solidFill>
                  <a:srgbClr val="6F2F9F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6F2F9F"/>
                </a:solidFill>
                <a:latin typeface="Tahoma"/>
                <a:cs typeface="Tahoma"/>
              </a:rPr>
              <a:t>(CERN)</a:t>
            </a:r>
            <a:endParaRPr sz="1800" dirty="0">
              <a:latin typeface="Tahoma"/>
              <a:cs typeface="Tahoma"/>
            </a:endParaRPr>
          </a:p>
          <a:p>
            <a:pPr marL="347345" marR="278765">
              <a:lnSpc>
                <a:spcPct val="105400"/>
              </a:lnSpc>
              <a:spcBef>
                <a:spcPts val="240"/>
              </a:spcBef>
            </a:pPr>
            <a:r>
              <a:rPr sz="950" spc="-10" dirty="0">
                <a:latin typeface="Arial"/>
                <a:cs typeface="Arial"/>
              </a:rPr>
              <a:t>https://cms.cern/detector/identify ing-</a:t>
            </a:r>
            <a:r>
              <a:rPr sz="950" dirty="0">
                <a:latin typeface="Arial"/>
                <a:cs typeface="Arial"/>
              </a:rPr>
              <a:t>tracks/silicon-</a:t>
            </a:r>
            <a:r>
              <a:rPr sz="950" spc="-10" dirty="0">
                <a:latin typeface="Arial"/>
                <a:cs typeface="Arial"/>
              </a:rPr>
              <a:t>pixels</a:t>
            </a:r>
            <a:endParaRPr sz="9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5"/>
              </a:spcBef>
            </a:pPr>
            <a:endParaRPr sz="950" dirty="0">
              <a:latin typeface="Arial"/>
              <a:cs typeface="Arial"/>
            </a:endParaRPr>
          </a:p>
          <a:p>
            <a:pPr marL="12700" marR="5080" indent="123825" algn="r">
              <a:lnSpc>
                <a:spcPct val="100600"/>
              </a:lnSpc>
            </a:pPr>
            <a:r>
              <a:rPr lang="en-US" sz="140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eadout</a:t>
            </a:r>
            <a:r>
              <a:rPr sz="1400" spc="-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channels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are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laid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out 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2D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matrix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connected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to </a:t>
            </a:r>
            <a:r>
              <a:rPr sz="1400" dirty="0">
                <a:latin typeface="Arial"/>
                <a:cs typeface="Arial"/>
              </a:rPr>
              <a:t>sensor</a:t>
            </a:r>
            <a:r>
              <a:rPr sz="1400" spc="-1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elements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at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same</a:t>
            </a:r>
            <a:r>
              <a:rPr sz="1400" spc="35" dirty="0">
                <a:latin typeface="Arial"/>
                <a:cs typeface="Arial"/>
              </a:rPr>
              <a:t> </a:t>
            </a:r>
            <a:r>
              <a:rPr sz="1400" spc="-20" dirty="0">
                <a:latin typeface="Arial"/>
                <a:cs typeface="Arial"/>
              </a:rPr>
              <a:t>pitch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01075" y="4848225"/>
            <a:ext cx="2943225" cy="1495425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9277731" y="6388734"/>
            <a:ext cx="151447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MAIA</a:t>
            </a:r>
            <a:r>
              <a:rPr sz="1400" spc="-8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20×20 </a:t>
            </a:r>
            <a:r>
              <a:rPr sz="1400" spc="-20" dirty="0">
                <a:solidFill>
                  <a:srgbClr val="006FC0"/>
                </a:solidFill>
                <a:latin typeface="Tahoma"/>
                <a:cs typeface="Tahoma"/>
              </a:rPr>
              <a:t>(BNL)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10175" y="4371973"/>
            <a:ext cx="2054512" cy="2362200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7289165" y="5830887"/>
            <a:ext cx="1103630" cy="8540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1664"/>
              </a:lnSpc>
              <a:spcBef>
                <a:spcPts val="125"/>
              </a:spcBef>
            </a:pP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CITIUS</a:t>
            </a:r>
            <a:r>
              <a:rPr sz="1400" spc="-25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2.2</a:t>
            </a:r>
            <a:r>
              <a:rPr sz="1400" spc="-10" dirty="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solidFill>
                  <a:srgbClr val="006FC0"/>
                </a:solidFill>
                <a:latin typeface="Tahoma"/>
                <a:cs typeface="Tahoma"/>
              </a:rPr>
              <a:t>M</a:t>
            </a:r>
            <a:endParaRPr sz="1400" dirty="0">
              <a:latin typeface="Tahoma"/>
              <a:cs typeface="Tahoma"/>
            </a:endParaRPr>
          </a:p>
          <a:p>
            <a:pPr marL="12065" marR="5080" algn="ctr">
              <a:lnSpc>
                <a:spcPts val="1580"/>
              </a:lnSpc>
              <a:spcBef>
                <a:spcPts val="125"/>
              </a:spcBef>
            </a:pPr>
            <a:r>
              <a:rPr sz="1400" dirty="0">
                <a:solidFill>
                  <a:srgbClr val="006FC0"/>
                </a:solidFill>
                <a:latin typeface="Tahoma"/>
                <a:cs typeface="Tahoma"/>
              </a:rPr>
              <a:t>pixel</a:t>
            </a:r>
            <a:r>
              <a:rPr sz="1400" spc="-10" dirty="0">
                <a:solidFill>
                  <a:srgbClr val="006FC0"/>
                </a:solidFill>
                <a:latin typeface="Tahoma"/>
                <a:cs typeface="Tahoma"/>
              </a:rPr>
              <a:t> detector assembly (RIKEN)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ED2DC5B3-60DB-CAF6-DA39-71220B78B1A2}"/>
              </a:ext>
            </a:extLst>
          </p:cNvPr>
          <p:cNvSpPr txBox="1"/>
          <p:nvPr/>
        </p:nvSpPr>
        <p:spPr>
          <a:xfrm>
            <a:off x="964127" y="738055"/>
            <a:ext cx="207512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dirty="0">
                <a:solidFill>
                  <a:srgbClr val="006FC0"/>
                </a:solidFill>
                <a:latin typeface="Tahoma"/>
                <a:cs typeface="Tahoma"/>
              </a:rPr>
              <a:t>High-Energy Physics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00340E-4059-00FA-DD68-FBD427D6F5D6}"/>
              </a:ext>
            </a:extLst>
          </p:cNvPr>
          <p:cNvSpPr txBox="1"/>
          <p:nvPr/>
        </p:nvSpPr>
        <p:spPr>
          <a:xfrm>
            <a:off x="280770" y="6469251"/>
            <a:ext cx="194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G. </a:t>
            </a:r>
            <a:r>
              <a:rPr lang="en-US" sz="1600" dirty="0" err="1"/>
              <a:t>Deptuch</a:t>
            </a:r>
            <a:r>
              <a:rPr lang="en-US" sz="1600" dirty="0"/>
              <a:t>, BNL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0044E740-EE31-A105-8D54-35DEB1A0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F94C3F-BC1A-4FE1-B994-AE677BD7BE0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40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0FB-44F3-6846-8C26-F8681D4BF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53" y="233643"/>
            <a:ext cx="11049000" cy="752475"/>
          </a:xfrm>
        </p:spPr>
        <p:txBody>
          <a:bodyPr>
            <a:normAutofit/>
          </a:bodyPr>
          <a:lstStyle/>
          <a:p>
            <a:r>
              <a:rPr lang="en-US" sz="4000" dirty="0"/>
              <a:t>Motivation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BED499-6ED4-F54A-8BC4-75AB617CA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853" y="1033929"/>
            <a:ext cx="6737723" cy="515769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300" dirty="0"/>
              <a:t>Tracking and vertexing detectors for future accelerators, such as the Future Circular Collider (FCC) have extreme radiation hardness requirements</a:t>
            </a:r>
            <a:r>
              <a:rPr lang="en-US" sz="2300" baseline="30000" dirty="0"/>
              <a:t>1</a:t>
            </a:r>
            <a:r>
              <a:rPr lang="en-US" sz="2300" dirty="0"/>
              <a:t>.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2200" kern="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FCC </a:t>
            </a:r>
            <a:r>
              <a:rPr lang="en-US" sz="2200" kern="0" dirty="0">
                <a:solidFill>
                  <a:srgbClr val="0070C0"/>
                </a:solidFill>
                <a:ea typeface="Times New Roman" panose="02020603050405020304" pitchFamily="18" charset="0"/>
              </a:rPr>
              <a:t>proposals: 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FCC-</a:t>
            </a:r>
            <a:r>
              <a:rPr lang="en-US" sz="2200" kern="0" dirty="0" err="1">
                <a:effectLst/>
                <a:ea typeface="Times New Roman" panose="02020603050405020304" pitchFamily="18" charset="0"/>
              </a:rPr>
              <a:t>ee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 (electron/positron), FCC-</a:t>
            </a:r>
            <a:r>
              <a:rPr lang="en-US" sz="2200" kern="0" dirty="0" err="1">
                <a:effectLst/>
                <a:ea typeface="Times New Roman" panose="02020603050405020304" pitchFamily="18" charset="0"/>
              </a:rPr>
              <a:t>hh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 (hadron/hadron), and FCC-eh (electron-hadron)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2200" kern="0" dirty="0"/>
              <a:t>FCC-</a:t>
            </a:r>
            <a:r>
              <a:rPr lang="en-US" sz="2200" kern="0" dirty="0" err="1"/>
              <a:t>ee</a:t>
            </a:r>
            <a:r>
              <a:rPr lang="en-US" sz="2200" kern="0" dirty="0"/>
              <a:t> to be completed first (2040-2045)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2200" kern="0" dirty="0"/>
              <a:t>Four different center-of-mass energy levels: 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91-365 GeV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2200" kern="0" dirty="0">
                <a:solidFill>
                  <a:srgbClr val="0070C0"/>
                </a:solidFill>
              </a:rPr>
              <a:t>Very high luminosity: </a:t>
            </a:r>
            <a:r>
              <a:rPr lang="en-US" sz="2200" kern="0" dirty="0"/>
              <a:t>up to 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200 x 10</a:t>
            </a:r>
            <a:r>
              <a:rPr lang="en-US" sz="2200" kern="0" baseline="30000" dirty="0">
                <a:effectLst/>
                <a:ea typeface="Times New Roman" panose="02020603050405020304" pitchFamily="18" charset="0"/>
              </a:rPr>
              <a:t>34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 cm</a:t>
            </a:r>
            <a:r>
              <a:rPr lang="en-US" sz="2200" kern="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/s per interaction point (compare to 5 x 10</a:t>
            </a:r>
            <a:r>
              <a:rPr lang="en-US" sz="2200" kern="0" baseline="30000" dirty="0">
                <a:effectLst/>
                <a:ea typeface="Times New Roman" panose="02020603050405020304" pitchFamily="18" charset="0"/>
              </a:rPr>
              <a:t>34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 cm</a:t>
            </a:r>
            <a:r>
              <a:rPr lang="en-US" sz="2200" kern="0" baseline="30000" dirty="0">
                <a:effectLst/>
                <a:ea typeface="Times New Roman" panose="02020603050405020304" pitchFamily="18" charset="0"/>
              </a:rPr>
              <a:t>2</a:t>
            </a:r>
            <a:r>
              <a:rPr lang="en-US" sz="2200" kern="0" dirty="0">
                <a:effectLst/>
                <a:ea typeface="Times New Roman" panose="02020603050405020304" pitchFamily="18" charset="0"/>
              </a:rPr>
              <a:t>/s for HL-LHC)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sz="2200" dirty="0"/>
              <a:t>Radiation hardness requirements for sensors and readout electronics:</a:t>
            </a:r>
          </a:p>
          <a:p>
            <a:pPr marL="1371600" lvl="2" indent="-457200">
              <a:lnSpc>
                <a:spcPct val="110000"/>
              </a:lnSpc>
            </a:pPr>
            <a:r>
              <a:rPr lang="en-US" sz="2100" dirty="0"/>
              <a:t>TID immunity of 1-3 Grad</a:t>
            </a:r>
          </a:p>
          <a:p>
            <a:pPr marL="1371600" lvl="2" indent="-457200">
              <a:lnSpc>
                <a:spcPct val="110000"/>
              </a:lnSpc>
            </a:pPr>
            <a:r>
              <a:rPr lang="en-US" sz="2100" dirty="0"/>
              <a:t>Displacement damage immunity of </a:t>
            </a:r>
            <a:r>
              <a:rPr lang="en-US" sz="2100" kern="0" dirty="0">
                <a:effectLst/>
                <a:ea typeface="Times New Roman" panose="02020603050405020304" pitchFamily="18" charset="0"/>
              </a:rPr>
              <a:t>~10</a:t>
            </a:r>
            <a:r>
              <a:rPr lang="en-US" sz="2100" kern="0" baseline="30000" dirty="0">
                <a:effectLst/>
                <a:ea typeface="Times New Roman" panose="02020603050405020304" pitchFamily="18" charset="0"/>
              </a:rPr>
              <a:t>18 </a:t>
            </a:r>
            <a:r>
              <a:rPr lang="en-US" sz="2100" kern="0" dirty="0">
                <a:effectLst/>
                <a:ea typeface="Times New Roman" panose="02020603050405020304" pitchFamily="18" charset="0"/>
              </a:rPr>
              <a:t>cm</a:t>
            </a:r>
            <a:r>
              <a:rPr lang="en-US" sz="2100" kern="0" baseline="30000" dirty="0">
                <a:effectLst/>
                <a:ea typeface="Times New Roman" panose="02020603050405020304" pitchFamily="18" charset="0"/>
              </a:rPr>
              <a:t>-2</a:t>
            </a:r>
            <a:r>
              <a:rPr lang="en-US" sz="2100" kern="0" dirty="0">
                <a:effectLst/>
                <a:ea typeface="Times New Roman" panose="02020603050405020304" pitchFamily="18" charset="0"/>
              </a:rPr>
              <a:t> (1 MeV equivalent neutron fluence)</a:t>
            </a:r>
          </a:p>
          <a:p>
            <a:pPr marL="1371600" lvl="2" indent="-457200">
              <a:lnSpc>
                <a:spcPct val="110000"/>
              </a:lnSpc>
            </a:pPr>
            <a:r>
              <a:rPr lang="en-US" sz="2100" kern="0" dirty="0"/>
              <a:t>Both exceed requirements for LHC by up to 2 orders of magnitude</a:t>
            </a:r>
          </a:p>
          <a:p>
            <a:pPr marL="914400" lvl="1" indent="-457200">
              <a:lnSpc>
                <a:spcPct val="110000"/>
              </a:lnSpc>
            </a:pPr>
            <a:r>
              <a:rPr lang="en-US" dirty="0">
                <a:solidFill>
                  <a:srgbClr val="C00000"/>
                </a:solidFill>
              </a:rPr>
              <a:t>Unlikely that silicon MAPS will be able to meet these requirements (particularly for fluence)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3A89E-E9F3-7202-4DB5-2C826C3CF674}"/>
              </a:ext>
            </a:extLst>
          </p:cNvPr>
          <p:cNvSpPr txBox="1"/>
          <p:nvPr/>
        </p:nvSpPr>
        <p:spPr>
          <a:xfrm>
            <a:off x="2300942" y="6222158"/>
            <a:ext cx="821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aseline="30000" dirty="0"/>
              <a:t>1</a:t>
            </a:r>
            <a:r>
              <a:rPr lang="en-US" sz="1200" kern="0" dirty="0">
                <a:effectLst/>
                <a:ea typeface="Times New Roman" panose="02020603050405020304" pitchFamily="18" charset="0"/>
              </a:rPr>
              <a:t>I. </a:t>
            </a:r>
            <a:r>
              <a:rPr lang="en-US" sz="1200" kern="0" dirty="0" err="1">
                <a:effectLst/>
                <a:ea typeface="Times New Roman" panose="02020603050405020304" pitchFamily="18" charset="0"/>
              </a:rPr>
              <a:t>Agapov</a:t>
            </a:r>
            <a:r>
              <a:rPr lang="en-US" sz="1200" kern="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200" i="1" kern="0" dirty="0">
                <a:effectLst/>
                <a:ea typeface="Times New Roman" panose="02020603050405020304" pitchFamily="18" charset="0"/>
              </a:rPr>
              <a:t>et al.</a:t>
            </a:r>
            <a:r>
              <a:rPr lang="en-US" sz="1200" kern="0" dirty="0">
                <a:effectLst/>
                <a:ea typeface="Times New Roman" panose="02020603050405020304" pitchFamily="18" charset="0"/>
              </a:rPr>
              <a:t>, “Future Circular Lepton Collider FCC-</a:t>
            </a:r>
            <a:r>
              <a:rPr lang="en-US" sz="1200" kern="0" dirty="0" err="1">
                <a:effectLst/>
                <a:ea typeface="Times New Roman" panose="02020603050405020304" pitchFamily="18" charset="0"/>
              </a:rPr>
              <a:t>ee</a:t>
            </a:r>
            <a:r>
              <a:rPr lang="en-US" sz="1200" kern="0" dirty="0">
                <a:effectLst/>
                <a:ea typeface="Times New Roman" panose="02020603050405020304" pitchFamily="18" charset="0"/>
              </a:rPr>
              <a:t>: Overview and Status,” </a:t>
            </a:r>
            <a:r>
              <a:rPr lang="en-US" sz="1200" i="1" kern="0" dirty="0" err="1">
                <a:effectLst/>
                <a:ea typeface="Times New Roman" panose="02020603050405020304" pitchFamily="18" charset="0"/>
              </a:rPr>
              <a:t>arXiv</a:t>
            </a:r>
            <a:r>
              <a:rPr lang="en-US" sz="1200" i="1" kern="0" dirty="0">
                <a:effectLst/>
                <a:ea typeface="Times New Roman" panose="02020603050405020304" pitchFamily="18" charset="0"/>
              </a:rPr>
              <a:t> [</a:t>
            </a:r>
            <a:r>
              <a:rPr lang="en-US" sz="1200" i="1" kern="0" dirty="0" err="1">
                <a:effectLst/>
                <a:ea typeface="Times New Roman" panose="02020603050405020304" pitchFamily="18" charset="0"/>
              </a:rPr>
              <a:t>physics.acc-ph</a:t>
            </a:r>
            <a:r>
              <a:rPr lang="en-US" sz="1200" i="1" kern="0" dirty="0">
                <a:effectLst/>
                <a:ea typeface="Times New Roman" panose="02020603050405020304" pitchFamily="18" charset="0"/>
              </a:rPr>
              <a:t>]</a:t>
            </a:r>
            <a:r>
              <a:rPr lang="en-US" sz="1200" kern="0" dirty="0">
                <a:effectLst/>
                <a:ea typeface="Times New Roman" panose="02020603050405020304" pitchFamily="18" charset="0"/>
              </a:rPr>
              <a:t>, 15-Mar-2022.</a:t>
            </a:r>
            <a:endParaRPr lang="en-US" sz="12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43A040-690E-CC45-C389-A9C2038ACD04}"/>
              </a:ext>
            </a:extLst>
          </p:cNvPr>
          <p:cNvGrpSpPr/>
          <p:nvPr/>
        </p:nvGrpSpPr>
        <p:grpSpPr>
          <a:xfrm>
            <a:off x="7280705" y="1055894"/>
            <a:ext cx="4429442" cy="5002051"/>
            <a:chOff x="7280705" y="1055894"/>
            <a:chExt cx="4429442" cy="500205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44E189-2168-EDC3-A7E3-76C647924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80705" y="1055894"/>
              <a:ext cx="4429442" cy="5002051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6E7CEE8-32C5-46BA-8BDE-B6003CBA6ED9}"/>
                </a:ext>
              </a:extLst>
            </p:cNvPr>
            <p:cNvCxnSpPr>
              <a:cxnSpLocks/>
            </p:cNvCxnSpPr>
            <p:nvPr/>
          </p:nvCxnSpPr>
          <p:spPr>
            <a:xfrm>
              <a:off x="8701741" y="2635624"/>
              <a:ext cx="52593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F9CA0D-B419-20AE-ED0C-EE25FD281707}"/>
                </a:ext>
              </a:extLst>
            </p:cNvPr>
            <p:cNvSpPr txBox="1"/>
            <p:nvPr/>
          </p:nvSpPr>
          <p:spPr>
            <a:xfrm>
              <a:off x="8131029" y="2466347"/>
              <a:ext cx="5934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SPS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831D737-1441-6FB7-CDE1-CBA80DF3A1EB}"/>
                </a:ext>
              </a:extLst>
            </p:cNvPr>
            <p:cNvCxnSpPr>
              <a:cxnSpLocks/>
            </p:cNvCxnSpPr>
            <p:nvPr/>
          </p:nvCxnSpPr>
          <p:spPr>
            <a:xfrm>
              <a:off x="9052858" y="1856220"/>
              <a:ext cx="218142" cy="46317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08536C-E2EC-1FE0-0F83-A51E4282B530}"/>
                </a:ext>
              </a:extLst>
            </p:cNvPr>
            <p:cNvSpPr txBox="1"/>
            <p:nvPr/>
          </p:nvSpPr>
          <p:spPr>
            <a:xfrm>
              <a:off x="8724461" y="1517667"/>
              <a:ext cx="604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LHC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BCD20B-9D1B-362B-F7B3-D9F2B83FCC0C}"/>
                </a:ext>
              </a:extLst>
            </p:cNvPr>
            <p:cNvSpPr txBox="1"/>
            <p:nvPr/>
          </p:nvSpPr>
          <p:spPr>
            <a:xfrm>
              <a:off x="9227671" y="3618529"/>
              <a:ext cx="901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FCC-</a:t>
              </a:r>
              <a:r>
                <a:rPr lang="en-US" sz="1600" b="1" dirty="0" err="1"/>
                <a:t>ee</a:t>
              </a:r>
              <a:endParaRPr lang="en-US" sz="1600" b="1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8AE153A-E656-E625-42A0-F22984746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774" y="1803212"/>
            <a:ext cx="4429442" cy="36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2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E3D8-5AB5-AD3A-0DDE-A157BCED2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169780"/>
            <a:ext cx="11049000" cy="704396"/>
          </a:xfrm>
        </p:spPr>
        <p:txBody>
          <a:bodyPr>
            <a:normAutofit/>
          </a:bodyPr>
          <a:lstStyle/>
          <a:p>
            <a:r>
              <a:rPr lang="en-US" sz="4000" dirty="0"/>
              <a:t>Application: Plasma diagnostics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B85A5-FAB8-829B-9884-21B57A725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990521"/>
            <a:ext cx="6074229" cy="4960948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The r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adiation environment of magnetic-confinement fusion devices is characterized by very high levels of neutron flux. The primary source is D-T fusion reactions, which release ∼80% of their energy in the form of 14.1 MeV neutrons. </a:t>
            </a:r>
          </a:p>
          <a:p>
            <a:pPr marL="742950" lvl="1" indent="-285750"/>
            <a:r>
              <a:rPr lang="en-US" sz="1600" b="0" i="0" u="none" strike="noStrike" baseline="0" dirty="0">
                <a:solidFill>
                  <a:srgbClr val="000000"/>
                </a:solidFill>
              </a:rPr>
              <a:t>These neutrons participate in nuclear reactions and lose energy within various shield layers, resulting in a broadband spectrum extending from ∼1 eV to 14.1 MeV. </a:t>
            </a:r>
          </a:p>
          <a:p>
            <a:pPr marL="742950" lvl="1" indent="-285750"/>
            <a:r>
              <a:rPr lang="en-US" sz="1600" b="0" i="0" u="none" strike="noStrike" baseline="0" dirty="0">
                <a:solidFill>
                  <a:srgbClr val="000000"/>
                </a:solidFill>
              </a:rPr>
              <a:t>High-energy (fast) neutrons damage both the reactor vessel and any close-to-plasma structures via induced nuclear reactions (activation) and atomic displacements (displacement damage).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evelopment of sensors and electronics robust to these damage mechanisms is</a:t>
            </a:r>
          </a:p>
          <a:p>
            <a:pPr marL="742950" lvl="1" indent="-285750"/>
            <a:r>
              <a:rPr lang="en-US" sz="1600" b="0" i="0" u="none" strike="noStrike" baseline="0" dirty="0">
                <a:solidFill>
                  <a:srgbClr val="000000"/>
                </a:solidFill>
              </a:rPr>
              <a:t>critical for the eventual commercialization of fusion energy, and </a:t>
            </a:r>
          </a:p>
          <a:p>
            <a:pPr marL="742950" lvl="1" indent="-285750"/>
            <a:r>
              <a:rPr lang="en-US" sz="1600" b="0" i="0" u="none" strike="noStrike" baseline="0" dirty="0">
                <a:solidFill>
                  <a:srgbClr val="000000"/>
                </a:solidFill>
              </a:rPr>
              <a:t>well aligned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b="0" i="0" u="none" strike="noStrike" baseline="0" dirty="0">
                <a:solidFill>
                  <a:srgbClr val="000000"/>
                </a:solidFill>
              </a:rPr>
              <a:t>with the DoE’s long-range plan for Fusion Energy Sciences.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B1DEB-386F-3210-357B-2044454D8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4534C-2CF4-D08F-CCF1-3A3EADBB41DF}"/>
              </a:ext>
            </a:extLst>
          </p:cNvPr>
          <p:cNvSpPr txBox="1"/>
          <p:nvPr/>
        </p:nvSpPr>
        <p:spPr>
          <a:xfrm>
            <a:off x="2269671" y="6085762"/>
            <a:ext cx="9462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Gilbert, M. R., et al. "An integrated model for materials in a fusion power plant: transmutation, gas production, and helium embrittlement under neutron irradiation."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Fusion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52.8 (2012): 083019.</a:t>
            </a: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7A2BE4-C6BD-1DF8-EE7A-6CE8F0B28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729" y="1008469"/>
            <a:ext cx="5350099" cy="436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4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DB919-1714-6F40-1B8E-FE1F3CAE4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183" y="167886"/>
            <a:ext cx="11049000" cy="848099"/>
          </a:xfrm>
        </p:spPr>
        <p:txBody>
          <a:bodyPr>
            <a:normAutofit/>
          </a:bodyPr>
          <a:lstStyle/>
          <a:p>
            <a:r>
              <a:rPr lang="en-US" sz="4000" dirty="0"/>
              <a:t>Alternative semiconductor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24692-F0DB-2160-68C5-8BC85E0D2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982" y="4183528"/>
            <a:ext cx="11214100" cy="2178761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Diamond has the best material properties but is difficult to use for implementing electronics.</a:t>
            </a:r>
          </a:p>
          <a:p>
            <a:pPr marL="457200" indent="-4572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4H-SiC is commercially available and has an excellent combination of material and electronic properties:</a:t>
            </a:r>
          </a:p>
          <a:p>
            <a:pPr marL="914400" lvl="1" indent="-457200"/>
            <a:r>
              <a:rPr lang="en-US" sz="1600" dirty="0">
                <a:solidFill>
                  <a:srgbClr val="0070C0"/>
                </a:solidFill>
              </a:rPr>
              <a:t>High band-gap: </a:t>
            </a:r>
            <a:r>
              <a:rPr lang="en-US" sz="1600" dirty="0"/>
              <a:t>low dark current, insensitivity to low-energy photons</a:t>
            </a:r>
          </a:p>
          <a:p>
            <a:pPr marL="914400" lvl="1" indent="-457200"/>
            <a:r>
              <a:rPr lang="en-US" sz="1600" dirty="0">
                <a:solidFill>
                  <a:srgbClr val="0070C0"/>
                </a:solidFill>
              </a:rPr>
              <a:t>High charge production rate: </a:t>
            </a:r>
            <a:r>
              <a:rPr lang="en-US" sz="1600" dirty="0"/>
              <a:t>high sensitivity</a:t>
            </a:r>
          </a:p>
          <a:p>
            <a:pPr marL="914400" lvl="1" indent="-457200"/>
            <a:r>
              <a:rPr lang="en-US" sz="1600" dirty="0">
                <a:solidFill>
                  <a:srgbClr val="0070C0"/>
                </a:solidFill>
              </a:rPr>
              <a:t>High displacement energy: </a:t>
            </a:r>
            <a:r>
              <a:rPr lang="en-US" sz="1600" dirty="0"/>
              <a:t>radiation hardness</a:t>
            </a:r>
          </a:p>
          <a:p>
            <a:pPr marL="914400" lvl="1" indent="-457200"/>
            <a:r>
              <a:rPr lang="en-US" sz="1600" dirty="0">
                <a:solidFill>
                  <a:srgbClr val="0070C0"/>
                </a:solidFill>
              </a:rPr>
              <a:t>High breakdown electric field: </a:t>
            </a:r>
            <a:r>
              <a:rPr lang="en-US" sz="1600" dirty="0"/>
              <a:t>high reverse bias voltages</a:t>
            </a:r>
          </a:p>
          <a:p>
            <a:pPr marL="914400" lvl="1" indent="-457200"/>
            <a:r>
              <a:rPr lang="en-US" sz="1600" dirty="0">
                <a:solidFill>
                  <a:srgbClr val="0070C0"/>
                </a:solidFill>
              </a:rPr>
              <a:t>High saturation velocity: </a:t>
            </a:r>
            <a:r>
              <a:rPr lang="en-US" sz="1600" dirty="0"/>
              <a:t>fast signals, short transit times, low trapping probability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9CC77-65CF-27C5-A1B0-F55D62729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85CFD1-ED10-BD12-C045-B272F35BDBC5}"/>
              </a:ext>
            </a:extLst>
          </p:cNvPr>
          <p:cNvGraphicFramePr>
            <a:graphicFrameLocks noGrp="1"/>
          </p:cNvGraphicFramePr>
          <p:nvPr/>
        </p:nvGraphicFramePr>
        <p:xfrm>
          <a:off x="1795929" y="1015985"/>
          <a:ext cx="8600142" cy="31018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30712">
                  <a:extLst>
                    <a:ext uri="{9D8B030D-6E8A-4147-A177-3AD203B41FA5}">
                      <a16:colId xmlns:a16="http://schemas.microsoft.com/office/drawing/2014/main" val="3302112644"/>
                    </a:ext>
                  </a:extLst>
                </a:gridCol>
                <a:gridCol w="1132426">
                  <a:extLst>
                    <a:ext uri="{9D8B030D-6E8A-4147-A177-3AD203B41FA5}">
                      <a16:colId xmlns:a16="http://schemas.microsoft.com/office/drawing/2014/main" val="2408045898"/>
                    </a:ext>
                  </a:extLst>
                </a:gridCol>
                <a:gridCol w="1245669">
                  <a:extLst>
                    <a:ext uri="{9D8B030D-6E8A-4147-A177-3AD203B41FA5}">
                      <a16:colId xmlns:a16="http://schemas.microsoft.com/office/drawing/2014/main" val="4167711005"/>
                    </a:ext>
                  </a:extLst>
                </a:gridCol>
                <a:gridCol w="1358909">
                  <a:extLst>
                    <a:ext uri="{9D8B030D-6E8A-4147-A177-3AD203B41FA5}">
                      <a16:colId xmlns:a16="http://schemas.microsoft.com/office/drawing/2014/main" val="3064355632"/>
                    </a:ext>
                  </a:extLst>
                </a:gridCol>
                <a:gridCol w="1132426">
                  <a:extLst>
                    <a:ext uri="{9D8B030D-6E8A-4147-A177-3AD203B41FA5}">
                      <a16:colId xmlns:a16="http://schemas.microsoft.com/office/drawing/2014/main" val="1548809310"/>
                    </a:ext>
                  </a:extLst>
                </a:gridCol>
              </a:tblGrid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Properties at 300K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Si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4H-SiC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Diamond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GaN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1423500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Atomic number (Z)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14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14/6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31/7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2927249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Density (g/cm</a:t>
                      </a:r>
                      <a:r>
                        <a:rPr lang="en-US" sz="1400" kern="100" baseline="30000">
                          <a:effectLst/>
                        </a:rPr>
                        <a:t>3</a:t>
                      </a:r>
                      <a:r>
                        <a:rPr lang="en-US" sz="1400" kern="100">
                          <a:effectLst/>
                        </a:rPr>
                        <a:t>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2.33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3.22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3.51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6.15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619356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Relative permittivity, </a:t>
                      </a:r>
                      <a:r>
                        <a:rPr lang="en-US" sz="1400" kern="100" dirty="0" err="1">
                          <a:effectLst/>
                        </a:rPr>
                        <a:t>ε</a:t>
                      </a:r>
                      <a:r>
                        <a:rPr lang="en-US" sz="1400" kern="100" baseline="-25000" dirty="0" err="1">
                          <a:effectLst/>
                        </a:rPr>
                        <a:t>r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11.9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9.7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5.7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9.6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4906655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Band gap energy, </a:t>
                      </a:r>
                      <a:r>
                        <a:rPr lang="en-US" sz="1400" kern="100" dirty="0" err="1">
                          <a:effectLst/>
                        </a:rPr>
                        <a:t>E</a:t>
                      </a:r>
                      <a:r>
                        <a:rPr lang="en-US" sz="1400" kern="100" baseline="-25000" dirty="0" err="1">
                          <a:effectLst/>
                        </a:rPr>
                        <a:t>g</a:t>
                      </a:r>
                      <a:r>
                        <a:rPr lang="en-US" sz="1400" kern="100" dirty="0">
                          <a:effectLst/>
                        </a:rPr>
                        <a:t> (eV)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1.12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3.23</a:t>
                      </a:r>
                      <a:endParaRPr lang="en-US" sz="24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5.5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3.39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31181042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e-h pair creation energy, ε (eV)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3.6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7.6-8.4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8.9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1154133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e-h pair creation rate, MIP (eh/</a:t>
                      </a:r>
                      <a:r>
                        <a:rPr lang="en-US" sz="1400" kern="100" dirty="0" err="1">
                          <a:effectLst/>
                        </a:rPr>
                        <a:t>μm</a:t>
                      </a:r>
                      <a:r>
                        <a:rPr lang="en-US" sz="1400" kern="100" dirty="0">
                          <a:effectLst/>
                        </a:rPr>
                        <a:t>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80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57</a:t>
                      </a:r>
                      <a:endParaRPr lang="en-US" sz="24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25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65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46273267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Displacement energy, E</a:t>
                      </a:r>
                      <a:r>
                        <a:rPr lang="en-US" sz="1400" kern="100" baseline="-25000">
                          <a:effectLst/>
                        </a:rPr>
                        <a:t>d</a:t>
                      </a:r>
                      <a:r>
                        <a:rPr lang="en-US" sz="1400" kern="100">
                          <a:effectLst/>
                        </a:rPr>
                        <a:t> (eV)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13-15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20-35</a:t>
                      </a:r>
                      <a:endParaRPr lang="en-US" sz="24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43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10-20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031883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Breakdown electric field, E</a:t>
                      </a:r>
                      <a:r>
                        <a:rPr lang="en-US" sz="1400" kern="100" baseline="-25000" dirty="0">
                          <a:effectLst/>
                        </a:rPr>
                        <a:t>max</a:t>
                      </a:r>
                      <a:r>
                        <a:rPr lang="en-US" sz="1400" kern="100" dirty="0">
                          <a:effectLst/>
                        </a:rPr>
                        <a:t> (V/cm)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 x 10</a:t>
                      </a:r>
                      <a:r>
                        <a:rPr lang="en-US" sz="1400" kern="100" baseline="30000">
                          <a:effectLst/>
                        </a:rPr>
                        <a:t>5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3-4 x 10</a:t>
                      </a:r>
                      <a:r>
                        <a:rPr lang="en-US" sz="1400" kern="100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6</a:t>
                      </a:r>
                      <a:endParaRPr lang="en-US" sz="24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10</a:t>
                      </a:r>
                      <a:r>
                        <a:rPr lang="en-US" sz="1400" kern="100" baseline="30000">
                          <a:effectLst/>
                        </a:rPr>
                        <a:t>7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4 x 10</a:t>
                      </a:r>
                      <a:r>
                        <a:rPr lang="en-US" sz="1400" kern="100" baseline="30000">
                          <a:effectLst/>
                        </a:rPr>
                        <a:t>6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757581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Electron mobility, </a:t>
                      </a:r>
                      <a:r>
                        <a:rPr lang="en-US" sz="1400" kern="100" dirty="0" err="1">
                          <a:effectLst/>
                        </a:rPr>
                        <a:t>μ</a:t>
                      </a:r>
                      <a:r>
                        <a:rPr lang="en-US" sz="1400" kern="100" baseline="-25000" dirty="0" err="1">
                          <a:effectLst/>
                        </a:rPr>
                        <a:t>e</a:t>
                      </a:r>
                      <a:r>
                        <a:rPr lang="en-US" sz="1400" kern="100" dirty="0">
                          <a:effectLst/>
                        </a:rPr>
                        <a:t> (cm</a:t>
                      </a:r>
                      <a:r>
                        <a:rPr lang="en-US" sz="1400" kern="100" baseline="30000" dirty="0">
                          <a:effectLst/>
                        </a:rPr>
                        <a:t>2</a:t>
                      </a:r>
                      <a:r>
                        <a:rPr lang="en-US" sz="1400" kern="100" dirty="0">
                          <a:effectLst/>
                        </a:rPr>
                        <a:t>/V.s)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1450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800-1000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1800-2200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1000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049438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Hole mobility, </a:t>
                      </a:r>
                      <a:r>
                        <a:rPr lang="en-US" sz="1400" kern="100" dirty="0" err="1">
                          <a:effectLst/>
                        </a:rPr>
                        <a:t>μ</a:t>
                      </a:r>
                      <a:r>
                        <a:rPr lang="en-US" sz="1400" kern="100" baseline="-25000" dirty="0" err="1">
                          <a:effectLst/>
                        </a:rPr>
                        <a:t>h</a:t>
                      </a:r>
                      <a:r>
                        <a:rPr lang="en-US" sz="1400" kern="100" dirty="0">
                          <a:effectLst/>
                        </a:rPr>
                        <a:t> (cm</a:t>
                      </a:r>
                      <a:r>
                        <a:rPr lang="en-US" sz="1400" kern="100" baseline="30000" dirty="0">
                          <a:effectLst/>
                        </a:rPr>
                        <a:t>2</a:t>
                      </a:r>
                      <a:r>
                        <a:rPr lang="en-US" sz="1400" kern="100" dirty="0">
                          <a:effectLst/>
                        </a:rPr>
                        <a:t>/V.s)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450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50-115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1200-1600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30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83580631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Saturated e</a:t>
                      </a:r>
                      <a:r>
                        <a:rPr lang="en-US" sz="1400" kern="100" baseline="30000" dirty="0">
                          <a:effectLst/>
                        </a:rPr>
                        <a:t>-</a:t>
                      </a:r>
                      <a:r>
                        <a:rPr lang="en-US" sz="1400" kern="100" dirty="0">
                          <a:effectLst/>
                        </a:rPr>
                        <a:t> drift velocity, </a:t>
                      </a:r>
                      <a:r>
                        <a:rPr lang="en-US" sz="1400" kern="100" dirty="0" err="1">
                          <a:effectLst/>
                        </a:rPr>
                        <a:t>v</a:t>
                      </a:r>
                      <a:r>
                        <a:rPr lang="en-US" sz="1400" kern="100" baseline="-25000" dirty="0" err="1">
                          <a:effectLst/>
                        </a:rPr>
                        <a:t>sat</a:t>
                      </a:r>
                      <a:r>
                        <a:rPr lang="en-US" sz="1400" kern="100" dirty="0">
                          <a:effectLst/>
                        </a:rPr>
                        <a:t> (cm/s)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0.8 x 10</a:t>
                      </a:r>
                      <a:r>
                        <a:rPr lang="en-US" sz="1400" kern="100" baseline="30000" dirty="0">
                          <a:effectLst/>
                        </a:rPr>
                        <a:t>7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2 x 10</a:t>
                      </a:r>
                      <a:r>
                        <a:rPr lang="en-US" sz="1400" kern="100" baseline="300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7</a:t>
                      </a:r>
                      <a:endParaRPr lang="en-US" sz="2400" kern="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2.2 x 10</a:t>
                      </a:r>
                      <a:r>
                        <a:rPr lang="en-US" sz="1400" kern="100" baseline="30000" dirty="0">
                          <a:effectLst/>
                        </a:rPr>
                        <a:t>7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1.4 x 10</a:t>
                      </a:r>
                      <a:r>
                        <a:rPr lang="en-US" sz="1400" kern="100" baseline="30000" dirty="0">
                          <a:effectLst/>
                        </a:rPr>
                        <a:t>7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2127624"/>
                  </a:ext>
                </a:extLst>
              </a:tr>
              <a:tr h="23860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>
                          <a:effectLst/>
                        </a:rPr>
                        <a:t>Thermal conductivity, κ (W/K.cm)</a:t>
                      </a:r>
                      <a:endParaRPr lang="en-US" sz="2400" kern="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1.5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</a:rPr>
                        <a:t>4.9</a:t>
                      </a:r>
                      <a:endParaRPr lang="en-US" sz="24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24-25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400"/>
                        </a:spcAft>
                      </a:pPr>
                      <a:r>
                        <a:rPr lang="en-US" sz="1400" kern="100" dirty="0">
                          <a:effectLst/>
                        </a:rPr>
                        <a:t>2.5</a:t>
                      </a:r>
                      <a:endParaRPr lang="en-US" sz="24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54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2364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2B7C6-D2FC-F149-26CB-D4146E45F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1" y="176280"/>
            <a:ext cx="11049000" cy="775698"/>
          </a:xfrm>
        </p:spPr>
        <p:txBody>
          <a:bodyPr>
            <a:normAutofit/>
          </a:bodyPr>
          <a:lstStyle/>
          <a:p>
            <a:r>
              <a:rPr lang="en-US" sz="4000" dirty="0"/>
              <a:t>Existing work on </a:t>
            </a:r>
            <a:r>
              <a:rPr lang="en-US" sz="4000" dirty="0" err="1"/>
              <a:t>SiC</a:t>
            </a:r>
            <a:r>
              <a:rPr lang="en-US" sz="4000" dirty="0"/>
              <a:t>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3362-6796-CD65-20C7-1850FFE43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832" y="1033145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Used an in-house </a:t>
            </a:r>
            <a:r>
              <a:rPr lang="en-US" sz="2000" dirty="0" err="1"/>
              <a:t>SiC</a:t>
            </a:r>
            <a:r>
              <a:rPr lang="en-US" sz="2000" dirty="0"/>
              <a:t> bipolar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AA17B-FF1B-A67A-6DD6-EBD21EB35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75FD5-337E-B39D-8CE0-C6B089B89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32" y="1468582"/>
            <a:ext cx="6099265" cy="4657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13DC47-4969-8489-3923-DE2D854E8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046" y="348818"/>
            <a:ext cx="4093589" cy="2757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60D32F-A599-4FBE-1649-40369FDA63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89"/>
          <a:stretch/>
        </p:blipFill>
        <p:spPr>
          <a:xfrm>
            <a:off x="6458190" y="3187701"/>
            <a:ext cx="3490692" cy="3561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E4919-528E-3507-DC85-8333452203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492"/>
          <a:stretch/>
        </p:blipFill>
        <p:spPr>
          <a:xfrm rot="16200000">
            <a:off x="8487916" y="4754453"/>
            <a:ext cx="3531968" cy="5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04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76A3-BEB4-978F-5862-036B639A0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23" y="269331"/>
            <a:ext cx="11049000" cy="793115"/>
          </a:xfrm>
        </p:spPr>
        <p:txBody>
          <a:bodyPr>
            <a:normAutofit/>
          </a:bodyPr>
          <a:lstStyle/>
          <a:p>
            <a:r>
              <a:rPr lang="en-US" sz="4000" dirty="0"/>
              <a:t>Existing work on </a:t>
            </a:r>
            <a:r>
              <a:rPr lang="en-US" sz="4000" dirty="0" err="1"/>
              <a:t>SiC</a:t>
            </a:r>
            <a:r>
              <a:rPr lang="en-US" sz="4000" dirty="0"/>
              <a:t> MAPS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3FE2C-2F35-7372-D857-6D6534FD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23" y="1137648"/>
            <a:ext cx="11049000" cy="42071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Uses a 6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 SOI CMOS process from Fraunhofer IISB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CD309-291B-1652-43DF-9F042F7126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95F7F0-BD68-FD27-AE4A-8EB03D370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24" y="1788848"/>
            <a:ext cx="7025990" cy="4024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4B0E7-8A51-603E-9457-F5D11E6DF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865" y="1367247"/>
            <a:ext cx="4509365" cy="4463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81899-D037-C9FE-4CD3-9E4D4C52A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196" y="1367247"/>
            <a:ext cx="4509365" cy="44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9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871-3860-6C40-F027-56D48517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176280"/>
            <a:ext cx="11049000" cy="746499"/>
          </a:xfrm>
        </p:spPr>
        <p:txBody>
          <a:bodyPr>
            <a:normAutofit/>
          </a:bodyPr>
          <a:lstStyle/>
          <a:p>
            <a:r>
              <a:rPr lang="en-US" sz="4000" dirty="0"/>
              <a:t>Sounds great, how do I make </a:t>
            </a:r>
            <a:r>
              <a:rPr lang="en-US" sz="4000" dirty="0" err="1"/>
              <a:t>SiC</a:t>
            </a:r>
            <a:r>
              <a:rPr lang="en-US" sz="4000" dirty="0"/>
              <a:t> MAPS?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553CB-6048-612D-F0C5-B97F6E29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91" y="959985"/>
            <a:ext cx="6666007" cy="49869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Bad news: </a:t>
            </a:r>
            <a:r>
              <a:rPr lang="en-US" sz="2000" dirty="0"/>
              <a:t>Ecosystem for </a:t>
            </a:r>
            <a:r>
              <a:rPr lang="en-US" sz="2000" dirty="0" err="1"/>
              <a:t>SiC</a:t>
            </a:r>
            <a:r>
              <a:rPr lang="en-US" sz="2000" dirty="0"/>
              <a:t> integrated circuit (IC) fabrication is decades behind that of 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Good news: </a:t>
            </a:r>
            <a:r>
              <a:rPr lang="en-US" sz="2000" dirty="0"/>
              <a:t>The ecosystem is growing, and we already have an interested partner.</a:t>
            </a:r>
          </a:p>
          <a:p>
            <a:pPr marL="914400" lvl="1" indent="-457200"/>
            <a:r>
              <a:rPr lang="en-US" sz="1800" dirty="0"/>
              <a:t>NASA Glenn Research Center (GRC), Cleveland, OH</a:t>
            </a:r>
          </a:p>
          <a:p>
            <a:pPr marL="914400" lvl="1" indent="-457200"/>
            <a:r>
              <a:rPr lang="en-US" sz="1800" dirty="0"/>
              <a:t>GRC has developed </a:t>
            </a:r>
            <a:r>
              <a:rPr lang="en-US" sz="1800" dirty="0">
                <a:solidFill>
                  <a:srgbClr val="C00000"/>
                </a:solidFill>
              </a:rPr>
              <a:t>two unique </a:t>
            </a:r>
            <a:r>
              <a:rPr lang="en-US" sz="1800" dirty="0" err="1">
                <a:solidFill>
                  <a:srgbClr val="C00000"/>
                </a:solidFill>
              </a:rPr>
              <a:t>SiC</a:t>
            </a:r>
            <a:r>
              <a:rPr lang="en-US" sz="1800" dirty="0">
                <a:solidFill>
                  <a:srgbClr val="C00000"/>
                </a:solidFill>
              </a:rPr>
              <a:t> IC processes</a:t>
            </a:r>
            <a:r>
              <a:rPr lang="en-US" sz="1800" dirty="0"/>
              <a:t>: </a:t>
            </a:r>
            <a:r>
              <a:rPr lang="en-US" sz="1800" dirty="0" err="1"/>
              <a:t>SiC</a:t>
            </a:r>
            <a:r>
              <a:rPr lang="en-US" sz="1800" dirty="0"/>
              <a:t>-sensor and </a:t>
            </a:r>
            <a:r>
              <a:rPr lang="en-US" sz="1800" dirty="0" err="1"/>
              <a:t>SiC</a:t>
            </a:r>
            <a:r>
              <a:rPr lang="en-US" sz="1800" dirty="0"/>
              <a:t>-JFET</a:t>
            </a:r>
          </a:p>
          <a:p>
            <a:pPr marL="914400" lvl="1" indent="-457200"/>
            <a:r>
              <a:rPr lang="en-US" sz="1800" dirty="0"/>
              <a:t>The </a:t>
            </a:r>
            <a:r>
              <a:rPr lang="en-US" sz="1800" dirty="0" err="1"/>
              <a:t>SiC</a:t>
            </a:r>
            <a:r>
              <a:rPr lang="en-US" sz="1800" dirty="0"/>
              <a:t>-JFET process has been used to develop many functional circuits for a future Venus mission</a:t>
            </a:r>
          </a:p>
          <a:p>
            <a:pPr marL="914400" lvl="1" indent="-457200"/>
            <a:r>
              <a:rPr lang="en-US" sz="1800" dirty="0"/>
              <a:t>These circuits have been demonstrated to work for thousands of hours up to 900</a:t>
            </a:r>
            <a:r>
              <a:rPr lang="en-US" sz="1800" baseline="30000" dirty="0"/>
              <a:t>o</a:t>
            </a:r>
            <a:r>
              <a:rPr lang="en-US" sz="1800" dirty="0"/>
              <a:t>C</a:t>
            </a:r>
            <a:r>
              <a:rPr lang="en-US" sz="1800" baseline="30000" dirty="0"/>
              <a:t>1</a:t>
            </a:r>
          </a:p>
          <a:p>
            <a:pPr marL="914400" lvl="1" indent="-457200"/>
            <a:r>
              <a:rPr lang="en-US" sz="1800" dirty="0"/>
              <a:t>Initial test results show excellent radiation hardness</a:t>
            </a:r>
            <a:r>
              <a:rPr lang="en-US" sz="1800" baseline="30000" dirty="0"/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We have been engaged in discussions with GRC for several months</a:t>
            </a:r>
          </a:p>
          <a:p>
            <a:pPr marL="914400" lvl="1" indent="-457200"/>
            <a:r>
              <a:rPr lang="en-US" sz="1800" dirty="0"/>
              <a:t>Collaboration mechanism being set up</a:t>
            </a:r>
          </a:p>
          <a:p>
            <a:pPr marL="914400" lvl="1" indent="-457200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3DF60-2BD7-5AD0-DB76-992A2DFCD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92B496-7559-B2B8-0C09-B4263F444AFA}"/>
              </a:ext>
            </a:extLst>
          </p:cNvPr>
          <p:cNvSpPr txBox="1"/>
          <p:nvPr/>
        </p:nvSpPr>
        <p:spPr>
          <a:xfrm>
            <a:off x="2269146" y="5931874"/>
            <a:ext cx="9179142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100" kern="0" baseline="30000" dirty="0">
                <a:effectLst/>
                <a:ea typeface="Times New Roman" panose="02020603050405020304" pitchFamily="18" charset="0"/>
              </a:rPr>
              <a:t>1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P. G. </a:t>
            </a:r>
            <a:r>
              <a:rPr lang="en-US" sz="1100" kern="0" dirty="0" err="1">
                <a:effectLst/>
                <a:ea typeface="Times New Roman" panose="02020603050405020304" pitchFamily="18" charset="0"/>
              </a:rPr>
              <a:t>Neudeck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, D. J. Spry, M. </a:t>
            </a:r>
            <a:r>
              <a:rPr lang="en-US" sz="1100" kern="0" dirty="0" err="1">
                <a:effectLst/>
                <a:ea typeface="Times New Roman" panose="02020603050405020304" pitchFamily="18" charset="0"/>
              </a:rPr>
              <a:t>Krasowski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, N. F. Prokop, and L. Y. Chen, “Demonstration of 4H-SiC JFET digital ICs across 1000 C temperature range without change to input voltages,” in </a:t>
            </a:r>
            <a:r>
              <a:rPr lang="en-US" sz="1100" i="1" kern="0" dirty="0">
                <a:effectLst/>
                <a:ea typeface="Times New Roman" panose="02020603050405020304" pitchFamily="18" charset="0"/>
              </a:rPr>
              <a:t>Materials Science Forum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, 2019, vol. 963, pp. 813–817.</a:t>
            </a:r>
          </a:p>
          <a:p>
            <a:pPr>
              <a:spcAft>
                <a:spcPts val="300"/>
              </a:spcAft>
            </a:pPr>
            <a:r>
              <a:rPr lang="en-US" sz="1100" kern="0" baseline="30000" dirty="0"/>
              <a:t>2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J.-M. </a:t>
            </a:r>
            <a:r>
              <a:rPr lang="en-US" sz="1100" kern="0" dirty="0" err="1">
                <a:effectLst/>
                <a:ea typeface="Times New Roman" panose="02020603050405020304" pitchFamily="18" charset="0"/>
              </a:rPr>
              <a:t>Lauenstein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1100" i="1" kern="0" dirty="0">
                <a:effectLst/>
                <a:ea typeface="Times New Roman" panose="02020603050405020304" pitchFamily="18" charset="0"/>
              </a:rPr>
              <a:t>et al.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, “Room Temperature Radiation Testing of a 500 °C Durable 4H-SiC JFET Integrated Circuit Technology,” in </a:t>
            </a:r>
            <a:r>
              <a:rPr lang="en-US" sz="1100" i="1" kern="0" dirty="0">
                <a:effectLst/>
                <a:ea typeface="Times New Roman" panose="02020603050405020304" pitchFamily="18" charset="0"/>
              </a:rPr>
              <a:t>2019 IEEE Radiation Effects Data Workshop</a:t>
            </a:r>
            <a:r>
              <a:rPr lang="en-US" sz="1100" kern="0" dirty="0">
                <a:effectLst/>
                <a:ea typeface="Times New Roman" panose="02020603050405020304" pitchFamily="18" charset="0"/>
              </a:rPr>
              <a:t>, 2019, pp. 1–7.</a:t>
            </a:r>
            <a:endParaRPr lang="en-US" sz="1100" dirty="0"/>
          </a:p>
        </p:txBody>
      </p:sp>
      <p:pic>
        <p:nvPicPr>
          <p:cNvPr id="8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69519ECA-502A-FA01-2460-680433CF96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69" y="963707"/>
            <a:ext cx="3966598" cy="25749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04D6BB-1680-2DEB-56F2-A552D90882CB}"/>
              </a:ext>
            </a:extLst>
          </p:cNvPr>
          <p:cNvSpPr txBox="1"/>
          <p:nvPr/>
        </p:nvSpPr>
        <p:spPr>
          <a:xfrm>
            <a:off x="7195238" y="3557543"/>
            <a:ext cx="4879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https://www1.grc.nasa.gov/research-and-engineering/silicon-carbide-electronics-and-sensors</a:t>
            </a:r>
            <a:r>
              <a:rPr lang="en-US" sz="1400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1E95DF-B13F-0ECF-F150-804819F7C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r="2901"/>
          <a:stretch/>
        </p:blipFill>
        <p:spPr bwMode="auto">
          <a:xfrm>
            <a:off x="7143998" y="4227030"/>
            <a:ext cx="3182113" cy="15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5132C6-8517-2E09-ECFA-4AB232ABBD2F}"/>
              </a:ext>
            </a:extLst>
          </p:cNvPr>
          <p:cNvCxnSpPr>
            <a:cxnSpLocks/>
          </p:cNvCxnSpPr>
          <p:nvPr/>
        </p:nvCxnSpPr>
        <p:spPr>
          <a:xfrm flipH="1">
            <a:off x="9369552" y="4395079"/>
            <a:ext cx="1089629" cy="29266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EE8D47-2798-73D0-D26C-04ED8F10944E}"/>
              </a:ext>
            </a:extLst>
          </p:cNvPr>
          <p:cNvSpPr txBox="1"/>
          <p:nvPr/>
        </p:nvSpPr>
        <p:spPr>
          <a:xfrm>
            <a:off x="10459181" y="4201330"/>
            <a:ext cx="173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Packaged </a:t>
            </a:r>
            <a:r>
              <a:rPr lang="en-US" sz="1200" dirty="0" err="1"/>
              <a:t>SiC</a:t>
            </a:r>
            <a:r>
              <a:rPr lang="en-US" sz="1200" dirty="0"/>
              <a:t> IC working at 650</a:t>
            </a:r>
            <a:r>
              <a:rPr lang="en-US" sz="1200" baseline="30000" dirty="0"/>
              <a:t>o</a:t>
            </a:r>
            <a:r>
              <a:rPr lang="en-US" sz="1200" dirty="0"/>
              <a:t>C (while glowing red-hot)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EA53767-B303-B816-3330-9512933DFDB1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8936736" y="4931269"/>
            <a:ext cx="1522445" cy="266139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C011620-F7E6-1CDC-1621-E1D72A36DC5E}"/>
              </a:ext>
            </a:extLst>
          </p:cNvPr>
          <p:cNvSpPr txBox="1"/>
          <p:nvPr/>
        </p:nvSpPr>
        <p:spPr>
          <a:xfrm>
            <a:off x="10459181" y="4966575"/>
            <a:ext cx="1481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Electroluminescent gate</a:t>
            </a:r>
          </a:p>
        </p:txBody>
      </p:sp>
    </p:spTree>
    <p:extLst>
      <p:ext uri="{BB962C8B-B14F-4D97-AF65-F5344CB8AC3E}">
        <p14:creationId xmlns:p14="http://schemas.microsoft.com/office/powerpoint/2010/main" val="1593188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0"/>
            <a:ext cx="1218742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455125" y="0"/>
            <a:ext cx="636270" cy="598805"/>
          </a:xfrm>
          <a:custGeom>
            <a:avLst/>
            <a:gdLst/>
            <a:ahLst/>
            <a:cxnLst/>
            <a:rect l="l" t="t" r="r" b="b"/>
            <a:pathLst>
              <a:path w="636270" h="598805">
                <a:moveTo>
                  <a:pt x="318065" y="598728"/>
                </a:moveTo>
                <a:lnTo>
                  <a:pt x="271061" y="595482"/>
                </a:lnTo>
                <a:lnTo>
                  <a:pt x="226199" y="586054"/>
                </a:lnTo>
                <a:lnTo>
                  <a:pt x="183971" y="570906"/>
                </a:lnTo>
                <a:lnTo>
                  <a:pt x="144869" y="550501"/>
                </a:lnTo>
                <a:lnTo>
                  <a:pt x="109385" y="525303"/>
                </a:lnTo>
                <a:lnTo>
                  <a:pt x="78011" y="495773"/>
                </a:lnTo>
                <a:lnTo>
                  <a:pt x="51239" y="462376"/>
                </a:lnTo>
                <a:lnTo>
                  <a:pt x="29559" y="425573"/>
                </a:lnTo>
                <a:lnTo>
                  <a:pt x="13465" y="385828"/>
                </a:lnTo>
                <a:lnTo>
                  <a:pt x="3448" y="343604"/>
                </a:lnTo>
                <a:lnTo>
                  <a:pt x="0" y="299364"/>
                </a:lnTo>
                <a:lnTo>
                  <a:pt x="3448" y="255515"/>
                </a:lnTo>
                <a:lnTo>
                  <a:pt x="13465" y="213534"/>
                </a:lnTo>
                <a:lnTo>
                  <a:pt x="29559" y="173907"/>
                </a:lnTo>
                <a:lnTo>
                  <a:pt x="51239" y="137120"/>
                </a:lnTo>
                <a:lnTo>
                  <a:pt x="78011" y="103660"/>
                </a:lnTo>
                <a:lnTo>
                  <a:pt x="109385" y="74013"/>
                </a:lnTo>
                <a:lnTo>
                  <a:pt x="144869" y="48665"/>
                </a:lnTo>
                <a:lnTo>
                  <a:pt x="183971" y="28104"/>
                </a:lnTo>
                <a:lnTo>
                  <a:pt x="226199" y="12815"/>
                </a:lnTo>
                <a:lnTo>
                  <a:pt x="271061" y="3284"/>
                </a:lnTo>
                <a:lnTo>
                  <a:pt x="318065" y="0"/>
                </a:lnTo>
                <a:lnTo>
                  <a:pt x="364653" y="3284"/>
                </a:lnTo>
                <a:lnTo>
                  <a:pt x="409256" y="12815"/>
                </a:lnTo>
                <a:lnTo>
                  <a:pt x="451359" y="28104"/>
                </a:lnTo>
                <a:lnTo>
                  <a:pt x="490444" y="48665"/>
                </a:lnTo>
                <a:lnTo>
                  <a:pt x="525995" y="74013"/>
                </a:lnTo>
                <a:lnTo>
                  <a:pt x="557494" y="103660"/>
                </a:lnTo>
                <a:lnTo>
                  <a:pt x="584425" y="137120"/>
                </a:lnTo>
                <a:lnTo>
                  <a:pt x="606271" y="173907"/>
                </a:lnTo>
                <a:lnTo>
                  <a:pt x="622515" y="213534"/>
                </a:lnTo>
                <a:lnTo>
                  <a:pt x="632641" y="255515"/>
                </a:lnTo>
                <a:lnTo>
                  <a:pt x="636131" y="299364"/>
                </a:lnTo>
                <a:lnTo>
                  <a:pt x="632641" y="343604"/>
                </a:lnTo>
                <a:lnTo>
                  <a:pt x="622515" y="385828"/>
                </a:lnTo>
                <a:lnTo>
                  <a:pt x="606271" y="425573"/>
                </a:lnTo>
                <a:lnTo>
                  <a:pt x="584425" y="462376"/>
                </a:lnTo>
                <a:lnTo>
                  <a:pt x="557494" y="495773"/>
                </a:lnTo>
                <a:lnTo>
                  <a:pt x="525995" y="525303"/>
                </a:lnTo>
                <a:lnTo>
                  <a:pt x="490444" y="550501"/>
                </a:lnTo>
                <a:lnTo>
                  <a:pt x="451359" y="570906"/>
                </a:lnTo>
                <a:lnTo>
                  <a:pt x="409256" y="586054"/>
                </a:lnTo>
                <a:lnTo>
                  <a:pt x="364653" y="595482"/>
                </a:lnTo>
                <a:lnTo>
                  <a:pt x="318065" y="598728"/>
                </a:lnTo>
                <a:close/>
              </a:path>
            </a:pathLst>
          </a:custGeom>
          <a:solidFill>
            <a:srgbClr val="0066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771341" y="26105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5547" y="3480"/>
                </a:moveTo>
                <a:lnTo>
                  <a:pt x="0" y="3480"/>
                </a:lnTo>
                <a:lnTo>
                  <a:pt x="0" y="0"/>
                </a:lnTo>
                <a:lnTo>
                  <a:pt x="5547" y="0"/>
                </a:lnTo>
                <a:lnTo>
                  <a:pt x="5547" y="3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87985" y="60915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5547" y="6961"/>
                </a:moveTo>
                <a:lnTo>
                  <a:pt x="1849" y="6961"/>
                </a:ln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5221"/>
                </a:lnTo>
                <a:lnTo>
                  <a:pt x="5547" y="6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834215" y="121833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5547" y="6961"/>
                </a:moveTo>
                <a:lnTo>
                  <a:pt x="1849" y="6961"/>
                </a:ln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5221"/>
                </a:lnTo>
                <a:lnTo>
                  <a:pt x="5547" y="6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762096" y="83542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789834" y="97466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51000" y="57436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5547" y="6961"/>
                </a:moveTo>
                <a:lnTo>
                  <a:pt x="1849" y="6961"/>
                </a:ln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5221"/>
                </a:lnTo>
                <a:lnTo>
                  <a:pt x="5547" y="6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710317" y="8180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717714" y="8702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725111" y="92247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14015" y="10094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54841" y="140981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665936" y="153165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656690" y="36028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5547" y="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656690" y="415979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5547" y="6961"/>
                </a:moveTo>
                <a:lnTo>
                  <a:pt x="1849" y="6961"/>
                </a:ln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5221"/>
                </a:lnTo>
                <a:lnTo>
                  <a:pt x="5547" y="6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23404" y="44556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580872" y="457752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5">
                <a:moveTo>
                  <a:pt x="5547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0"/>
                </a:lnTo>
                <a:lnTo>
                  <a:pt x="7396" y="0"/>
                </a:lnTo>
                <a:lnTo>
                  <a:pt x="7396" y="348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573475" y="43164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0"/>
                </a:lnTo>
                <a:lnTo>
                  <a:pt x="5547" y="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569777" y="44731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538340" y="43338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645595" y="48038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677032" y="457754"/>
            <a:ext cx="5715" cy="6985"/>
          </a:xfrm>
          <a:custGeom>
            <a:avLst/>
            <a:gdLst/>
            <a:ahLst/>
            <a:cxnLst/>
            <a:rect l="l" t="t" r="r" b="b"/>
            <a:pathLst>
              <a:path w="5715" h="6984">
                <a:moveTo>
                  <a:pt x="5547" y="6961"/>
                </a:moveTo>
                <a:lnTo>
                  <a:pt x="1849" y="6961"/>
                </a:ln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5547" y="69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82579" y="487343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13874" y="45949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52850" y="48038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919279" y="50997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932224" y="395098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5547" y="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906335" y="41076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930374" y="415985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5">
                <a:moveTo>
                  <a:pt x="5547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0"/>
                </a:lnTo>
                <a:lnTo>
                  <a:pt x="7396" y="0"/>
                </a:lnTo>
                <a:lnTo>
                  <a:pt x="7396" y="348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906335" y="44557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5547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0"/>
                </a:lnTo>
                <a:lnTo>
                  <a:pt x="5547" y="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972907" y="37943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10">
                <a:moveTo>
                  <a:pt x="3698" y="3480"/>
                </a:moveTo>
                <a:lnTo>
                  <a:pt x="0" y="3480"/>
                </a:lnTo>
                <a:lnTo>
                  <a:pt x="0" y="0"/>
                </a:lnTo>
                <a:lnTo>
                  <a:pt x="3698" y="0"/>
                </a:lnTo>
                <a:lnTo>
                  <a:pt x="3698" y="3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976605" y="393360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4">
                <a:moveTo>
                  <a:pt x="5547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3480"/>
                </a:lnTo>
                <a:lnTo>
                  <a:pt x="5547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020986" y="410765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5">
                <a:moveTo>
                  <a:pt x="7396" y="5221"/>
                </a:moveTo>
                <a:lnTo>
                  <a:pt x="0" y="5221"/>
                </a:lnTo>
                <a:lnTo>
                  <a:pt x="0" y="1740"/>
                </a:lnTo>
                <a:lnTo>
                  <a:pt x="1849" y="0"/>
                </a:lnTo>
                <a:lnTo>
                  <a:pt x="5547" y="0"/>
                </a:lnTo>
                <a:lnTo>
                  <a:pt x="7396" y="1740"/>
                </a:lnTo>
                <a:lnTo>
                  <a:pt x="7396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978454" y="442094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5">
                <a:moveTo>
                  <a:pt x="3698" y="5221"/>
                </a:moveTo>
                <a:lnTo>
                  <a:pt x="0" y="5221"/>
                </a:lnTo>
                <a:lnTo>
                  <a:pt x="0" y="0"/>
                </a:lnTo>
                <a:lnTo>
                  <a:pt x="3698" y="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006192" y="417728"/>
            <a:ext cx="5715" cy="3810"/>
          </a:xfrm>
          <a:custGeom>
            <a:avLst/>
            <a:gdLst/>
            <a:ahLst/>
            <a:cxnLst/>
            <a:rect l="l" t="t" r="r" b="b"/>
            <a:pathLst>
              <a:path w="5715" h="3809">
                <a:moveTo>
                  <a:pt x="5547" y="3480"/>
                </a:moveTo>
                <a:lnTo>
                  <a:pt x="0" y="3480"/>
                </a:lnTo>
                <a:lnTo>
                  <a:pt x="0" y="0"/>
                </a:lnTo>
                <a:lnTo>
                  <a:pt x="5547" y="0"/>
                </a:lnTo>
                <a:lnTo>
                  <a:pt x="5547" y="34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000645" y="45601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5">
                <a:moveTo>
                  <a:pt x="3698" y="5221"/>
                </a:moveTo>
                <a:lnTo>
                  <a:pt x="1849" y="5221"/>
                </a:lnTo>
                <a:lnTo>
                  <a:pt x="0" y="3480"/>
                </a:lnTo>
                <a:lnTo>
                  <a:pt x="0" y="1740"/>
                </a:lnTo>
                <a:lnTo>
                  <a:pt x="1849" y="0"/>
                </a:lnTo>
                <a:lnTo>
                  <a:pt x="3698" y="0"/>
                </a:lnTo>
                <a:lnTo>
                  <a:pt x="5547" y="1740"/>
                </a:lnTo>
                <a:lnTo>
                  <a:pt x="5547" y="3480"/>
                </a:lnTo>
                <a:lnTo>
                  <a:pt x="3698" y="52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826818" y="48745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5">
                <a:moveTo>
                  <a:pt x="12944" y="6961"/>
                </a:moveTo>
                <a:lnTo>
                  <a:pt x="7396" y="6961"/>
                </a:lnTo>
                <a:lnTo>
                  <a:pt x="9246" y="5221"/>
                </a:lnTo>
                <a:lnTo>
                  <a:pt x="9246" y="0"/>
                </a:lnTo>
                <a:lnTo>
                  <a:pt x="11095" y="5221"/>
                </a:lnTo>
                <a:lnTo>
                  <a:pt x="12944" y="6961"/>
                </a:lnTo>
                <a:close/>
              </a:path>
              <a:path w="22225" h="20955">
                <a:moveTo>
                  <a:pt x="12944" y="13923"/>
                </a:moveTo>
                <a:lnTo>
                  <a:pt x="7396" y="13923"/>
                </a:lnTo>
                <a:lnTo>
                  <a:pt x="5547" y="12183"/>
                </a:lnTo>
                <a:lnTo>
                  <a:pt x="5547" y="10442"/>
                </a:lnTo>
                <a:lnTo>
                  <a:pt x="0" y="10442"/>
                </a:lnTo>
                <a:lnTo>
                  <a:pt x="5547" y="8702"/>
                </a:lnTo>
                <a:lnTo>
                  <a:pt x="5547" y="6961"/>
                </a:lnTo>
                <a:lnTo>
                  <a:pt x="14793" y="6961"/>
                </a:lnTo>
                <a:lnTo>
                  <a:pt x="14793" y="8702"/>
                </a:lnTo>
                <a:lnTo>
                  <a:pt x="22190" y="10442"/>
                </a:lnTo>
                <a:lnTo>
                  <a:pt x="14793" y="12183"/>
                </a:lnTo>
                <a:lnTo>
                  <a:pt x="12944" y="13923"/>
                </a:lnTo>
                <a:close/>
              </a:path>
              <a:path w="22225" h="20955">
                <a:moveTo>
                  <a:pt x="9246" y="20885"/>
                </a:moveTo>
                <a:lnTo>
                  <a:pt x="9246" y="13923"/>
                </a:lnTo>
                <a:lnTo>
                  <a:pt x="11095" y="13923"/>
                </a:lnTo>
                <a:lnTo>
                  <a:pt x="9246" y="2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647444" y="508234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4793" y="10442"/>
                </a:moveTo>
                <a:lnTo>
                  <a:pt x="5547" y="10442"/>
                </a:lnTo>
                <a:lnTo>
                  <a:pt x="7396" y="8702"/>
                </a:lnTo>
                <a:lnTo>
                  <a:pt x="7396" y="6961"/>
                </a:lnTo>
                <a:lnTo>
                  <a:pt x="9246" y="6961"/>
                </a:lnTo>
                <a:lnTo>
                  <a:pt x="11095" y="0"/>
                </a:lnTo>
                <a:lnTo>
                  <a:pt x="12944" y="6961"/>
                </a:lnTo>
                <a:lnTo>
                  <a:pt x="14793" y="8702"/>
                </a:lnTo>
                <a:lnTo>
                  <a:pt x="14793" y="10442"/>
                </a:lnTo>
                <a:close/>
              </a:path>
              <a:path w="22225" h="20954">
                <a:moveTo>
                  <a:pt x="11095" y="20885"/>
                </a:moveTo>
                <a:lnTo>
                  <a:pt x="9246" y="15664"/>
                </a:lnTo>
                <a:lnTo>
                  <a:pt x="5547" y="12183"/>
                </a:lnTo>
                <a:lnTo>
                  <a:pt x="0" y="10442"/>
                </a:lnTo>
                <a:lnTo>
                  <a:pt x="22190" y="10442"/>
                </a:lnTo>
                <a:lnTo>
                  <a:pt x="14793" y="12183"/>
                </a:lnTo>
                <a:lnTo>
                  <a:pt x="14793" y="13923"/>
                </a:lnTo>
                <a:lnTo>
                  <a:pt x="12944" y="13923"/>
                </a:lnTo>
                <a:lnTo>
                  <a:pt x="11095" y="15664"/>
                </a:lnTo>
                <a:lnTo>
                  <a:pt x="11095" y="2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976605" y="449058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1095" y="6961"/>
                </a:moveTo>
                <a:lnTo>
                  <a:pt x="9246" y="6961"/>
                </a:lnTo>
                <a:lnTo>
                  <a:pt x="11095" y="0"/>
                </a:lnTo>
                <a:lnTo>
                  <a:pt x="11095" y="6961"/>
                </a:lnTo>
                <a:close/>
              </a:path>
              <a:path w="22225" h="20954">
                <a:moveTo>
                  <a:pt x="14793" y="13923"/>
                </a:moveTo>
                <a:lnTo>
                  <a:pt x="5547" y="13923"/>
                </a:lnTo>
                <a:lnTo>
                  <a:pt x="5547" y="12183"/>
                </a:lnTo>
                <a:lnTo>
                  <a:pt x="0" y="10442"/>
                </a:lnTo>
                <a:lnTo>
                  <a:pt x="5547" y="8702"/>
                </a:lnTo>
                <a:lnTo>
                  <a:pt x="7396" y="6961"/>
                </a:lnTo>
                <a:lnTo>
                  <a:pt x="12944" y="6961"/>
                </a:lnTo>
                <a:lnTo>
                  <a:pt x="14793" y="8702"/>
                </a:lnTo>
                <a:lnTo>
                  <a:pt x="14793" y="10442"/>
                </a:lnTo>
                <a:lnTo>
                  <a:pt x="22190" y="10442"/>
                </a:lnTo>
                <a:lnTo>
                  <a:pt x="14793" y="12183"/>
                </a:lnTo>
                <a:lnTo>
                  <a:pt x="14793" y="13923"/>
                </a:lnTo>
                <a:close/>
              </a:path>
              <a:path w="22225" h="20954">
                <a:moveTo>
                  <a:pt x="11095" y="20885"/>
                </a:moveTo>
                <a:lnTo>
                  <a:pt x="9246" y="13923"/>
                </a:lnTo>
                <a:lnTo>
                  <a:pt x="12944" y="13923"/>
                </a:lnTo>
                <a:lnTo>
                  <a:pt x="11095" y="15664"/>
                </a:lnTo>
                <a:lnTo>
                  <a:pt x="11095" y="2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002494" y="382920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4">
                <a:moveTo>
                  <a:pt x="11095" y="6961"/>
                </a:moveTo>
                <a:lnTo>
                  <a:pt x="9246" y="6961"/>
                </a:lnTo>
                <a:lnTo>
                  <a:pt x="11095" y="0"/>
                </a:lnTo>
                <a:lnTo>
                  <a:pt x="11095" y="6961"/>
                </a:lnTo>
                <a:close/>
              </a:path>
              <a:path w="22225" h="20954">
                <a:moveTo>
                  <a:pt x="14793" y="13923"/>
                </a:moveTo>
                <a:lnTo>
                  <a:pt x="5547" y="13923"/>
                </a:lnTo>
                <a:lnTo>
                  <a:pt x="5547" y="12183"/>
                </a:lnTo>
                <a:lnTo>
                  <a:pt x="0" y="10442"/>
                </a:lnTo>
                <a:lnTo>
                  <a:pt x="5547" y="8702"/>
                </a:lnTo>
                <a:lnTo>
                  <a:pt x="7396" y="8702"/>
                </a:lnTo>
                <a:lnTo>
                  <a:pt x="7396" y="6961"/>
                </a:lnTo>
                <a:lnTo>
                  <a:pt x="12944" y="6961"/>
                </a:lnTo>
                <a:lnTo>
                  <a:pt x="14793" y="8702"/>
                </a:lnTo>
                <a:lnTo>
                  <a:pt x="14793" y="10442"/>
                </a:lnTo>
                <a:lnTo>
                  <a:pt x="22190" y="10442"/>
                </a:lnTo>
                <a:lnTo>
                  <a:pt x="14793" y="12183"/>
                </a:lnTo>
                <a:lnTo>
                  <a:pt x="14793" y="13923"/>
                </a:lnTo>
                <a:close/>
              </a:path>
              <a:path w="22225" h="20954">
                <a:moveTo>
                  <a:pt x="11095" y="20885"/>
                </a:moveTo>
                <a:lnTo>
                  <a:pt x="9246" y="13923"/>
                </a:lnTo>
                <a:lnTo>
                  <a:pt x="12944" y="13923"/>
                </a:lnTo>
                <a:lnTo>
                  <a:pt x="11095" y="15664"/>
                </a:lnTo>
                <a:lnTo>
                  <a:pt x="11095" y="2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1678880" y="139252"/>
            <a:ext cx="22225" cy="20955"/>
          </a:xfrm>
          <a:custGeom>
            <a:avLst/>
            <a:gdLst/>
            <a:ahLst/>
            <a:cxnLst/>
            <a:rect l="l" t="t" r="r" b="b"/>
            <a:pathLst>
              <a:path w="22225" h="20955">
                <a:moveTo>
                  <a:pt x="22190" y="10442"/>
                </a:moveTo>
                <a:lnTo>
                  <a:pt x="0" y="10442"/>
                </a:lnTo>
                <a:lnTo>
                  <a:pt x="7396" y="8702"/>
                </a:lnTo>
                <a:lnTo>
                  <a:pt x="7396" y="6961"/>
                </a:lnTo>
                <a:lnTo>
                  <a:pt x="9246" y="6961"/>
                </a:lnTo>
                <a:lnTo>
                  <a:pt x="11095" y="5221"/>
                </a:lnTo>
                <a:lnTo>
                  <a:pt x="11095" y="0"/>
                </a:lnTo>
                <a:lnTo>
                  <a:pt x="12944" y="5221"/>
                </a:lnTo>
                <a:lnTo>
                  <a:pt x="16642" y="8702"/>
                </a:lnTo>
                <a:lnTo>
                  <a:pt x="22190" y="10442"/>
                </a:lnTo>
                <a:close/>
              </a:path>
              <a:path w="22225" h="20955">
                <a:moveTo>
                  <a:pt x="11095" y="20885"/>
                </a:moveTo>
                <a:lnTo>
                  <a:pt x="9246" y="13923"/>
                </a:lnTo>
                <a:lnTo>
                  <a:pt x="7396" y="12183"/>
                </a:lnTo>
                <a:lnTo>
                  <a:pt x="7396" y="10442"/>
                </a:lnTo>
                <a:lnTo>
                  <a:pt x="14793" y="10442"/>
                </a:lnTo>
                <a:lnTo>
                  <a:pt x="14793" y="13923"/>
                </a:lnTo>
                <a:lnTo>
                  <a:pt x="12944" y="13923"/>
                </a:lnTo>
                <a:lnTo>
                  <a:pt x="11095" y="208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658539" y="287194"/>
            <a:ext cx="125095" cy="141605"/>
          </a:xfrm>
          <a:custGeom>
            <a:avLst/>
            <a:gdLst/>
            <a:ahLst/>
            <a:cxnLst/>
            <a:rect l="l" t="t" r="r" b="b"/>
            <a:pathLst>
              <a:path w="125095" h="141604">
                <a:moveTo>
                  <a:pt x="123897" y="140979"/>
                </a:moveTo>
                <a:lnTo>
                  <a:pt x="109566" y="139320"/>
                </a:lnTo>
                <a:lnTo>
                  <a:pt x="92460" y="123792"/>
                </a:lnTo>
                <a:lnTo>
                  <a:pt x="78129" y="105979"/>
                </a:lnTo>
                <a:lnTo>
                  <a:pt x="72119" y="97467"/>
                </a:lnTo>
                <a:lnTo>
                  <a:pt x="54089" y="76146"/>
                </a:lnTo>
                <a:lnTo>
                  <a:pt x="36059" y="53520"/>
                </a:lnTo>
                <a:lnTo>
                  <a:pt x="18029" y="28935"/>
                </a:lnTo>
                <a:lnTo>
                  <a:pt x="0" y="1740"/>
                </a:lnTo>
                <a:lnTo>
                  <a:pt x="5547" y="0"/>
                </a:lnTo>
                <a:lnTo>
                  <a:pt x="24126" y="27167"/>
                </a:lnTo>
                <a:lnTo>
                  <a:pt x="43225" y="51561"/>
                </a:lnTo>
                <a:lnTo>
                  <a:pt x="61977" y="73671"/>
                </a:lnTo>
                <a:lnTo>
                  <a:pt x="79516" y="93986"/>
                </a:lnTo>
                <a:lnTo>
                  <a:pt x="96072" y="110140"/>
                </a:lnTo>
                <a:lnTo>
                  <a:pt x="113495" y="122704"/>
                </a:lnTo>
                <a:lnTo>
                  <a:pt x="125024" y="132657"/>
                </a:lnTo>
                <a:lnTo>
                  <a:pt x="123897" y="1409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416292" y="27861"/>
            <a:ext cx="769620" cy="363855"/>
          </a:xfrm>
          <a:custGeom>
            <a:avLst/>
            <a:gdLst/>
            <a:ahLst/>
            <a:cxnLst/>
            <a:rect l="l" t="t" r="r" b="b"/>
            <a:pathLst>
              <a:path w="769620" h="363855">
                <a:moveTo>
                  <a:pt x="7396" y="363762"/>
                </a:moveTo>
                <a:lnTo>
                  <a:pt x="77119" y="321113"/>
                </a:lnTo>
                <a:lnTo>
                  <a:pt x="121643" y="303121"/>
                </a:lnTo>
                <a:lnTo>
                  <a:pt x="169151" y="285871"/>
                </a:lnTo>
                <a:lnTo>
                  <a:pt x="218901" y="269123"/>
                </a:lnTo>
                <a:lnTo>
                  <a:pt x="374163" y="219482"/>
                </a:lnTo>
                <a:lnTo>
                  <a:pt x="425444" y="202337"/>
                </a:lnTo>
                <a:lnTo>
                  <a:pt x="475249" y="184491"/>
                </a:lnTo>
                <a:lnTo>
                  <a:pt x="527345" y="163677"/>
                </a:lnTo>
                <a:lnTo>
                  <a:pt x="577047" y="141370"/>
                </a:lnTo>
                <a:lnTo>
                  <a:pt x="623774" y="117358"/>
                </a:lnTo>
                <a:lnTo>
                  <a:pt x="666942" y="91428"/>
                </a:lnTo>
                <a:lnTo>
                  <a:pt x="705970" y="63368"/>
                </a:lnTo>
                <a:lnTo>
                  <a:pt x="740275" y="32962"/>
                </a:lnTo>
                <a:lnTo>
                  <a:pt x="769275" y="0"/>
                </a:lnTo>
                <a:lnTo>
                  <a:pt x="743191" y="42750"/>
                </a:lnTo>
                <a:lnTo>
                  <a:pt x="713112" y="80583"/>
                </a:lnTo>
                <a:lnTo>
                  <a:pt x="679467" y="113903"/>
                </a:lnTo>
                <a:lnTo>
                  <a:pt x="642688" y="143115"/>
                </a:lnTo>
                <a:lnTo>
                  <a:pt x="603203" y="168624"/>
                </a:lnTo>
                <a:lnTo>
                  <a:pt x="561445" y="190836"/>
                </a:lnTo>
                <a:lnTo>
                  <a:pt x="517842" y="210155"/>
                </a:lnTo>
                <a:lnTo>
                  <a:pt x="472826" y="226986"/>
                </a:lnTo>
                <a:lnTo>
                  <a:pt x="426826" y="241735"/>
                </a:lnTo>
                <a:lnTo>
                  <a:pt x="380273" y="254805"/>
                </a:lnTo>
                <a:lnTo>
                  <a:pt x="333597" y="266603"/>
                </a:lnTo>
                <a:lnTo>
                  <a:pt x="197133" y="298409"/>
                </a:lnTo>
                <a:lnTo>
                  <a:pt x="154268" y="309165"/>
                </a:lnTo>
                <a:lnTo>
                  <a:pt x="113432" y="320674"/>
                </a:lnTo>
                <a:lnTo>
                  <a:pt x="75054" y="333339"/>
                </a:lnTo>
                <a:lnTo>
                  <a:pt x="39566" y="347567"/>
                </a:lnTo>
                <a:lnTo>
                  <a:pt x="7396" y="363762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652991" y="245423"/>
            <a:ext cx="139065" cy="109855"/>
          </a:xfrm>
          <a:custGeom>
            <a:avLst/>
            <a:gdLst/>
            <a:ahLst/>
            <a:cxnLst/>
            <a:rect l="l" t="t" r="r" b="b"/>
            <a:pathLst>
              <a:path w="139065" h="109854">
                <a:moveTo>
                  <a:pt x="36984" y="109650"/>
                </a:moveTo>
                <a:lnTo>
                  <a:pt x="0" y="109650"/>
                </a:lnTo>
                <a:lnTo>
                  <a:pt x="12944" y="97467"/>
                </a:lnTo>
                <a:lnTo>
                  <a:pt x="38833" y="12183"/>
                </a:lnTo>
                <a:lnTo>
                  <a:pt x="27738" y="0"/>
                </a:lnTo>
                <a:lnTo>
                  <a:pt x="83214" y="0"/>
                </a:lnTo>
                <a:lnTo>
                  <a:pt x="96126" y="29588"/>
                </a:lnTo>
                <a:lnTo>
                  <a:pt x="49928" y="29588"/>
                </a:lnTo>
                <a:lnTo>
                  <a:pt x="36984" y="67879"/>
                </a:lnTo>
                <a:lnTo>
                  <a:pt x="112835" y="67879"/>
                </a:lnTo>
                <a:lnTo>
                  <a:pt x="120430" y="85283"/>
                </a:lnTo>
                <a:lnTo>
                  <a:pt x="31436" y="85283"/>
                </a:lnTo>
                <a:lnTo>
                  <a:pt x="27738" y="99207"/>
                </a:lnTo>
                <a:lnTo>
                  <a:pt x="36984" y="109650"/>
                </a:lnTo>
                <a:close/>
              </a:path>
              <a:path w="139065" h="109854">
                <a:moveTo>
                  <a:pt x="112835" y="67879"/>
                </a:moveTo>
                <a:lnTo>
                  <a:pt x="66571" y="67879"/>
                </a:lnTo>
                <a:lnTo>
                  <a:pt x="49928" y="29588"/>
                </a:lnTo>
                <a:lnTo>
                  <a:pt x="96126" y="29588"/>
                </a:lnTo>
                <a:lnTo>
                  <a:pt x="112835" y="67879"/>
                </a:lnTo>
                <a:close/>
              </a:path>
              <a:path w="139065" h="109854">
                <a:moveTo>
                  <a:pt x="138691" y="109650"/>
                </a:moveTo>
                <a:lnTo>
                  <a:pt x="64722" y="109650"/>
                </a:lnTo>
                <a:lnTo>
                  <a:pt x="77667" y="97467"/>
                </a:lnTo>
                <a:lnTo>
                  <a:pt x="73968" y="85283"/>
                </a:lnTo>
                <a:lnTo>
                  <a:pt x="120430" y="85283"/>
                </a:lnTo>
                <a:lnTo>
                  <a:pt x="125746" y="97467"/>
                </a:lnTo>
                <a:lnTo>
                  <a:pt x="138691" y="109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919279" y="245424"/>
            <a:ext cx="139065" cy="109855"/>
          </a:xfrm>
          <a:custGeom>
            <a:avLst/>
            <a:gdLst/>
            <a:ahLst/>
            <a:cxnLst/>
            <a:rect l="l" t="t" r="r" b="b"/>
            <a:pathLst>
              <a:path w="139065" h="109854">
                <a:moveTo>
                  <a:pt x="36984" y="109650"/>
                </a:moveTo>
                <a:lnTo>
                  <a:pt x="0" y="109650"/>
                </a:lnTo>
                <a:lnTo>
                  <a:pt x="12944" y="97467"/>
                </a:lnTo>
                <a:lnTo>
                  <a:pt x="38833" y="12183"/>
                </a:lnTo>
                <a:lnTo>
                  <a:pt x="25889" y="0"/>
                </a:lnTo>
                <a:lnTo>
                  <a:pt x="83214" y="0"/>
                </a:lnTo>
                <a:lnTo>
                  <a:pt x="96126" y="29588"/>
                </a:lnTo>
                <a:lnTo>
                  <a:pt x="49928" y="29588"/>
                </a:lnTo>
                <a:lnTo>
                  <a:pt x="36984" y="67879"/>
                </a:lnTo>
                <a:lnTo>
                  <a:pt x="112835" y="67879"/>
                </a:lnTo>
                <a:lnTo>
                  <a:pt x="120430" y="85283"/>
                </a:lnTo>
                <a:lnTo>
                  <a:pt x="31436" y="85283"/>
                </a:lnTo>
                <a:lnTo>
                  <a:pt x="27738" y="99207"/>
                </a:lnTo>
                <a:lnTo>
                  <a:pt x="36984" y="109650"/>
                </a:lnTo>
                <a:close/>
              </a:path>
              <a:path w="139065" h="109854">
                <a:moveTo>
                  <a:pt x="112835" y="67879"/>
                </a:moveTo>
                <a:lnTo>
                  <a:pt x="66571" y="67879"/>
                </a:lnTo>
                <a:lnTo>
                  <a:pt x="49928" y="29588"/>
                </a:lnTo>
                <a:lnTo>
                  <a:pt x="96126" y="29588"/>
                </a:lnTo>
                <a:lnTo>
                  <a:pt x="112835" y="67879"/>
                </a:lnTo>
                <a:close/>
              </a:path>
              <a:path w="139065" h="109854">
                <a:moveTo>
                  <a:pt x="138691" y="109650"/>
                </a:moveTo>
                <a:lnTo>
                  <a:pt x="64722" y="109650"/>
                </a:lnTo>
                <a:lnTo>
                  <a:pt x="77667" y="97467"/>
                </a:lnTo>
                <a:lnTo>
                  <a:pt x="73968" y="85283"/>
                </a:lnTo>
                <a:lnTo>
                  <a:pt x="120430" y="85283"/>
                </a:lnTo>
                <a:lnTo>
                  <a:pt x="125746" y="97467"/>
                </a:lnTo>
                <a:lnTo>
                  <a:pt x="138691" y="109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506903" y="245424"/>
            <a:ext cx="125746" cy="109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810176" y="240203"/>
            <a:ext cx="101600" cy="121920"/>
          </a:xfrm>
          <a:custGeom>
            <a:avLst/>
            <a:gdLst/>
            <a:ahLst/>
            <a:cxnLst/>
            <a:rect l="l" t="t" r="r" b="b"/>
            <a:pathLst>
              <a:path w="101600" h="121920">
                <a:moveTo>
                  <a:pt x="89151" y="6961"/>
                </a:moveTo>
                <a:lnTo>
                  <a:pt x="77667" y="6961"/>
                </a:lnTo>
                <a:lnTo>
                  <a:pt x="88762" y="0"/>
                </a:lnTo>
                <a:lnTo>
                  <a:pt x="89151" y="6961"/>
                </a:lnTo>
                <a:close/>
              </a:path>
              <a:path w="101600" h="121920">
                <a:moveTo>
                  <a:pt x="93139" y="102688"/>
                </a:moveTo>
                <a:lnTo>
                  <a:pt x="53627" y="102688"/>
                </a:lnTo>
                <a:lnTo>
                  <a:pt x="64722" y="99207"/>
                </a:lnTo>
                <a:lnTo>
                  <a:pt x="64722" y="92245"/>
                </a:lnTo>
                <a:lnTo>
                  <a:pt x="61573" y="86562"/>
                </a:lnTo>
                <a:lnTo>
                  <a:pt x="53396" y="82020"/>
                </a:lnTo>
                <a:lnTo>
                  <a:pt x="29587" y="73100"/>
                </a:lnTo>
                <a:lnTo>
                  <a:pt x="19763" y="68722"/>
                </a:lnTo>
                <a:lnTo>
                  <a:pt x="10633" y="62875"/>
                </a:lnTo>
                <a:lnTo>
                  <a:pt x="3582" y="54743"/>
                </a:lnTo>
                <a:lnTo>
                  <a:pt x="0" y="43512"/>
                </a:lnTo>
                <a:lnTo>
                  <a:pt x="1444" y="31464"/>
                </a:lnTo>
                <a:lnTo>
                  <a:pt x="37880" y="4759"/>
                </a:lnTo>
                <a:lnTo>
                  <a:pt x="51084" y="3263"/>
                </a:lnTo>
                <a:lnTo>
                  <a:pt x="64635" y="4052"/>
                </a:lnTo>
                <a:lnTo>
                  <a:pt x="77667" y="6961"/>
                </a:lnTo>
                <a:lnTo>
                  <a:pt x="89151" y="6961"/>
                </a:lnTo>
                <a:lnTo>
                  <a:pt x="89833" y="19145"/>
                </a:lnTo>
                <a:lnTo>
                  <a:pt x="49928" y="19145"/>
                </a:lnTo>
                <a:lnTo>
                  <a:pt x="40422" y="22109"/>
                </a:lnTo>
                <a:lnTo>
                  <a:pt x="36290" y="27195"/>
                </a:lnTo>
                <a:lnTo>
                  <a:pt x="36666" y="32606"/>
                </a:lnTo>
                <a:lnTo>
                  <a:pt x="40682" y="36550"/>
                </a:lnTo>
                <a:lnTo>
                  <a:pt x="47183" y="38943"/>
                </a:lnTo>
                <a:lnTo>
                  <a:pt x="56632" y="42641"/>
                </a:lnTo>
                <a:lnTo>
                  <a:pt x="66427" y="46340"/>
                </a:lnTo>
                <a:lnTo>
                  <a:pt x="73968" y="48733"/>
                </a:lnTo>
                <a:lnTo>
                  <a:pt x="80325" y="51997"/>
                </a:lnTo>
                <a:lnTo>
                  <a:pt x="101168" y="86562"/>
                </a:lnTo>
                <a:lnTo>
                  <a:pt x="101223" y="87024"/>
                </a:lnTo>
                <a:lnTo>
                  <a:pt x="96159" y="100078"/>
                </a:lnTo>
                <a:lnTo>
                  <a:pt x="93139" y="102688"/>
                </a:lnTo>
                <a:close/>
              </a:path>
              <a:path w="101600" h="121920">
                <a:moveTo>
                  <a:pt x="90611" y="33069"/>
                </a:moveTo>
                <a:lnTo>
                  <a:pt x="84775" y="29180"/>
                </a:lnTo>
                <a:lnTo>
                  <a:pt x="74431" y="24149"/>
                </a:lnTo>
                <a:lnTo>
                  <a:pt x="62006" y="20097"/>
                </a:lnTo>
                <a:lnTo>
                  <a:pt x="49928" y="19145"/>
                </a:lnTo>
                <a:lnTo>
                  <a:pt x="89833" y="19145"/>
                </a:lnTo>
                <a:lnTo>
                  <a:pt x="90611" y="33069"/>
                </a:lnTo>
                <a:close/>
              </a:path>
              <a:path w="101600" h="121920">
                <a:moveTo>
                  <a:pt x="3698" y="121834"/>
                </a:moveTo>
                <a:lnTo>
                  <a:pt x="0" y="87024"/>
                </a:lnTo>
                <a:lnTo>
                  <a:pt x="11644" y="95346"/>
                </a:lnTo>
                <a:lnTo>
                  <a:pt x="25195" y="100078"/>
                </a:lnTo>
                <a:lnTo>
                  <a:pt x="37706" y="102199"/>
                </a:lnTo>
                <a:lnTo>
                  <a:pt x="46230" y="102688"/>
                </a:lnTo>
                <a:lnTo>
                  <a:pt x="93139" y="102688"/>
                </a:lnTo>
                <a:lnTo>
                  <a:pt x="85526" y="109270"/>
                </a:lnTo>
                <a:lnTo>
                  <a:pt x="76284" y="113131"/>
                </a:lnTo>
                <a:lnTo>
                  <a:pt x="16642" y="113131"/>
                </a:lnTo>
                <a:lnTo>
                  <a:pt x="3698" y="121834"/>
                </a:lnTo>
                <a:close/>
              </a:path>
              <a:path w="101600" h="121920">
                <a:moveTo>
                  <a:pt x="43687" y="117918"/>
                </a:moveTo>
                <a:lnTo>
                  <a:pt x="29731" y="116340"/>
                </a:lnTo>
                <a:lnTo>
                  <a:pt x="16642" y="113131"/>
                </a:lnTo>
                <a:lnTo>
                  <a:pt x="76284" y="113131"/>
                </a:lnTo>
                <a:lnTo>
                  <a:pt x="72119" y="114872"/>
                </a:lnTo>
                <a:lnTo>
                  <a:pt x="57990" y="117537"/>
                </a:lnTo>
                <a:lnTo>
                  <a:pt x="43687" y="1179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503205" y="27864"/>
            <a:ext cx="682625" cy="539750"/>
          </a:xfrm>
          <a:custGeom>
            <a:avLst/>
            <a:gdLst/>
            <a:ahLst/>
            <a:cxnLst/>
            <a:rect l="l" t="t" r="r" b="b"/>
            <a:pathLst>
              <a:path w="682625" h="539750">
                <a:moveTo>
                  <a:pt x="0" y="539551"/>
                </a:moveTo>
                <a:lnTo>
                  <a:pt x="40744" y="493615"/>
                </a:lnTo>
                <a:lnTo>
                  <a:pt x="81378" y="460081"/>
                </a:lnTo>
                <a:lnTo>
                  <a:pt x="123401" y="428273"/>
                </a:lnTo>
                <a:lnTo>
                  <a:pt x="166462" y="397958"/>
                </a:lnTo>
                <a:lnTo>
                  <a:pt x="210212" y="368904"/>
                </a:lnTo>
                <a:lnTo>
                  <a:pt x="254301" y="340878"/>
                </a:lnTo>
                <a:lnTo>
                  <a:pt x="385099" y="260638"/>
                </a:lnTo>
                <a:lnTo>
                  <a:pt x="427042" y="234395"/>
                </a:lnTo>
                <a:lnTo>
                  <a:pt x="467574" y="208016"/>
                </a:lnTo>
                <a:lnTo>
                  <a:pt x="506343" y="181268"/>
                </a:lnTo>
                <a:lnTo>
                  <a:pt x="543001" y="153919"/>
                </a:lnTo>
                <a:lnTo>
                  <a:pt x="577197" y="125735"/>
                </a:lnTo>
                <a:lnTo>
                  <a:pt x="608581" y="96484"/>
                </a:lnTo>
                <a:lnTo>
                  <a:pt x="636803" y="65933"/>
                </a:lnTo>
                <a:lnTo>
                  <a:pt x="661513" y="33849"/>
                </a:lnTo>
                <a:lnTo>
                  <a:pt x="682361" y="0"/>
                </a:lnTo>
                <a:lnTo>
                  <a:pt x="668289" y="33120"/>
                </a:lnTo>
                <a:lnTo>
                  <a:pt x="625395" y="95082"/>
                </a:lnTo>
                <a:lnTo>
                  <a:pt x="597419" y="124345"/>
                </a:lnTo>
                <a:lnTo>
                  <a:pt x="565653" y="152746"/>
                </a:lnTo>
                <a:lnTo>
                  <a:pt x="530520" y="180495"/>
                </a:lnTo>
                <a:lnTo>
                  <a:pt x="492442" y="207803"/>
                </a:lnTo>
                <a:lnTo>
                  <a:pt x="451841" y="234882"/>
                </a:lnTo>
                <a:lnTo>
                  <a:pt x="409139" y="261943"/>
                </a:lnTo>
                <a:lnTo>
                  <a:pt x="272657" y="345132"/>
                </a:lnTo>
                <a:lnTo>
                  <a:pt x="225777" y="374235"/>
                </a:lnTo>
                <a:lnTo>
                  <a:pt x="178910" y="404376"/>
                </a:lnTo>
                <a:lnTo>
                  <a:pt x="132475" y="435766"/>
                </a:lnTo>
                <a:lnTo>
                  <a:pt x="86898" y="468618"/>
                </a:lnTo>
                <a:lnTo>
                  <a:pt x="42598" y="503143"/>
                </a:lnTo>
                <a:lnTo>
                  <a:pt x="0" y="539551"/>
                </a:lnTo>
                <a:close/>
              </a:path>
            </a:pathLst>
          </a:custGeom>
          <a:solidFill>
            <a:srgbClr val="EC1C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613732" y="102482"/>
            <a:ext cx="332740" cy="368935"/>
          </a:xfrm>
          <a:custGeom>
            <a:avLst/>
            <a:gdLst/>
            <a:ahLst/>
            <a:cxnLst/>
            <a:rect l="l" t="t" r="r" b="b"/>
            <a:pathLst>
              <a:path w="332740" h="368934">
                <a:moveTo>
                  <a:pt x="44807" y="186455"/>
                </a:moveTo>
                <a:lnTo>
                  <a:pt x="42957" y="182974"/>
                </a:lnTo>
                <a:lnTo>
                  <a:pt x="39259" y="177753"/>
                </a:lnTo>
                <a:lnTo>
                  <a:pt x="37410" y="174272"/>
                </a:lnTo>
                <a:lnTo>
                  <a:pt x="15645" y="129953"/>
                </a:lnTo>
                <a:lnTo>
                  <a:pt x="3002" y="88252"/>
                </a:lnTo>
                <a:lnTo>
                  <a:pt x="0" y="51788"/>
                </a:lnTo>
                <a:lnTo>
                  <a:pt x="7154" y="23179"/>
                </a:lnTo>
                <a:lnTo>
                  <a:pt x="24983" y="5043"/>
                </a:lnTo>
                <a:lnTo>
                  <a:pt x="54004" y="0"/>
                </a:lnTo>
                <a:lnTo>
                  <a:pt x="87245" y="8704"/>
                </a:lnTo>
                <a:lnTo>
                  <a:pt x="39999" y="8704"/>
                </a:lnTo>
                <a:lnTo>
                  <a:pt x="19611" y="19151"/>
                </a:lnTo>
                <a:lnTo>
                  <a:pt x="8151" y="40285"/>
                </a:lnTo>
                <a:lnTo>
                  <a:pt x="6811" y="71882"/>
                </a:lnTo>
                <a:lnTo>
                  <a:pt x="16783" y="113718"/>
                </a:lnTo>
                <a:lnTo>
                  <a:pt x="39259" y="165569"/>
                </a:lnTo>
                <a:lnTo>
                  <a:pt x="42957" y="172531"/>
                </a:lnTo>
                <a:lnTo>
                  <a:pt x="46656" y="177753"/>
                </a:lnTo>
                <a:lnTo>
                  <a:pt x="50354" y="184715"/>
                </a:lnTo>
                <a:lnTo>
                  <a:pt x="44807" y="186455"/>
                </a:lnTo>
                <a:close/>
              </a:path>
              <a:path w="332740" h="368934">
                <a:moveTo>
                  <a:pt x="292902" y="366633"/>
                </a:moveTo>
                <a:lnTo>
                  <a:pt x="274962" y="366633"/>
                </a:lnTo>
                <a:lnTo>
                  <a:pt x="304738" y="363196"/>
                </a:lnTo>
                <a:lnTo>
                  <a:pt x="322204" y="347481"/>
                </a:lnTo>
                <a:lnTo>
                  <a:pt x="328662" y="321996"/>
                </a:lnTo>
                <a:lnTo>
                  <a:pt x="325411" y="289249"/>
                </a:lnTo>
                <a:lnTo>
                  <a:pt x="313752" y="251751"/>
                </a:lnTo>
                <a:lnTo>
                  <a:pt x="294986" y="212008"/>
                </a:lnTo>
                <a:lnTo>
                  <a:pt x="270411" y="172531"/>
                </a:lnTo>
                <a:lnTo>
                  <a:pt x="237992" y="131358"/>
                </a:lnTo>
                <a:lnTo>
                  <a:pt x="203840" y="95079"/>
                </a:lnTo>
                <a:lnTo>
                  <a:pt x="171074" y="65328"/>
                </a:lnTo>
                <a:lnTo>
                  <a:pt x="102793" y="20772"/>
                </a:lnTo>
                <a:lnTo>
                  <a:pt x="39999" y="8704"/>
                </a:lnTo>
                <a:lnTo>
                  <a:pt x="87245" y="8704"/>
                </a:lnTo>
                <a:lnTo>
                  <a:pt x="141206" y="35887"/>
                </a:lnTo>
                <a:lnTo>
                  <a:pt x="185416" y="69713"/>
                </a:lnTo>
                <a:lnTo>
                  <a:pt x="226030" y="109438"/>
                </a:lnTo>
                <a:lnTo>
                  <a:pt x="261713" y="152354"/>
                </a:lnTo>
                <a:lnTo>
                  <a:pt x="291129" y="195754"/>
                </a:lnTo>
                <a:lnTo>
                  <a:pt x="312943" y="236929"/>
                </a:lnTo>
                <a:lnTo>
                  <a:pt x="328999" y="285663"/>
                </a:lnTo>
                <a:lnTo>
                  <a:pt x="332740" y="316210"/>
                </a:lnTo>
                <a:lnTo>
                  <a:pt x="328621" y="343774"/>
                </a:lnTo>
                <a:lnTo>
                  <a:pt x="312890" y="363026"/>
                </a:lnTo>
                <a:lnTo>
                  <a:pt x="292902" y="366633"/>
                </a:lnTo>
                <a:close/>
              </a:path>
              <a:path w="332740" h="368934">
                <a:moveTo>
                  <a:pt x="281792" y="368638"/>
                </a:moveTo>
                <a:lnTo>
                  <a:pt x="231578" y="355283"/>
                </a:lnTo>
                <a:lnTo>
                  <a:pt x="274962" y="366633"/>
                </a:lnTo>
                <a:lnTo>
                  <a:pt x="292902" y="366633"/>
                </a:lnTo>
                <a:lnTo>
                  <a:pt x="281792" y="3686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1" y="761"/>
            <a:ext cx="1219200" cy="0"/>
          </a:xfrm>
          <a:custGeom>
            <a:avLst/>
            <a:gdLst/>
            <a:ahLst/>
            <a:cxnLst/>
            <a:rect l="l" t="t" r="r" b="b"/>
            <a:pathLst>
              <a:path w="1219200">
                <a:moveTo>
                  <a:pt x="0" y="0"/>
                </a:moveTo>
                <a:lnTo>
                  <a:pt x="1219200" y="0"/>
                </a:lnTo>
              </a:path>
            </a:pathLst>
          </a:custGeom>
          <a:ln w="3175">
            <a:solidFill>
              <a:srgbClr val="FA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1452791" y="689832"/>
            <a:ext cx="9325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2400" b="1" u="heavy" spc="-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-190 </a:t>
            </a:r>
            <a:r>
              <a:rPr sz="24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°C </a:t>
            </a:r>
            <a:r>
              <a:rPr sz="2400" b="1" u="heavy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to </a:t>
            </a:r>
            <a:r>
              <a:rPr sz="2400" b="1" u="heavy" spc="-5" dirty="0">
                <a:solidFill>
                  <a:srgbClr val="FF000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+812 </a:t>
            </a:r>
            <a:r>
              <a:rPr sz="2400" b="1" u="heavy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°C </a:t>
            </a:r>
            <a:r>
              <a:rPr sz="2400" b="1" u="heavy" spc="-5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and Rad Hard </a:t>
            </a:r>
            <a:r>
              <a:rPr sz="2400" b="1" u="heavy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“Go </a:t>
            </a:r>
            <a:r>
              <a:rPr sz="2400" b="1" u="heavy" spc="-5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Anywhere”</a:t>
            </a:r>
            <a:r>
              <a:rPr sz="2400" b="1" u="heavy" spc="-114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 </a:t>
            </a:r>
            <a:r>
              <a:rPr sz="2400" b="1" u="heavy" spc="-5" dirty="0"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Functionality</a:t>
            </a:r>
            <a:r>
              <a:rPr sz="2400" b="1" spc="-7" baseline="24305" dirty="0">
                <a:latin typeface="Arial"/>
                <a:cs typeface="Arial"/>
              </a:rPr>
              <a:t>1,2</a:t>
            </a:r>
            <a:endParaRPr sz="2400" baseline="24305" dirty="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38439" y="934194"/>
            <a:ext cx="10057130" cy="5031105"/>
          </a:xfrm>
          <a:prstGeom prst="rect">
            <a:avLst/>
          </a:prstGeom>
        </p:spPr>
        <p:txBody>
          <a:bodyPr vert="horz" wrap="square" lIns="0" tIns="135255" rIns="0" bIns="0" rtlCol="0">
            <a:spAutoFit/>
          </a:bodyPr>
          <a:lstStyle/>
          <a:p>
            <a:pPr marR="97155" algn="ctr">
              <a:lnSpc>
                <a:spcPct val="100000"/>
              </a:lnSpc>
              <a:spcBef>
                <a:spcPts val="1065"/>
              </a:spcBef>
            </a:pPr>
            <a:r>
              <a:rPr sz="1800" spc="-5" dirty="0">
                <a:latin typeface="Arial"/>
                <a:cs typeface="Arial"/>
              </a:rPr>
              <a:t>(NASA Glenn </a:t>
            </a:r>
            <a:r>
              <a:rPr sz="1800" dirty="0">
                <a:latin typeface="Arial"/>
                <a:cs typeface="Arial"/>
              </a:rPr>
              <a:t>IC </a:t>
            </a:r>
            <a:r>
              <a:rPr sz="1800" spc="-10" dirty="0">
                <a:latin typeface="Arial"/>
                <a:cs typeface="Arial"/>
              </a:rPr>
              <a:t>Generation </a:t>
            </a:r>
            <a:r>
              <a:rPr sz="1800" spc="-5" dirty="0">
                <a:latin typeface="Arial"/>
                <a:cs typeface="Arial"/>
              </a:rPr>
              <a:t>10.1 NOT Gate</a:t>
            </a:r>
            <a:r>
              <a:rPr sz="1800" spc="-145" dirty="0">
                <a:latin typeface="Arial"/>
                <a:cs typeface="Arial"/>
              </a:rPr>
              <a:t> </a:t>
            </a:r>
            <a:r>
              <a:rPr sz="1800" spc="-30" dirty="0">
                <a:latin typeface="Arial"/>
                <a:cs typeface="Arial"/>
              </a:rPr>
              <a:t>Testing)</a:t>
            </a:r>
            <a:endParaRPr sz="1800" dirty="0">
              <a:latin typeface="Arial"/>
              <a:cs typeface="Arial"/>
            </a:endParaRPr>
          </a:p>
          <a:p>
            <a:pPr marL="4430395" marR="415925" indent="-287020">
              <a:lnSpc>
                <a:spcPct val="101099"/>
              </a:lnSpc>
              <a:spcBef>
                <a:spcPts val="1005"/>
              </a:spcBef>
              <a:buFont typeface="Arial"/>
              <a:buChar char="•"/>
              <a:tabLst>
                <a:tab pos="4431030" algn="l"/>
                <a:tab pos="4431665" algn="l"/>
              </a:tabLst>
            </a:pPr>
            <a:r>
              <a:rPr sz="185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1000 </a:t>
            </a:r>
            <a:r>
              <a:rPr sz="1850" b="1" u="sng" spc="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°C </a:t>
            </a:r>
            <a:r>
              <a:rPr sz="1850" b="1" u="sng" spc="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temperature span</a:t>
            </a:r>
            <a:r>
              <a:rPr sz="1850" b="1" spc="10" dirty="0">
                <a:solidFill>
                  <a:srgbClr val="FF0000"/>
                </a:solidFill>
                <a:latin typeface="Arial"/>
                <a:cs typeface="Arial"/>
              </a:rPr>
              <a:t> WITHOUT</a:t>
            </a:r>
            <a:r>
              <a:rPr sz="1850" b="1" spc="-2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b="1" spc="5" dirty="0">
                <a:solidFill>
                  <a:srgbClr val="FF0000"/>
                </a:solidFill>
                <a:latin typeface="Arial"/>
                <a:cs typeface="Arial"/>
              </a:rPr>
              <a:t>changing  signal/supply input</a:t>
            </a:r>
            <a:r>
              <a:rPr sz="1850" b="1" spc="-6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50" b="1" spc="5" dirty="0">
                <a:solidFill>
                  <a:srgbClr val="FF0000"/>
                </a:solidFill>
                <a:latin typeface="Arial"/>
                <a:cs typeface="Arial"/>
              </a:rPr>
              <a:t>voltages!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1900" dirty="0">
              <a:latin typeface="Arial"/>
              <a:cs typeface="Arial"/>
            </a:endParaRPr>
          </a:p>
          <a:p>
            <a:pPr marL="4431030" marR="810260" indent="-287020">
              <a:lnSpc>
                <a:spcPct val="101099"/>
              </a:lnSpc>
              <a:buChar char="•"/>
              <a:tabLst>
                <a:tab pos="4431030" algn="l"/>
                <a:tab pos="4431665" algn="l"/>
              </a:tabLst>
            </a:pPr>
            <a:r>
              <a:rPr sz="1850" spc="10" dirty="0">
                <a:solidFill>
                  <a:srgbClr val="006FC0"/>
                </a:solidFill>
                <a:latin typeface="Arial"/>
                <a:cs typeface="Arial"/>
              </a:rPr>
              <a:t>SiC </a:t>
            </a:r>
            <a:r>
              <a:rPr sz="1850" spc="-10" dirty="0">
                <a:solidFill>
                  <a:srgbClr val="006FC0"/>
                </a:solidFill>
                <a:latin typeface="Arial"/>
                <a:cs typeface="Arial"/>
              </a:rPr>
              <a:t>JFET-R </a:t>
            </a:r>
            <a:r>
              <a:rPr sz="1850" spc="5" dirty="0">
                <a:solidFill>
                  <a:srgbClr val="006FC0"/>
                </a:solidFill>
                <a:latin typeface="Arial"/>
                <a:cs typeface="Arial"/>
              </a:rPr>
              <a:t>ICs function in </a:t>
            </a:r>
            <a:r>
              <a:rPr sz="1850" spc="10" dirty="0">
                <a:solidFill>
                  <a:srgbClr val="006FC0"/>
                </a:solidFill>
                <a:latin typeface="Arial"/>
                <a:cs typeface="Arial"/>
              </a:rPr>
              <a:t>cold</a:t>
            </a:r>
            <a:r>
              <a:rPr sz="1850" spc="-110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50" spc="5" dirty="0">
                <a:solidFill>
                  <a:srgbClr val="006FC0"/>
                </a:solidFill>
                <a:latin typeface="Arial"/>
                <a:cs typeface="Arial"/>
              </a:rPr>
              <a:t>environments  </a:t>
            </a:r>
            <a:r>
              <a:rPr sz="1850" spc="10" dirty="0">
                <a:solidFill>
                  <a:srgbClr val="006FC0"/>
                </a:solidFill>
                <a:latin typeface="Arial"/>
                <a:cs typeface="Arial"/>
              </a:rPr>
              <a:t>WITHOUT </a:t>
            </a:r>
            <a:r>
              <a:rPr sz="1850" spc="5" dirty="0">
                <a:solidFill>
                  <a:srgbClr val="006FC0"/>
                </a:solidFill>
                <a:latin typeface="Arial"/>
                <a:cs typeface="Arial"/>
              </a:rPr>
              <a:t>“cold start”</a:t>
            </a:r>
            <a:r>
              <a:rPr sz="1850" spc="-114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850" spc="5" dirty="0">
                <a:solidFill>
                  <a:srgbClr val="006FC0"/>
                </a:solidFill>
                <a:latin typeface="Arial"/>
                <a:cs typeface="Arial"/>
              </a:rPr>
              <a:t>issues.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•"/>
            </a:pPr>
            <a:endParaRPr sz="1950" dirty="0">
              <a:latin typeface="Arial"/>
              <a:cs typeface="Arial"/>
            </a:endParaRPr>
          </a:p>
          <a:p>
            <a:pPr marL="4430395" marR="274955" indent="-286385">
              <a:lnSpc>
                <a:spcPct val="100499"/>
              </a:lnSpc>
              <a:buChar char="•"/>
              <a:tabLst>
                <a:tab pos="4431030" algn="l"/>
                <a:tab pos="4431665" algn="l"/>
              </a:tabLst>
            </a:pPr>
            <a:r>
              <a:rPr sz="1850" spc="-5" dirty="0">
                <a:latin typeface="Arial"/>
                <a:cs typeface="Arial"/>
              </a:rPr>
              <a:t>Temperature-accelerated </a:t>
            </a:r>
            <a:r>
              <a:rPr sz="1850" spc="10" dirty="0">
                <a:latin typeface="Arial"/>
                <a:cs typeface="Arial"/>
              </a:rPr>
              <a:t>800 </a:t>
            </a:r>
            <a:r>
              <a:rPr sz="1850" spc="5" dirty="0">
                <a:latin typeface="Arial"/>
                <a:cs typeface="Arial"/>
              </a:rPr>
              <a:t>°C lifetime testing</a:t>
            </a:r>
            <a:r>
              <a:rPr sz="1850" spc="-150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for  long-duration </a:t>
            </a:r>
            <a:r>
              <a:rPr sz="1850" spc="10" dirty="0">
                <a:latin typeface="Arial"/>
                <a:cs typeface="Arial"/>
              </a:rPr>
              <a:t>500 </a:t>
            </a:r>
            <a:r>
              <a:rPr sz="1850" spc="5" dirty="0">
                <a:latin typeface="Arial"/>
                <a:cs typeface="Arial"/>
              </a:rPr>
              <a:t>°C</a:t>
            </a:r>
            <a:r>
              <a:rPr sz="1850" spc="-85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missions.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har char="•"/>
            </a:pPr>
            <a:endParaRPr sz="1950" dirty="0">
              <a:latin typeface="Arial"/>
              <a:cs typeface="Arial"/>
            </a:endParaRPr>
          </a:p>
          <a:p>
            <a:pPr marL="4430395" marR="365125" indent="-286385">
              <a:lnSpc>
                <a:spcPct val="100499"/>
              </a:lnSpc>
              <a:buChar char="•"/>
              <a:tabLst>
                <a:tab pos="4431030" algn="l"/>
                <a:tab pos="4431665" algn="l"/>
              </a:tabLst>
            </a:pPr>
            <a:r>
              <a:rPr sz="1850" spc="5" dirty="0">
                <a:latin typeface="Arial"/>
                <a:cs typeface="Arial"/>
              </a:rPr>
              <a:t>Straightforward functional yield </a:t>
            </a:r>
            <a:r>
              <a:rPr sz="1850" spc="10" dirty="0">
                <a:latin typeface="Arial"/>
                <a:cs typeface="Arial"/>
              </a:rPr>
              <a:t>screening </a:t>
            </a:r>
            <a:r>
              <a:rPr sz="1850" spc="5" dirty="0">
                <a:latin typeface="Arial"/>
                <a:cs typeface="Arial"/>
              </a:rPr>
              <a:t>at </a:t>
            </a:r>
            <a:r>
              <a:rPr sz="1850" spc="10" dirty="0">
                <a:latin typeface="Arial"/>
                <a:cs typeface="Arial"/>
              </a:rPr>
              <a:t>25</a:t>
            </a:r>
            <a:r>
              <a:rPr sz="1850" spc="-215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°C  (on-wafer </a:t>
            </a:r>
            <a:r>
              <a:rPr sz="1850" spc="10" dirty="0">
                <a:latin typeface="Arial"/>
                <a:cs typeface="Arial"/>
              </a:rPr>
              <a:t>probe</a:t>
            </a:r>
            <a:r>
              <a:rPr sz="1850" spc="-40" dirty="0">
                <a:latin typeface="Arial"/>
                <a:cs typeface="Arial"/>
              </a:rPr>
              <a:t> </a:t>
            </a:r>
            <a:r>
              <a:rPr sz="1850" spc="5" dirty="0">
                <a:latin typeface="Arial"/>
                <a:cs typeface="Arial"/>
              </a:rPr>
              <a:t>test).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har char="•"/>
            </a:pPr>
            <a:endParaRPr sz="1950" dirty="0">
              <a:latin typeface="Arial"/>
              <a:cs typeface="Arial"/>
            </a:endParaRPr>
          </a:p>
          <a:p>
            <a:pPr marL="4431030" indent="-287655">
              <a:lnSpc>
                <a:spcPct val="100000"/>
              </a:lnSpc>
              <a:buChar char="•"/>
              <a:tabLst>
                <a:tab pos="4431030" algn="l"/>
                <a:tab pos="4431665" algn="l"/>
              </a:tabLst>
            </a:pPr>
            <a:r>
              <a:rPr sz="1850" spc="5" dirty="0">
                <a:latin typeface="Arial"/>
                <a:cs typeface="Arial"/>
              </a:rPr>
              <a:t>Radiation </a:t>
            </a:r>
            <a:r>
              <a:rPr sz="1850" spc="-30" dirty="0">
                <a:latin typeface="Arial"/>
                <a:cs typeface="Arial"/>
              </a:rPr>
              <a:t>Tested </a:t>
            </a:r>
            <a:r>
              <a:rPr sz="1850" spc="10" dirty="0">
                <a:latin typeface="Arial"/>
                <a:cs typeface="Arial"/>
              </a:rPr>
              <a:t>&gt; 7 Mrad(Si) &amp; LET 86</a:t>
            </a:r>
            <a:r>
              <a:rPr sz="1850" spc="-229" dirty="0">
                <a:latin typeface="Arial"/>
                <a:cs typeface="Arial"/>
              </a:rPr>
              <a:t> </a:t>
            </a:r>
            <a:r>
              <a:rPr sz="1850" spc="-5" dirty="0">
                <a:latin typeface="Arial"/>
                <a:cs typeface="Arial"/>
              </a:rPr>
              <a:t>MeV-cm</a:t>
            </a:r>
            <a:r>
              <a:rPr sz="1875" spc="-7" baseline="24444" dirty="0">
                <a:latin typeface="Arial"/>
                <a:cs typeface="Arial"/>
              </a:rPr>
              <a:t>2</a:t>
            </a:r>
            <a:r>
              <a:rPr sz="1850" spc="-5" dirty="0">
                <a:latin typeface="Arial"/>
                <a:cs typeface="Arial"/>
              </a:rPr>
              <a:t>/mg</a:t>
            </a:r>
            <a:endParaRPr sz="1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  <a:spcBef>
                <a:spcPts val="5"/>
              </a:spcBef>
            </a:pPr>
            <a:r>
              <a:rPr sz="1575" spc="-7" baseline="26455" dirty="0">
                <a:latin typeface="Arial"/>
                <a:cs typeface="Arial"/>
              </a:rPr>
              <a:t>1</a:t>
            </a:r>
            <a:r>
              <a:rPr sz="1600" spc="-5" dirty="0">
                <a:latin typeface="Arial"/>
                <a:cs typeface="Arial"/>
              </a:rPr>
              <a:t>Neudeck, </a:t>
            </a:r>
            <a:r>
              <a:rPr sz="1600" spc="-35" dirty="0">
                <a:latin typeface="Arial"/>
                <a:cs typeface="Arial"/>
              </a:rPr>
              <a:t>Spry, </a:t>
            </a:r>
            <a:r>
              <a:rPr sz="1600" spc="-5" dirty="0">
                <a:latin typeface="Arial"/>
                <a:cs typeface="Arial"/>
              </a:rPr>
              <a:t>Krasowski, Prokop, </a:t>
            </a:r>
            <a:r>
              <a:rPr sz="1600" spc="-10" dirty="0">
                <a:latin typeface="Arial"/>
                <a:cs typeface="Arial"/>
              </a:rPr>
              <a:t>Chen, </a:t>
            </a:r>
            <a:r>
              <a:rPr sz="1600" spc="-5" dirty="0">
                <a:latin typeface="Arial"/>
                <a:cs typeface="Arial"/>
              </a:rPr>
              <a:t>Materials Science </a:t>
            </a:r>
            <a:r>
              <a:rPr sz="1600" spc="-10" dirty="0">
                <a:latin typeface="Arial"/>
                <a:cs typeface="Arial"/>
              </a:rPr>
              <a:t>Forum, </a:t>
            </a:r>
            <a:r>
              <a:rPr sz="1600" spc="-5" dirty="0">
                <a:latin typeface="Arial"/>
                <a:cs typeface="Arial"/>
              </a:rPr>
              <a:t>vol. </a:t>
            </a:r>
            <a:r>
              <a:rPr sz="1600" spc="-10" dirty="0">
                <a:latin typeface="Arial"/>
                <a:cs typeface="Arial"/>
              </a:rPr>
              <a:t>963, pp. </a:t>
            </a:r>
            <a:r>
              <a:rPr sz="1600" spc="-5" dirty="0">
                <a:latin typeface="Arial"/>
                <a:cs typeface="Arial"/>
              </a:rPr>
              <a:t>813-817</a:t>
            </a:r>
            <a:r>
              <a:rPr sz="1600" spc="2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(2019).</a:t>
            </a:r>
            <a:endParaRPr sz="1600" dirty="0">
              <a:latin typeface="Arial"/>
              <a:cs typeface="Arial"/>
            </a:endParaRPr>
          </a:p>
          <a:p>
            <a:pPr marL="25400">
              <a:lnSpc>
                <a:spcPct val="100000"/>
              </a:lnSpc>
            </a:pPr>
            <a:r>
              <a:rPr sz="1575" spc="-7" baseline="26455" dirty="0">
                <a:latin typeface="Arial"/>
                <a:cs typeface="Arial"/>
              </a:rPr>
              <a:t>2</a:t>
            </a:r>
            <a:r>
              <a:rPr sz="1600" spc="-5" dirty="0">
                <a:latin typeface="Arial"/>
                <a:cs typeface="Arial"/>
              </a:rPr>
              <a:t>Lauenstein et al. IEEE Radiation Effects </a:t>
            </a:r>
            <a:r>
              <a:rPr sz="1600" spc="-10" dirty="0">
                <a:latin typeface="Arial"/>
                <a:cs typeface="Arial"/>
              </a:rPr>
              <a:t>Data Workshop (2019)</a:t>
            </a:r>
            <a:r>
              <a:rPr sz="1600" spc="160" dirty="0"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0562C1"/>
                </a:solidFill>
                <a:uFill>
                  <a:solidFill>
                    <a:srgbClr val="0562C1"/>
                  </a:solidFill>
                </a:uFill>
                <a:latin typeface="Arial"/>
                <a:cs typeface="Arial"/>
                <a:hlinkClick r:id="rId4"/>
              </a:rPr>
              <a:t>https://ntrs.nasa.gov/citations/20190031951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47344" y="1434083"/>
            <a:ext cx="4267199" cy="3840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E0AA796-CF33-6F81-9A69-A5134D112FB5}"/>
              </a:ext>
            </a:extLst>
          </p:cNvPr>
          <p:cNvSpPr txBox="1">
            <a:spLocks/>
          </p:cNvSpPr>
          <p:nvPr/>
        </p:nvSpPr>
        <p:spPr>
          <a:xfrm>
            <a:off x="1737487" y="77452"/>
            <a:ext cx="93256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5400">
              <a:spcBef>
                <a:spcPts val="100"/>
              </a:spcBef>
            </a:pPr>
            <a:r>
              <a:rPr lang="en-US" sz="2400" b="1" kern="0" spc="-5" dirty="0">
                <a:solidFill>
                  <a:schemeClr val="bg2">
                    <a:lumMod val="10000"/>
                  </a:schemeClr>
                </a:solidFill>
                <a:uFill>
                  <a:solidFill>
                    <a:srgbClr val="006FC0"/>
                  </a:solidFill>
                </a:uFill>
              </a:rPr>
              <a:t>High Temperature, Rad Hard Silicon Carbide Electronics</a:t>
            </a:r>
            <a:endParaRPr lang="en-US" sz="2400" kern="0" baseline="24305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1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9">
            <a:extLst>
              <a:ext uri="{FF2B5EF4-FFF2-40B4-BE49-F238E27FC236}">
                <a16:creationId xmlns:a16="http://schemas.microsoft.com/office/drawing/2014/main" id="{79283781-B036-4250-A78D-5DB9886F6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642" y="891412"/>
            <a:ext cx="2789039" cy="209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2">
            <a:extLst>
              <a:ext uri="{FF2B5EF4-FFF2-40B4-BE49-F238E27FC236}">
                <a16:creationId xmlns:a16="http://schemas.microsoft.com/office/drawing/2014/main" id="{BBA08AA4-3814-4A84-B526-099836A344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11136" y="254497"/>
            <a:ext cx="7205853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5725" tIns="42863" rIns="85725" bIns="42863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25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Advanced Radiation Instrumentation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92ED52-0730-4C66-A416-2EABECBB1644}"/>
              </a:ext>
            </a:extLst>
          </p:cNvPr>
          <p:cNvSpPr txBox="1"/>
          <p:nvPr/>
        </p:nvSpPr>
        <p:spPr>
          <a:xfrm>
            <a:off x="1809750" y="622642"/>
            <a:ext cx="4378838" cy="25391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5801" indent="-215801" eaLnBrk="1" hangingPunct="1">
              <a:spcBef>
                <a:spcPts val="0"/>
              </a:spcBef>
              <a:defRPr/>
            </a:pPr>
            <a:r>
              <a:rPr lang="en-US" sz="1359" u="sng" dirty="0">
                <a:latin typeface="Arial" panose="020B0604020202020204" pitchFamily="34" charset="0"/>
                <a:cs typeface="Arial" panose="020B0604020202020204" pitchFamily="34" charset="0"/>
              </a:rPr>
              <a:t>Problem:</a:t>
            </a:r>
          </a:p>
          <a:p>
            <a:pPr marL="215801" indent="-215801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359" kern="0" dirty="0">
                <a:latin typeface="Arial" panose="020B0604020202020204" pitchFamily="34" charset="0"/>
                <a:cs typeface="Arial" panose="020B0604020202020204" pitchFamily="34" charset="0"/>
              </a:rPr>
              <a:t>Radiation monitoring for NASA missions require:</a:t>
            </a:r>
          </a:p>
          <a:p>
            <a:pPr marL="433090" lvl="1" indent="-215801" eaLnBrk="1" hangingPunct="1">
              <a:spcBef>
                <a:spcPts val="0"/>
              </a:spcBef>
              <a:buFontTx/>
              <a:buChar char="–"/>
              <a:defRPr/>
            </a:pPr>
            <a:r>
              <a:rPr lang="en-US" sz="1313" u="sng" kern="0" dirty="0">
                <a:latin typeface="Arial" panose="020B0604020202020204" pitchFamily="34" charset="0"/>
                <a:cs typeface="Arial" panose="020B0604020202020204" pitchFamily="34" charset="0"/>
              </a:rPr>
              <a:t>Embedded instrumentation</a:t>
            </a:r>
            <a:r>
              <a:rPr lang="en-US" sz="1313" kern="0" dirty="0">
                <a:latin typeface="Arial" panose="020B0604020202020204" pitchFamily="34" charset="0"/>
                <a:cs typeface="Arial" panose="020B0604020202020204" pitchFamily="34" charset="0"/>
              </a:rPr>
              <a:t> to provide feedback for “smart”, adaptive systems</a:t>
            </a:r>
          </a:p>
          <a:p>
            <a:pPr marL="433090" lvl="1" indent="-215801" eaLnBrk="1" hangingPunct="1">
              <a:spcBef>
                <a:spcPts val="0"/>
              </a:spcBef>
              <a:buFontTx/>
              <a:buChar char="–"/>
              <a:defRPr/>
            </a:pPr>
            <a:r>
              <a:rPr lang="en-US" sz="1313" u="sng" kern="0" dirty="0">
                <a:latin typeface="Arial" panose="020B0604020202020204" pitchFamily="34" charset="0"/>
                <a:cs typeface="Arial" panose="020B0604020202020204" pitchFamily="34" charset="0"/>
              </a:rPr>
              <a:t>Precision instrumentation</a:t>
            </a:r>
            <a:r>
              <a:rPr lang="en-US" sz="1313" kern="0" dirty="0">
                <a:latin typeface="Arial" panose="020B0604020202020204" pitchFamily="34" charset="0"/>
                <a:cs typeface="Arial" panose="020B0604020202020204" pitchFamily="34" charset="0"/>
              </a:rPr>
              <a:t> to provide improved data to space radiation modeling efforts</a:t>
            </a:r>
          </a:p>
          <a:p>
            <a:pPr marL="433090" lvl="1" indent="-215801" eaLnBrk="1" hangingPunct="1">
              <a:spcBef>
                <a:spcPts val="0"/>
              </a:spcBef>
              <a:buFontTx/>
              <a:buChar char="–"/>
              <a:defRPr/>
            </a:pPr>
            <a:r>
              <a:rPr lang="en-US" sz="1313" u="sng" kern="0" dirty="0">
                <a:latin typeface="Arial" panose="020B0604020202020204" pitchFamily="34" charset="0"/>
                <a:cs typeface="Arial" panose="020B0604020202020204" pitchFamily="34" charset="0"/>
              </a:rPr>
              <a:t>Compact instrumentation</a:t>
            </a:r>
            <a:r>
              <a:rPr lang="en-US" sz="1313" kern="0" dirty="0">
                <a:latin typeface="Arial" panose="020B0604020202020204" pitchFamily="34" charset="0"/>
                <a:cs typeface="Arial" panose="020B0604020202020204" pitchFamily="34" charset="0"/>
              </a:rPr>
              <a:t> for more complete, real-time situational awareness on small platforms</a:t>
            </a:r>
          </a:p>
          <a:p>
            <a:pPr marL="433090" lvl="1" indent="-215801" eaLnBrk="1" hangingPunct="1">
              <a:spcBef>
                <a:spcPts val="0"/>
              </a:spcBef>
              <a:buFontTx/>
              <a:buChar char="–"/>
              <a:defRPr/>
            </a:pPr>
            <a:r>
              <a:rPr lang="en-US" sz="1313" u="sng" kern="0" dirty="0">
                <a:latin typeface="Arial" panose="020B0604020202020204" pitchFamily="34" charset="0"/>
                <a:cs typeface="Arial" panose="020B0604020202020204" pitchFamily="34" charset="0"/>
              </a:rPr>
              <a:t>Robust instrumentation</a:t>
            </a:r>
            <a:r>
              <a:rPr lang="en-US" sz="1313" kern="0" dirty="0">
                <a:latin typeface="Arial" panose="020B0604020202020204" pitchFamily="34" charset="0"/>
                <a:cs typeface="Arial" panose="020B0604020202020204" pitchFamily="34" charset="0"/>
              </a:rPr>
              <a:t> to survive long periods in varied radiation environments</a:t>
            </a:r>
          </a:p>
          <a:p>
            <a:pPr marL="215801" indent="-215801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en-US" sz="1359" dirty="0">
                <a:latin typeface="Arial" panose="020B0604020202020204" pitchFamily="34" charset="0"/>
                <a:cs typeface="Arial" panose="020B0604020202020204" pitchFamily="34" charset="0"/>
              </a:rPr>
              <a:t>Current technology limiters are radiation hardness, noise floor, thermal stability, and detector geometry.</a:t>
            </a:r>
          </a:p>
        </p:txBody>
      </p:sp>
      <p:sp>
        <p:nvSpPr>
          <p:cNvPr id="28682" name="TextBox 12">
            <a:extLst>
              <a:ext uri="{FF2B5EF4-FFF2-40B4-BE49-F238E27FC236}">
                <a16:creationId xmlns:a16="http://schemas.microsoft.com/office/drawing/2014/main" id="{77FA4521-CEA5-4473-B3A6-DC8734591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0709" y="4600261"/>
            <a:ext cx="1884165" cy="6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Fast, Large Area, Wide Band Gap Cherenkov Detector</a:t>
            </a:r>
          </a:p>
          <a:p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(U.S. Patent 10,054,691)</a:t>
            </a:r>
          </a:p>
        </p:txBody>
      </p:sp>
      <p:sp>
        <p:nvSpPr>
          <p:cNvPr id="28684" name="TextBox 22">
            <a:extLst>
              <a:ext uri="{FF2B5EF4-FFF2-40B4-BE49-F238E27FC236}">
                <a16:creationId xmlns:a16="http://schemas.microsoft.com/office/drawing/2014/main" id="{6AB77C8D-635E-44F7-A729-80D2B6758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9426" y="5841784"/>
            <a:ext cx="2358932" cy="52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Low Power Charged Particle Counter </a:t>
            </a:r>
          </a:p>
          <a:p>
            <a:pPr algn="r"/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(U.S. Patent 10,429,521) </a:t>
            </a:r>
          </a:p>
        </p:txBody>
      </p:sp>
      <p:sp>
        <p:nvSpPr>
          <p:cNvPr id="28685" name="TextBox 22">
            <a:extLst>
              <a:ext uri="{FF2B5EF4-FFF2-40B4-BE49-F238E27FC236}">
                <a16:creationId xmlns:a16="http://schemas.microsoft.com/office/drawing/2014/main" id="{08105CFB-33AA-42AC-BD36-693FA04C6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7654" y="856376"/>
            <a:ext cx="1439659" cy="952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Compact Full-field Ion Detector System (CFIDS) Concept </a:t>
            </a:r>
          </a:p>
          <a:p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(US Patents 7,872,750 &amp; 8,159,669)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DCEAB3-BF96-47EE-B8F7-DD167A2F129D}"/>
              </a:ext>
            </a:extLst>
          </p:cNvPr>
          <p:cNvSpPr txBox="1"/>
          <p:nvPr/>
        </p:nvSpPr>
        <p:spPr>
          <a:xfrm>
            <a:off x="1874603" y="3129941"/>
            <a:ext cx="4209179" cy="1132522"/>
          </a:xfrm>
          <a:prstGeom prst="rect">
            <a:avLst/>
          </a:prstGeom>
          <a:solidFill>
            <a:schemeClr val="accent3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15801" indent="-215801" eaLnBrk="1" hangingPunct="1">
              <a:spcBef>
                <a:spcPts val="0"/>
              </a:spcBef>
              <a:defRPr/>
            </a:pPr>
            <a:r>
              <a:rPr lang="en-US" sz="1359" u="sng" kern="0" dirty="0">
                <a:latin typeface="Arial"/>
              </a:rPr>
              <a:t>Solution:</a:t>
            </a:r>
          </a:p>
          <a:p>
            <a:pPr marL="215801" indent="-215801" eaLnBrk="1" hangingPunct="1">
              <a:spcBef>
                <a:spcPts val="0"/>
              </a:spcBef>
              <a:buFontTx/>
              <a:buChar char="•"/>
              <a:defRPr/>
            </a:pPr>
            <a:r>
              <a:rPr lang="en-US" sz="1359" kern="0" dirty="0">
                <a:latin typeface="Arial"/>
              </a:rPr>
              <a:t>Development of compact, integrable detectors with low noise, solid state components enabled by the application of Wide Band Gap semiconductors as radiation detectors</a:t>
            </a:r>
            <a:endParaRPr lang="en-US" sz="1359" dirty="0"/>
          </a:p>
        </p:txBody>
      </p:sp>
      <p:pic>
        <p:nvPicPr>
          <p:cNvPr id="28687" name="Picture 60">
            <a:extLst>
              <a:ext uri="{FF2B5EF4-FFF2-40B4-BE49-F238E27FC236}">
                <a16:creationId xmlns:a16="http://schemas.microsoft.com/office/drawing/2014/main" id="{AB0EBA7C-59F1-4932-B7D8-D81FDCF6E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7329" y="4727672"/>
            <a:ext cx="2143125" cy="11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62">
            <a:extLst>
              <a:ext uri="{FF2B5EF4-FFF2-40B4-BE49-F238E27FC236}">
                <a16:creationId xmlns:a16="http://schemas.microsoft.com/office/drawing/2014/main" id="{62021E32-A72D-4AA5-B97A-02B395294C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2642" y="5249927"/>
            <a:ext cx="1884164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22">
            <a:extLst>
              <a:ext uri="{FF2B5EF4-FFF2-40B4-BE49-F238E27FC236}">
                <a16:creationId xmlns:a16="http://schemas.microsoft.com/office/drawing/2014/main" id="{321D77EB-BC09-4855-849A-27C1AFDB5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807" y="4107482"/>
            <a:ext cx="1971525" cy="38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32325" algn="ctr"/>
                <a:tab pos="7486650" algn="ctr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Large Area </a:t>
            </a:r>
            <a:r>
              <a:rPr lang="en-US" altLang="en-US" sz="938" dirty="0" err="1">
                <a:solidFill>
                  <a:schemeClr val="tx2"/>
                </a:solidFill>
                <a:latin typeface="Verdana" panose="020B0604030504040204" pitchFamily="34" charset="0"/>
              </a:rPr>
              <a:t>SiC</a:t>
            </a:r>
            <a:r>
              <a:rPr lang="en-US" altLang="en-US" sz="938" dirty="0">
                <a:solidFill>
                  <a:schemeClr val="tx2"/>
                </a:solidFill>
                <a:latin typeface="Verdana" panose="020B0604030504040204" pitchFamily="34" charset="0"/>
              </a:rPr>
              <a:t> LET Detectors &amp; Charged Particle Telescope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EA07B-4A80-6F44-3ED6-10186A8EA2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5832" y="2411303"/>
            <a:ext cx="1714500" cy="1714500"/>
          </a:xfrm>
          <a:prstGeom prst="rect">
            <a:avLst/>
          </a:prstGeom>
        </p:spPr>
      </p:pic>
      <p:pic>
        <p:nvPicPr>
          <p:cNvPr id="4" name="Picture 3" descr="A picture containing floor, gear&#10;&#10;Description automatically generated">
            <a:extLst>
              <a:ext uri="{FF2B5EF4-FFF2-40B4-BE49-F238E27FC236}">
                <a16:creationId xmlns:a16="http://schemas.microsoft.com/office/drawing/2014/main" id="{00B0F7A1-D161-9D94-8236-54A871AA06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82" y="3152359"/>
            <a:ext cx="1885950" cy="1414463"/>
          </a:xfrm>
          <a:prstGeom prst="rect">
            <a:avLst/>
          </a:prstGeom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95FB76FE-96F6-4B34-94AE-43FA25D00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09751" y="4262462"/>
            <a:ext cx="4511303" cy="2562254"/>
          </a:xfrm>
          <a:noFill/>
        </p:spPr>
        <p:txBody>
          <a:bodyPr/>
          <a:lstStyle/>
          <a:p>
            <a:pPr marL="215801" indent="-215801" eaLnBrk="1" hangingPunct="1">
              <a:spcBef>
                <a:spcPts val="563"/>
              </a:spcBef>
              <a:buFont typeface="Monotype Sorts" charset="2"/>
              <a:buNone/>
              <a:defRPr/>
            </a:pPr>
            <a:r>
              <a:rPr lang="en-US" sz="1359" u="sng" dirty="0">
                <a:latin typeface="Arial" panose="020B0604020202020204" pitchFamily="34" charset="0"/>
                <a:cs typeface="Arial" panose="020B0604020202020204" pitchFamily="34" charset="0"/>
              </a:rPr>
              <a:t>Approach:</a:t>
            </a:r>
          </a:p>
          <a:p>
            <a:pPr marL="215801" indent="-215801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359" dirty="0">
                <a:latin typeface="Arial" panose="020B0604020202020204" pitchFamily="34" charset="0"/>
                <a:cs typeface="Arial" panose="020B0604020202020204" pitchFamily="34" charset="0"/>
              </a:rPr>
              <a:t>Variety of detector development:</a:t>
            </a:r>
          </a:p>
          <a:p>
            <a:pPr marL="485180" marR="0" lvl="1" indent="-267891" algn="l" defTabSz="8572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Times New Roman" panose="02020603050405020304" pitchFamily="18" charset="0"/>
              <a:buChar char="—"/>
              <a:tabLst/>
              <a:defRPr/>
            </a:pPr>
            <a:r>
              <a:rPr lang="en-US" sz="1313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LET Detectors &amp; Charged Particle Telescope</a:t>
            </a:r>
          </a:p>
          <a:p>
            <a:pPr marL="485180" marR="0" lvl="1" indent="-267891" algn="l" defTabSz="8572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Times New Roman" panose="02020603050405020304" pitchFamily="18" charset="0"/>
              <a:buChar char="—"/>
              <a:tabLst/>
              <a:defRPr/>
            </a:pP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Low Power Charged Particle Counter</a:t>
            </a:r>
          </a:p>
          <a:p>
            <a:pPr marL="485180" marR="0" lvl="1" indent="-267891" algn="l" defTabSz="85725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Times New Roman" panose="02020603050405020304" pitchFamily="18" charset="0"/>
              <a:buChar char="—"/>
              <a:tabLst/>
              <a:defRPr/>
            </a:pP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Fast Wide Band Gap Cherenkov Detector</a:t>
            </a:r>
          </a:p>
          <a:p>
            <a:pPr marL="215801" indent="-215801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359" dirty="0">
                <a:latin typeface="Arial" panose="020B0604020202020204" pitchFamily="34" charset="0"/>
                <a:cs typeface="Arial" panose="020B0604020202020204" pitchFamily="34" charset="0"/>
              </a:rPr>
              <a:t>Leverage GRC Expertise and Facilities in:</a:t>
            </a:r>
          </a:p>
          <a:p>
            <a:pPr marL="485180" lvl="1" eaLnBrk="1" hangingPunct="1">
              <a:spcBef>
                <a:spcPts val="0"/>
              </a:spcBef>
              <a:buFont typeface="Times New Roman" panose="02020603050405020304" pitchFamily="18" charset="0"/>
              <a:buChar char="—"/>
              <a:defRPr/>
            </a:pP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Harsh Environment Thin Films</a:t>
            </a:r>
          </a:p>
          <a:p>
            <a:pPr marL="485180" lvl="1" eaLnBrk="1" hangingPunct="1">
              <a:spcBef>
                <a:spcPts val="0"/>
              </a:spcBef>
              <a:buFont typeface="Times New Roman" panose="02020603050405020304" pitchFamily="18" charset="0"/>
              <a:buChar char="—"/>
              <a:defRPr/>
            </a:pPr>
            <a:r>
              <a:rPr lang="en-US" sz="1313" dirty="0" err="1"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 Devices &amp; Harsh Environment Packaging</a:t>
            </a:r>
          </a:p>
          <a:p>
            <a:pPr marL="485180" lvl="1" eaLnBrk="1" hangingPunct="1">
              <a:spcBef>
                <a:spcPts val="0"/>
              </a:spcBef>
              <a:buFont typeface="Times New Roman" panose="02020603050405020304" pitchFamily="18" charset="0"/>
              <a:buChar char="—"/>
              <a:defRPr/>
            </a:pP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Micro-Optics</a:t>
            </a:r>
          </a:p>
          <a:p>
            <a:pPr marL="485180" lvl="1" eaLnBrk="1" hangingPunct="1">
              <a:spcBef>
                <a:spcPts val="0"/>
              </a:spcBef>
              <a:buFont typeface="Times New Roman" panose="02020603050405020304" pitchFamily="18" charset="0"/>
              <a:buChar char="—"/>
              <a:defRPr/>
            </a:pPr>
            <a:r>
              <a:rPr lang="en-US" sz="1313" dirty="0">
                <a:latin typeface="Arial" panose="020B0604020202020204" pitchFamily="34" charset="0"/>
                <a:cs typeface="Arial" panose="020B0604020202020204" pitchFamily="34" charset="0"/>
              </a:rPr>
              <a:t>Flight Electronics</a:t>
            </a:r>
          </a:p>
          <a:p>
            <a:pPr marL="215801" indent="-215801" eaLnBrk="1" hangingPunct="1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359" dirty="0">
                <a:latin typeface="Arial" panose="020B0604020202020204" pitchFamily="34" charset="0"/>
                <a:cs typeface="Arial" panose="020B0604020202020204" pitchFamily="34" charset="0"/>
              </a:rPr>
              <a:t>Applications to Space Science, Fission and Fusion Power, High Luminosity Particle Beam Experiments</a:t>
            </a:r>
          </a:p>
        </p:txBody>
      </p:sp>
    </p:spTree>
    <p:extLst>
      <p:ext uri="{BB962C8B-B14F-4D97-AF65-F5344CB8AC3E}">
        <p14:creationId xmlns:p14="http://schemas.microsoft.com/office/powerpoint/2010/main" val="112573714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A3DDBC18-923D-41F7-A11D-1D12177A9728}" vid="{F0F9491F-D5BB-4F5A-B5E0-DD776F6FC450}"/>
    </a:ext>
  </a:extLst>
</a:theme>
</file>

<file path=ppt/theme/theme2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115</TotalTime>
  <Words>2192</Words>
  <Application>Microsoft Office PowerPoint</Application>
  <PresentationFormat>Widescreen</PresentationFormat>
  <Paragraphs>315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Malgun Gothic</vt:lpstr>
      <vt:lpstr>Monotype Sorts</vt:lpstr>
      <vt:lpstr>Aptos</vt:lpstr>
      <vt:lpstr>Arial</vt:lpstr>
      <vt:lpstr>Calibri</vt:lpstr>
      <vt:lpstr>Poppins</vt:lpstr>
      <vt:lpstr>Tahoma</vt:lpstr>
      <vt:lpstr>Times New Roman</vt:lpstr>
      <vt:lpstr>Verdana</vt:lpstr>
      <vt:lpstr>Wingdings</vt:lpstr>
      <vt:lpstr>BNL</vt:lpstr>
      <vt:lpstr>BNL</vt:lpstr>
      <vt:lpstr>Compound Semiconductors for HEP ASICs</vt:lpstr>
      <vt:lpstr>Monolithic Active Pixel Sensors in Silicon Carbide for Future Accelerators</vt:lpstr>
      <vt:lpstr>Motivation</vt:lpstr>
      <vt:lpstr>Alternative semiconductor materials</vt:lpstr>
      <vt:lpstr>Existing work on SiC MAPS</vt:lpstr>
      <vt:lpstr>Existing work on SiC MAPS (2)</vt:lpstr>
      <vt:lpstr>Sounds great, how do I make SiC MAPS?</vt:lpstr>
      <vt:lpstr>-190 °C to +812 °C and Rad Hard “Go Anywhere” Functionality1,2</vt:lpstr>
      <vt:lpstr>Advanced Radiation Instrumentation Research</vt:lpstr>
      <vt:lpstr>Key research goals</vt:lpstr>
      <vt:lpstr>Expected results</vt:lpstr>
      <vt:lpstr>MPW fabrication options</vt:lpstr>
      <vt:lpstr>Fraunhofer SiC CMOS process</vt:lpstr>
      <vt:lpstr>imec GaN HEMT processes</vt:lpstr>
      <vt:lpstr>UMS GaN HEMT processes</vt:lpstr>
      <vt:lpstr>DoD access to GaN processes</vt:lpstr>
      <vt:lpstr>DoD access to GaN processes (2)</vt:lpstr>
      <vt:lpstr>Qorvo GaN processes</vt:lpstr>
      <vt:lpstr>Questions?</vt:lpstr>
      <vt:lpstr>Backup slides</vt:lpstr>
      <vt:lpstr>Active Pixel Sensors in Silicon Carbide for Plasma Monitoring</vt:lpstr>
      <vt:lpstr>Types of plasmas</vt:lpstr>
      <vt:lpstr>Magnetically confined fusion (MCF)</vt:lpstr>
      <vt:lpstr>Strategy for Plasma Diagnostics in Fusion Reactors</vt:lpstr>
      <vt:lpstr>Challenges and Requirements for ITER Diagnostics</vt:lpstr>
      <vt:lpstr>Roles of ITER Diagnostics</vt:lpstr>
      <vt:lpstr>ITER Diagnostics Issues</vt:lpstr>
      <vt:lpstr>Types of pixel detectors</vt:lpstr>
      <vt:lpstr>Use of MAPS within detectors</vt:lpstr>
      <vt:lpstr>Application: Plasma diagnostics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Soumyajit Mandal</dc:creator>
  <cp:keywords/>
  <dc:description/>
  <cp:lastModifiedBy>Mandal, Soumyajit</cp:lastModifiedBy>
  <cp:revision>1</cp:revision>
  <dcterms:created xsi:type="dcterms:W3CDTF">2024-04-30T17:38:12Z</dcterms:created>
  <dcterms:modified xsi:type="dcterms:W3CDTF">2024-04-30T19:34:09Z</dcterms:modified>
  <cp:category/>
</cp:coreProperties>
</file>