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  <p:sldMasterId id="2147483668" r:id="rId3"/>
    <p:sldMasterId id="2147483680" r:id="rId4"/>
    <p:sldMasterId id="2147483692" r:id="rId5"/>
    <p:sldMasterId id="2147483705" r:id="rId6"/>
    <p:sldMasterId id="2147483709" r:id="rId7"/>
    <p:sldMasterId id="2147483726" r:id="rId8"/>
  </p:sldMasterIdLst>
  <p:notesMasterIdLst>
    <p:notesMasterId r:id="rId43"/>
  </p:notesMasterIdLst>
  <p:handoutMasterIdLst>
    <p:handoutMasterId r:id="rId44"/>
  </p:handoutMasterIdLst>
  <p:sldIdLst>
    <p:sldId id="432" r:id="rId9"/>
    <p:sldId id="1081" r:id="rId10"/>
    <p:sldId id="1129" r:id="rId11"/>
    <p:sldId id="1131" r:id="rId12"/>
    <p:sldId id="1113" r:id="rId13"/>
    <p:sldId id="881" r:id="rId14"/>
    <p:sldId id="1135" r:id="rId15"/>
    <p:sldId id="1136" r:id="rId16"/>
    <p:sldId id="1142" r:id="rId17"/>
    <p:sldId id="1119" r:id="rId18"/>
    <p:sldId id="1124" r:id="rId19"/>
    <p:sldId id="1128" r:id="rId20"/>
    <p:sldId id="1161" r:id="rId21"/>
    <p:sldId id="1137" r:id="rId22"/>
    <p:sldId id="1140" r:id="rId23"/>
    <p:sldId id="1145" r:id="rId24"/>
    <p:sldId id="1148" r:id="rId25"/>
    <p:sldId id="1149" r:id="rId26"/>
    <p:sldId id="1150" r:id="rId27"/>
    <p:sldId id="1152" r:id="rId28"/>
    <p:sldId id="1151" r:id="rId29"/>
    <p:sldId id="1153" r:id="rId30"/>
    <p:sldId id="1155" r:id="rId31"/>
    <p:sldId id="1156" r:id="rId32"/>
    <p:sldId id="1157" r:id="rId33"/>
    <p:sldId id="1158" r:id="rId34"/>
    <p:sldId id="1084" r:id="rId35"/>
    <p:sldId id="1085" r:id="rId36"/>
    <p:sldId id="1086" r:id="rId37"/>
    <p:sldId id="1091" r:id="rId38"/>
    <p:sldId id="1164" r:id="rId39"/>
    <p:sldId id="1165" r:id="rId40"/>
    <p:sldId id="1166" r:id="rId41"/>
    <p:sldId id="1147" r:id="rId42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VPw" initials="we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C26"/>
    <a:srgbClr val="001F5C"/>
    <a:srgbClr val="E09B12"/>
    <a:srgbClr val="33CCCC"/>
    <a:srgbClr val="002CB8"/>
    <a:srgbClr val="00FF00"/>
    <a:srgbClr val="339998"/>
    <a:srgbClr val="339966"/>
    <a:srgbClr val="001848"/>
    <a:srgbClr val="001D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23" autoAdjust="0"/>
    <p:restoredTop sz="91994" autoAdjust="0"/>
  </p:normalViewPr>
  <p:slideViewPr>
    <p:cSldViewPr snapToGrid="0">
      <p:cViewPr varScale="1">
        <p:scale>
          <a:sx n="200" d="100"/>
          <a:sy n="200" d="100"/>
        </p:scale>
        <p:origin x="176" y="4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42"/>
    </p:cViewPr>
  </p:sorterViewPr>
  <p:notesViewPr>
    <p:cSldViewPr snapToGrid="0">
      <p:cViewPr varScale="1">
        <p:scale>
          <a:sx n="84" d="100"/>
          <a:sy n="84" d="100"/>
        </p:scale>
        <p:origin x="5008" y="208"/>
      </p:cViewPr>
      <p:guideLst>
        <p:guide orient="horz" pos="2928"/>
        <p:guide pos="2160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72110-6801-4191-B492-50C04F79DF49}" type="datetimeFigureOut">
              <a:rPr lang="en-US" smtClean="0"/>
              <a:pPr/>
              <a:t>5/1/24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E90C6-EF2F-4157-9097-67BF0B52F3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075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156F6-CB18-4E5B-B9C4-F97D88D84802}" type="datetimeFigureOut">
              <a:rPr lang="en-US" smtClean="0"/>
              <a:pPr/>
              <a:t>5/1/24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AAA70-8F3D-4E53-9A34-B00A167A6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68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527340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008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555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175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349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151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900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97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070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34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29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AAA70-8F3D-4E53-9A34-B00A167A66C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51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2388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164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037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551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588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5278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4736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AAA70-8F3D-4E53-9A34-B00A167A66C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420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AAA70-8F3D-4E53-9A34-B00A167A66C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739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AAA70-8F3D-4E53-9A34-B00A167A66C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34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AAA70-8F3D-4E53-9A34-B00A167A66C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514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AAA70-8F3D-4E53-9A34-B00A167A66C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927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AAA70-8F3D-4E53-9A34-B00A167A66C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411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AAA70-8F3D-4E53-9A34-B00A167A66C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002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AAA70-8F3D-4E53-9A34-B00A167A66C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281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167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AAA70-8F3D-4E53-9A34-B00A167A66C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87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AAA70-8F3D-4E53-9A34-B00A167A66C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28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AAA70-8F3D-4E53-9A34-B00A167A66C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67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238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596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AAA70-8F3D-4E53-9A34-B00A167A66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801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13748C-EF20-492F-B599-8D22B2C4E459}" type="datetime1">
              <a:rPr lang="en-US" smtClean="0">
                <a:solidFill>
                  <a:prstClr val="black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5/1/24</a:t>
            </a:fld>
            <a:endParaRPr lang="en-US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2C2FD-6ADA-409D-9FB0-6BD76FA6B23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43A967-7DF1-45B5-9DDA-CDF94045CDDE}" type="datetime1">
              <a:rPr lang="en-US" smtClean="0">
                <a:solidFill>
                  <a:prstClr val="black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5/1/24</a:t>
            </a:fld>
            <a:endParaRPr lang="en-US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2288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EE709EA7-0EBA-421F-9F75-87FB907E8158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8E9FB9-B7E7-491F-8C2A-A239A0CA4A10}" type="datetime1">
              <a:rPr lang="en-US" smtClean="0">
                <a:solidFill>
                  <a:prstClr val="black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5/1/24</a:t>
            </a:fld>
            <a:endParaRPr lang="en-US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288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9DA1A059-2802-411B-9568-C235431E7BE4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9C9087-51D7-4D12-92D0-E9B696178566}" type="datetime1">
              <a:rPr lang="en-US" smtClean="0">
                <a:solidFill>
                  <a:prstClr val="black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5/1/24</a:t>
            </a:fld>
            <a:endParaRPr lang="en-US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4C73E1AC-43A5-4637-8C96-7949D3557C7A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8CC722F-0C44-400D-A698-88615009EAA8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16738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5BB4DD7A-12B5-454E-8A13-BC063AFDD44D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AF0846-B4E2-4F7C-B235-371E562A2835}" type="datetime1">
              <a:rPr lang="en-US" smtClean="0">
                <a:solidFill>
                  <a:prstClr val="black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5/1/24</a:t>
            </a:fld>
            <a:endParaRPr lang="en-US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78452-E0C2-455D-B0F0-A93A24EF6B75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6E7830F-6B0A-4334-B4FC-90C4065DAA4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32149F-2B5C-42CF-AB04-A305105FFA84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9BA515D-F03C-46EC-BB88-925135731DED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82" y="837211"/>
            <a:ext cx="8609610" cy="3757412"/>
          </a:xfrm>
          <a:prstGeom prst="rect">
            <a:avLst/>
          </a:prstGeom>
        </p:spPr>
        <p:txBody>
          <a:bodyPr/>
          <a:lstStyle>
            <a:lvl1pPr marL="171450" indent="-17145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D3ECD57-880A-4820-B37A-DBB8704BB642}" type="datetime1">
              <a:rPr lang="en-US" smtClean="0"/>
              <a:pPr/>
              <a:t>5/1/24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4834032"/>
            <a:ext cx="91440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9762674-2C24-4971-8DC3-754A27AC2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827838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707AC66B-B5F8-40A5-8A6C-53D5328D2B65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13748C-EF20-492F-B599-8D22B2C4E459}" type="datetime1">
              <a:rPr lang="en-US" smtClean="0">
                <a:solidFill>
                  <a:prstClr val="black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5/1/24</a:t>
            </a:fld>
            <a:endParaRPr lang="en-US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2C2FD-6ADA-409D-9FB0-6BD76FA6B23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43A967-7DF1-45B5-9DDA-CDF94045CDDE}" type="datetime1">
              <a:rPr lang="en-US" smtClean="0">
                <a:solidFill>
                  <a:prstClr val="black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5/1/24</a:t>
            </a:fld>
            <a:endParaRPr lang="en-US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2288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EE709EA7-0EBA-421F-9F75-87FB907E8158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8E9FB9-B7E7-491F-8C2A-A239A0CA4A10}" type="datetime1">
              <a:rPr lang="en-US" smtClean="0">
                <a:solidFill>
                  <a:prstClr val="black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5/1/24</a:t>
            </a:fld>
            <a:endParaRPr lang="en-US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288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9DA1A059-2802-411B-9568-C235431E7BE4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9C9087-51D7-4D12-92D0-E9B696178566}" type="datetime1">
              <a:rPr lang="en-US" smtClean="0">
                <a:solidFill>
                  <a:prstClr val="black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5/1/24</a:t>
            </a:fld>
            <a:endParaRPr lang="en-US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4C73E1AC-43A5-4637-8C96-7949D3557C7A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8CC722F-0C44-400D-A698-88615009EAA8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16738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5BB4DD7A-12B5-454E-8A13-BC063AFDD44D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AF0846-B4E2-4F7C-B235-371E562A2835}" type="datetime1">
              <a:rPr lang="en-US" smtClean="0">
                <a:solidFill>
                  <a:prstClr val="black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5/1/24</a:t>
            </a:fld>
            <a:endParaRPr lang="en-US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78452-E0C2-455D-B0F0-A93A24EF6B75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6E7830F-6B0A-4334-B4FC-90C4065DAA4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32149F-2B5C-42CF-AB04-A305105FFA84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8CC722F-0C44-400D-A698-88615009EAA8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9BA515D-F03C-46EC-BB88-925135731DED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827838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707AC66B-B5F8-40A5-8A6C-53D5328D2B65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13748C-EF20-492F-B599-8D22B2C4E459}" type="datetime1">
              <a:rPr lang="en-US" smtClean="0">
                <a:solidFill>
                  <a:prstClr val="black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5/1/24</a:t>
            </a:fld>
            <a:endParaRPr lang="en-US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2C2FD-6ADA-409D-9FB0-6BD76FA6B23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43A967-7DF1-45B5-9DDA-CDF94045CDDE}" type="datetime1">
              <a:rPr lang="en-US" smtClean="0">
                <a:solidFill>
                  <a:prstClr val="black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5/1/24</a:t>
            </a:fld>
            <a:endParaRPr lang="en-US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2288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EE709EA7-0EBA-421F-9F75-87FB907E8158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8E9FB9-B7E7-491F-8C2A-A239A0CA4A10}" type="datetime1">
              <a:rPr lang="en-US" smtClean="0">
                <a:solidFill>
                  <a:prstClr val="black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5/1/24</a:t>
            </a:fld>
            <a:endParaRPr lang="en-US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288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9DA1A059-2802-411B-9568-C235431E7BE4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9C9087-51D7-4D12-92D0-E9B696178566}" type="datetime1">
              <a:rPr lang="en-US" smtClean="0">
                <a:solidFill>
                  <a:prstClr val="black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5/1/24</a:t>
            </a:fld>
            <a:endParaRPr lang="en-US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4C73E1AC-43A5-4637-8C96-7949D3557C7A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294B55-1053-455F-AA08-323CBB3F74A5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16738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F38BBBAD-4A46-44D0-8E20-4FA705C0E590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3A8692-21B5-4284-8779-3C138CFC9041}" type="datetime1">
              <a:rPr lang="en-US" smtClean="0">
                <a:solidFill>
                  <a:prstClr val="black"/>
                </a:solidFill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5/1/24</a:t>
            </a:fld>
            <a:endParaRPr 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A4658-D9C0-4646-82AC-7A414A9557B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9B6A39-A117-414D-8953-05D31EC40AF6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16738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5BB4DD7A-12B5-454E-8A13-BC063AFDD44D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3D7C6C-937D-4051-81AE-C2F3A21167ED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ED79FA-72FB-4AFB-8CBC-EC7CDC98474F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827838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B1BFCDFE-3A22-46E0-8C42-D60C75F42946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BC1A806-063B-4B91-890F-1D473068621E}" type="datetime1">
              <a:rPr lang="en-US" smtClean="0">
                <a:solidFill>
                  <a:prstClr val="black"/>
                </a:solidFill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5/1/24</a:t>
            </a:fld>
            <a:endParaRPr 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5A5E4-530A-47FC-8A17-B5F989F0187E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BD5786-30E1-4851-8350-FA29B92475F3}" type="datetime1">
              <a:rPr lang="en-US" smtClean="0">
                <a:solidFill>
                  <a:prstClr val="black"/>
                </a:solidFill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5/1/24</a:t>
            </a:fld>
            <a:endParaRPr 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2288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EE73F93E-631E-4771-9B07-2DAD950665A6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68F6F7-F56C-42EC-9EF4-D7F642EB30DF}" type="datetime1">
              <a:rPr lang="en-US" smtClean="0">
                <a:solidFill>
                  <a:prstClr val="black"/>
                </a:solidFill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5/1/24</a:t>
            </a:fld>
            <a:endParaRPr 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288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082CEBD8-45A6-490C-ADBF-355864BCAD34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7A3B6A-A397-46BE-990F-4B96586DCE85}" type="datetime1">
              <a:rPr lang="en-US" smtClean="0">
                <a:solidFill>
                  <a:prstClr val="black"/>
                </a:solidFill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5/1/24</a:t>
            </a:fld>
            <a:endParaRPr 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E2E774C8-E062-4BE5-BF2F-4436E3E7B1C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0863" y="486618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>
                <a:solidFill>
                  <a:schemeClr val="bg1"/>
                </a:solidFill>
                <a:latin typeface="Calibri" pitchFamily="-110" charset="0"/>
              </a:defRPr>
            </a:lvl1pPr>
          </a:lstStyle>
          <a:p>
            <a:fld id="{707AC66B-B5F8-40A5-8A6C-53D5328D2B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4638"/>
      </p:ext>
    </p:extLst>
  </p:cSld>
  <p:clrMapOvr>
    <a:masterClrMapping/>
  </p:clrMapOvr>
  <p:transition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28582" indent="-128582">
              <a:defRPr sz="1238"/>
            </a:lvl1pPr>
            <a:lvl2pPr>
              <a:defRPr sz="1125"/>
            </a:lvl2pPr>
            <a:lvl3pPr>
              <a:defRPr sz="1013"/>
            </a:lvl3pPr>
            <a:lvl4pPr>
              <a:defRPr sz="1013"/>
            </a:lvl4pPr>
            <a:lvl5pPr>
              <a:defRPr sz="101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/>
          <a:lstStyle/>
          <a:p>
            <a:fld id="{ED3ECD57-880A-4820-B37A-DBB8704BB642}" type="datetime1">
              <a:rPr lang="en-US" smtClean="0"/>
              <a:pPr/>
              <a:t>5/1/24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19750" y="4859706"/>
            <a:ext cx="2133600" cy="273844"/>
          </a:xfrm>
          <a:prstGeom prst="rect">
            <a:avLst/>
          </a:prstGeom>
        </p:spPr>
        <p:txBody>
          <a:bodyPr/>
          <a:lstStyle/>
          <a:p>
            <a:fld id="{5BB4DD7A-12B5-454E-8A13-BC063AFDD44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710558" y="4859703"/>
            <a:ext cx="496785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762674-2C24-4971-8DC3-754A27AC2E13}" type="slidenum">
              <a:rPr lang="en-US" sz="1013" smtClean="0">
                <a:solidFill>
                  <a:schemeClr val="bg1"/>
                </a:solidFill>
              </a:rPr>
              <a:pPr/>
              <a:t>‹#›</a:t>
            </a:fld>
            <a:endParaRPr lang="en-US" sz="101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36153"/>
      </p:ext>
    </p:extLst>
  </p:cSld>
  <p:clrMapOvr>
    <a:masterClrMapping/>
  </p:clrMapOvr>
  <p:transition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57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8CC722F-0C44-400D-A698-88615009EAA8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68102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AF0846-B4E2-4F7C-B235-371E562A2835}" type="datetime1">
              <a:rPr lang="en-US" smtClean="0">
                <a:solidFill>
                  <a:prstClr val="black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5/1/24</a:t>
            </a:fld>
            <a:endParaRPr lang="en-US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78452-E0C2-455D-B0F0-A93A24EF6B75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0863" y="486618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1"/>
                </a:solidFill>
                <a:latin typeface="Calibri" pitchFamily="-110" charset="0"/>
              </a:defRPr>
            </a:lvl1pPr>
          </a:lstStyle>
          <a:p>
            <a:fld id="{707AC66B-B5F8-40A5-8A6C-53D5328D2B6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955161"/>
      </p:ext>
    </p:extLst>
  </p:cSld>
  <p:clrMapOvr>
    <a:masterClrMapping/>
  </p:clrMapOvr>
  <p:transition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42" indent="-171442"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3844"/>
          </a:xfrm>
          <a:prstGeom prst="rect">
            <a:avLst/>
          </a:prstGeom>
        </p:spPr>
        <p:txBody>
          <a:bodyPr/>
          <a:lstStyle/>
          <a:p>
            <a:fld id="{ED3ECD57-880A-4820-B37A-DBB8704BB642}" type="datetime1">
              <a:rPr lang="en-US" smtClean="0"/>
              <a:pPr/>
              <a:t>5/1/24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19750" y="4859705"/>
            <a:ext cx="2133600" cy="273844"/>
          </a:xfrm>
          <a:prstGeom prst="rect">
            <a:avLst/>
          </a:prstGeom>
        </p:spPr>
        <p:txBody>
          <a:bodyPr/>
          <a:lstStyle/>
          <a:p>
            <a:fld id="{5BB4DD7A-12B5-454E-8A13-BC063AFDD44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710556" y="4859703"/>
            <a:ext cx="496785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762674-2C24-4971-8DC3-754A27AC2E13}" type="slidenum">
              <a:rPr lang="en-US" sz="1350" smtClean="0">
                <a:solidFill>
                  <a:schemeClr val="bg1"/>
                </a:solidFill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76804"/>
      </p:ext>
    </p:extLst>
  </p:cSld>
  <p:clrMapOvr>
    <a:masterClrMapping/>
  </p:clrMapOvr>
  <p:transition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8CC722F-0C44-400D-A698-88615009EAA8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32892"/>
      </p:ext>
    </p:extLst>
  </p:cSld>
  <p:clrMapOvr>
    <a:masterClrMapping/>
  </p:clrMapOvr>
  <p:transition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5833A-CF48-EA4B-91D3-3A8D95FE4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18D379-1401-5E4A-BA44-072D07CD0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5AB94-C7CF-574B-B3A1-779FA32E9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746-41C1-1F41-A897-D87A27D77B29}" type="datetimeFigureOut">
              <a:rPr lang="en-US" smtClean="0"/>
              <a:t>5/1/24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11EB5-7BDC-A044-A3AE-945F39683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65754-39B5-234D-977F-4D26B334B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F115-CC54-9942-8C5F-C7F8BA04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35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026B5-A2E4-9E47-AAD5-679A0045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CCCB3-E29A-1B4A-917E-AEF432106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BDA1F-8ACD-C94D-AA4F-2360F3F2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746-41C1-1F41-A897-D87A27D77B29}" type="datetimeFigureOut">
              <a:rPr lang="en-US" smtClean="0"/>
              <a:t>5/1/24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A7F17-D6EA-494C-9AA6-9519BB62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41F2F-7290-B841-ADB9-49312FD6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F115-CC54-9942-8C5F-C7F8BA04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354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6F355-EDB9-0A4F-A21D-4F4CC49CB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6CBF9-29D4-1247-AE85-04B922BE1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4FE9B-2D03-3649-9564-18885677C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746-41C1-1F41-A897-D87A27D77B29}" type="datetimeFigureOut">
              <a:rPr lang="en-US" smtClean="0"/>
              <a:t>5/1/24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4F926-9688-6748-A77D-2B3B3116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7B8CA-576C-C243-955E-82D030FB0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F115-CC54-9942-8C5F-C7F8BA04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463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C89D5-852C-4F4B-820F-FCE9CD6FE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82B7C-DAB6-B146-A8A2-08BBDC326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B621A-798D-3043-9347-BC885E478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48BBA-F786-C744-BE8D-6E3EDADC4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746-41C1-1F41-A897-D87A27D77B29}" type="datetimeFigureOut">
              <a:rPr lang="en-US" smtClean="0"/>
              <a:t>5/1/24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B3433-EEB6-A745-9A44-E9CF45E6C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AB262-3BA7-1F4F-95D1-16467B922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F115-CC54-9942-8C5F-C7F8BA04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510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A7FC6-620E-E445-846C-51B87DF4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2AC28-2F77-D343-9C68-345B57513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9891CD-9ABA-9B40-B122-ECC8A59AD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DDACEC-49E3-BA40-BD8C-9C8F0EC1C8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B9C6A0-488C-D94E-8D10-61DAF0E827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55C5A8-D254-8B44-A627-F86758981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746-41C1-1F41-A897-D87A27D77B29}" type="datetimeFigureOut">
              <a:rPr lang="en-US" smtClean="0"/>
              <a:t>5/1/24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20E8F1-2045-9D42-BDDE-28E0E8B7B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1749D0-89C2-8948-A5BA-A5375334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F115-CC54-9942-8C5F-C7F8BA04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986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BA3B1-B819-DC4D-9DD2-311646810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9700F-7EC5-194F-B67D-68C36BD3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746-41C1-1F41-A897-D87A27D77B29}" type="datetimeFigureOut">
              <a:rPr lang="en-US" smtClean="0"/>
              <a:t>5/1/24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BC76B-BCCE-0443-AADA-C6F52C6D1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54F0A-DC85-DF4D-AE5A-1B1F5A07F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F115-CC54-9942-8C5F-C7F8BA04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541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6A04F7-E132-A144-9259-18D9B22C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746-41C1-1F41-A897-D87A27D77B29}" type="datetimeFigureOut">
              <a:rPr lang="en-US" smtClean="0"/>
              <a:t>5/1/24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792659-A74F-194F-8422-B49DCA98C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41786-7DE6-F946-B096-B6FDBC212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F115-CC54-9942-8C5F-C7F8BA04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57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6E7830F-6B0A-4334-B4FC-90C4065DAA49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40328-F408-E54D-B869-DD3065E5A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67F3D-534C-F942-AC83-3C54E43FE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909F9-B5C9-444A-89A1-A02997EA6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BF8C07-7F49-D444-9ACA-0ACB1E9A2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746-41C1-1F41-A897-D87A27D77B29}" type="datetimeFigureOut">
              <a:rPr lang="en-US" smtClean="0"/>
              <a:t>5/1/24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03A1B-6C4B-E84E-9DE4-986E75FD5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B1F127-4ED8-F640-B9CF-18EF26D40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F115-CC54-9942-8C5F-C7F8BA04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987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ADF6-40BB-944E-B919-8463CFDB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8CA46-647E-AD4C-ABEC-CC91B02BCC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CC6B8-DBE3-C643-946C-BC12E02CB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ECDAA-A2D3-744C-A4BB-4AADFFDB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746-41C1-1F41-A897-D87A27D77B29}" type="datetimeFigureOut">
              <a:rPr lang="en-US" smtClean="0"/>
              <a:t>5/1/24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9A048-4542-9C41-B608-E1ED851DA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DC368-6565-1045-A8BE-3FCE6279F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F115-CC54-9942-8C5F-C7F8BA04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249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98D55-29FE-B947-8B4A-0E04062EF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A9B68E-6660-8B40-8AC8-9D410F887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204D3-E0FB-5541-B1BD-B6BA783F0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746-41C1-1F41-A897-D87A27D77B29}" type="datetimeFigureOut">
              <a:rPr lang="en-US" smtClean="0"/>
              <a:t>5/1/24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0AEDA-7E97-7043-B8DE-26C33FF15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38631-7EF7-E049-ABB5-A5BFED24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F115-CC54-9942-8C5F-C7F8BA04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149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2C96E7-8F71-3E40-A2DC-80E6078D33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793316-34A5-FC4C-99F2-C2039C504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48AA1-588F-EA47-93C8-AD82A87F1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746-41C1-1F41-A897-D87A27D77B29}" type="datetimeFigureOut">
              <a:rPr lang="en-US" smtClean="0"/>
              <a:t>5/1/24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6E6CE-8188-F146-8C66-A9044410B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330F3-4907-9840-95E7-B1A13DCFF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F115-CC54-9942-8C5F-C7F8BA04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16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E1586-3E5C-694D-83FE-3445CDEEB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F5A3FE-09D8-B24A-AE03-DF4FA767E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4746-41C1-1F41-A897-D87A27D77B29}" type="datetimeFigureOut">
              <a:rPr lang="en-US" smtClean="0"/>
              <a:t>5/1/24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C67989-D039-3D41-B22F-C262FAD30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75B623-4FD3-464F-88AE-6D20A4D12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F115-CC54-9942-8C5F-C7F8BA04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64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32149F-2B5C-42CF-AB04-A305105FFA84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9BA515D-F03C-46EC-BB88-925135731DED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827838" y="4767264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707AC66B-B5F8-40A5-8A6C-53D5328D2B65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7144"/>
            <a:ext cx="9144000" cy="571500"/>
          </a:xfrm>
          <a:prstGeom prst="rect">
            <a:avLst/>
          </a:prstGeom>
          <a:solidFill>
            <a:srgbClr val="14143C">
              <a:alpha val="89804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" y="555117"/>
            <a:ext cx="9155875" cy="62819"/>
          </a:xfrm>
          <a:prstGeom prst="rect">
            <a:avLst/>
          </a:prstGeom>
          <a:solidFill>
            <a:srgbClr val="E09B1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</p:sldLayoutIdLst>
  <p:hf sldNum="0" hdr="0" ftr="0" dt="0"/>
  <p:txStyles>
    <p:titleStyle>
      <a:lvl1pPr algn="ctr" defTabSz="685800" rtl="0" eaLnBrk="1" latinLnBrk="0" hangingPunct="1">
        <a:spcBef>
          <a:spcPct val="0"/>
        </a:spcBef>
        <a:buNone/>
        <a:defRPr sz="3300" b="1" i="0" kern="1200" baseline="0">
          <a:solidFill>
            <a:srgbClr val="FFFB51"/>
          </a:solidFill>
          <a:latin typeface="Arial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b="1" i="0" kern="1200" baseline="0">
          <a:solidFill>
            <a:srgbClr val="FFFF00"/>
          </a:solidFill>
          <a:latin typeface="Arial" pitchFamily="3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650" b="1" i="0" kern="1200" baseline="0">
          <a:solidFill>
            <a:srgbClr val="FFFF00"/>
          </a:solidFill>
          <a:latin typeface="Arial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Wingdings" pitchFamily="2" charset="2"/>
        <a:buChar char="§"/>
        <a:defRPr sz="1500" b="1" i="0" kern="1200" baseline="0">
          <a:solidFill>
            <a:srgbClr val="FFFF00"/>
          </a:solidFill>
          <a:latin typeface="Arial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1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chemeClr val="bg1"/>
                </a:solidFill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ea typeface="ＭＳ Ｐゴシック" pitchFamily="-110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0863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1"/>
                </a:solidFill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7428A5-4C0A-4C69-A25A-15FB73AE572B}" type="slidenum">
              <a:rPr lang="en-US" smtClean="0">
                <a:solidFill>
                  <a:prstClr val="white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/>
              </a:solidFill>
              <a:ea typeface="ＭＳ Ｐゴシック" pitchFamily="-110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ransition>
    <p:fade thruBlk="1"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rgbClr val="E9FB7D"/>
          </a:solidFill>
          <a:latin typeface="+mj-lt"/>
          <a:ea typeface="ＭＳ Ｐゴシック" pitchFamily="-110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ＭＳ Ｐゴシック" pitchFamily="-110" charset="-128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bg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bg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bg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bg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1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chemeClr val="bg1"/>
                </a:solidFill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ea typeface="ＭＳ Ｐゴシック" pitchFamily="-110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0863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1"/>
                </a:solidFill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7428A5-4C0A-4C69-A25A-15FB73AE572B}" type="slidenum">
              <a:rPr lang="en-US" smtClean="0">
                <a:solidFill>
                  <a:prstClr val="white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/>
              </a:solidFill>
              <a:ea typeface="ＭＳ Ｐゴシック" pitchFamily="-110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>
    <p:fade thruBlk="1"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rgbClr val="E9FB7D"/>
          </a:solidFill>
          <a:latin typeface="+mj-lt"/>
          <a:ea typeface="ＭＳ Ｐゴシック" pitchFamily="-110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ＭＳ Ｐゴシック" pitchFamily="-110" charset="-128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bg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bg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bg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bg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1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chemeClr val="bg1"/>
                </a:solidFill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ea typeface="ＭＳ Ｐゴシック" pitchFamily="-110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0863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1"/>
                </a:solidFill>
                <a:latin typeface="Calibri" pitchFamily="-110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7428A5-4C0A-4C69-A25A-15FB73AE572B}" type="slidenum">
              <a:rPr lang="en-US" smtClean="0">
                <a:solidFill>
                  <a:prstClr val="white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/>
              </a:solidFill>
              <a:ea typeface="ＭＳ Ｐゴシック" pitchFamily="-110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>
    <p:fade thruBlk="1"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rgbClr val="E9FB7D"/>
          </a:solidFill>
          <a:latin typeface="+mj-lt"/>
          <a:ea typeface="ＭＳ Ｐゴシック" pitchFamily="-110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-110" charset="0"/>
          <a:ea typeface="ＭＳ Ｐゴシック" pitchFamily="-110" charset="-128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ＭＳ Ｐゴシック" pitchFamily="-110" charset="-128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bg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bg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bg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bg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1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0863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B03F32-A6BA-45C5-ABD8-83B2E6534AFF}" type="slidenum">
              <a:rPr lang="en-US" smtClean="0">
                <a:solidFill>
                  <a:prstClr val="white"/>
                </a:solidFill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/>
              </a:solidFill>
              <a:ea typeface="MS PGothic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>
    <p:fade thruBlk="1"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rgbClr val="E9FB7D"/>
          </a:solidFill>
          <a:latin typeface="+mj-lt"/>
          <a:ea typeface="MS PGothic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34" charset="0"/>
          <a:ea typeface="MS PGothic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34" charset="0"/>
          <a:ea typeface="MS PGothic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34" charset="0"/>
          <a:ea typeface="MS PGothic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34" charset="0"/>
          <a:ea typeface="MS PGothic" pitchFamily="34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34" charset="0"/>
          <a:ea typeface="MS PGothic" pitchFamily="34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34" charset="0"/>
          <a:ea typeface="MS PGothic" pitchFamily="34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34" charset="0"/>
          <a:ea typeface="MS PGothic" pitchFamily="34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rgbClr val="E9FB7D"/>
          </a:solidFill>
          <a:latin typeface="Calibri" pitchFamily="34" charset="0"/>
          <a:ea typeface="MS PGothic" pitchFamily="34" charset="-128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MS PGothic" pitchFamily="34" charset="-128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bg1"/>
          </a:solidFill>
          <a:latin typeface="+mn-lt"/>
          <a:ea typeface="MS PGothic" pitchFamily="34" charset="-128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MS PGothic" pitchFamily="34" charset="-128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bg1"/>
          </a:solidFill>
          <a:latin typeface="+mn-lt"/>
          <a:ea typeface="MS PGothic" pitchFamily="34" charset="-128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bg1"/>
          </a:solidFill>
          <a:latin typeface="+mn-lt"/>
          <a:ea typeface="MS PGothic" pitchFamily="34" charset="-128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7144"/>
            <a:ext cx="9144000" cy="571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382" y="837214"/>
            <a:ext cx="8609610" cy="3757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834035"/>
            <a:ext cx="9144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19" b="1" i="1" baseline="0">
                <a:ln>
                  <a:noFill/>
                </a:ln>
                <a:solidFill>
                  <a:srgbClr val="FFFF00"/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" y="599724"/>
            <a:ext cx="9155875" cy="6281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 rot="10800000" flipV="1">
            <a:off x="0" y="4822037"/>
            <a:ext cx="9144000" cy="32147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75" b="1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0863" y="486618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>
                <a:solidFill>
                  <a:schemeClr val="bg1"/>
                </a:solidFill>
                <a:latin typeface="Calibri" pitchFamily="-110" charset="0"/>
              </a:defRPr>
            </a:lvl1pPr>
          </a:lstStyle>
          <a:p>
            <a:fld id="{15BDC3B7-23F0-421C-80AE-3392FA623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5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ransition>
    <p:fade thruBlk="1"/>
  </p:transition>
  <p:txStyles>
    <p:titleStyle>
      <a:lvl1pPr algn="ctr" defTabSz="514325" rtl="0" eaLnBrk="1" latinLnBrk="0" hangingPunct="1">
        <a:spcBef>
          <a:spcPct val="0"/>
        </a:spcBef>
        <a:buNone/>
        <a:defRPr sz="2475" b="1" i="0" kern="1200" baseline="0">
          <a:solidFill>
            <a:schemeClr val="bg2"/>
          </a:solidFill>
          <a:latin typeface="Arial" pitchFamily="34" charset="0"/>
          <a:ea typeface="+mj-ea"/>
          <a:cs typeface="+mj-cs"/>
        </a:defRPr>
      </a:lvl1pPr>
    </p:titleStyle>
    <p:bodyStyle>
      <a:lvl1pPr marL="128582" indent="-128582" algn="l" defTabSz="514325" rtl="0" eaLnBrk="1" latinLnBrk="0" hangingPunct="1">
        <a:spcBef>
          <a:spcPct val="20000"/>
        </a:spcBef>
        <a:buFont typeface="Arial" pitchFamily="34" charset="0"/>
        <a:buChar char="•"/>
        <a:defRPr sz="1350" b="1" i="0" kern="1200" baseline="0">
          <a:solidFill>
            <a:schemeClr val="bg2"/>
          </a:solidFill>
          <a:latin typeface="Arial" pitchFamily="34" charset="0"/>
          <a:ea typeface="+mn-ea"/>
          <a:cs typeface="+mn-cs"/>
        </a:defRPr>
      </a:lvl1pPr>
      <a:lvl2pPr marL="417889" indent="-160727" algn="l" defTabSz="514325" rtl="0" eaLnBrk="1" latinLnBrk="0" hangingPunct="1">
        <a:spcBef>
          <a:spcPct val="20000"/>
        </a:spcBef>
        <a:buFont typeface="Arial" pitchFamily="34" charset="0"/>
        <a:buChar char="–"/>
        <a:defRPr sz="1238" b="1" i="0" kern="1200" baseline="0">
          <a:solidFill>
            <a:schemeClr val="bg2"/>
          </a:solidFill>
          <a:latin typeface="Arial" pitchFamily="34" charset="0"/>
          <a:ea typeface="+mn-ea"/>
          <a:cs typeface="+mn-cs"/>
        </a:defRPr>
      </a:lvl2pPr>
      <a:lvl3pPr marL="642905" indent="-128582" algn="l" defTabSz="514325" rtl="0" eaLnBrk="1" latinLnBrk="0" hangingPunct="1">
        <a:spcBef>
          <a:spcPct val="20000"/>
        </a:spcBef>
        <a:buFont typeface="Wingdings" pitchFamily="2" charset="2"/>
        <a:buChar char="§"/>
        <a:defRPr sz="1125" b="1" i="0" kern="1200" baseline="0">
          <a:solidFill>
            <a:schemeClr val="bg2"/>
          </a:solidFill>
          <a:latin typeface="Arial" pitchFamily="34" charset="0"/>
          <a:ea typeface="+mn-ea"/>
          <a:cs typeface="+mn-cs"/>
        </a:defRPr>
      </a:lvl3pPr>
      <a:lvl4pPr marL="900068" indent="-128582" algn="l" defTabSz="514325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31" indent="-128582" algn="l" defTabSz="514325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392" indent="-128582" algn="l" defTabSz="514325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554" indent="-128582" algn="l" defTabSz="514325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717" indent="-128582" algn="l" defTabSz="514325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879" indent="-128582" algn="l" defTabSz="514325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3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5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3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8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7144"/>
            <a:ext cx="9144000" cy="571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382" y="837214"/>
            <a:ext cx="8609610" cy="3757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834035"/>
            <a:ext cx="9144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 b="1" i="1" baseline="0">
                <a:ln>
                  <a:noFill/>
                </a:ln>
                <a:solidFill>
                  <a:srgbClr val="FFFF00"/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" y="599723"/>
            <a:ext cx="9155875" cy="6281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 rot="10800000" flipV="1">
            <a:off x="0" y="4822036"/>
            <a:ext cx="9144000" cy="32147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0863" y="486618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1"/>
                </a:solidFill>
                <a:latin typeface="Calibri" pitchFamily="-110" charset="0"/>
              </a:defRPr>
            </a:lvl1pPr>
          </a:lstStyle>
          <a:p>
            <a:fld id="{15BDC3B7-23F0-421C-80AE-3392FA623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transition>
    <p:fade thruBlk="1"/>
  </p:transition>
  <p:txStyles>
    <p:titleStyle>
      <a:lvl1pPr algn="ctr" defTabSz="685766" rtl="0" eaLnBrk="1" latinLnBrk="0" hangingPunct="1">
        <a:spcBef>
          <a:spcPct val="0"/>
        </a:spcBef>
        <a:buNone/>
        <a:defRPr sz="3300" b="1" i="0" kern="1200" baseline="0">
          <a:solidFill>
            <a:schemeClr val="bg2"/>
          </a:solidFill>
          <a:latin typeface="Arial" pitchFamily="34" charset="0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800" b="1" i="0" kern="1200" baseline="0">
          <a:solidFill>
            <a:schemeClr val="bg2"/>
          </a:solidFill>
          <a:latin typeface="Arial" pitchFamily="34" charset="0"/>
          <a:ea typeface="+mn-ea"/>
          <a:cs typeface="+mn-cs"/>
        </a:defRPr>
      </a:lvl1pPr>
      <a:lvl2pPr marL="557185" indent="-214303" algn="l" defTabSz="685766" rtl="0" eaLnBrk="1" latinLnBrk="0" hangingPunct="1">
        <a:spcBef>
          <a:spcPct val="20000"/>
        </a:spcBef>
        <a:buFont typeface="Arial" pitchFamily="34" charset="0"/>
        <a:buChar char="–"/>
        <a:defRPr sz="1650" b="1" i="0" kern="1200" baseline="0">
          <a:solidFill>
            <a:schemeClr val="bg2"/>
          </a:solidFill>
          <a:latin typeface="Arial" pitchFamily="34" charset="0"/>
          <a:ea typeface="+mn-ea"/>
          <a:cs typeface="+mn-cs"/>
        </a:defRPr>
      </a:lvl2pPr>
      <a:lvl3pPr marL="857207" indent="-171442" algn="l" defTabSz="685766" rtl="0" eaLnBrk="1" latinLnBrk="0" hangingPunct="1">
        <a:spcBef>
          <a:spcPct val="20000"/>
        </a:spcBef>
        <a:buFont typeface="Wingdings" pitchFamily="2" charset="2"/>
        <a:buChar char="§"/>
        <a:defRPr sz="1500" b="1" i="0" kern="1200" baseline="0">
          <a:solidFill>
            <a:schemeClr val="bg2"/>
          </a:solidFill>
          <a:latin typeface="Arial" pitchFamily="34" charset="0"/>
          <a:ea typeface="+mn-ea"/>
          <a:cs typeface="+mn-cs"/>
        </a:defRPr>
      </a:lvl3pPr>
      <a:lvl4pPr marL="1200090" indent="-171442" algn="l" defTabSz="685766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220EE3-EAB6-DB42-8F54-7A17B7C5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75733-0F2B-8946-98E5-E1A074DB4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ADD0A-E4B6-EA49-B4A7-0F710CD91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04746-41C1-1F41-A897-D87A27D77B29}" type="datetimeFigureOut">
              <a:rPr lang="en-US" smtClean="0"/>
              <a:t>5/1/24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7584-CAF6-1E4D-A338-6298013CC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9281A-7EAE-8146-A56E-2B7EF4DC1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6F115-CC54-9942-8C5F-C7F8BA04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tmp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ChangeArrowheads="1"/>
          </p:cNvSpPr>
          <p:nvPr/>
        </p:nvSpPr>
        <p:spPr bwMode="auto">
          <a:xfrm>
            <a:off x="0" y="614364"/>
            <a:ext cx="9144000" cy="1602809"/>
          </a:xfrm>
          <a:prstGeom prst="rect">
            <a:avLst/>
          </a:prstGeom>
          <a:solidFill>
            <a:srgbClr val="14143C">
              <a:alpha val="9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FB55"/>
                </a:solidFill>
                <a:latin typeface="Arial" pitchFamily="34" charset="0"/>
                <a:cs typeface="Arial" pitchFamily="34" charset="0"/>
              </a:rPr>
              <a:t>Circuits and Devices for Edge AI</a:t>
            </a:r>
          </a:p>
        </p:txBody>
      </p:sp>
      <p:sp>
        <p:nvSpPr>
          <p:cNvPr id="266243" name="Rectangle 3"/>
          <p:cNvSpPr>
            <a:spLocks noChangeArrowheads="1"/>
          </p:cNvSpPr>
          <p:nvPr/>
        </p:nvSpPr>
        <p:spPr bwMode="auto">
          <a:xfrm>
            <a:off x="1600203" y="3400425"/>
            <a:ext cx="616148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br>
              <a:rPr lang="en-US" sz="3600" dirty="0">
                <a:solidFill>
                  <a:srgbClr val="3E1812"/>
                </a:solidFill>
                <a:latin typeface="Times New Roman" pitchFamily="18" charset="0"/>
              </a:rPr>
            </a:br>
            <a:endParaRPr lang="en-US" sz="3150" b="1" dirty="0">
              <a:solidFill>
                <a:srgbClr val="1D0C09"/>
              </a:solidFill>
            </a:endParaRPr>
          </a:p>
        </p:txBody>
      </p:sp>
      <p:sp>
        <p:nvSpPr>
          <p:cNvPr id="266244" name="Text Box 4"/>
          <p:cNvSpPr txBox="1">
            <a:spLocks noChangeArrowheads="1"/>
          </p:cNvSpPr>
          <p:nvPr/>
        </p:nvSpPr>
        <p:spPr bwMode="auto">
          <a:xfrm>
            <a:off x="0" y="2345291"/>
            <a:ext cx="9144000" cy="277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Emre Salman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5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Collaborators: Peter Milder (Stony Brook), </a:t>
            </a:r>
            <a:r>
              <a:rPr lang="en-US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Ayse</a:t>
            </a:r>
            <a:r>
              <a:rPr lang="en-US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K. Coskun (Boston), Vasilis </a:t>
            </a:r>
            <a:r>
              <a:rPr lang="en-US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Pavlidis</a:t>
            </a:r>
            <a:r>
              <a:rPr lang="en-US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(Manchester)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Students: C. Yan, M. Rathore, A. </a:t>
            </a:r>
            <a:r>
              <a:rPr lang="en-US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Abdurrob</a:t>
            </a:r>
            <a:r>
              <a:rPr lang="en-US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P. Shukla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Aft>
                <a:spcPct val="0"/>
              </a:spcAft>
            </a:pPr>
            <a:r>
              <a:rPr lang="en-US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Department of Electrical and Computer Engineering                         </a:t>
            </a:r>
          </a:p>
          <a:p>
            <a:pPr algn="ctr" fontAlgn="base">
              <a:spcAft>
                <a:spcPct val="0"/>
              </a:spcAft>
            </a:pPr>
            <a:r>
              <a:rPr lang="en-US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Stony Brook University (SUNY), Stony Brook, New York</a:t>
            </a:r>
          </a:p>
          <a:p>
            <a:pPr algn="ctr" fontAlgn="base">
              <a:spcAft>
                <a:spcPct val="0"/>
              </a:spcAft>
            </a:pPr>
            <a:endParaRPr lang="en-US" sz="1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Aft>
                <a:spcPct val="0"/>
              </a:spcAft>
            </a:pPr>
            <a:endParaRPr lang="en-US" sz="15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Aft>
                <a:spcPct val="0"/>
              </a:spcAft>
            </a:pPr>
            <a:r>
              <a:rPr lang="en-US" sz="1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14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nanocas.ece.stonybrook.edu</a:t>
            </a:r>
            <a:endParaRPr lang="en-US" sz="1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Aft>
                <a:spcPct val="0"/>
              </a:spcAft>
            </a:pPr>
            <a:endParaRPr lang="en-US" sz="6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Aft>
                <a:spcPct val="0"/>
              </a:spcAft>
            </a:pPr>
            <a:r>
              <a:rPr lang="en-US" sz="14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emre.salman@stonybrook.edu</a:t>
            </a:r>
            <a:endParaRPr lang="en-US" sz="1400" b="1" dirty="0">
              <a:solidFill>
                <a:srgbClr val="FFC000"/>
              </a:solidFill>
            </a:endParaRPr>
          </a:p>
        </p:txBody>
      </p:sp>
      <p:sp>
        <p:nvSpPr>
          <p:cNvPr id="266247" name="Rectangle 7"/>
          <p:cNvSpPr>
            <a:spLocks noChangeArrowheads="1"/>
          </p:cNvSpPr>
          <p:nvPr/>
        </p:nvSpPr>
        <p:spPr bwMode="auto">
          <a:xfrm>
            <a:off x="0" y="2217174"/>
            <a:ext cx="9144000" cy="74110"/>
          </a:xfrm>
          <a:prstGeom prst="rect">
            <a:avLst/>
          </a:prstGeom>
          <a:solidFill>
            <a:srgbClr val="E09B1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 b="1">
              <a:solidFill>
                <a:srgbClr val="000000"/>
              </a:solidFill>
            </a:endParaRPr>
          </a:p>
        </p:txBody>
      </p:sp>
      <p:pic>
        <p:nvPicPr>
          <p:cNvPr id="6" name="Google Shape;56;p13">
            <a:extLst>
              <a:ext uri="{FF2B5EF4-FFF2-40B4-BE49-F238E27FC236}">
                <a16:creationId xmlns:a16="http://schemas.microsoft.com/office/drawing/2014/main" id="{A776D520-FBE9-6949-8005-C98F88BAA0A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7015" y="4027549"/>
            <a:ext cx="2069969" cy="417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827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Monolithic 3D Integration Technology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655650-A172-1E22-5E80-155197AAE88D}"/>
              </a:ext>
            </a:extLst>
          </p:cNvPr>
          <p:cNvSpPr/>
          <p:nvPr/>
        </p:nvSpPr>
        <p:spPr>
          <a:xfrm>
            <a:off x="1637598" y="4516179"/>
            <a:ext cx="55091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2" lvl="1" defTabSz="514350">
              <a:spcBef>
                <a:spcPct val="20000"/>
              </a:spcBef>
              <a:defRPr/>
            </a:pPr>
            <a:r>
              <a:rPr lang="en-US" sz="1200" b="1" dirty="0">
                <a:solidFill>
                  <a:schemeClr val="bg1"/>
                </a:solidFill>
                <a:latin typeface="Arial" pitchFamily="34" charset="0"/>
              </a:rPr>
              <a:t>Monolithic 3D ICs with monolithic inter tier vias (MIVs), CEA-LETI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6D49EF-E7AE-A806-5E90-81CAFAEC0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845" y="1646871"/>
            <a:ext cx="3069382" cy="28126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D654AC-7481-A2F8-6325-12D7E5ADE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24" y="1646871"/>
            <a:ext cx="3752965" cy="278629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A5EDFB-81E7-B878-6ECA-D0E8038F3A8A}"/>
              </a:ext>
            </a:extLst>
          </p:cNvPr>
          <p:cNvSpPr txBox="1">
            <a:spLocks/>
          </p:cNvSpPr>
          <p:nvPr/>
        </p:nvSpPr>
        <p:spPr>
          <a:xfrm>
            <a:off x="-58521" y="849024"/>
            <a:ext cx="9144000" cy="2593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784">
              <a:spcBef>
                <a:spcPct val="20000"/>
              </a:spcBef>
              <a:defRPr/>
            </a:pPr>
            <a:r>
              <a:rPr lang="en-US" b="1" kern="0" dirty="0">
                <a:solidFill>
                  <a:srgbClr val="FFC000"/>
                </a:solidFill>
                <a:latin typeface="Arial" pitchFamily="34" charset="0"/>
              </a:rPr>
              <a:t>“3D integration technology will be one of the most critical performance booster.” IRDS prediction 2021</a:t>
            </a:r>
            <a:endParaRPr lang="en-US" b="1" dirty="0">
              <a:solidFill>
                <a:srgbClr val="FFC000"/>
              </a:solidFill>
              <a:latin typeface="Arial" pitchFamily="34" charset="0"/>
            </a:endParaRPr>
          </a:p>
        </p:txBody>
      </p:sp>
      <p:sp>
        <p:nvSpPr>
          <p:cNvPr id="3" name="Slide Number Placeholder 29">
            <a:extLst>
              <a:ext uri="{FF2B5EF4-FFF2-40B4-BE49-F238E27FC236}">
                <a16:creationId xmlns:a16="http://schemas.microsoft.com/office/drawing/2014/main" id="{F9050601-A359-7F3A-38C2-F4DE3BEC0817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445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TSV vs. MIV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7560A4-0008-3762-1BA8-5BC2C70A1C7E}"/>
              </a:ext>
            </a:extLst>
          </p:cNvPr>
          <p:cNvGrpSpPr/>
          <p:nvPr/>
        </p:nvGrpSpPr>
        <p:grpSpPr>
          <a:xfrm>
            <a:off x="153637" y="735859"/>
            <a:ext cx="3557229" cy="2121710"/>
            <a:chOff x="201240" y="1836031"/>
            <a:chExt cx="4718630" cy="3472333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1F1B56F2-0E08-D922-387F-A38A5CC5B3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40" y="1836031"/>
              <a:ext cx="4718630" cy="3059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10FC32AD-29B1-9DF5-292B-312519415398}"/>
                </a:ext>
              </a:extLst>
            </p:cNvPr>
            <p:cNvSpPr txBox="1">
              <a:spLocks/>
            </p:cNvSpPr>
            <p:nvPr/>
          </p:nvSpPr>
          <p:spPr>
            <a:xfrm>
              <a:off x="1435768" y="4895437"/>
              <a:ext cx="3484102" cy="4129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lvl="0">
                <a:spcBef>
                  <a:spcPct val="20000"/>
                </a:spcBef>
                <a:defRPr/>
              </a:pPr>
              <a:r>
                <a:rPr lang="en-US" sz="1000" b="1" dirty="0">
                  <a:solidFill>
                    <a:schemeClr val="bg1"/>
                  </a:solidFill>
                  <a:latin typeface="Arial" pitchFamily="34" charset="0"/>
                </a:rPr>
                <a:t>Courtesy of IBM</a:t>
              </a:r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626E98E-D42F-2A86-3C16-529E56271F6E}"/>
              </a:ext>
            </a:extLst>
          </p:cNvPr>
          <p:cNvSpPr txBox="1">
            <a:spLocks/>
          </p:cNvSpPr>
          <p:nvPr/>
        </p:nvSpPr>
        <p:spPr>
          <a:xfrm>
            <a:off x="4048217" y="802727"/>
            <a:ext cx="4942146" cy="2646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882" indent="-342882" defTabSz="914354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</a:rPr>
              <a:t>TSVs are large </a:t>
            </a:r>
          </a:p>
          <a:p>
            <a:pPr marL="800060" lvl="1" indent="-342882">
              <a:spcBef>
                <a:spcPct val="20000"/>
              </a:spcBef>
              <a:buFont typeface="Lucida Grande"/>
              <a:buChar char="-"/>
              <a:defRPr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</a:rPr>
              <a:t>Diameter in the 2 to 10 </a:t>
            </a:r>
            <a:r>
              <a:rPr lang="el-GR" sz="1400" b="1" dirty="0">
                <a:solidFill>
                  <a:schemeClr val="bg1"/>
                </a:solidFill>
                <a:latin typeface="Arial" pitchFamily="34" charset="0"/>
              </a:rPr>
              <a:t>μ</a:t>
            </a:r>
            <a:r>
              <a:rPr lang="en-US" sz="1400" b="1" dirty="0">
                <a:solidFill>
                  <a:schemeClr val="bg1"/>
                </a:solidFill>
                <a:latin typeface="Arial" pitchFamily="34" charset="0"/>
              </a:rPr>
              <a:t>m range</a:t>
            </a:r>
          </a:p>
          <a:p>
            <a:pPr marL="800060" lvl="1" indent="-342882">
              <a:spcBef>
                <a:spcPct val="20000"/>
              </a:spcBef>
              <a:buFont typeface="Lucida Grande"/>
              <a:buChar char="-"/>
              <a:defRPr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</a:rPr>
              <a:t>Height in the 8 to 60 </a:t>
            </a:r>
            <a:r>
              <a:rPr lang="el-GR" sz="1400" b="1" dirty="0">
                <a:solidFill>
                  <a:schemeClr val="bg1"/>
                </a:solidFill>
                <a:latin typeface="Arial" pitchFamily="34" charset="0"/>
              </a:rPr>
              <a:t>μ</a:t>
            </a:r>
            <a:r>
              <a:rPr lang="en-US" sz="1400" b="1" dirty="0">
                <a:solidFill>
                  <a:schemeClr val="bg1"/>
                </a:solidFill>
                <a:latin typeface="Arial" pitchFamily="34" charset="0"/>
              </a:rPr>
              <a:t>m range</a:t>
            </a:r>
          </a:p>
          <a:p>
            <a:pPr marL="800060" lvl="1" indent="-342882">
              <a:spcBef>
                <a:spcPct val="20000"/>
              </a:spcBef>
              <a:buFont typeface="Lucida Grande"/>
              <a:buChar char="-"/>
              <a:defRPr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</a:rPr>
              <a:t>Large pitch (30 to 50 </a:t>
            </a:r>
            <a:r>
              <a:rPr lang="el-GR" sz="1400" b="1" dirty="0">
                <a:solidFill>
                  <a:schemeClr val="bg1"/>
                </a:solidFill>
                <a:latin typeface="Arial" pitchFamily="34" charset="0"/>
              </a:rPr>
              <a:t>μ</a:t>
            </a:r>
            <a:r>
              <a:rPr lang="en-US" sz="1400" b="1" dirty="0">
                <a:solidFill>
                  <a:schemeClr val="bg1"/>
                </a:solidFill>
                <a:latin typeface="Arial" pitchFamily="34" charset="0"/>
              </a:rPr>
              <a:t>m) and keep-out zone (KOZ) requirements</a:t>
            </a:r>
          </a:p>
          <a:p>
            <a:pPr marL="800060" lvl="1" indent="-342882">
              <a:spcBef>
                <a:spcPct val="20000"/>
              </a:spcBef>
              <a:buFont typeface="Lucida Grande"/>
              <a:buChar char="-"/>
              <a:defRPr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</a:rPr>
              <a:t>Capacitance in the range of 5 </a:t>
            </a:r>
            <a:r>
              <a:rPr lang="en-US" sz="1400" b="1" dirty="0" err="1">
                <a:solidFill>
                  <a:schemeClr val="bg1"/>
                </a:solidFill>
                <a:latin typeface="Arial" pitchFamily="34" charset="0"/>
              </a:rPr>
              <a:t>fF</a:t>
            </a:r>
            <a:endParaRPr lang="en-US" sz="1400" b="1" dirty="0">
              <a:solidFill>
                <a:schemeClr val="bg1"/>
              </a:solidFill>
              <a:latin typeface="Arial" pitchFamily="34" charset="0"/>
            </a:endParaRPr>
          </a:p>
          <a:p>
            <a:pPr marL="342882" indent="-342882" defTabSz="914354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</a:rPr>
              <a:t>Most advanced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</a:rPr>
              <a:t>microbumps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</a:rPr>
              <a:t> have a pitch of 10 </a:t>
            </a:r>
            <a:r>
              <a:rPr lang="el-GR" sz="1800" b="1" dirty="0">
                <a:solidFill>
                  <a:schemeClr val="bg1"/>
                </a:solidFill>
                <a:latin typeface="Arial" pitchFamily="34" charset="0"/>
              </a:rPr>
              <a:t>μ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</a:rPr>
              <a:t>m</a:t>
            </a:r>
          </a:p>
          <a:p>
            <a:pPr marL="342882" indent="-342882" defTabSz="914354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</a:rPr>
              <a:t>MIVs provide unprecedented interconnect density</a:t>
            </a:r>
          </a:p>
          <a:p>
            <a:pPr marL="800060" lvl="1" indent="-342882">
              <a:spcBef>
                <a:spcPct val="20000"/>
              </a:spcBef>
              <a:buFont typeface="Lucida Grande"/>
              <a:buChar char="-"/>
              <a:defRPr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</a:rPr>
              <a:t>Diameter ≈ 50 nm (similar to a metal via)</a:t>
            </a:r>
          </a:p>
          <a:p>
            <a:pPr marL="800060" lvl="1" indent="-342882">
              <a:spcBef>
                <a:spcPct val="20000"/>
              </a:spcBef>
              <a:buFont typeface="Lucida Grande"/>
              <a:buChar char="-"/>
              <a:defRPr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</a:rPr>
              <a:t>Height  ≈ a few 100 </a:t>
            </a:r>
            <a:r>
              <a:rPr lang="en-US" sz="1400" b="1" dirty="0" err="1">
                <a:solidFill>
                  <a:schemeClr val="bg1"/>
                </a:solidFill>
                <a:latin typeface="Arial" pitchFamily="34" charset="0"/>
              </a:rPr>
              <a:t>nms</a:t>
            </a:r>
            <a:endParaRPr lang="en-US" sz="1400" b="1" dirty="0">
              <a:solidFill>
                <a:schemeClr val="bg1"/>
              </a:solidFill>
              <a:latin typeface="Arial" pitchFamily="34" charset="0"/>
            </a:endParaRPr>
          </a:p>
          <a:p>
            <a:pPr marL="800060" lvl="1" indent="-342882">
              <a:spcBef>
                <a:spcPct val="20000"/>
              </a:spcBef>
              <a:buFont typeface="Lucida Grande"/>
              <a:buChar char="-"/>
              <a:defRPr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</a:rPr>
              <a:t>4000X higher bandwidth at iso data rate</a:t>
            </a:r>
          </a:p>
          <a:p>
            <a:pPr marL="800060" lvl="1" indent="-342882">
              <a:spcBef>
                <a:spcPct val="20000"/>
              </a:spcBef>
              <a:buFont typeface="Lucida Grande"/>
              <a:buChar char="-"/>
              <a:defRPr/>
            </a:pPr>
            <a:r>
              <a:rPr lang="en-US" sz="1400" b="1" dirty="0">
                <a:solidFill>
                  <a:schemeClr val="bg1"/>
                </a:solidFill>
                <a:latin typeface="Arial" pitchFamily="34" charset="0"/>
              </a:rPr>
              <a:t>Capacitance in the range of 0.1 </a:t>
            </a:r>
            <a:r>
              <a:rPr lang="en-US" sz="1400" b="1" dirty="0" err="1">
                <a:solidFill>
                  <a:schemeClr val="bg1"/>
                </a:solidFill>
                <a:latin typeface="Arial" pitchFamily="34" charset="0"/>
              </a:rPr>
              <a:t>fF</a:t>
            </a:r>
            <a:endParaRPr lang="en-US" sz="1400" b="1" dirty="0">
              <a:solidFill>
                <a:schemeClr val="bg1"/>
              </a:solidFill>
              <a:latin typeface="Arial" pitchFamily="34" charset="0"/>
            </a:endParaRPr>
          </a:p>
          <a:p>
            <a:pPr marL="1257260" lvl="2" indent="-342882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1200" b="1" dirty="0">
                <a:solidFill>
                  <a:schemeClr val="bg1"/>
                </a:solidFill>
                <a:latin typeface="Arial" pitchFamily="34" charset="0"/>
              </a:rPr>
              <a:t>50X less energy per bit at ISO data rate</a:t>
            </a:r>
          </a:p>
          <a:p>
            <a:pPr marL="800060" lvl="1" indent="-342882">
              <a:spcBef>
                <a:spcPct val="20000"/>
              </a:spcBef>
              <a:buFont typeface="Lucida Grande"/>
              <a:buChar char="-"/>
              <a:defRPr/>
            </a:pPr>
            <a:endParaRPr lang="en-US" b="1" dirty="0">
              <a:solidFill>
                <a:schemeClr val="bg1"/>
              </a:solidFill>
              <a:latin typeface="Arial" pitchFamily="34" charset="0"/>
            </a:endParaRPr>
          </a:p>
          <a:p>
            <a:pPr marL="342882" indent="-342882" defTabSz="914354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7358EA-7E34-F045-65ED-131A382EBBD8}"/>
              </a:ext>
            </a:extLst>
          </p:cNvPr>
          <p:cNvSpPr txBox="1"/>
          <p:nvPr/>
        </p:nvSpPr>
        <p:spPr>
          <a:xfrm>
            <a:off x="533985" y="4738312"/>
            <a:ext cx="25213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9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Gopireddy</a:t>
            </a:r>
            <a:r>
              <a:rPr lang="en-US" sz="9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J. </a:t>
            </a:r>
            <a:r>
              <a:rPr lang="en-US" sz="9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Torrellas</a:t>
            </a:r>
            <a:r>
              <a:rPr lang="en-US" sz="9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ISCA, 2019</a:t>
            </a:r>
          </a:p>
        </p:txBody>
      </p:sp>
      <p:pic>
        <p:nvPicPr>
          <p:cNvPr id="14" name="Picture 13" descr="A picture containing pie chart&#10;&#10;Description automatically generated">
            <a:extLst>
              <a:ext uri="{FF2B5EF4-FFF2-40B4-BE49-F238E27FC236}">
                <a16:creationId xmlns:a16="http://schemas.microsoft.com/office/drawing/2014/main" id="{2A71A29B-7565-D9C0-8FB3-6FDDF004B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7" y="3029073"/>
            <a:ext cx="3425050" cy="1663729"/>
          </a:xfrm>
          <a:prstGeom prst="rect">
            <a:avLst/>
          </a:prstGeom>
        </p:spPr>
      </p:pic>
      <p:sp>
        <p:nvSpPr>
          <p:cNvPr id="3" name="Slide Number Placeholder 29">
            <a:extLst>
              <a:ext uri="{FF2B5EF4-FFF2-40B4-BE49-F238E27FC236}">
                <a16:creationId xmlns:a16="http://schemas.microsoft.com/office/drawing/2014/main" id="{30B02DEA-7EAF-A30F-28EA-3CBC9F5B4080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11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99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Recent Prototypes</a:t>
            </a:r>
          </a:p>
        </p:txBody>
      </p:sp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01F649F-1DFF-360C-A069-E3CBD97CE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8" y="695440"/>
            <a:ext cx="5274492" cy="148844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5F3B48-E9F2-C0CB-C6BB-72E206B681E5}"/>
              </a:ext>
            </a:extLst>
          </p:cNvPr>
          <p:cNvSpPr txBox="1">
            <a:spLocks/>
          </p:cNvSpPr>
          <p:nvPr/>
        </p:nvSpPr>
        <p:spPr>
          <a:xfrm>
            <a:off x="0" y="2183886"/>
            <a:ext cx="2807629" cy="2363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784">
              <a:spcBef>
                <a:spcPct val="20000"/>
              </a:spcBef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itchFamily="34" charset="0"/>
              </a:rPr>
              <a:t>J. </a:t>
            </a:r>
            <a:r>
              <a:rPr lang="en-US" sz="1000" b="1" kern="0" dirty="0" err="1">
                <a:solidFill>
                  <a:schemeClr val="bg1"/>
                </a:solidFill>
                <a:latin typeface="Arial" pitchFamily="34" charset="0"/>
              </a:rPr>
              <a:t>Jeong</a:t>
            </a:r>
            <a:r>
              <a:rPr lang="en-US" sz="1000" b="1" kern="0" dirty="0">
                <a:solidFill>
                  <a:schemeClr val="bg1"/>
                </a:solidFill>
                <a:latin typeface="Arial" pitchFamily="34" charset="0"/>
              </a:rPr>
              <a:t> et al., ACS Nano, 2022</a:t>
            </a:r>
            <a:endParaRPr lang="en-US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C348724-6D77-C708-4BCE-D4ED95933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8" y="2420210"/>
            <a:ext cx="4963516" cy="237483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BD2FD5-7A15-D29B-48B0-5B16D15867A5}"/>
              </a:ext>
            </a:extLst>
          </p:cNvPr>
          <p:cNvSpPr txBox="1">
            <a:spLocks/>
          </p:cNvSpPr>
          <p:nvPr/>
        </p:nvSpPr>
        <p:spPr>
          <a:xfrm>
            <a:off x="95098" y="4795044"/>
            <a:ext cx="2807629" cy="2363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784">
              <a:spcBef>
                <a:spcPct val="20000"/>
              </a:spcBef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itchFamily="34" charset="0"/>
              </a:rPr>
              <a:t>Y. Li et al., IEDM, 2021</a:t>
            </a:r>
            <a:endParaRPr lang="en-US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F1A41301-1EEB-2C92-100C-CB177F205320}"/>
              </a:ext>
            </a:extLst>
          </p:cNvPr>
          <p:cNvSpPr txBox="1">
            <a:spLocks/>
          </p:cNvSpPr>
          <p:nvPr/>
        </p:nvSpPr>
        <p:spPr>
          <a:xfrm>
            <a:off x="5659998" y="695440"/>
            <a:ext cx="2806744" cy="5715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5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5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Two-tier monolithic 3D</a:t>
            </a:r>
          </a:p>
          <a:p>
            <a:r>
              <a:rPr lang="en-US" sz="1400" dirty="0">
                <a:solidFill>
                  <a:schemeClr val="bg1"/>
                </a:solidFill>
              </a:rPr>
              <a:t>Heterogeneous integration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Difficult to reliably fabricate upper tier devices</a:t>
            </a:r>
          </a:p>
          <a:p>
            <a:pPr lvl="1"/>
            <a:r>
              <a:rPr lang="en-US" sz="1250" dirty="0">
                <a:solidFill>
                  <a:schemeClr val="bg1"/>
                </a:solidFill>
              </a:rPr>
              <a:t>Low temperature processing</a:t>
            </a:r>
          </a:p>
          <a:p>
            <a:pPr lvl="1"/>
            <a:r>
              <a:rPr lang="en-US" sz="1250" dirty="0">
                <a:solidFill>
                  <a:schemeClr val="bg1"/>
                </a:solidFill>
              </a:rPr>
              <a:t>Degraded device quality</a:t>
            </a:r>
          </a:p>
          <a:p>
            <a:pPr lvl="1"/>
            <a:r>
              <a:rPr lang="en-US" sz="1250" dirty="0">
                <a:solidFill>
                  <a:schemeClr val="bg1"/>
                </a:solidFill>
              </a:rPr>
              <a:t>Lower yield</a:t>
            </a:r>
          </a:p>
          <a:p>
            <a:pPr lvl="1"/>
            <a:endParaRPr lang="en-US" sz="1250" dirty="0">
              <a:solidFill>
                <a:schemeClr val="bg1"/>
              </a:solidFill>
            </a:endParaRPr>
          </a:p>
          <a:p>
            <a:pPr lvl="1"/>
            <a:endParaRPr lang="en-US" sz="125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Three-tier monolithic 3D</a:t>
            </a:r>
          </a:p>
          <a:p>
            <a:r>
              <a:rPr lang="en-US" sz="1400" dirty="0">
                <a:solidFill>
                  <a:schemeClr val="bg1"/>
                </a:solidFill>
              </a:rPr>
              <a:t>Synergy with emerging devices that can withstand higher temperatures</a:t>
            </a:r>
          </a:p>
          <a:p>
            <a:r>
              <a:rPr lang="en-US" sz="1400" dirty="0">
                <a:solidFill>
                  <a:schemeClr val="bg1"/>
                </a:solidFill>
              </a:rPr>
              <a:t>149X lower power at ISO performance</a:t>
            </a:r>
          </a:p>
          <a:p>
            <a:pPr lvl="1"/>
            <a:r>
              <a:rPr lang="en-US" sz="1250" dirty="0">
                <a:solidFill>
                  <a:schemeClr val="bg1"/>
                </a:solidFill>
              </a:rPr>
              <a:t>DNN for image super resolution task </a:t>
            </a: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050" dirty="0">
              <a:solidFill>
                <a:schemeClr val="bg1"/>
              </a:solidFill>
            </a:endParaRPr>
          </a:p>
          <a:p>
            <a:pPr marL="342900" lvl="1" indent="0">
              <a:buFont typeface="Arial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29">
            <a:extLst>
              <a:ext uri="{FF2B5EF4-FFF2-40B4-BE49-F238E27FC236}">
                <a16:creationId xmlns:a16="http://schemas.microsoft.com/office/drawing/2014/main" id="{77589D2F-C404-EAC0-CF2B-3610BAD38C8F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12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188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Emerging Memory</a:t>
            </a:r>
          </a:p>
        </p:txBody>
      </p:sp>
      <p:sp>
        <p:nvSpPr>
          <p:cNvPr id="6" name="Slide Number Placeholder 29">
            <a:extLst>
              <a:ext uri="{FF2B5EF4-FFF2-40B4-BE49-F238E27FC236}">
                <a16:creationId xmlns:a16="http://schemas.microsoft.com/office/drawing/2014/main" id="{77589D2F-C404-EAC0-CF2B-3610BAD38C8F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13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83E9A198-E170-136B-22BD-F3C64C57B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67" y="776268"/>
            <a:ext cx="5890059" cy="4075070"/>
          </a:xfrm>
          <a:prstGeom prst="rect">
            <a:avLst/>
          </a:prstGeom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EB34C62-D7E3-DB48-2AA4-A9C4EBB13B6E}"/>
              </a:ext>
            </a:extLst>
          </p:cNvPr>
          <p:cNvSpPr txBox="1">
            <a:spLocks/>
          </p:cNvSpPr>
          <p:nvPr/>
        </p:nvSpPr>
        <p:spPr>
          <a:xfrm>
            <a:off x="6211503" y="776268"/>
            <a:ext cx="2806744" cy="5715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5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5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Challenges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Variability</a:t>
            </a:r>
          </a:p>
          <a:p>
            <a:pPr lvl="2"/>
            <a:r>
              <a:rPr lang="en-US" sz="1400" dirty="0">
                <a:solidFill>
                  <a:schemeClr val="bg1"/>
                </a:solidFill>
              </a:rPr>
              <a:t>Stochastic nature</a:t>
            </a:r>
          </a:p>
          <a:p>
            <a:pPr lvl="2"/>
            <a:r>
              <a:rPr lang="en-US" sz="1400" dirty="0">
                <a:solidFill>
                  <a:schemeClr val="bg1"/>
                </a:solidFill>
              </a:rPr>
              <a:t>High sensitivity to temperature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Reliability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Cost/scaling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Not to replace conventional SRAM, but to complement it as embedded memory</a:t>
            </a:r>
          </a:p>
          <a:p>
            <a:pPr lvl="2"/>
            <a:r>
              <a:rPr lang="en-US" sz="1400" dirty="0">
                <a:solidFill>
                  <a:schemeClr val="bg1"/>
                </a:solidFill>
              </a:rPr>
              <a:t>New memory hierarchy</a:t>
            </a:r>
          </a:p>
          <a:p>
            <a:pPr lvl="2"/>
            <a:r>
              <a:rPr lang="en-US" sz="1400" dirty="0">
                <a:solidFill>
                  <a:schemeClr val="bg1"/>
                </a:solidFill>
              </a:rPr>
              <a:t>Software-level support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pPr marL="342900" lvl="1" indent="0">
              <a:buFont typeface="Arial" pitchFamily="34" charset="0"/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613F6BC-7088-7E04-95AF-7BA50B3EA47B}"/>
              </a:ext>
            </a:extLst>
          </p:cNvPr>
          <p:cNvSpPr txBox="1">
            <a:spLocks/>
          </p:cNvSpPr>
          <p:nvPr/>
        </p:nvSpPr>
        <p:spPr>
          <a:xfrm>
            <a:off x="234267" y="4907176"/>
            <a:ext cx="6030507" cy="2363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784">
              <a:spcBef>
                <a:spcPct val="20000"/>
              </a:spcBef>
              <a:defRPr/>
            </a:pPr>
            <a:r>
              <a:rPr lang="en-US" sz="800" b="1" kern="0" dirty="0">
                <a:solidFill>
                  <a:schemeClr val="bg1"/>
                </a:solidFill>
                <a:latin typeface="Arial" pitchFamily="34" charset="0"/>
              </a:rPr>
              <a:t>S. Yu, Resistive Random Access Memory (RRAM): From Devices to Array Architectures, Morgan &amp; Claypool, 2016</a:t>
            </a:r>
            <a:endParaRPr lang="en-US" sz="8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FE63E-C82E-9665-A821-FD838D5A9F12}"/>
              </a:ext>
            </a:extLst>
          </p:cNvPr>
          <p:cNvSpPr/>
          <p:nvPr/>
        </p:nvSpPr>
        <p:spPr>
          <a:xfrm>
            <a:off x="1201567" y="1347768"/>
            <a:ext cx="1201567" cy="503703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290FF3-EE6D-C0CE-61DA-A9FFE8779DC0}"/>
              </a:ext>
            </a:extLst>
          </p:cNvPr>
          <p:cNvSpPr/>
          <p:nvPr/>
        </p:nvSpPr>
        <p:spPr>
          <a:xfrm>
            <a:off x="3971216" y="1347767"/>
            <a:ext cx="2074404" cy="503703"/>
          </a:xfrm>
          <a:prstGeom prst="rect">
            <a:avLst/>
          </a:prstGeom>
          <a:solidFill>
            <a:srgbClr val="FFC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A417DE-BD57-10E6-D964-11DC8276529C}"/>
              </a:ext>
            </a:extLst>
          </p:cNvPr>
          <p:cNvSpPr/>
          <p:nvPr/>
        </p:nvSpPr>
        <p:spPr>
          <a:xfrm>
            <a:off x="300392" y="1851470"/>
            <a:ext cx="901176" cy="2515762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70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PDK and Cell Library for Monolithic 3D ICs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BD2FD5-7A15-D29B-48B0-5B16D15867A5}"/>
              </a:ext>
            </a:extLst>
          </p:cNvPr>
          <p:cNvSpPr txBox="1">
            <a:spLocks/>
          </p:cNvSpPr>
          <p:nvPr/>
        </p:nvSpPr>
        <p:spPr>
          <a:xfrm>
            <a:off x="68465" y="4907176"/>
            <a:ext cx="9270844" cy="2363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784">
              <a:spcBef>
                <a:spcPct val="20000"/>
              </a:spcBef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itchFamily="34" charset="0"/>
              </a:rPr>
              <a:t>C. Yan and E. Salman, “Open Source Cell Library for Monolithic 3D Integrated Circuits,” IEEE TCAS-I, 2018</a:t>
            </a:r>
            <a:endParaRPr lang="en-US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20E9AA01-BBC7-5128-D04E-F9EE4EC04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160" y="674010"/>
            <a:ext cx="5533680" cy="3022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0ED81-D36A-B067-EB24-C07DA1C0E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29" y="3806635"/>
            <a:ext cx="7897999" cy="729321"/>
          </a:xfrm>
          <a:prstGeom prst="rect">
            <a:avLst/>
          </a:prstGeom>
        </p:spPr>
      </p:pic>
      <p:sp>
        <p:nvSpPr>
          <p:cNvPr id="3" name="Slide Number Placeholder 29">
            <a:extLst>
              <a:ext uri="{FF2B5EF4-FFF2-40B4-BE49-F238E27FC236}">
                <a16:creationId xmlns:a16="http://schemas.microsoft.com/office/drawing/2014/main" id="{1201BCB3-A8E9-FEAD-90E7-7BA421F66C6E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14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259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Chip-Level Evaluation: Footprint and Wirelength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BD2FD5-7A15-D29B-48B0-5B16D15867A5}"/>
              </a:ext>
            </a:extLst>
          </p:cNvPr>
          <p:cNvSpPr txBox="1">
            <a:spLocks/>
          </p:cNvSpPr>
          <p:nvPr/>
        </p:nvSpPr>
        <p:spPr>
          <a:xfrm>
            <a:off x="68465" y="4907176"/>
            <a:ext cx="9270844" cy="2363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784">
              <a:spcBef>
                <a:spcPct val="20000"/>
              </a:spcBef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itchFamily="34" charset="0"/>
              </a:rPr>
              <a:t>C. Yan and E. Salman, “Open Source Cell Library for Monolithic 3D Integrated Circuits,” IEEE TCAS-I, 2018</a:t>
            </a:r>
            <a:endParaRPr lang="en-US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6AAFC-0EE7-EE88-0BA6-C9AC51953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933" y="770222"/>
            <a:ext cx="5279171" cy="32315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C85036-0411-CBF6-9707-18F142A1307D}"/>
              </a:ext>
            </a:extLst>
          </p:cNvPr>
          <p:cNvSpPr txBox="1"/>
          <p:nvPr/>
        </p:nvSpPr>
        <p:spPr>
          <a:xfrm>
            <a:off x="-1" y="1753634"/>
            <a:ext cx="3528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2" indent="-342882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128 – Point FFT core</a:t>
            </a:r>
          </a:p>
          <a:p>
            <a:pPr marL="800060" lvl="1" indent="-342882">
              <a:buFont typeface="Arial" panose="020B0604020202020204" pitchFamily="34" charset="0"/>
              <a:buChar char="−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330K cells</a:t>
            </a:r>
          </a:p>
          <a:p>
            <a:pPr marL="800060" lvl="1" indent="-342882">
              <a:buFont typeface="Arial" panose="020B0604020202020204" pitchFamily="34" charset="0"/>
              <a:buChar char="−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= 1.5 GHz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6B5F06A-EC74-4D0D-DF51-394ED3D60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8945" y="4001799"/>
            <a:ext cx="4713355" cy="847727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40% smaller footprint</a:t>
            </a:r>
          </a:p>
          <a:p>
            <a:r>
              <a:rPr lang="en-US" sz="2000" dirty="0">
                <a:solidFill>
                  <a:schemeClr val="bg1"/>
                </a:solidFill>
              </a:rPr>
              <a:t>23% reduction in overall wirelength</a:t>
            </a:r>
          </a:p>
        </p:txBody>
      </p:sp>
      <p:sp>
        <p:nvSpPr>
          <p:cNvPr id="6" name="Slide Number Placeholder 29">
            <a:extLst>
              <a:ext uri="{FF2B5EF4-FFF2-40B4-BE49-F238E27FC236}">
                <a16:creationId xmlns:a16="http://schemas.microsoft.com/office/drawing/2014/main" id="{299A4C27-DE68-BCD8-EEF2-364C0D3F64CA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15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989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Thermal Challenges in Monolithic 3D ICs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BD2FD5-7A15-D29B-48B0-5B16D15867A5}"/>
              </a:ext>
            </a:extLst>
          </p:cNvPr>
          <p:cNvSpPr txBox="1">
            <a:spLocks/>
          </p:cNvSpPr>
          <p:nvPr/>
        </p:nvSpPr>
        <p:spPr>
          <a:xfrm>
            <a:off x="68465" y="4907176"/>
            <a:ext cx="9270844" cy="2363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784">
              <a:spcBef>
                <a:spcPct val="20000"/>
              </a:spcBef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Shukla, E. Salman, A. Coskun, V. F. </a:t>
            </a:r>
            <a:r>
              <a:rPr lang="en-US" sz="10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Pavlidis</a:t>
            </a: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Overview of Thermal Challenges and Opportunities for Monolithic 3D ICs</a:t>
            </a: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,” GLSVLSI, 2019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778C9A8-987E-966B-5DCC-E88A0BE73D4C}"/>
              </a:ext>
            </a:extLst>
          </p:cNvPr>
          <p:cNvSpPr txBox="1">
            <a:spLocks/>
          </p:cNvSpPr>
          <p:nvPr/>
        </p:nvSpPr>
        <p:spPr>
          <a:xfrm>
            <a:off x="68465" y="736327"/>
            <a:ext cx="3526991" cy="3851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Wingdings" panose="05000000000000000000" pitchFamily="2" charset="2"/>
              <a:buChar char="q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Heat Dissipation Issues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813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Particularly for tiers away from the heat sink</a:t>
            </a:r>
          </a:p>
          <a:p>
            <a:pPr marL="806450" marR="0" lvl="2" indent="-254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Higher vertical thermal resistance</a:t>
            </a:r>
          </a:p>
          <a:p>
            <a:pPr marL="531813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Additional thermal issues in </a:t>
            </a:r>
            <a:r>
              <a:rPr kumimoji="0" lang="en-US" sz="14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Mono3D</a:t>
            </a:r>
          </a:p>
          <a:p>
            <a:pPr marL="806450" marR="0" lvl="2" indent="-254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Dense device integration</a:t>
            </a:r>
          </a:p>
          <a:p>
            <a:pPr marL="806450" marR="0" lvl="2" indent="-254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Routing congestion (contributes to Joule heating)</a:t>
            </a:r>
          </a:p>
          <a:p>
            <a:pPr marL="806450" marR="0" lvl="2" indent="-254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Strong vertical thermal coupling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164037-7BE1-579C-CA34-DC960B593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081" y="652454"/>
            <a:ext cx="4757305" cy="35926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3791184-C159-5337-1BB2-410BD93F96A5}"/>
              </a:ext>
            </a:extLst>
          </p:cNvPr>
          <p:cNvSpPr/>
          <p:nvPr/>
        </p:nvSpPr>
        <p:spPr>
          <a:xfrm>
            <a:off x="3119111" y="4212765"/>
            <a:ext cx="63117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Cross-section of a flip-chip stack for (a) two-tier Mono3D IC, (b) two-tier TSV-based 3D ICs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3596718-2923-7FA2-A52D-FE39917C3BAC}"/>
              </a:ext>
            </a:extLst>
          </p:cNvPr>
          <p:cNvSpPr txBox="1">
            <a:spLocks/>
          </p:cNvSpPr>
          <p:nvPr/>
        </p:nvSpPr>
        <p:spPr>
          <a:xfrm>
            <a:off x="0" y="4510946"/>
            <a:ext cx="9144000" cy="2363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0" indent="0" algn="ctr">
              <a:buSzPct val="80000"/>
              <a:buNone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analysis based on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HotSpot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thermal simulator (K.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Shadron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ISCA 2003)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9">
            <a:extLst>
              <a:ext uri="{FF2B5EF4-FFF2-40B4-BE49-F238E27FC236}">
                <a16:creationId xmlns:a16="http://schemas.microsoft.com/office/drawing/2014/main" id="{9F40C075-F328-BEF1-163B-2AA391E51DC0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16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84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Thermal Characteristics in Mono3D vs. TSV based 3D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5B718FF-C748-05D7-95D6-F52E84B6C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58" y="805488"/>
            <a:ext cx="5024623" cy="4076754"/>
          </a:xfrm>
          <a:prstGeom prst="rect">
            <a:avLst/>
          </a:prstGeom>
        </p:spPr>
      </p:pic>
      <p:sp>
        <p:nvSpPr>
          <p:cNvPr id="35" name="Content Placeholder 7">
            <a:extLst>
              <a:ext uri="{FF2B5EF4-FFF2-40B4-BE49-F238E27FC236}">
                <a16:creationId xmlns:a16="http://schemas.microsoft.com/office/drawing/2014/main" id="{967E347C-0819-D20D-9708-128D73A7D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1" y="801079"/>
            <a:ext cx="3931919" cy="353252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Observations</a:t>
            </a:r>
          </a:p>
          <a:p>
            <a:pPr marL="623888" lvl="1"/>
            <a:r>
              <a:rPr lang="en-US" sz="1600" dirty="0">
                <a:solidFill>
                  <a:schemeClr val="bg1"/>
                </a:solidFill>
              </a:rPr>
              <a:t>Stronger vertical thermal coupling in Mono3D</a:t>
            </a:r>
          </a:p>
          <a:p>
            <a:pPr marL="990600" lvl="2" indent="-342900"/>
            <a:r>
              <a:rPr lang="en-US" sz="1400" dirty="0">
                <a:solidFill>
                  <a:schemeClr val="bg1"/>
                </a:solidFill>
              </a:rPr>
              <a:t>Temp. diff ∼ 30</a:t>
            </a:r>
            <a:r>
              <a:rPr lang="en-US" sz="1400" baseline="30000" dirty="0">
                <a:solidFill>
                  <a:schemeClr val="bg1"/>
                </a:solidFill>
              </a:rPr>
              <a:t>0</a:t>
            </a:r>
            <a:r>
              <a:rPr lang="en-US" sz="1400" dirty="0">
                <a:solidFill>
                  <a:schemeClr val="bg1"/>
                </a:solidFill>
              </a:rPr>
              <a:t>C in TSV 3D ICs</a:t>
            </a:r>
          </a:p>
          <a:p>
            <a:pPr marL="990600" lvl="2" indent="-342900"/>
            <a:r>
              <a:rPr lang="en-US" sz="1400" dirty="0">
                <a:solidFill>
                  <a:schemeClr val="bg1"/>
                </a:solidFill>
              </a:rPr>
              <a:t>Mono3D tiers have similar temperature patterns</a:t>
            </a:r>
          </a:p>
          <a:p>
            <a:pPr marL="990600" lvl="2" indent="-342900"/>
            <a:r>
              <a:rPr lang="en-US" sz="1400" dirty="0">
                <a:solidFill>
                  <a:schemeClr val="bg1"/>
                </a:solidFill>
              </a:rPr>
              <a:t>Absence of insulating layer in Mono3D</a:t>
            </a:r>
          </a:p>
          <a:p>
            <a:pPr marL="623888" lvl="1" indent="-342900"/>
            <a:r>
              <a:rPr lang="en-US" sz="1600" dirty="0">
                <a:solidFill>
                  <a:schemeClr val="bg1"/>
                </a:solidFill>
              </a:rPr>
              <a:t>Limited lateral thermal propagation in Mono3D</a:t>
            </a:r>
          </a:p>
          <a:p>
            <a:pPr marL="990600" lvl="2" indent="-342900"/>
            <a:r>
              <a:rPr lang="en-US" sz="1400" dirty="0">
                <a:solidFill>
                  <a:schemeClr val="bg1"/>
                </a:solidFill>
              </a:rPr>
              <a:t>More localized hot spots in Mono3D</a:t>
            </a:r>
          </a:p>
          <a:p>
            <a:pPr marL="990600" lvl="2" indent="-342900"/>
            <a:r>
              <a:rPr lang="en-US" sz="1400" dirty="0">
                <a:solidFill>
                  <a:schemeClr val="bg1"/>
                </a:solidFill>
              </a:rPr>
              <a:t>Presence of thin tiers in Mono3D	</a:t>
            </a:r>
          </a:p>
          <a:p>
            <a:pPr marL="800100" lvl="2" indent="-342900"/>
            <a:endParaRPr lang="en-US" sz="1400" dirty="0">
              <a:solidFill>
                <a:schemeClr val="bg1"/>
              </a:solidFill>
            </a:endParaRPr>
          </a:p>
          <a:p>
            <a:pPr marL="0" lvl="1" indent="0"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199CFCE-1282-E346-FA49-1E69B63961DE}"/>
              </a:ext>
            </a:extLst>
          </p:cNvPr>
          <p:cNvSpPr/>
          <p:nvPr/>
        </p:nvSpPr>
        <p:spPr>
          <a:xfrm>
            <a:off x="5488689" y="4174356"/>
            <a:ext cx="3378702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 algn="ctr"/>
            <a:r>
              <a:rPr lang="en-US" sz="2000" dirty="0">
                <a:solidFill>
                  <a:srgbClr val="7030A0"/>
                </a:solidFill>
              </a:rPr>
              <a:t>Overall, better heat dissipation in Mono3D ICs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9B3D1E4-92CC-124E-C1F1-C3781D6A585C}"/>
              </a:ext>
            </a:extLst>
          </p:cNvPr>
          <p:cNvSpPr txBox="1">
            <a:spLocks/>
          </p:cNvSpPr>
          <p:nvPr/>
        </p:nvSpPr>
        <p:spPr>
          <a:xfrm>
            <a:off x="68465" y="4907176"/>
            <a:ext cx="9270844" cy="2363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784">
              <a:spcBef>
                <a:spcPct val="20000"/>
              </a:spcBef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Shukla, E. Salman, A. Coskun, V. F. </a:t>
            </a:r>
            <a:r>
              <a:rPr lang="en-US" sz="10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Pavlidis</a:t>
            </a: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Overview of Thermal Challenges and Opportunities for Monolithic 3D ICs</a:t>
            </a: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,” GLSVLSI, 2019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9">
            <a:extLst>
              <a:ext uri="{FF2B5EF4-FFF2-40B4-BE49-F238E27FC236}">
                <a16:creationId xmlns:a16="http://schemas.microsoft.com/office/drawing/2014/main" id="{EB1BED00-7880-C15C-B84D-5D488610EC78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65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Lateral vs. Vertical Heat Flow in Mono3D 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2ABF1E-8A4D-A0A4-F83A-307A6A940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81" y="791282"/>
            <a:ext cx="4982438" cy="37415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0295B0-1E38-21E6-E8E3-17321068539B}"/>
              </a:ext>
            </a:extLst>
          </p:cNvPr>
          <p:cNvSpPr/>
          <p:nvPr/>
        </p:nvSpPr>
        <p:spPr>
          <a:xfrm>
            <a:off x="4663440" y="960086"/>
            <a:ext cx="44805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cases of modeling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modeling turned on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modeling  turned off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difference in on-chip temperature ∼ 4 </a:t>
            </a:r>
            <a:r>
              <a:rPr lang="en-US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difference is highest at the hot spot locations and the area around the hot spots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F6925C-2195-3AA7-C115-D14400AD92C6}"/>
              </a:ext>
            </a:extLst>
          </p:cNvPr>
          <p:cNvSpPr txBox="1"/>
          <p:nvPr/>
        </p:nvSpPr>
        <p:spPr>
          <a:xfrm>
            <a:off x="5288039" y="3396554"/>
            <a:ext cx="3695941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</a:rPr>
              <a:t>Ignoring lateral heat flow modeling induces significant errors with increasing distance from the heat sink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89AEF3-AA07-A903-65A1-2288C01300F5}"/>
              </a:ext>
            </a:extLst>
          </p:cNvPr>
          <p:cNvSpPr txBox="1">
            <a:spLocks/>
          </p:cNvSpPr>
          <p:nvPr/>
        </p:nvSpPr>
        <p:spPr>
          <a:xfrm>
            <a:off x="-29435" y="4933636"/>
            <a:ext cx="9270844" cy="2363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784">
              <a:spcBef>
                <a:spcPct val="20000"/>
              </a:spcBef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Shukla, E. Salman, A. Coskun, V. F. </a:t>
            </a:r>
            <a:r>
              <a:rPr lang="en-US" sz="10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Pavlidis</a:t>
            </a: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Overview of Thermal Challenges and Opportunities for Monolithic 3D ICs</a:t>
            </a: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,” GLSVLSI, 2019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29">
            <a:extLst>
              <a:ext uri="{FF2B5EF4-FFF2-40B4-BE49-F238E27FC236}">
                <a16:creationId xmlns:a16="http://schemas.microsoft.com/office/drawing/2014/main" id="{6BA31521-265D-50AE-C624-201EF0D7CAF3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18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826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Mono3D Energy Optimization under Thermal Constraints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89AEF3-AA07-A903-65A1-2288C01300F5}"/>
              </a:ext>
            </a:extLst>
          </p:cNvPr>
          <p:cNvSpPr txBox="1">
            <a:spLocks/>
          </p:cNvSpPr>
          <p:nvPr/>
        </p:nvSpPr>
        <p:spPr>
          <a:xfrm>
            <a:off x="0" y="4907176"/>
            <a:ext cx="9270844" cy="2363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784">
              <a:spcBef>
                <a:spcPct val="20000"/>
              </a:spcBef>
              <a:defRPr/>
            </a:pPr>
            <a:r>
              <a:rPr lang="en-US" sz="85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Shukla, S. S. </a:t>
            </a:r>
            <a:r>
              <a:rPr lang="en-US" sz="85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Nemtzow</a:t>
            </a:r>
            <a:r>
              <a:rPr lang="en-US" sz="85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 F. </a:t>
            </a:r>
            <a:r>
              <a:rPr lang="en-US" sz="85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Pavlidis</a:t>
            </a:r>
            <a:r>
              <a:rPr lang="en-US" sz="85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E. Salman,  and A. Coskun, “</a:t>
            </a:r>
            <a:r>
              <a:rPr lang="en-US" sz="8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Temperature-Aware Optimization of Monolithic 3D Integrated DNN Accelerators</a:t>
            </a:r>
            <a:r>
              <a:rPr lang="en-US" sz="85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,” ASPDAC, 2021 </a:t>
            </a:r>
            <a:endParaRPr lang="en-US" sz="8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389461-E7C8-C897-A0AA-4B4A2031E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993" y="1180396"/>
            <a:ext cx="3693652" cy="240911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8BFF452-2C8C-062F-ECE3-88422331E0CD}"/>
              </a:ext>
            </a:extLst>
          </p:cNvPr>
          <p:cNvCxnSpPr>
            <a:cxnSpLocks/>
          </p:cNvCxnSpPr>
          <p:nvPr/>
        </p:nvCxnSpPr>
        <p:spPr>
          <a:xfrm>
            <a:off x="1451560" y="1524073"/>
            <a:ext cx="958684" cy="0"/>
          </a:xfrm>
          <a:prstGeom prst="straightConnector1">
            <a:avLst/>
          </a:prstGeom>
          <a:ln w="57150">
            <a:solidFill>
              <a:srgbClr val="FFFF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020AC4-BC5B-2EB4-8A16-479E09701549}"/>
              </a:ext>
            </a:extLst>
          </p:cNvPr>
          <p:cNvSpPr txBox="1">
            <a:spLocks/>
          </p:cNvSpPr>
          <p:nvPr/>
        </p:nvSpPr>
        <p:spPr>
          <a:xfrm>
            <a:off x="183355" y="1331324"/>
            <a:ext cx="2227763" cy="383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</a:rPr>
              <a:t>DNN model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D8EAFAA-E03B-CE12-9230-8114B23BE4D8}"/>
              </a:ext>
            </a:extLst>
          </p:cNvPr>
          <p:cNvCxnSpPr>
            <a:cxnSpLocks/>
          </p:cNvCxnSpPr>
          <p:nvPr/>
        </p:nvCxnSpPr>
        <p:spPr>
          <a:xfrm>
            <a:off x="1476275" y="2111484"/>
            <a:ext cx="958684" cy="0"/>
          </a:xfrm>
          <a:prstGeom prst="straightConnector1">
            <a:avLst/>
          </a:prstGeom>
          <a:ln w="57150">
            <a:solidFill>
              <a:srgbClr val="FFFF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A4B8BC-62E5-7141-37B3-964524DA3F72}"/>
              </a:ext>
            </a:extLst>
          </p:cNvPr>
          <p:cNvSpPr txBox="1">
            <a:spLocks/>
          </p:cNvSpPr>
          <p:nvPr/>
        </p:nvSpPr>
        <p:spPr>
          <a:xfrm>
            <a:off x="-326217" y="1795351"/>
            <a:ext cx="2227763" cy="383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</a:rPr>
              <a:t>Performance constraints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1DE757C-D95F-A24C-AD44-106DD10D473D}"/>
              </a:ext>
            </a:extLst>
          </p:cNvPr>
          <p:cNvCxnSpPr>
            <a:cxnSpLocks/>
          </p:cNvCxnSpPr>
          <p:nvPr/>
        </p:nvCxnSpPr>
        <p:spPr>
          <a:xfrm>
            <a:off x="1451560" y="2731444"/>
            <a:ext cx="958684" cy="0"/>
          </a:xfrm>
          <a:prstGeom prst="straightConnector1">
            <a:avLst/>
          </a:prstGeom>
          <a:ln w="57150">
            <a:solidFill>
              <a:srgbClr val="FFFF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DB76043-9F0A-9BA3-DBBF-245E98F29BC9}"/>
              </a:ext>
            </a:extLst>
          </p:cNvPr>
          <p:cNvSpPr txBox="1">
            <a:spLocks/>
          </p:cNvSpPr>
          <p:nvPr/>
        </p:nvSpPr>
        <p:spPr>
          <a:xfrm>
            <a:off x="96990" y="2418333"/>
            <a:ext cx="1577469" cy="383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</a:rPr>
              <a:t>Thermal constraint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2D1EC04-B35C-BE67-1264-C23AE48B53C4}"/>
              </a:ext>
            </a:extLst>
          </p:cNvPr>
          <p:cNvCxnSpPr>
            <a:cxnSpLocks/>
          </p:cNvCxnSpPr>
          <p:nvPr/>
        </p:nvCxnSpPr>
        <p:spPr>
          <a:xfrm>
            <a:off x="1422204" y="3290768"/>
            <a:ext cx="958684" cy="0"/>
          </a:xfrm>
          <a:prstGeom prst="straightConnector1">
            <a:avLst/>
          </a:prstGeom>
          <a:ln w="57150">
            <a:solidFill>
              <a:srgbClr val="FFFF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3547F60-4DAF-7844-B4E2-16A649451BBD}"/>
              </a:ext>
            </a:extLst>
          </p:cNvPr>
          <p:cNvSpPr txBox="1">
            <a:spLocks/>
          </p:cNvSpPr>
          <p:nvPr/>
        </p:nvSpPr>
        <p:spPr>
          <a:xfrm>
            <a:off x="-187702" y="3070323"/>
            <a:ext cx="1732547" cy="383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</a:rPr>
              <a:t>Optimization goal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639284D-5F00-C61A-0273-62E69E91FA7B}"/>
              </a:ext>
            </a:extLst>
          </p:cNvPr>
          <p:cNvCxnSpPr>
            <a:cxnSpLocks/>
          </p:cNvCxnSpPr>
          <p:nvPr/>
        </p:nvCxnSpPr>
        <p:spPr>
          <a:xfrm>
            <a:off x="6105644" y="1523195"/>
            <a:ext cx="958684" cy="0"/>
          </a:xfrm>
          <a:prstGeom prst="straightConnector1">
            <a:avLst/>
          </a:prstGeom>
          <a:ln w="57150">
            <a:solidFill>
              <a:srgbClr val="FFFF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6D7F558-0B4F-3800-A3CE-9798A0971B79}"/>
              </a:ext>
            </a:extLst>
          </p:cNvPr>
          <p:cNvSpPr txBox="1">
            <a:spLocks/>
          </p:cNvSpPr>
          <p:nvPr/>
        </p:nvSpPr>
        <p:spPr>
          <a:xfrm>
            <a:off x="7019671" y="1302308"/>
            <a:ext cx="2227763" cy="383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</a:rPr>
              <a:t>Array size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C6FFBF6-D5F7-F81E-6E92-BA0818027C6F}"/>
              </a:ext>
            </a:extLst>
          </p:cNvPr>
          <p:cNvCxnSpPr>
            <a:cxnSpLocks/>
          </p:cNvCxnSpPr>
          <p:nvPr/>
        </p:nvCxnSpPr>
        <p:spPr>
          <a:xfrm>
            <a:off x="6105645" y="2111484"/>
            <a:ext cx="958684" cy="0"/>
          </a:xfrm>
          <a:prstGeom prst="straightConnector1">
            <a:avLst/>
          </a:prstGeom>
          <a:ln w="57150">
            <a:solidFill>
              <a:srgbClr val="FFFF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BA3035C-CA1C-1CEB-0BF6-0FCCC2B9CCBA}"/>
              </a:ext>
            </a:extLst>
          </p:cNvPr>
          <p:cNvSpPr txBox="1">
            <a:spLocks/>
          </p:cNvSpPr>
          <p:nvPr/>
        </p:nvSpPr>
        <p:spPr>
          <a:xfrm>
            <a:off x="7064329" y="1918132"/>
            <a:ext cx="2227763" cy="383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</a:rPr>
              <a:t>SRAM size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F3C6D54-B771-2AF9-3561-04368DF58BDC}"/>
              </a:ext>
            </a:extLst>
          </p:cNvPr>
          <p:cNvCxnSpPr>
            <a:cxnSpLocks/>
          </p:cNvCxnSpPr>
          <p:nvPr/>
        </p:nvCxnSpPr>
        <p:spPr>
          <a:xfrm>
            <a:off x="6060987" y="2647149"/>
            <a:ext cx="958684" cy="0"/>
          </a:xfrm>
          <a:prstGeom prst="straightConnector1">
            <a:avLst/>
          </a:prstGeom>
          <a:ln w="57150">
            <a:solidFill>
              <a:srgbClr val="FFFF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90BBBBE-4DBC-28BC-2A94-93357FF43321}"/>
              </a:ext>
            </a:extLst>
          </p:cNvPr>
          <p:cNvSpPr txBox="1">
            <a:spLocks/>
          </p:cNvSpPr>
          <p:nvPr/>
        </p:nvSpPr>
        <p:spPr>
          <a:xfrm>
            <a:off x="7019671" y="2482035"/>
            <a:ext cx="2227763" cy="383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</a:rPr>
              <a:t>Frequency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C53576C-1A8B-F162-62DF-2C4F613886A8}"/>
              </a:ext>
            </a:extLst>
          </p:cNvPr>
          <p:cNvCxnSpPr>
            <a:cxnSpLocks/>
          </p:cNvCxnSpPr>
          <p:nvPr/>
        </p:nvCxnSpPr>
        <p:spPr>
          <a:xfrm>
            <a:off x="6105644" y="3196063"/>
            <a:ext cx="958684" cy="0"/>
          </a:xfrm>
          <a:prstGeom prst="straightConnector1">
            <a:avLst/>
          </a:prstGeom>
          <a:ln w="57150">
            <a:solidFill>
              <a:srgbClr val="FFFF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5C24A03-49B5-59FA-7916-8D13B18376E4}"/>
              </a:ext>
            </a:extLst>
          </p:cNvPr>
          <p:cNvSpPr txBox="1">
            <a:spLocks/>
          </p:cNvSpPr>
          <p:nvPr/>
        </p:nvSpPr>
        <p:spPr>
          <a:xfrm>
            <a:off x="7064328" y="3006548"/>
            <a:ext cx="2227763" cy="383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</a:rPr>
              <a:t>Mono3D partition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8F0654A-17E3-ED9F-CFAC-7DAA5FF4B653}"/>
              </a:ext>
            </a:extLst>
          </p:cNvPr>
          <p:cNvSpPr txBox="1">
            <a:spLocks/>
          </p:cNvSpPr>
          <p:nvPr/>
        </p:nvSpPr>
        <p:spPr>
          <a:xfrm>
            <a:off x="1930902" y="3712671"/>
            <a:ext cx="5088769" cy="383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Arial" pitchFamily="34" charset="0"/>
              </a:rPr>
              <a:t>Mono3D DNN Accelerator with 2 tiers</a:t>
            </a:r>
          </a:p>
        </p:txBody>
      </p:sp>
      <p:sp>
        <p:nvSpPr>
          <p:cNvPr id="32" name="Slide Number Placeholder 29">
            <a:extLst>
              <a:ext uri="{FF2B5EF4-FFF2-40B4-BE49-F238E27FC236}">
                <a16:creationId xmlns:a16="http://schemas.microsoft.com/office/drawing/2014/main" id="{FFCF8B02-AD85-58A2-6D82-13D1C1F5A1A2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19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847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EB71AE1-6406-0C46-A2C4-B2A24827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Cloud vs. Edge</a:t>
            </a:r>
          </a:p>
        </p:txBody>
      </p:sp>
      <p:sp>
        <p:nvSpPr>
          <p:cNvPr id="7" name="AutoShape 20">
            <a:extLst>
              <a:ext uri="{FF2B5EF4-FFF2-40B4-BE49-F238E27FC236}">
                <a16:creationId xmlns:a16="http://schemas.microsoft.com/office/drawing/2014/main" id="{66317CAD-5016-C644-A3E7-4D8937FD3191}"/>
              </a:ext>
            </a:extLst>
          </p:cNvPr>
          <p:cNvSpPr>
            <a:spLocks noChangeArrowheads="1"/>
          </p:cNvSpPr>
          <p:nvPr/>
        </p:nvSpPr>
        <p:spPr bwMode="auto">
          <a:xfrm rot="7972252">
            <a:off x="2739359" y="808606"/>
            <a:ext cx="560842" cy="2381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34299966 h 21600"/>
              <a:gd name="T4" fmla="*/ 2147483647 w 21600"/>
              <a:gd name="T5" fmla="*/ 68599932 h 21600"/>
              <a:gd name="T6" fmla="*/ 2147483647 w 21600"/>
              <a:gd name="T7" fmla="*/ 34299966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BF11F"/>
          </a:solidFill>
          <a:ln w="9525">
            <a:solidFill>
              <a:srgbClr val="FBF11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8" name="AutoShape 20">
            <a:extLst>
              <a:ext uri="{FF2B5EF4-FFF2-40B4-BE49-F238E27FC236}">
                <a16:creationId xmlns:a16="http://schemas.microsoft.com/office/drawing/2014/main" id="{350D7DBB-04CD-D547-872E-D356039B207A}"/>
              </a:ext>
            </a:extLst>
          </p:cNvPr>
          <p:cNvSpPr>
            <a:spLocks noChangeArrowheads="1"/>
          </p:cNvSpPr>
          <p:nvPr/>
        </p:nvSpPr>
        <p:spPr bwMode="auto">
          <a:xfrm rot="13627748" flipH="1">
            <a:off x="5836862" y="808604"/>
            <a:ext cx="604263" cy="2381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34299966 h 21600"/>
              <a:gd name="T4" fmla="*/ 2147483647 w 21600"/>
              <a:gd name="T5" fmla="*/ 68599932 h 21600"/>
              <a:gd name="T6" fmla="*/ 2147483647 w 21600"/>
              <a:gd name="T7" fmla="*/ 34299966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BF11F"/>
          </a:solidFill>
          <a:ln w="9525">
            <a:solidFill>
              <a:srgbClr val="FBF11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0C3F78E-795C-6946-99A3-710952CDA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548" y="1152365"/>
            <a:ext cx="4251385" cy="1725471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</a:rPr>
              <a:t>Inference in the cloud</a:t>
            </a:r>
            <a:endParaRPr lang="en-US" sz="1400" dirty="0">
              <a:solidFill>
                <a:schemeClr val="bg1"/>
              </a:solidFill>
            </a:endParaRP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Advanced processing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Large storage capability </a:t>
            </a:r>
            <a:endParaRPr lang="en-US" sz="1400" dirty="0">
              <a:solidFill>
                <a:schemeClr val="bg1"/>
              </a:solidFill>
              <a:sym typeface="Wingdings" pitchFamily="2" charset="2"/>
            </a:endParaRPr>
          </a:p>
          <a:p>
            <a:pPr marL="342892" lvl="1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High cost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Heavy traffic within mobile networks </a:t>
            </a:r>
            <a:r>
              <a:rPr lang="en-US" sz="1400" dirty="0">
                <a:solidFill>
                  <a:schemeClr val="bg1"/>
                </a:solidFill>
                <a:sym typeface="Wingdings" pitchFamily="2" charset="2"/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Privacy concerns </a:t>
            </a:r>
          </a:p>
          <a:p>
            <a:pPr lvl="1"/>
            <a:endParaRPr lang="en-US" sz="1400" dirty="0">
              <a:solidFill>
                <a:schemeClr val="bg1"/>
              </a:solidFill>
            </a:endParaRPr>
          </a:p>
          <a:p>
            <a:pPr lvl="1"/>
            <a:endParaRPr lang="en-US" sz="1400" dirty="0">
              <a:solidFill>
                <a:schemeClr val="bg1"/>
              </a:solidFill>
            </a:endParaRPr>
          </a:p>
          <a:p>
            <a:pPr marL="685783" lvl="2" indent="0">
              <a:buNone/>
            </a:pPr>
            <a:endParaRPr lang="en-US" sz="16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8F13B58-A755-0442-96C1-00ADB2D965A0}"/>
              </a:ext>
            </a:extLst>
          </p:cNvPr>
          <p:cNvSpPr txBox="1">
            <a:spLocks/>
          </p:cNvSpPr>
          <p:nvPr/>
        </p:nvSpPr>
        <p:spPr>
          <a:xfrm>
            <a:off x="5274734" y="1152365"/>
            <a:ext cx="4502662" cy="172547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Inference at the Edge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Reduced network congestion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Low latency, real-time response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Higher trustworthiness </a:t>
            </a:r>
            <a:endParaRPr lang="en-US" sz="1400" dirty="0">
              <a:solidFill>
                <a:schemeClr val="bg1"/>
              </a:solidFill>
              <a:sym typeface="Wingdings" pitchFamily="2" charset="2"/>
            </a:endParaRPr>
          </a:p>
          <a:p>
            <a:pPr marL="342892" lvl="1" indent="0">
              <a:buNone/>
            </a:pPr>
            <a:endParaRPr lang="en-US" sz="1400" dirty="0">
              <a:solidFill>
                <a:schemeClr val="bg1"/>
              </a:solidFill>
              <a:sym typeface="Wingdings" pitchFamily="2" charset="2"/>
            </a:endParaRPr>
          </a:p>
          <a:p>
            <a:pPr lvl="1"/>
            <a:r>
              <a:rPr lang="en-US" sz="1400" dirty="0">
                <a:solidFill>
                  <a:schemeClr val="bg1"/>
                </a:solidFill>
                <a:sym typeface="Wingdings" pitchFamily="2" charset="2"/>
              </a:rPr>
              <a:t>Limited power budget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sym typeface="Wingdings" pitchFamily="2" charset="2"/>
              </a:rPr>
              <a:t>Limited storage capacity </a:t>
            </a:r>
            <a:endParaRPr lang="en-US" sz="1400" dirty="0">
              <a:solidFill>
                <a:schemeClr val="bg1"/>
              </a:solidFill>
            </a:endParaRPr>
          </a:p>
          <a:p>
            <a:pPr lvl="1"/>
            <a:endParaRPr lang="en-US" sz="1400" dirty="0">
              <a:solidFill>
                <a:schemeClr val="bg1"/>
              </a:solidFill>
            </a:endParaRPr>
          </a:p>
          <a:p>
            <a:pPr marL="685783" lvl="2" indent="0">
              <a:buNone/>
            </a:pP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A6ADEC-1F79-B54E-BF27-202034D62278}"/>
              </a:ext>
            </a:extLst>
          </p:cNvPr>
          <p:cNvSpPr txBox="1"/>
          <p:nvPr/>
        </p:nvSpPr>
        <p:spPr>
          <a:xfrm>
            <a:off x="0" y="4386518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the emerging IoT applications require local intelligence where data is sensed and stored</a:t>
            </a:r>
          </a:p>
        </p:txBody>
      </p:sp>
      <p:pic>
        <p:nvPicPr>
          <p:cNvPr id="3" name="Picture 2" descr="A picture containing text, clock, gauge, sign&#10;&#10;Description automatically generated">
            <a:extLst>
              <a:ext uri="{FF2B5EF4-FFF2-40B4-BE49-F238E27FC236}">
                <a16:creationId xmlns:a16="http://schemas.microsoft.com/office/drawing/2014/main" id="{6A5C6D38-5FB9-7E40-9819-0112ED709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2" y="3047853"/>
            <a:ext cx="2317226" cy="1093989"/>
          </a:xfrm>
          <a:prstGeom prst="rect">
            <a:avLst/>
          </a:prstGeom>
        </p:spPr>
      </p:pic>
      <p:pic>
        <p:nvPicPr>
          <p:cNvPr id="1026" name="Picture 2" descr="Microsoft To Build First Cloud Data Center Region In Mexico">
            <a:extLst>
              <a:ext uri="{FF2B5EF4-FFF2-40B4-BE49-F238E27FC236}">
                <a16:creationId xmlns:a16="http://schemas.microsoft.com/office/drawing/2014/main" id="{859DDBFE-E6F1-4441-98DF-5358164A1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479" y="3119787"/>
            <a:ext cx="1949321" cy="109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29">
            <a:extLst>
              <a:ext uri="{FF2B5EF4-FFF2-40B4-BE49-F238E27FC236}">
                <a16:creationId xmlns:a16="http://schemas.microsoft.com/office/drawing/2014/main" id="{CEBE7E45-418D-D57E-FB2F-75791234977A}"/>
              </a:ext>
            </a:extLst>
          </p:cNvPr>
          <p:cNvSpPr txBox="1">
            <a:spLocks/>
          </p:cNvSpPr>
          <p:nvPr/>
        </p:nvSpPr>
        <p:spPr>
          <a:xfrm>
            <a:off x="8888981" y="4851338"/>
            <a:ext cx="352427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026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Design Space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89AEF3-AA07-A903-65A1-2288C01300F5}"/>
              </a:ext>
            </a:extLst>
          </p:cNvPr>
          <p:cNvSpPr txBox="1">
            <a:spLocks/>
          </p:cNvSpPr>
          <p:nvPr/>
        </p:nvSpPr>
        <p:spPr>
          <a:xfrm>
            <a:off x="68465" y="4907176"/>
            <a:ext cx="9270844" cy="2363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784">
              <a:spcBef>
                <a:spcPct val="20000"/>
              </a:spcBef>
              <a:defRPr/>
            </a:pPr>
            <a:r>
              <a:rPr lang="en-US" sz="9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Shukla, V. F. </a:t>
            </a:r>
            <a:r>
              <a:rPr lang="en-US" sz="9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Pavlidis</a:t>
            </a:r>
            <a:r>
              <a:rPr lang="en-US" sz="9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E. Salman,  and A. Coskun, “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TREAD-M3D: Temperature-Aware DNN Accelerators for Monolithic 3D Mobile Systems</a:t>
            </a:r>
            <a:r>
              <a:rPr lang="en-US" sz="9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,” IEEE TCAD, 2023 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AFA27F-D893-7931-9051-B704FB413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6" y="1170361"/>
            <a:ext cx="4301458" cy="2672248"/>
          </a:xfrm>
          <a:prstGeom prst="rect">
            <a:avLst/>
          </a:prstGeom>
        </p:spPr>
      </p:pic>
      <p:sp>
        <p:nvSpPr>
          <p:cNvPr id="14" name="Left Brace 13">
            <a:extLst>
              <a:ext uri="{FF2B5EF4-FFF2-40B4-BE49-F238E27FC236}">
                <a16:creationId xmlns:a16="http://schemas.microsoft.com/office/drawing/2014/main" id="{0C342972-AA19-A9B1-1D76-28589D68F1F0}"/>
              </a:ext>
            </a:extLst>
          </p:cNvPr>
          <p:cNvSpPr/>
          <p:nvPr/>
        </p:nvSpPr>
        <p:spPr>
          <a:xfrm rot="16200000">
            <a:off x="2113294" y="1985935"/>
            <a:ext cx="322539" cy="4190717"/>
          </a:xfrm>
          <a:prstGeom prst="leftBrace">
            <a:avLst>
              <a:gd name="adj1" fmla="val 53788"/>
              <a:gd name="adj2" fmla="val 51802"/>
            </a:avLst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00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A32D857-A491-B2E3-34F3-2BE42D2AC6A9}"/>
              </a:ext>
            </a:extLst>
          </p:cNvPr>
          <p:cNvSpPr txBox="1">
            <a:spLocks/>
          </p:cNvSpPr>
          <p:nvPr/>
        </p:nvSpPr>
        <p:spPr>
          <a:xfrm>
            <a:off x="68464" y="4345793"/>
            <a:ext cx="5284399" cy="383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</a:rPr>
              <a:t>263K unique configurations per DNN model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48D6853E-6ABE-9FF5-8E12-C37F760BA192}"/>
              </a:ext>
            </a:extLst>
          </p:cNvPr>
          <p:cNvSpPr txBox="1">
            <a:spLocks/>
          </p:cNvSpPr>
          <p:nvPr/>
        </p:nvSpPr>
        <p:spPr>
          <a:xfrm>
            <a:off x="4572000" y="1067540"/>
            <a:ext cx="4399126" cy="89005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5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5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Effectively explore design space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Bottleneck: Thermal simulations</a:t>
            </a:r>
          </a:p>
          <a:p>
            <a:pPr lvl="2"/>
            <a:r>
              <a:rPr lang="en-US" sz="1650" dirty="0">
                <a:solidFill>
                  <a:schemeClr val="bg1"/>
                </a:solidFill>
              </a:rPr>
              <a:t>45-60 mins per configuration</a:t>
            </a:r>
          </a:p>
          <a:p>
            <a:pPr lvl="3">
              <a:buFont typeface="Wingdings" pitchFamily="2" charset="2"/>
              <a:buChar char="Ø"/>
            </a:pPr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Intel Xeon E5-2680 v4 CPU node with 128 GB of memory </a:t>
            </a:r>
            <a:endParaRPr lang="en-US" sz="1650" dirty="0">
              <a:solidFill>
                <a:schemeClr val="bg1"/>
              </a:solidFill>
            </a:endParaRPr>
          </a:p>
          <a:p>
            <a:pPr lvl="2"/>
            <a:r>
              <a:rPr lang="en-US" sz="1650" dirty="0">
                <a:solidFill>
                  <a:schemeClr val="bg1"/>
                </a:solidFill>
              </a:rPr>
              <a:t>Power-temperature iterations</a:t>
            </a:r>
          </a:p>
          <a:p>
            <a:pPr lvl="2"/>
            <a:r>
              <a:rPr lang="en-US" sz="1650" dirty="0">
                <a:solidFill>
                  <a:schemeClr val="bg1"/>
                </a:solidFill>
              </a:rPr>
              <a:t>Brute force search is not feasible</a:t>
            </a:r>
          </a:p>
          <a:p>
            <a:r>
              <a:rPr lang="en-US" sz="2000" dirty="0">
                <a:solidFill>
                  <a:schemeClr val="bg1"/>
                </a:solidFill>
              </a:rPr>
              <a:t>Produce pareto optimal frontier</a:t>
            </a:r>
          </a:p>
          <a:p>
            <a:r>
              <a:rPr lang="en-US" sz="2000" dirty="0">
                <a:solidFill>
                  <a:schemeClr val="bg1"/>
                </a:solidFill>
              </a:rPr>
              <a:t>Consider thermal constraints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pPr marL="342900" lvl="1" indent="0">
              <a:buFont typeface="Arial" pitchFamily="34" charset="0"/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29">
            <a:extLst>
              <a:ext uri="{FF2B5EF4-FFF2-40B4-BE49-F238E27FC236}">
                <a16:creationId xmlns:a16="http://schemas.microsoft.com/office/drawing/2014/main" id="{23051A3D-1DCD-DD58-F0FA-3523228CD4B5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6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Proposed Framework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F6C595-7570-7542-32E6-21F2ABED7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5" y="636568"/>
            <a:ext cx="7155280" cy="41983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5BFBCB-7076-68E6-028F-B916C5B49D86}"/>
              </a:ext>
            </a:extLst>
          </p:cNvPr>
          <p:cNvSpPr/>
          <p:nvPr/>
        </p:nvSpPr>
        <p:spPr>
          <a:xfrm>
            <a:off x="7403680" y="1061912"/>
            <a:ext cx="806115" cy="4692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CACTI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A42C27-21F9-F5F1-51E0-49347A2AC9F4}"/>
              </a:ext>
            </a:extLst>
          </p:cNvPr>
          <p:cNvSpPr/>
          <p:nvPr/>
        </p:nvSpPr>
        <p:spPr>
          <a:xfrm>
            <a:off x="7921038" y="1783141"/>
            <a:ext cx="926431" cy="4692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HSPICE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4B09FB-40D8-FF89-3236-2C8267099055}"/>
              </a:ext>
            </a:extLst>
          </p:cNvPr>
          <p:cNvSpPr/>
          <p:nvPr/>
        </p:nvSpPr>
        <p:spPr>
          <a:xfrm>
            <a:off x="7403680" y="2639801"/>
            <a:ext cx="1275347" cy="4692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SCALE-Sim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622C1E-9D48-7B33-D1A1-6DA68FCEFD88}"/>
              </a:ext>
            </a:extLst>
          </p:cNvPr>
          <p:cNvSpPr/>
          <p:nvPr/>
        </p:nvSpPr>
        <p:spPr>
          <a:xfrm>
            <a:off x="7451811" y="3719668"/>
            <a:ext cx="1623724" cy="4692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HotSpot-V6.0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5D8ED0-5DD4-2FF1-7CED-F13A564B8B6F}"/>
              </a:ext>
            </a:extLst>
          </p:cNvPr>
          <p:cNvSpPr txBox="1">
            <a:spLocks/>
          </p:cNvSpPr>
          <p:nvPr/>
        </p:nvSpPr>
        <p:spPr>
          <a:xfrm>
            <a:off x="68465" y="4907176"/>
            <a:ext cx="9270844" cy="2363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784">
              <a:spcBef>
                <a:spcPct val="20000"/>
              </a:spcBef>
              <a:defRPr/>
            </a:pPr>
            <a:r>
              <a:rPr lang="en-US" sz="9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Shukla, V. F. </a:t>
            </a:r>
            <a:r>
              <a:rPr lang="en-US" sz="9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Pavlidis</a:t>
            </a:r>
            <a:r>
              <a:rPr lang="en-US" sz="9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E. Salman,  and A. Coskun, “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TREAD-M3D: Temperature-Aware DNN Accelerators for Monolithic 3D Mobile Systems</a:t>
            </a:r>
            <a:r>
              <a:rPr lang="en-US" sz="9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,” IEEE TCAD, 2023 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lide Number Placeholder 29">
            <a:extLst>
              <a:ext uri="{FF2B5EF4-FFF2-40B4-BE49-F238E27FC236}">
                <a16:creationId xmlns:a16="http://schemas.microsoft.com/office/drawing/2014/main" id="{D51E4197-B300-58BA-84DA-4B1D9DCC4E86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21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28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Pareto Optimal Frontier for VGG16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9488BE-EBAE-8439-BD6A-E214000CE047}"/>
              </a:ext>
            </a:extLst>
          </p:cNvPr>
          <p:cNvSpPr txBox="1">
            <a:spLocks/>
          </p:cNvSpPr>
          <p:nvPr/>
        </p:nvSpPr>
        <p:spPr>
          <a:xfrm>
            <a:off x="68465" y="4907176"/>
            <a:ext cx="9270844" cy="2363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784">
              <a:spcBef>
                <a:spcPct val="20000"/>
              </a:spcBef>
              <a:defRPr/>
            </a:pPr>
            <a:r>
              <a:rPr lang="en-US" sz="9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Shukla, V. F. </a:t>
            </a:r>
            <a:r>
              <a:rPr lang="en-US" sz="900" b="1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Pavlidis</a:t>
            </a:r>
            <a:r>
              <a:rPr lang="en-US" sz="9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E. Salman,  and A. Coskun, “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TREAD-M3D: Temperature-Aware DNN Accelerators for Monolithic 3D Mobile Systems</a:t>
            </a:r>
            <a:r>
              <a:rPr lang="en-US" sz="9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,” IEEE TCAD, 2023 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94EB8C-5B05-CB28-66D1-AFC813F04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25" y="915667"/>
            <a:ext cx="3604870" cy="3161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E394FF-8BCD-926D-C875-893DED2F1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518" y="915668"/>
            <a:ext cx="4665467" cy="3161580"/>
          </a:xfrm>
          <a:prstGeom prst="rect">
            <a:avLst/>
          </a:prstGeom>
        </p:spPr>
      </p:pic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D18C4B8-B9BB-7048-3C57-BF174B72DA64}"/>
              </a:ext>
            </a:extLst>
          </p:cNvPr>
          <p:cNvSpPr txBox="1">
            <a:spLocks/>
          </p:cNvSpPr>
          <p:nvPr/>
        </p:nvSpPr>
        <p:spPr>
          <a:xfrm>
            <a:off x="3117330" y="4059150"/>
            <a:ext cx="2909340" cy="31062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Arial" pitchFamily="34" charset="0"/>
              </a:rPr>
              <a:t>Inference latency (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</a:rPr>
              <a:t>ms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16089C86-0D3E-CB04-92F8-1AB17227EC9D}"/>
              </a:ext>
            </a:extLst>
          </p:cNvPr>
          <p:cNvSpPr txBox="1">
            <a:spLocks/>
          </p:cNvSpPr>
          <p:nvPr/>
        </p:nvSpPr>
        <p:spPr>
          <a:xfrm rot="16200000">
            <a:off x="-678671" y="2140100"/>
            <a:ext cx="1972144" cy="31062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Arial" pitchFamily="34" charset="0"/>
              </a:rPr>
              <a:t>Energy (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</a:rPr>
              <a:t>mJ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</a:rPr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DDB9D6D-4225-C990-4DD4-21922C0CC2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00" y="4381947"/>
            <a:ext cx="1286320" cy="3961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F2A44F-6A52-3580-5485-AD2D140C09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36" y="4428560"/>
            <a:ext cx="1345433" cy="34687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B6892E57-6524-2604-C88A-3D3E705789BC}"/>
              </a:ext>
            </a:extLst>
          </p:cNvPr>
          <p:cNvSpPr/>
          <p:nvPr/>
        </p:nvSpPr>
        <p:spPr>
          <a:xfrm>
            <a:off x="810085" y="3696456"/>
            <a:ext cx="532661" cy="4857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D89637-71D1-FD46-EDB7-22A345B6396A}"/>
              </a:ext>
            </a:extLst>
          </p:cNvPr>
          <p:cNvCxnSpPr>
            <a:cxnSpLocks/>
          </p:cNvCxnSpPr>
          <p:nvPr/>
        </p:nvCxnSpPr>
        <p:spPr>
          <a:xfrm flipH="1">
            <a:off x="1052354" y="1552074"/>
            <a:ext cx="24061" cy="216844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9EC6648-D0C8-E5C4-B7DA-5100FC5F66BC}"/>
              </a:ext>
            </a:extLst>
          </p:cNvPr>
          <p:cNvSpPr/>
          <p:nvPr/>
        </p:nvSpPr>
        <p:spPr>
          <a:xfrm>
            <a:off x="5659149" y="3720521"/>
            <a:ext cx="532661" cy="4857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CFD0716-8993-DC37-B339-EAD5CA51EA81}"/>
              </a:ext>
            </a:extLst>
          </p:cNvPr>
          <p:cNvCxnSpPr>
            <a:cxnSpLocks/>
          </p:cNvCxnSpPr>
          <p:nvPr/>
        </p:nvCxnSpPr>
        <p:spPr>
          <a:xfrm flipH="1">
            <a:off x="5901418" y="2937829"/>
            <a:ext cx="24061" cy="80675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F969419-9C63-6826-B31A-8B884D5A1E9C}"/>
              </a:ext>
            </a:extLst>
          </p:cNvPr>
          <p:cNvCxnSpPr>
            <a:cxnSpLocks/>
          </p:cNvCxnSpPr>
          <p:nvPr/>
        </p:nvCxnSpPr>
        <p:spPr>
          <a:xfrm>
            <a:off x="4788568" y="2937829"/>
            <a:ext cx="111285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12586C2-49F8-4928-3149-9422EA493352}"/>
              </a:ext>
            </a:extLst>
          </p:cNvPr>
          <p:cNvCxnSpPr>
            <a:cxnSpLocks/>
          </p:cNvCxnSpPr>
          <p:nvPr/>
        </p:nvCxnSpPr>
        <p:spPr>
          <a:xfrm>
            <a:off x="934452" y="1552074"/>
            <a:ext cx="141963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29">
            <a:extLst>
              <a:ext uri="{FF2B5EF4-FFF2-40B4-BE49-F238E27FC236}">
                <a16:creationId xmlns:a16="http://schemas.microsoft.com/office/drawing/2014/main" id="{E40D262E-4627-29CE-7652-57DA81BDB593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22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21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Mono3D Accelerator with Embedded ReRAM</a:t>
            </a:r>
          </a:p>
        </p:txBody>
      </p:sp>
      <p:pic>
        <p:nvPicPr>
          <p:cNvPr id="3" name="Picture 2" descr="Diagram of a layer of silicon&#10;&#10;Description automatically generated with medium confidence">
            <a:extLst>
              <a:ext uri="{FF2B5EF4-FFF2-40B4-BE49-F238E27FC236}">
                <a16:creationId xmlns:a16="http://schemas.microsoft.com/office/drawing/2014/main" id="{83EB9C8A-5AD9-D97A-CD01-4A48A92E7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23" y="1179095"/>
            <a:ext cx="4933683" cy="309211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A93CCD-3D9E-85D0-367C-7E89F86E1640}"/>
              </a:ext>
            </a:extLst>
          </p:cNvPr>
          <p:cNvCxnSpPr>
            <a:cxnSpLocks/>
          </p:cNvCxnSpPr>
          <p:nvPr/>
        </p:nvCxnSpPr>
        <p:spPr>
          <a:xfrm flipH="1">
            <a:off x="4884821" y="872289"/>
            <a:ext cx="628327" cy="547437"/>
          </a:xfrm>
          <a:prstGeom prst="straightConnector1">
            <a:avLst/>
          </a:prstGeom>
          <a:ln w="5715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E97E3C3C-4DA8-F6A6-3AF3-DBFA62305F92}"/>
              </a:ext>
            </a:extLst>
          </p:cNvPr>
          <p:cNvSpPr txBox="1">
            <a:spLocks/>
          </p:cNvSpPr>
          <p:nvPr/>
        </p:nvSpPr>
        <p:spPr>
          <a:xfrm>
            <a:off x="5513148" y="649845"/>
            <a:ext cx="3630852" cy="89005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5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5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High density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Multiple bits per cell</a:t>
            </a:r>
          </a:p>
          <a:p>
            <a:r>
              <a:rPr lang="en-US" dirty="0">
                <a:solidFill>
                  <a:schemeClr val="bg1"/>
                </a:solidFill>
              </a:rPr>
              <a:t>CMOS compatible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Mono3D compatible</a:t>
            </a:r>
          </a:p>
          <a:p>
            <a:r>
              <a:rPr lang="en-US" dirty="0">
                <a:solidFill>
                  <a:schemeClr val="bg1"/>
                </a:solidFill>
              </a:rPr>
              <a:t>Non-volatile </a:t>
            </a:r>
          </a:p>
          <a:p>
            <a:r>
              <a:rPr lang="en-US" dirty="0">
                <a:solidFill>
                  <a:schemeClr val="bg1"/>
                </a:solidFill>
              </a:rPr>
              <a:t>Reduce expensive off-chip DRAM accesses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Resistive window affected by temperature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Impact on robustness</a:t>
            </a:r>
          </a:p>
          <a:p>
            <a:r>
              <a:rPr lang="en-US" dirty="0">
                <a:solidFill>
                  <a:schemeClr val="bg1"/>
                </a:solidFill>
              </a:rPr>
              <a:t>Higher write latency at elevated temperatures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pPr marL="342900" lvl="1" indent="0">
              <a:buFont typeface="Arial" pitchFamily="34" charset="0"/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Slide Number Placeholder 29">
            <a:extLst>
              <a:ext uri="{FF2B5EF4-FFF2-40B4-BE49-F238E27FC236}">
                <a16:creationId xmlns:a16="http://schemas.microsoft.com/office/drawing/2014/main" id="{6591ACD6-EDD6-E348-114A-3B390732B787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23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826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278182-A486-8408-A98A-C1BD762E8DF3}"/>
              </a:ext>
            </a:extLst>
          </p:cNvPr>
          <p:cNvSpPr/>
          <p:nvPr/>
        </p:nvSpPr>
        <p:spPr>
          <a:xfrm>
            <a:off x="3987800" y="3012655"/>
            <a:ext cx="5029200" cy="33167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Mono3D Accelerator with Embedded ReRAM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3524ED-89A5-1405-E070-A8DE1CF1C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7" y="719778"/>
            <a:ext cx="3683607" cy="3804161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C690F801-22C7-B3B4-95E6-E96DE30A1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9664" y="743153"/>
            <a:ext cx="5234336" cy="3757412"/>
          </a:xfrm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</a:rPr>
              <a:t>Accelerator hardware in 22nm CMOS</a:t>
            </a:r>
          </a:p>
          <a:p>
            <a:r>
              <a:rPr lang="en-US" sz="1600" dirty="0">
                <a:solidFill>
                  <a:schemeClr val="bg1"/>
                </a:solidFill>
              </a:rPr>
              <a:t>Footprint of 8 mm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256X256 array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2 MB SRAM for IFMAP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2 MB SRAM for OFMAP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32 MB ReRAM for weights</a:t>
            </a:r>
          </a:p>
          <a:p>
            <a:pPr lvl="2"/>
            <a:r>
              <a:rPr lang="en-US" sz="1400" dirty="0">
                <a:solidFill>
                  <a:schemeClr val="bg1"/>
                </a:solidFill>
              </a:rPr>
              <a:t>ReRAM is read only</a:t>
            </a:r>
          </a:p>
          <a:p>
            <a:pPr lvl="2"/>
            <a:r>
              <a:rPr lang="en-US" sz="1400" dirty="0">
                <a:solidFill>
                  <a:schemeClr val="bg1"/>
                </a:solidFill>
              </a:rPr>
              <a:t>Endurance issue is mitigated</a:t>
            </a:r>
          </a:p>
          <a:p>
            <a:r>
              <a:rPr lang="en-US" sz="1600" dirty="0">
                <a:solidFill>
                  <a:schemeClr val="bg1"/>
                </a:solidFill>
              </a:rPr>
              <a:t>Architectural optimizations via high density MIVs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Read all weights into PE array in one cycle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Multicast all IFMAPs to all the PEs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1658F28-24F5-63EE-D1AA-021AC34DB1D8}"/>
              </a:ext>
            </a:extLst>
          </p:cNvPr>
          <p:cNvSpPr txBox="1">
            <a:spLocks/>
          </p:cNvSpPr>
          <p:nvPr/>
        </p:nvSpPr>
        <p:spPr>
          <a:xfrm>
            <a:off x="971427" y="4554686"/>
            <a:ext cx="4199021" cy="31062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</a:rPr>
              <a:t>6-tier Mono3D Chip</a:t>
            </a:r>
          </a:p>
        </p:txBody>
      </p:sp>
      <p:sp>
        <p:nvSpPr>
          <p:cNvPr id="9" name="Slide Number Placeholder 29">
            <a:extLst>
              <a:ext uri="{FF2B5EF4-FFF2-40B4-BE49-F238E27FC236}">
                <a16:creationId xmlns:a16="http://schemas.microsoft.com/office/drawing/2014/main" id="{1DB48258-FF0B-FA7D-2621-C16A66D8AEAF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24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Evaluation Framework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139FD55-5DEF-691F-3AC2-FF3BE7EDA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94" y="1103939"/>
            <a:ext cx="8295011" cy="2935621"/>
          </a:xfrm>
          <a:prstGeom prst="rect">
            <a:avLst/>
          </a:prstGeom>
        </p:spPr>
      </p:pic>
      <p:sp>
        <p:nvSpPr>
          <p:cNvPr id="9" name="Slide Number Placeholder 29">
            <a:extLst>
              <a:ext uri="{FF2B5EF4-FFF2-40B4-BE49-F238E27FC236}">
                <a16:creationId xmlns:a16="http://schemas.microsoft.com/office/drawing/2014/main" id="{1379ECA7-A5BE-4AEC-385E-A18B8AF2C336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25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151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Improvements </a:t>
            </a:r>
            <a:r>
              <a:rPr lang="en-US" sz="4400" dirty="0" err="1"/>
              <a:t>w.r.t</a:t>
            </a:r>
            <a:r>
              <a:rPr lang="en-US" sz="4400" dirty="0"/>
              <a:t> to 2D System</a:t>
            </a:r>
          </a:p>
        </p:txBody>
      </p:sp>
      <p:pic>
        <p:nvPicPr>
          <p:cNvPr id="4" name="Picture 3" descr="A graph of different signals&#10;&#10;Description automatically generated with medium confidence">
            <a:extLst>
              <a:ext uri="{FF2B5EF4-FFF2-40B4-BE49-F238E27FC236}">
                <a16:creationId xmlns:a16="http://schemas.microsoft.com/office/drawing/2014/main" id="{1EFE647B-212E-7FF1-851C-091A3662F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7" y="2924581"/>
            <a:ext cx="4378451" cy="2091760"/>
          </a:xfrm>
          <a:prstGeom prst="rect">
            <a:avLst/>
          </a:prstGeom>
        </p:spPr>
      </p:pic>
      <p:pic>
        <p:nvPicPr>
          <p:cNvPr id="6" name="Picture 5" descr="A graph of different signals&#10;&#10;Description automatically generated with medium confidence">
            <a:extLst>
              <a:ext uri="{FF2B5EF4-FFF2-40B4-BE49-F238E27FC236}">
                <a16:creationId xmlns:a16="http://schemas.microsoft.com/office/drawing/2014/main" id="{8683F1DA-6650-985A-1D5D-04DAF127B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7" y="702793"/>
            <a:ext cx="4378451" cy="208335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831E86-5EFD-45EB-4E91-C924D8739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71" y="907437"/>
            <a:ext cx="4256929" cy="37574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Up to 10X improvement in inference per second per Watt per footprint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Large improvement for more complex DNNs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Up to 81% improvement in inference per second per Watt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DRAM power is not included</a:t>
            </a:r>
          </a:p>
          <a:p>
            <a:r>
              <a:rPr lang="en-US" dirty="0">
                <a:solidFill>
                  <a:schemeClr val="bg1"/>
                </a:solidFill>
              </a:rPr>
              <a:t>Achieving the same bandwidth with TSV based 3D stack is not feasible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14X more area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Requires costly serializer, </a:t>
            </a:r>
            <a:r>
              <a:rPr lang="en-US" dirty="0" err="1">
                <a:solidFill>
                  <a:schemeClr val="bg1"/>
                </a:solidFill>
              </a:rPr>
              <a:t>deserializers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29">
            <a:extLst>
              <a:ext uri="{FF2B5EF4-FFF2-40B4-BE49-F238E27FC236}">
                <a16:creationId xmlns:a16="http://schemas.microsoft.com/office/drawing/2014/main" id="{0275DADD-6C98-9974-4515-40050C344C3B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26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396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 Placeholder 29"/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27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EB71AE1-6406-0C46-A2C4-B2A24827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Supply Voltage as Another Optimization Parameter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95CCED-7527-C444-9048-FBA8DA7D97C0}"/>
              </a:ext>
            </a:extLst>
          </p:cNvPr>
          <p:cNvSpPr txBox="1">
            <a:spLocks/>
          </p:cNvSpPr>
          <p:nvPr/>
        </p:nvSpPr>
        <p:spPr>
          <a:xfrm>
            <a:off x="0" y="852730"/>
            <a:ext cx="9144000" cy="141935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756" indent="0" algn="ctr">
              <a:buNone/>
            </a:pPr>
            <a:r>
              <a:rPr lang="en-US" sz="2000" dirty="0">
                <a:solidFill>
                  <a:srgbClr val="FFC000"/>
                </a:solidFill>
              </a:rPr>
              <a:t>Exploit the inherent error resilience of neural networks to design </a:t>
            </a:r>
            <a:r>
              <a:rPr lang="en-US" sz="2000" u="sng" dirty="0">
                <a:solidFill>
                  <a:srgbClr val="FFC000"/>
                </a:solidFill>
              </a:rPr>
              <a:t>precision-aware</a:t>
            </a:r>
            <a:r>
              <a:rPr lang="en-US" sz="2000" dirty="0">
                <a:solidFill>
                  <a:srgbClr val="FFC000"/>
                </a:solidFill>
              </a:rPr>
              <a:t> and energy efficient </a:t>
            </a:r>
            <a:r>
              <a:rPr lang="en-US" sz="2000" u="sng" dirty="0">
                <a:solidFill>
                  <a:srgbClr val="FFC000"/>
                </a:solidFill>
              </a:rPr>
              <a:t>low voltage</a:t>
            </a:r>
            <a:r>
              <a:rPr lang="en-US" sz="2000" dirty="0">
                <a:solidFill>
                  <a:srgbClr val="FFC000"/>
                </a:solidFill>
              </a:rPr>
              <a:t> DNN accelerators</a:t>
            </a:r>
          </a:p>
          <a:p>
            <a:pPr marL="20756" indent="0">
              <a:buNone/>
            </a:pP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E637B7-047B-9442-ABA4-C59D5D43D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53" y="2194534"/>
            <a:ext cx="3735398" cy="2245213"/>
          </a:xfrm>
          <a:prstGeom prst="rect">
            <a:avLst/>
          </a:prstGeom>
        </p:spPr>
      </p:pic>
      <p:sp>
        <p:nvSpPr>
          <p:cNvPr id="12" name="AutoShape 20">
            <a:extLst>
              <a:ext uri="{FF2B5EF4-FFF2-40B4-BE49-F238E27FC236}">
                <a16:creationId xmlns:a16="http://schemas.microsoft.com/office/drawing/2014/main" id="{8C272EA2-DE47-F943-A08D-A1F56385F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415" y="3014086"/>
            <a:ext cx="534586" cy="24833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34299966 h 21600"/>
              <a:gd name="T4" fmla="*/ 2147483647 w 21600"/>
              <a:gd name="T5" fmla="*/ 68599932 h 21600"/>
              <a:gd name="T6" fmla="*/ 2147483647 w 21600"/>
              <a:gd name="T7" fmla="*/ 34299966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BF11F"/>
          </a:solidFill>
          <a:ln w="9525">
            <a:solidFill>
              <a:srgbClr val="FBF11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B050ED-DA52-0242-80CD-62D78D3D31B8}"/>
              </a:ext>
            </a:extLst>
          </p:cNvPr>
          <p:cNvSpPr/>
          <p:nvPr/>
        </p:nvSpPr>
        <p:spPr>
          <a:xfrm>
            <a:off x="4488491" y="2127533"/>
            <a:ext cx="45297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3" indent="-85723">
              <a:spcBef>
                <a:spcPct val="50000"/>
              </a:spcBef>
            </a:pPr>
            <a:r>
              <a:rPr lang="en-US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Q1: How can we efficiently determine timing error probabilities as we reduce voltages?  </a:t>
            </a:r>
          </a:p>
          <a:p>
            <a:pPr marL="85723" indent="-85723">
              <a:spcBef>
                <a:spcPct val="50000"/>
              </a:spcBef>
            </a:pPr>
            <a:endParaRPr lang="en-US" sz="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85723" indent="-85723">
              <a:spcBef>
                <a:spcPct val="50000"/>
              </a:spcBef>
            </a:pPr>
            <a:r>
              <a:rPr lang="en-US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Q2: How can we efficiently characterize the error resilience of a DNN at a fine granularity?</a:t>
            </a:r>
          </a:p>
          <a:p>
            <a:pPr marL="85723" indent="-85723">
              <a:spcBef>
                <a:spcPct val="50000"/>
              </a:spcBef>
            </a:pPr>
            <a:endParaRPr lang="en-US" sz="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85723" indent="-85723">
              <a:spcBef>
                <a:spcPct val="50000"/>
              </a:spcBef>
            </a:pPr>
            <a:r>
              <a:rPr lang="en-US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Q3: How do we know whether we should correct any errors and if so, which ones?  </a:t>
            </a:r>
          </a:p>
          <a:p>
            <a:pPr marL="85723" indent="-85723">
              <a:spcBef>
                <a:spcPct val="50000"/>
              </a:spcBef>
            </a:pPr>
            <a:endParaRPr lang="en-US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6E36FF-B843-5C45-99F1-0E19D4B9F627}"/>
              </a:ext>
            </a:extLst>
          </p:cNvPr>
          <p:cNvSpPr/>
          <p:nvPr/>
        </p:nvSpPr>
        <p:spPr>
          <a:xfrm>
            <a:off x="2511993" y="3134299"/>
            <a:ext cx="56701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/>
            <a:r>
              <a:rPr lang="en-US" sz="1050" b="1" dirty="0">
                <a:latin typeface="Times" pitchFamily="2" charset="0"/>
              </a:rPr>
              <a:t>Power</a:t>
            </a:r>
            <a:endParaRPr lang="en-US" sz="750" b="1" dirty="0">
              <a:latin typeface="Times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20E7C1-6711-FC90-A5A0-341E64088377}"/>
              </a:ext>
            </a:extLst>
          </p:cNvPr>
          <p:cNvSpPr/>
          <p:nvPr/>
        </p:nvSpPr>
        <p:spPr>
          <a:xfrm>
            <a:off x="1029835" y="2977915"/>
            <a:ext cx="56701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92"/>
            <a:r>
              <a:rPr lang="en-US" sz="1050" b="1" dirty="0">
                <a:latin typeface="Times" pitchFamily="2" charset="0"/>
              </a:rPr>
              <a:t>Delay</a:t>
            </a:r>
            <a:endParaRPr lang="en-US" sz="750" b="1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1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EB71AE1-6406-0C46-A2C4-B2A24827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Proposed Framework</a:t>
            </a:r>
          </a:p>
        </p:txBody>
      </p: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39A3A1B2-C9DB-3B4F-B49B-85B097544567}"/>
              </a:ext>
            </a:extLst>
          </p:cNvPr>
          <p:cNvSpPr/>
          <p:nvPr/>
        </p:nvSpPr>
        <p:spPr>
          <a:xfrm>
            <a:off x="256927" y="1357561"/>
            <a:ext cx="2297570" cy="1009523"/>
          </a:xfrm>
          <a:prstGeom prst="round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Method to Model Timing Error Probabilities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0">
            <a:extLst>
              <a:ext uri="{FF2B5EF4-FFF2-40B4-BE49-F238E27FC236}">
                <a16:creationId xmlns:a16="http://schemas.microsoft.com/office/drawing/2014/main" id="{EDF68096-3900-8D4B-9C6F-B14FF3F1A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122" y="1710881"/>
            <a:ext cx="570366" cy="2381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34299966 h 21600"/>
              <a:gd name="T4" fmla="*/ 2147483647 w 21600"/>
              <a:gd name="T5" fmla="*/ 68599932 h 21600"/>
              <a:gd name="T6" fmla="*/ 2147483647 w 21600"/>
              <a:gd name="T7" fmla="*/ 34299966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BF11F"/>
          </a:solidFill>
          <a:ln w="9525">
            <a:solidFill>
              <a:srgbClr val="FBF11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DBD84A39-13DB-414D-9CBD-3EFF21318932}"/>
              </a:ext>
            </a:extLst>
          </p:cNvPr>
          <p:cNvSpPr/>
          <p:nvPr/>
        </p:nvSpPr>
        <p:spPr>
          <a:xfrm>
            <a:off x="3211689" y="1357561"/>
            <a:ext cx="2807450" cy="1009523"/>
          </a:xfrm>
          <a:prstGeom prst="round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DNN Error-Resilience Analysis and Error-Aware Inference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20">
            <a:extLst>
              <a:ext uri="{FF2B5EF4-FFF2-40B4-BE49-F238E27FC236}">
                <a16:creationId xmlns:a16="http://schemas.microsoft.com/office/drawing/2014/main" id="{A781A3C2-F38D-9A43-BD65-047D879FB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2932" y="1710881"/>
            <a:ext cx="555244" cy="2381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34299966 h 21600"/>
              <a:gd name="T4" fmla="*/ 2147483647 w 21600"/>
              <a:gd name="T5" fmla="*/ 68599932 h 21600"/>
              <a:gd name="T6" fmla="*/ 2147483647 w 21600"/>
              <a:gd name="T7" fmla="*/ 34299966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BF11F"/>
          </a:solidFill>
          <a:ln w="9525">
            <a:solidFill>
              <a:srgbClr val="FBF11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E18EAE60-8718-9646-A830-2BFC1DAC3BEF}"/>
              </a:ext>
            </a:extLst>
          </p:cNvPr>
          <p:cNvSpPr/>
          <p:nvPr/>
        </p:nvSpPr>
        <p:spPr>
          <a:xfrm>
            <a:off x="6641968" y="1357561"/>
            <a:ext cx="2312693" cy="1009523"/>
          </a:xfrm>
          <a:prstGeom prst="round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Accuracy-Aware Voltage Scaling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8AFEACD-6844-7C4E-A38E-471A23EEB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86" y="2567279"/>
            <a:ext cx="2383781" cy="220350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Analytically determine timing error rates </a:t>
            </a:r>
            <a:r>
              <a:rPr lang="en-US" dirty="0" err="1">
                <a:solidFill>
                  <a:schemeClr val="bg1"/>
                </a:solidFill>
              </a:rPr>
              <a:t>w.r.t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Netlist (e.g. multiply-accumulate unit)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Supply voltage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Operating frequency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Uncertainty (e.g. supply noise)</a:t>
            </a:r>
          </a:p>
          <a:p>
            <a:pPr marL="342892" lvl="1" indent="0">
              <a:buNone/>
            </a:pP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0A7CED6-1EAC-0A46-AB0A-6738201B13CE}"/>
              </a:ext>
            </a:extLst>
          </p:cNvPr>
          <p:cNvSpPr txBox="1">
            <a:spLocks/>
          </p:cNvSpPr>
          <p:nvPr/>
        </p:nvSpPr>
        <p:spPr>
          <a:xfrm>
            <a:off x="3245068" y="2594033"/>
            <a:ext cx="2653867" cy="12009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Quantify DNN inference accuracy </a:t>
            </a:r>
            <a:r>
              <a:rPr lang="en-US" sz="1800" dirty="0" err="1">
                <a:solidFill>
                  <a:schemeClr val="bg1"/>
                </a:solidFill>
              </a:rPr>
              <a:t>w.r.t</a:t>
            </a:r>
            <a:endParaRPr lang="en-US" sz="1800" dirty="0">
              <a:solidFill>
                <a:schemeClr val="bg1"/>
              </a:solidFill>
            </a:endParaRP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Bit-level </a:t>
            </a:r>
            <a:r>
              <a:rPr lang="en-US" sz="1200" dirty="0" err="1">
                <a:solidFill>
                  <a:schemeClr val="bg1"/>
                </a:solidFill>
              </a:rPr>
              <a:t>datapath</a:t>
            </a:r>
            <a:r>
              <a:rPr lang="en-US" sz="1200" dirty="0">
                <a:solidFill>
                  <a:schemeClr val="bg1"/>
                </a:solidFill>
              </a:rPr>
              <a:t> errors</a:t>
            </a:r>
          </a:p>
          <a:p>
            <a:pPr lvl="2"/>
            <a:r>
              <a:rPr lang="en-US" sz="1050" dirty="0">
                <a:solidFill>
                  <a:schemeClr val="bg1"/>
                </a:solidFill>
              </a:rPr>
              <a:t>Per-layer granularity</a:t>
            </a:r>
          </a:p>
          <a:p>
            <a:pPr lvl="2"/>
            <a:r>
              <a:rPr lang="en-US" sz="1050" dirty="0">
                <a:solidFill>
                  <a:schemeClr val="bg1"/>
                </a:solidFill>
              </a:rPr>
              <a:t>Per-bit granularity</a:t>
            </a:r>
          </a:p>
          <a:p>
            <a:r>
              <a:rPr lang="en-US" sz="1800" dirty="0">
                <a:solidFill>
                  <a:schemeClr val="bg1"/>
                </a:solidFill>
              </a:rPr>
              <a:t>Identify robust and sensitive layers/bits</a:t>
            </a:r>
          </a:p>
          <a:p>
            <a:pPr marL="342892" lvl="1" indent="0">
              <a:buNone/>
            </a:pP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EB7F466-14B7-7C48-BEAE-E021ACC11658}"/>
              </a:ext>
            </a:extLst>
          </p:cNvPr>
          <p:cNvSpPr txBox="1">
            <a:spLocks/>
          </p:cNvSpPr>
          <p:nvPr/>
        </p:nvSpPr>
        <p:spPr>
          <a:xfrm>
            <a:off x="6490135" y="2594033"/>
            <a:ext cx="2508755" cy="12009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Scale supply voltage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Map DNN to a systolic array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Scale voltage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Apply error detection and correction for </a:t>
            </a:r>
            <a:r>
              <a:rPr lang="en-US" sz="1200" i="1" dirty="0">
                <a:solidFill>
                  <a:schemeClr val="bg1"/>
                </a:solidFill>
              </a:rPr>
              <a:t>select</a:t>
            </a:r>
            <a:r>
              <a:rPr lang="en-US" sz="1200" dirty="0">
                <a:solidFill>
                  <a:schemeClr val="bg1"/>
                </a:solidFill>
              </a:rPr>
              <a:t> bits 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29">
            <a:extLst>
              <a:ext uri="{FF2B5EF4-FFF2-40B4-BE49-F238E27FC236}">
                <a16:creationId xmlns:a16="http://schemas.microsoft.com/office/drawing/2014/main" id="{0C2F1FAB-7F8A-CB8F-6D26-441D3D23272E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28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8CD85-E5F2-EF1B-C317-1E2CFD98F8CC}"/>
              </a:ext>
            </a:extLst>
          </p:cNvPr>
          <p:cNvSpPr txBox="1">
            <a:spLocks/>
          </p:cNvSpPr>
          <p:nvPr/>
        </p:nvSpPr>
        <p:spPr>
          <a:xfrm>
            <a:off x="68465" y="4907176"/>
            <a:ext cx="9270844" cy="2363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784">
              <a:spcBef>
                <a:spcPct val="20000"/>
              </a:spcBef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Rathore, P. Milder, and E. Salman, “Precision and Performance-Aware Voltage Scaling in DNN Accelerators,” GLSVLSI, 2023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0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EB71AE1-6406-0C46-A2C4-B2A24827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Modeling Timing Error Probabilities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A39A161-20D6-8043-B696-DCE817EFD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47" y="876300"/>
            <a:ext cx="4355104" cy="2445326"/>
          </a:xfrm>
          <a:prstGeom prst="rect">
            <a:avLst/>
          </a:prstGeom>
        </p:spPr>
      </p:pic>
      <p:sp>
        <p:nvSpPr>
          <p:cNvPr id="16" name="AutoShape 20">
            <a:extLst>
              <a:ext uri="{FF2B5EF4-FFF2-40B4-BE49-F238E27FC236}">
                <a16:creationId xmlns:a16="http://schemas.microsoft.com/office/drawing/2014/main" id="{18944E55-FD30-7145-8532-10F89018F90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638036" y="3396817"/>
            <a:ext cx="395154" cy="125729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34299966 h 21600"/>
              <a:gd name="T4" fmla="*/ 2147483647 w 21600"/>
              <a:gd name="T5" fmla="*/ 68599932 h 21600"/>
              <a:gd name="T6" fmla="*/ 2147483647 w 21600"/>
              <a:gd name="T7" fmla="*/ 34299966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BF11F"/>
          </a:solidFill>
          <a:ln w="9525">
            <a:solidFill>
              <a:srgbClr val="FBF11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49DC10-230E-F449-8C7B-8FE572ED8618}"/>
              </a:ext>
            </a:extLst>
          </p:cNvPr>
          <p:cNvSpPr/>
          <p:nvPr/>
        </p:nvSpPr>
        <p:spPr>
          <a:xfrm>
            <a:off x="6130001" y="3578217"/>
            <a:ext cx="2047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3" indent="-85723">
              <a:spcBef>
                <a:spcPct val="50000"/>
              </a:spcBef>
            </a:pPr>
            <a:r>
              <a:rPr lang="en-US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Clock period, T</a:t>
            </a:r>
            <a:r>
              <a:rPr lang="en-US" b="1" baseline="-25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clk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5BF4E2-A240-5B44-B520-0F574F2579CD}"/>
              </a:ext>
            </a:extLst>
          </p:cNvPr>
          <p:cNvSpPr/>
          <p:nvPr/>
        </p:nvSpPr>
        <p:spPr>
          <a:xfrm>
            <a:off x="5419697" y="3945987"/>
            <a:ext cx="3451614" cy="454444"/>
          </a:xfrm>
          <a:prstGeom prst="rect">
            <a:avLst/>
          </a:prstGeom>
          <a:solidFill>
            <a:srgbClr val="800000"/>
          </a:solidFill>
          <a:ln w="15875" cap="rnd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342892">
              <a:defRPr/>
            </a:pPr>
            <a:endParaRPr lang="en-US" sz="1350" kern="0">
              <a:solidFill>
                <a:prstClr val="white"/>
              </a:solidFill>
              <a:latin typeface="Calisto MT" panose="0204060305050503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DC315EB0-45AC-FC4B-BCA9-ED2845B229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19698" y="4012804"/>
                <a:ext cx="3451614" cy="387627"/>
              </a:xfrm>
              <a:prstGeom prst="rect">
                <a:avLst/>
              </a:prstGeom>
              <a:effectLst/>
            </p:spPr>
            <p:txBody>
              <a:bodyPr vert="horz" lIns="68580" tIns="34290" rIns="68580" bIns="34290" rtlCol="0" anchor="t">
                <a:normAutofit fontScale="85000" lnSpcReduction="10000"/>
              </a:bodyPr>
              <a:lstStyle>
                <a:lvl1pPr marL="257175" indent="-22950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2"/>
                  </a:buClr>
                  <a:buSzPct val="70000"/>
                  <a:buFont typeface="Arial" panose="020B0604020202020204" pitchFamily="34" charset="0"/>
                  <a:buChar char="•"/>
                  <a:defRPr sz="2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540000" indent="-20250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2"/>
                  </a:buClr>
                  <a:buSzPct val="70000"/>
                  <a:buFont typeface="Arial" panose="020B0604020202020204" pitchFamily="34" charset="0"/>
                  <a:buChar char="•"/>
                  <a:defRPr sz="20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769500" indent="-16200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2"/>
                  </a:buClr>
                  <a:buSzPct val="70000"/>
                  <a:buFont typeface="Arial" panose="020B0604020202020204" pitchFamily="34" charset="0"/>
                  <a:buChar char="•"/>
                  <a:defRPr sz="18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039500" indent="-16200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2"/>
                  </a:buClr>
                  <a:buSzPct val="70000"/>
                  <a:buFont typeface="Arial" panose="020B0604020202020204" pitchFamily="34" charset="0"/>
                  <a:buChar char="•"/>
                  <a:defRPr sz="16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1255500" indent="-16200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2"/>
                  </a:buClr>
                  <a:buSzPct val="70000"/>
                  <a:buFont typeface="Arial" panose="020B0604020202020204" pitchFamily="34" charset="0"/>
                  <a:buChar char="•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1510950" indent="-17145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05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6pPr>
                <a:lvl7pPr marL="1801350" indent="-17145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05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7pPr>
                <a:lvl8pPr marL="2091750" indent="-17145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05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8pPr>
                <a:lvl9pPr marL="2329650" indent="-171450" algn="l" defTabSz="342900" rtl="0" eaLnBrk="1" latinLnBrk="0" hangingPunct="1">
                  <a:spcBef>
                    <a:spcPct val="20000"/>
                  </a:spcBef>
                  <a:spcAft>
                    <a:spcPts val="45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05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0756" indent="0" defTabSz="257168">
                  <a:spcAft>
                    <a:spcPts val="338"/>
                  </a:spcAft>
                  <a:buClr>
                    <a:srgbClr val="DADADA"/>
                  </a:buClr>
                  <a:buNone/>
                  <a:defRPr/>
                </a:pPr>
                <a:r>
                  <a:rPr lang="en-US" sz="1800" dirty="0">
                    <a:ln>
                      <a:solidFill>
                        <a:sysClr val="windowText" lastClr="000000">
                          <a:lumMod val="75000"/>
                          <a:lumOff val="25000"/>
                          <a:alpha val="10000"/>
                        </a:sysClr>
                      </a:solidFill>
                    </a:ln>
                    <a:solidFill>
                      <a:sysClr val="window" lastClr="FFFFFF"/>
                    </a:solidFill>
                  </a:rPr>
                  <a:t>Timing error probability=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n-US" sz="1800" i="1">
                            <a:ln>
                              <a:solidFill>
                                <a:sysClr val="windowText" lastClr="000000">
                                  <a:lumMod val="75000"/>
                                  <a:lumOff val="25000"/>
                                  <a:alpha val="10000"/>
                                </a:sysClr>
                              </a:solidFill>
                            </a:ln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1800" i="1">
                                <a:ln>
                                  <a:solidFill>
                                    <a:sysClr val="windowText" lastClr="000000">
                                      <a:lumMod val="75000"/>
                                      <a:lumOff val="25000"/>
                                      <a:alpha val="10000"/>
                                    </a:sysClr>
                                  </a:solidFill>
                                </a:ln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n>
                                  <a:solidFill>
                                    <a:sysClr val="windowText" lastClr="000000">
                                      <a:lumMod val="75000"/>
                                      <a:lumOff val="25000"/>
                                      <a:alpha val="10000"/>
                                    </a:sysClr>
                                  </a:solidFill>
                                </a:ln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i="1">
                                <a:ln>
                                  <a:solidFill>
                                    <a:sysClr val="windowText" lastClr="000000">
                                      <a:lumMod val="75000"/>
                                      <a:lumOff val="25000"/>
                                      <a:alpha val="10000"/>
                                    </a:sysClr>
                                  </a:solidFill>
                                </a:ln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  <m:t>𝑐𝑙𝑘</m:t>
                            </m:r>
                          </m:sub>
                        </m:sSub>
                      </m:sub>
                      <m:sup>
                        <m:r>
                          <a:rPr lang="en-US" sz="1800" i="1">
                            <a:ln>
                              <a:solidFill>
                                <a:sysClr val="windowText" lastClr="000000">
                                  <a:lumMod val="75000"/>
                                  <a:lumOff val="25000"/>
                                  <a:alpha val="10000"/>
                                </a:sysClr>
                              </a:solidFill>
                            </a:ln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sz="1800" i="1">
                            <a:ln>
                              <a:solidFill>
                                <a:sysClr val="windowText" lastClr="000000">
                                  <a:lumMod val="75000"/>
                                  <a:lumOff val="25000"/>
                                  <a:alpha val="10000"/>
                                </a:sysClr>
                              </a:solidFill>
                            </a:ln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1800" i="1">
                                <a:ln>
                                  <a:solidFill>
                                    <a:sysClr val="windowText" lastClr="000000">
                                      <a:lumMod val="75000"/>
                                      <a:lumOff val="25000"/>
                                      <a:alpha val="10000"/>
                                    </a:sysClr>
                                  </a:solidFill>
                                </a:ln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n>
                                  <a:solidFill>
                                    <a:sysClr val="windowText" lastClr="000000">
                                      <a:lumMod val="75000"/>
                                      <a:lumOff val="25000"/>
                                      <a:alpha val="10000"/>
                                    </a:sysClr>
                                  </a:solidFill>
                                </a:ln>
                                <a:solidFill>
                                  <a:sysClr val="window" lastClr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  <m:r>
                          <a:rPr lang="en-US" sz="1800" i="1">
                            <a:ln>
                              <a:solidFill>
                                <a:sysClr val="windowText" lastClr="000000">
                                  <a:lumMod val="75000"/>
                                  <a:lumOff val="25000"/>
                                  <a:alpha val="10000"/>
                                </a:sysClr>
                              </a:solidFill>
                            </a:ln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1800" i="1">
                            <a:ln>
                              <a:solidFill>
                                <a:sysClr val="windowText" lastClr="000000">
                                  <a:lumMod val="75000"/>
                                  <a:lumOff val="25000"/>
                                  <a:alpha val="10000"/>
                                </a:sysClr>
                              </a:solidFill>
                            </a:ln>
                            <a:solidFill>
                              <a:sysClr val="window" lastClr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nary>
                  </m:oMath>
                </a14:m>
                <a:endParaRPr lang="en-US" sz="1800" dirty="0">
                  <a:ln>
                    <a:solidFill>
                      <a:sysClr val="windowText" lastClr="000000">
                        <a:lumMod val="75000"/>
                        <a:lumOff val="25000"/>
                        <a:alpha val="10000"/>
                      </a:sysClr>
                    </a:solidFill>
                  </a:ln>
                  <a:solidFill>
                    <a:sysClr val="window" lastClr="FFFFFF"/>
                  </a:solidFill>
                </a:endParaRPr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DC315EB0-45AC-FC4B-BCA9-ED2845B22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698" y="4012804"/>
                <a:ext cx="3451614" cy="3876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A6BA46-0A65-7341-B5A7-241CECBFF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95" y="728295"/>
            <a:ext cx="1490739" cy="2905274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435ED976-3E14-E449-824B-0109E8F8FE6B}"/>
              </a:ext>
            </a:extLst>
          </p:cNvPr>
          <p:cNvSpPr/>
          <p:nvPr/>
        </p:nvSpPr>
        <p:spPr>
          <a:xfrm>
            <a:off x="865899" y="715955"/>
            <a:ext cx="797698" cy="685800"/>
          </a:xfrm>
          <a:prstGeom prst="ellipse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7171FF-B191-AF4B-BA9C-3F9BD13CAA43}"/>
              </a:ext>
            </a:extLst>
          </p:cNvPr>
          <p:cNvCxnSpPr>
            <a:stCxn id="24" idx="5"/>
          </p:cNvCxnSpPr>
          <p:nvPr/>
        </p:nvCxnSpPr>
        <p:spPr>
          <a:xfrm>
            <a:off x="1546778" y="1301322"/>
            <a:ext cx="337295" cy="303420"/>
          </a:xfrm>
          <a:prstGeom prst="straightConnector1">
            <a:avLst/>
          </a:prstGeom>
          <a:ln w="5715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C912F31-C03C-3547-B18A-FB3C5F16B2DC}"/>
              </a:ext>
            </a:extLst>
          </p:cNvPr>
          <p:cNvSpPr txBox="1"/>
          <p:nvPr/>
        </p:nvSpPr>
        <p:spPr>
          <a:xfrm>
            <a:off x="1613725" y="1537072"/>
            <a:ext cx="104096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power supply noise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0E81C7-123F-E145-A628-E07C21068DE5}"/>
              </a:ext>
            </a:extLst>
          </p:cNvPr>
          <p:cNvSpPr txBox="1"/>
          <p:nvPr/>
        </p:nvSpPr>
        <p:spPr>
          <a:xfrm>
            <a:off x="1625581" y="2454784"/>
            <a:ext cx="11557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</a:t>
            </a:r>
            <a:r>
              <a:rPr lang="en-US" sz="13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operating voltage</a:t>
            </a:r>
            <a:endParaRPr lang="en-US" sz="1350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388D83D-74A5-084A-8D0A-AC14BEC8D6FF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941096" y="2708700"/>
            <a:ext cx="684485" cy="520689"/>
          </a:xfrm>
          <a:prstGeom prst="straightConnector1">
            <a:avLst/>
          </a:prstGeom>
          <a:ln w="5715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FA49F3F-61AC-0647-B895-FB64676DE849}"/>
              </a:ext>
            </a:extLst>
          </p:cNvPr>
          <p:cNvCxnSpPr>
            <a:cxnSpLocks/>
          </p:cNvCxnSpPr>
          <p:nvPr/>
        </p:nvCxnSpPr>
        <p:spPr>
          <a:xfrm>
            <a:off x="2486772" y="1968497"/>
            <a:ext cx="799106" cy="943819"/>
          </a:xfrm>
          <a:prstGeom prst="straightConnector1">
            <a:avLst/>
          </a:prstGeom>
          <a:ln w="5715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F41514D-E92E-5842-AC25-63F2FA759B1E}"/>
              </a:ext>
            </a:extLst>
          </p:cNvPr>
          <p:cNvCxnSpPr>
            <a:cxnSpLocks/>
          </p:cNvCxnSpPr>
          <p:nvPr/>
        </p:nvCxnSpPr>
        <p:spPr>
          <a:xfrm flipV="1">
            <a:off x="2551917" y="2571750"/>
            <a:ext cx="733961" cy="190500"/>
          </a:xfrm>
          <a:prstGeom prst="straightConnector1">
            <a:avLst/>
          </a:prstGeom>
          <a:ln w="5715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E6B6E46-8B58-A14B-A968-0DB6ACD6C2C9}"/>
              </a:ext>
            </a:extLst>
          </p:cNvPr>
          <p:cNvSpPr/>
          <p:nvPr/>
        </p:nvSpPr>
        <p:spPr>
          <a:xfrm>
            <a:off x="6076738" y="2716107"/>
            <a:ext cx="59043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3" indent="-85723">
              <a:spcBef>
                <a:spcPct val="50000"/>
              </a:spcBef>
            </a:pPr>
            <a:r>
              <a:rPr lang="en-US" sz="1050" b="1" dirty="0">
                <a:latin typeface="Arial" pitchFamily="34" charset="0"/>
                <a:cs typeface="Arial" pitchFamily="34" charset="0"/>
              </a:rPr>
              <a:t>Delay pdf</a:t>
            </a:r>
            <a:endParaRPr lang="en-US" sz="1050" b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CD02A9-2DE6-AB4C-B3A6-D44B90C9C13D}"/>
              </a:ext>
            </a:extLst>
          </p:cNvPr>
          <p:cNvSpPr txBox="1"/>
          <p:nvPr/>
        </p:nvSpPr>
        <p:spPr>
          <a:xfrm>
            <a:off x="5721751" y="4467247"/>
            <a:ext cx="3065851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Verified with Monte Carlo simulations</a:t>
            </a:r>
            <a:endParaRPr lang="en-US" sz="825" b="1" dirty="0">
              <a:solidFill>
                <a:schemeClr val="bg1"/>
              </a:solidFill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82830822-52E2-864E-B8E9-0F1A2289EA39}"/>
              </a:ext>
            </a:extLst>
          </p:cNvPr>
          <p:cNvSpPr txBox="1">
            <a:spLocks/>
          </p:cNvSpPr>
          <p:nvPr/>
        </p:nvSpPr>
        <p:spPr>
          <a:xfrm>
            <a:off x="1663597" y="3456941"/>
            <a:ext cx="4595984" cy="10175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We extend this formulation to</a:t>
            </a: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Multiple paths driving an output</a:t>
            </a: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Multiple pipeline stages</a:t>
            </a:r>
          </a:p>
          <a:p>
            <a:pPr lvl="1"/>
            <a:r>
              <a:rPr lang="en-US" sz="1500" dirty="0">
                <a:solidFill>
                  <a:schemeClr val="bg1"/>
                </a:solidFill>
              </a:rPr>
              <a:t>Automated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77D193-D9B0-CD44-9135-D3707BEF0134}"/>
              </a:ext>
            </a:extLst>
          </p:cNvPr>
          <p:cNvSpPr txBox="1"/>
          <p:nvPr/>
        </p:nvSpPr>
        <p:spPr>
          <a:xfrm>
            <a:off x="2" y="4891154"/>
            <a:ext cx="88713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892"/>
            <a:r>
              <a:rPr lang="en-US" sz="1000" b="1" dirty="0">
                <a:solidFill>
                  <a:prstClr val="white"/>
                </a:solidFill>
                <a:latin typeface="Arial" panose="020B0604020202020204" pitchFamily="34" charset="0"/>
              </a:rPr>
              <a:t>M. Rathore, P. Milder, and E. Salman, "Error Probability Models for Voltage-Scaled Multiply-Accumulate Units," IEEE TVLSI</a:t>
            </a:r>
            <a:r>
              <a:rPr lang="en-US" sz="1000" b="1" i="1" dirty="0">
                <a:solidFill>
                  <a:prstClr val="white"/>
                </a:solidFill>
                <a:latin typeface="Arial" panose="020B0604020202020204" pitchFamily="34" charset="0"/>
              </a:rPr>
              <a:t>, </a:t>
            </a:r>
            <a:r>
              <a:rPr lang="en-US" sz="1000" b="1" dirty="0">
                <a:solidFill>
                  <a:prstClr val="white"/>
                </a:solidFill>
                <a:latin typeface="Arial" panose="020B0604020202020204" pitchFamily="34" charset="0"/>
              </a:rPr>
              <a:t>2020</a:t>
            </a:r>
            <a:r>
              <a:rPr lang="en-US" sz="1000" b="1" i="1" dirty="0">
                <a:solidFill>
                  <a:prstClr val="white"/>
                </a:solidFill>
                <a:latin typeface="Arial" panose="020B0604020202020204" pitchFamily="34" charset="0"/>
              </a:rPr>
              <a:t>.</a:t>
            </a:r>
            <a:endParaRPr lang="en-US" sz="1000" b="1" dirty="0">
              <a:solidFill>
                <a:prstClr val="white"/>
              </a:solidFill>
              <a:latin typeface="Calisto MT" panose="02040603050505030304"/>
            </a:endParaRPr>
          </a:p>
        </p:txBody>
      </p:sp>
      <p:sp>
        <p:nvSpPr>
          <p:cNvPr id="2" name="Slide Number Placeholder 29">
            <a:extLst>
              <a:ext uri="{FF2B5EF4-FFF2-40B4-BE49-F238E27FC236}">
                <a16:creationId xmlns:a16="http://schemas.microsoft.com/office/drawing/2014/main" id="{8E6D0416-F192-2247-8E04-1EFC45EFF22D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29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75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>
            <a:noAutofit/>
          </a:bodyPr>
          <a:lstStyle/>
          <a:p>
            <a:r>
              <a:rPr lang="en-US" sz="3600" dirty="0"/>
              <a:t>Need for Higher Energy Efficiency</a:t>
            </a:r>
          </a:p>
        </p:txBody>
      </p:sp>
      <p:pic>
        <p:nvPicPr>
          <p:cNvPr id="7" name="Picture 6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D25B01E4-A8A8-B34B-2DA1-25D625D4D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973" y="691480"/>
            <a:ext cx="5756054" cy="4123546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9AA11CD-7CD6-1057-010B-38D419AE2FDF}"/>
              </a:ext>
            </a:extLst>
          </p:cNvPr>
          <p:cNvSpPr txBox="1">
            <a:spLocks/>
          </p:cNvSpPr>
          <p:nvPr/>
        </p:nvSpPr>
        <p:spPr>
          <a:xfrm>
            <a:off x="1693973" y="4815026"/>
            <a:ext cx="6019061" cy="4321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sz="1050" b="1" dirty="0">
                <a:solidFill>
                  <a:schemeClr val="bg1"/>
                </a:solidFill>
                <a:latin typeface="Arial" pitchFamily="34" charset="0"/>
              </a:rPr>
              <a:t>Decadal Plan for Semiconductors, Semiconductor Research Corporation, January 2021</a:t>
            </a:r>
          </a:p>
        </p:txBody>
      </p:sp>
      <p:sp>
        <p:nvSpPr>
          <p:cNvPr id="4" name="Slide Number Placeholder 29">
            <a:extLst>
              <a:ext uri="{FF2B5EF4-FFF2-40B4-BE49-F238E27FC236}">
                <a16:creationId xmlns:a16="http://schemas.microsoft.com/office/drawing/2014/main" id="{90629809-927E-C904-B04E-4629BC5327B7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525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EB71AE1-6406-0C46-A2C4-B2A24827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PyTorch</a:t>
            </a:r>
            <a:r>
              <a:rPr lang="en-US" dirty="0"/>
              <a:t> based Platform for Error Injection</a:t>
            </a:r>
          </a:p>
        </p:txBody>
      </p:sp>
      <p:pic>
        <p:nvPicPr>
          <p:cNvPr id="16" name="Picture 15" descr="Diagram, schematic&#10;&#10;Description automatically generated">
            <a:extLst>
              <a:ext uri="{FF2B5EF4-FFF2-40B4-BE49-F238E27FC236}">
                <a16:creationId xmlns:a16="http://schemas.microsoft.com/office/drawing/2014/main" id="{D563FFE4-8D18-424C-9425-1FD31F62A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76" y="794455"/>
            <a:ext cx="7458887" cy="3779534"/>
          </a:xfrm>
          <a:prstGeom prst="rect">
            <a:avLst/>
          </a:prstGeom>
        </p:spPr>
      </p:pic>
      <p:sp>
        <p:nvSpPr>
          <p:cNvPr id="2" name="Slide Number Placeholder 29">
            <a:extLst>
              <a:ext uri="{FF2B5EF4-FFF2-40B4-BE49-F238E27FC236}">
                <a16:creationId xmlns:a16="http://schemas.microsoft.com/office/drawing/2014/main" id="{ADFDF59A-13E5-9311-89E8-2FD67E55D5F6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30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9BC3AFC-3E2D-BF5C-A745-B30D354FEE56}"/>
              </a:ext>
            </a:extLst>
          </p:cNvPr>
          <p:cNvSpPr txBox="1">
            <a:spLocks/>
          </p:cNvSpPr>
          <p:nvPr/>
        </p:nvSpPr>
        <p:spPr>
          <a:xfrm>
            <a:off x="68465" y="4907176"/>
            <a:ext cx="9270844" cy="2363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784">
              <a:spcBef>
                <a:spcPct val="20000"/>
              </a:spcBef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Rathore, P. Milder, and E. Salman, “Precision and Performance-Aware Voltage Scaling in DNN Accelerators,” GLSVLSI, 2023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1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EB71AE1-6406-0C46-A2C4-B2A24827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Evaluation Setup</a:t>
            </a:r>
          </a:p>
        </p:txBody>
      </p:sp>
      <p:sp>
        <p:nvSpPr>
          <p:cNvPr id="4" name="Slide Number Placeholder 29">
            <a:extLst>
              <a:ext uri="{FF2B5EF4-FFF2-40B4-BE49-F238E27FC236}">
                <a16:creationId xmlns:a16="http://schemas.microsoft.com/office/drawing/2014/main" id="{15BD3ED6-5EC9-4089-36C2-ADA2445B49E8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31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7402CE-3256-746A-6489-64FB6B78A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31137" y="3649585"/>
            <a:ext cx="423869" cy="2053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342900" rtl="0" eaLnBrk="1" latinLnBrk="0" hangingPunct="1">
              <a:defRPr sz="563" kern="12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31</a:t>
            </a:fld>
            <a:endParaRPr lang="en"/>
          </a:p>
        </p:txBody>
      </p:sp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FBF4D76D-1BC1-6334-BDEC-A57B63F110C8}"/>
              </a:ext>
            </a:extLst>
          </p:cNvPr>
          <p:cNvSpPr/>
          <p:nvPr/>
        </p:nvSpPr>
        <p:spPr>
          <a:xfrm>
            <a:off x="760992" y="1112506"/>
            <a:ext cx="1895095" cy="300083"/>
          </a:xfrm>
          <a:prstGeom prst="roundRect">
            <a:avLst>
              <a:gd name="adj" fmla="val 10000"/>
            </a:avLst>
          </a:prstGeom>
          <a:solidFill>
            <a:srgbClr val="800000"/>
          </a:solidFill>
          <a:ln w="15875" cap="rnd" cmpd="sng" algn="ctr">
            <a:solidFill>
              <a:srgbClr val="800000"/>
            </a:solidFill>
            <a:prstDash val="solid"/>
          </a:ln>
          <a:effectLst/>
        </p:spPr>
        <p:txBody>
          <a:bodyPr anchor="ctr"/>
          <a:lstStyle/>
          <a:p>
            <a:pPr algn="ctr" defTabSz="342900">
              <a:defRPr/>
            </a:pPr>
            <a:r>
              <a:rPr lang="en-US" sz="15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MobileNet-V2 </a:t>
            </a:r>
            <a:endParaRPr lang="en-US" sz="1500" kern="0" baseline="30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F5D0613A-41F1-67F7-8451-CF0A5DE32892}"/>
              </a:ext>
            </a:extLst>
          </p:cNvPr>
          <p:cNvSpPr/>
          <p:nvPr/>
        </p:nvSpPr>
        <p:spPr>
          <a:xfrm>
            <a:off x="760992" y="2597669"/>
            <a:ext cx="1895095" cy="362921"/>
          </a:xfrm>
          <a:prstGeom prst="roundRect">
            <a:avLst>
              <a:gd name="adj" fmla="val 10000"/>
            </a:avLst>
          </a:prstGeom>
          <a:solidFill>
            <a:srgbClr val="800000"/>
          </a:solidFill>
          <a:ln w="15875" cap="rnd" cmpd="sng" algn="ctr">
            <a:solidFill>
              <a:srgbClr val="800000"/>
            </a:solidFill>
            <a:prstDash val="solid"/>
          </a:ln>
          <a:effectLst/>
        </p:spPr>
        <p:txBody>
          <a:bodyPr anchor="ctr"/>
          <a:lstStyle/>
          <a:p>
            <a:pPr algn="ctr" defTabSz="342900">
              <a:defRPr/>
            </a:pPr>
            <a:r>
              <a:rPr lang="en-US" sz="15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EfficientNet-B4</a:t>
            </a:r>
            <a:endParaRPr lang="en-US" sz="1500" kern="0" baseline="30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38">
            <a:extLst>
              <a:ext uri="{FF2B5EF4-FFF2-40B4-BE49-F238E27FC236}">
                <a16:creationId xmlns:a16="http://schemas.microsoft.com/office/drawing/2014/main" id="{116518CC-6813-5042-4C14-CEADC42FB670}"/>
              </a:ext>
            </a:extLst>
          </p:cNvPr>
          <p:cNvSpPr/>
          <p:nvPr/>
        </p:nvSpPr>
        <p:spPr>
          <a:xfrm>
            <a:off x="760992" y="1405322"/>
            <a:ext cx="1895095" cy="944798"/>
          </a:xfrm>
          <a:prstGeom prst="roundRect">
            <a:avLst>
              <a:gd name="adj" fmla="val 10000"/>
            </a:avLst>
          </a:prstGeom>
          <a:solidFill>
            <a:srgbClr val="BC451B">
              <a:lumMod val="20000"/>
              <a:lumOff val="80000"/>
            </a:srgbClr>
          </a:solidFill>
          <a:ln w="15875" cap="rnd" cmpd="sng" algn="ctr">
            <a:solidFill>
              <a:srgbClr val="800000"/>
            </a:solidFill>
            <a:prstDash val="solid"/>
          </a:ln>
          <a:effectLst/>
        </p:spPr>
        <p:txBody>
          <a:bodyPr anchor="ctr"/>
          <a:lstStyle/>
          <a:p>
            <a:pPr defTabSz="342900">
              <a:defRPr/>
            </a:pPr>
            <a:r>
              <a:rPr lang="en-US" sz="13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Inverted residual with linear bottleneck</a:t>
            </a:r>
          </a:p>
          <a:p>
            <a:pPr defTabSz="342900">
              <a:defRPr/>
            </a:pPr>
            <a:r>
              <a:rPr lang="en-US" sz="13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3.5M parameters</a:t>
            </a:r>
          </a:p>
        </p:txBody>
      </p:sp>
      <p:sp>
        <p:nvSpPr>
          <p:cNvPr id="7" name="Rectangle: Rounded Corners 67">
            <a:extLst>
              <a:ext uri="{FF2B5EF4-FFF2-40B4-BE49-F238E27FC236}">
                <a16:creationId xmlns:a16="http://schemas.microsoft.com/office/drawing/2014/main" id="{276F0F81-1DF6-0E75-1947-68235474AD1F}"/>
              </a:ext>
            </a:extLst>
          </p:cNvPr>
          <p:cNvSpPr/>
          <p:nvPr/>
        </p:nvSpPr>
        <p:spPr>
          <a:xfrm>
            <a:off x="760991" y="2971477"/>
            <a:ext cx="1895095" cy="1293137"/>
          </a:xfrm>
          <a:prstGeom prst="roundRect">
            <a:avLst>
              <a:gd name="adj" fmla="val 10000"/>
            </a:avLst>
          </a:prstGeom>
          <a:solidFill>
            <a:srgbClr val="BC451B">
              <a:lumMod val="20000"/>
              <a:lumOff val="80000"/>
            </a:srgbClr>
          </a:solidFill>
          <a:ln w="15875" cap="rnd" cmpd="sng" algn="ctr">
            <a:solidFill>
              <a:srgbClr val="800000"/>
            </a:solidFill>
            <a:prstDash val="solid"/>
          </a:ln>
          <a:effectLst/>
        </p:spPr>
        <p:txBody>
          <a:bodyPr anchor="ctr"/>
          <a:lstStyle/>
          <a:p>
            <a:pPr defTabSz="342900">
              <a:defRPr/>
            </a:pPr>
            <a:r>
              <a:rPr lang="en-US" sz="135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Compound Scaling</a:t>
            </a:r>
            <a:r>
              <a:rPr lang="en-US" sz="13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method to scale width, depth and resolution</a:t>
            </a:r>
          </a:p>
          <a:p>
            <a:pPr defTabSz="342900">
              <a:defRPr/>
            </a:pPr>
            <a:r>
              <a:rPr lang="en-US" sz="13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19M parameters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7BA15-4FA7-02E7-A1CB-98B2BFE94AAD}"/>
              </a:ext>
            </a:extLst>
          </p:cNvPr>
          <p:cNvSpPr txBox="1"/>
          <p:nvPr/>
        </p:nvSpPr>
        <p:spPr>
          <a:xfrm rot="16200000">
            <a:off x="-626405" y="2399134"/>
            <a:ext cx="2209259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342900">
              <a:defRPr/>
            </a:pPr>
            <a:r>
              <a:rPr lang="en-US" sz="1500" kern="0" dirty="0">
                <a:solidFill>
                  <a:prstClr val="white"/>
                </a:solidFill>
                <a:latin typeface="Calisto MT" panose="02040603050505030304"/>
              </a:rPr>
              <a:t>Pre-trained on ImageNet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91E632-AC85-90A1-CBCC-249D92C6A831}"/>
              </a:ext>
            </a:extLst>
          </p:cNvPr>
          <p:cNvSpPr txBox="1">
            <a:spLocks/>
          </p:cNvSpPr>
          <p:nvPr/>
        </p:nvSpPr>
        <p:spPr>
          <a:xfrm>
            <a:off x="2741912" y="979963"/>
            <a:ext cx="3588302" cy="5267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Accelerator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Designed in 20nm </a:t>
            </a:r>
            <a:r>
              <a:rPr lang="en-US" sz="1600" dirty="0" err="1">
                <a:solidFill>
                  <a:schemeClr val="bg1"/>
                </a:solidFill>
              </a:rPr>
              <a:t>FinFET</a:t>
            </a:r>
            <a:r>
              <a:rPr lang="en-US" sz="1600" dirty="0">
                <a:solidFill>
                  <a:schemeClr val="bg1"/>
                </a:solidFill>
              </a:rPr>
              <a:t> node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128 by 128 systolic array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Output stationary dataflow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10 bit PE with 36 bit outputs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Nominal supply voltage is 0.9V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Two clock frequencies: 0.7GHz and 1GHz</a:t>
            </a:r>
          </a:p>
          <a:p>
            <a:pPr lvl="1"/>
            <a:r>
              <a:rPr lang="en-US" sz="1600" dirty="0" err="1">
                <a:solidFill>
                  <a:schemeClr val="bg1"/>
                </a:solidFill>
              </a:rPr>
              <a:t>iRazor</a:t>
            </a:r>
            <a:r>
              <a:rPr lang="en-US" sz="1600" dirty="0">
                <a:solidFill>
                  <a:schemeClr val="bg1"/>
                </a:solidFill>
              </a:rPr>
              <a:t> based error detection and correction </a:t>
            </a:r>
          </a:p>
          <a:p>
            <a:pPr marL="342892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9" descr="A diagram of a server&#10;&#10;Description automatically generated with low confidence">
            <a:extLst>
              <a:ext uri="{FF2B5EF4-FFF2-40B4-BE49-F238E27FC236}">
                <a16:creationId xmlns:a16="http://schemas.microsoft.com/office/drawing/2014/main" id="{65BBA039-2C4B-5328-4DD1-B876A5E67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62" y="876761"/>
            <a:ext cx="2692721" cy="338785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A150A1-A074-85EA-0ED3-DD09B381E8C6}"/>
              </a:ext>
            </a:extLst>
          </p:cNvPr>
          <p:cNvSpPr txBox="1">
            <a:spLocks/>
          </p:cNvSpPr>
          <p:nvPr/>
        </p:nvSpPr>
        <p:spPr>
          <a:xfrm>
            <a:off x="760991" y="735800"/>
            <a:ext cx="2013172" cy="4003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DNN models</a:t>
            </a:r>
          </a:p>
        </p:txBody>
      </p:sp>
    </p:spTree>
    <p:extLst>
      <p:ext uri="{BB962C8B-B14F-4D97-AF65-F5344CB8AC3E}">
        <p14:creationId xmlns:p14="http://schemas.microsoft.com/office/powerpoint/2010/main" val="3280183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EB71AE1-6406-0C46-A2C4-B2A24827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Results: MobileNet-V2 at 1GHz</a:t>
            </a:r>
          </a:p>
        </p:txBody>
      </p:sp>
      <p:sp>
        <p:nvSpPr>
          <p:cNvPr id="4" name="Slide Number Placeholder 29">
            <a:extLst>
              <a:ext uri="{FF2B5EF4-FFF2-40B4-BE49-F238E27FC236}">
                <a16:creationId xmlns:a16="http://schemas.microsoft.com/office/drawing/2014/main" id="{15BD3ED6-5EC9-4089-36C2-ADA2445B49E8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32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E18C6D-76F7-35FB-9E7E-C8A63702D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88" y="1128467"/>
            <a:ext cx="8620824" cy="2886566"/>
          </a:xfrm>
          <a:prstGeom prst="rect">
            <a:avLst/>
          </a:prstGeom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D4C578B5-7349-EEAE-2B8F-B774A2EA0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31137" y="3649585"/>
            <a:ext cx="423869" cy="2053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342900" rtl="0" eaLnBrk="1" latinLnBrk="0" hangingPunct="1">
              <a:defRPr sz="563" kern="12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32</a:t>
            </a:fld>
            <a:endParaRPr lang="en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6AD48AA-3E12-6BA2-EC98-CE2D1B1F48EB}"/>
              </a:ext>
            </a:extLst>
          </p:cNvPr>
          <p:cNvCxnSpPr>
            <a:cxnSpLocks/>
          </p:cNvCxnSpPr>
          <p:nvPr/>
        </p:nvCxnSpPr>
        <p:spPr>
          <a:xfrm>
            <a:off x="7102154" y="2292113"/>
            <a:ext cx="417950" cy="459450"/>
          </a:xfrm>
          <a:prstGeom prst="straightConnector1">
            <a:avLst/>
          </a:prstGeom>
          <a:ln w="5715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7861D31-CC13-C759-1C65-81F3C7ED1400}"/>
              </a:ext>
            </a:extLst>
          </p:cNvPr>
          <p:cNvSpPr txBox="1"/>
          <p:nvPr/>
        </p:nvSpPr>
        <p:spPr>
          <a:xfrm>
            <a:off x="6883571" y="2714019"/>
            <a:ext cx="8800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-57.2%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EE2920-1D2B-0244-5F57-FA5DC9EC2011}"/>
              </a:ext>
            </a:extLst>
          </p:cNvPr>
          <p:cNvCxnSpPr>
            <a:cxnSpLocks/>
          </p:cNvCxnSpPr>
          <p:nvPr/>
        </p:nvCxnSpPr>
        <p:spPr>
          <a:xfrm>
            <a:off x="4198344" y="2438517"/>
            <a:ext cx="415485" cy="0"/>
          </a:xfrm>
          <a:prstGeom prst="straightConnector1">
            <a:avLst/>
          </a:prstGeom>
          <a:ln w="5715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A8EDAD4-3BD9-7D1C-4680-F3EA974F18B4}"/>
              </a:ext>
            </a:extLst>
          </p:cNvPr>
          <p:cNvSpPr txBox="1"/>
          <p:nvPr/>
        </p:nvSpPr>
        <p:spPr>
          <a:xfrm>
            <a:off x="4058960" y="2539473"/>
            <a:ext cx="6942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≅ 0%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89F433C-04BF-10C6-F520-E7818CA459C3}"/>
              </a:ext>
            </a:extLst>
          </p:cNvPr>
          <p:cNvCxnSpPr>
            <a:cxnSpLocks/>
          </p:cNvCxnSpPr>
          <p:nvPr/>
        </p:nvCxnSpPr>
        <p:spPr>
          <a:xfrm>
            <a:off x="1210734" y="2002522"/>
            <a:ext cx="487040" cy="0"/>
          </a:xfrm>
          <a:prstGeom prst="straightConnector1">
            <a:avLst/>
          </a:prstGeom>
          <a:ln w="5715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E353DCE-F7D6-5B5C-6E60-F55239DA01B7}"/>
              </a:ext>
            </a:extLst>
          </p:cNvPr>
          <p:cNvSpPr txBox="1"/>
          <p:nvPr/>
        </p:nvSpPr>
        <p:spPr>
          <a:xfrm>
            <a:off x="1036496" y="2049618"/>
            <a:ext cx="8355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-0.3%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6A03B8-FB3D-5B8B-DBB2-5922E2A1A74C}"/>
              </a:ext>
            </a:extLst>
          </p:cNvPr>
          <p:cNvSpPr txBox="1"/>
          <p:nvPr/>
        </p:nvSpPr>
        <p:spPr>
          <a:xfrm>
            <a:off x="0" y="4115989"/>
            <a:ext cx="8764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0.65V, errors in 3 most significant bits are detected and corrected.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0.55V, errors in 11 most significant bits are detected and corrected.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7498B8B-4AB8-2EA3-CD89-CEEA2CF5385F}"/>
              </a:ext>
            </a:extLst>
          </p:cNvPr>
          <p:cNvCxnSpPr>
            <a:cxnSpLocks/>
          </p:cNvCxnSpPr>
          <p:nvPr/>
        </p:nvCxnSpPr>
        <p:spPr>
          <a:xfrm>
            <a:off x="1210734" y="1913618"/>
            <a:ext cx="1231383" cy="0"/>
          </a:xfrm>
          <a:prstGeom prst="straightConnector1">
            <a:avLst/>
          </a:prstGeom>
          <a:ln w="5715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897A867-E712-0577-8FE5-D9F8DFA9C882}"/>
              </a:ext>
            </a:extLst>
          </p:cNvPr>
          <p:cNvSpPr txBox="1"/>
          <p:nvPr/>
        </p:nvSpPr>
        <p:spPr>
          <a:xfrm>
            <a:off x="1774189" y="2049618"/>
            <a:ext cx="8355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-0.65%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A0C2767-B37D-F3B2-BCAB-8715C5338183}"/>
              </a:ext>
            </a:extLst>
          </p:cNvPr>
          <p:cNvCxnSpPr>
            <a:cxnSpLocks/>
          </p:cNvCxnSpPr>
          <p:nvPr/>
        </p:nvCxnSpPr>
        <p:spPr>
          <a:xfrm flipV="1">
            <a:off x="4889720" y="2049618"/>
            <a:ext cx="454502" cy="374148"/>
          </a:xfrm>
          <a:prstGeom prst="straightConnector1">
            <a:avLst/>
          </a:prstGeom>
          <a:ln w="5715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20EDEB4-B83C-10C3-FE9E-DE1077D839FA}"/>
              </a:ext>
            </a:extLst>
          </p:cNvPr>
          <p:cNvSpPr txBox="1"/>
          <p:nvPr/>
        </p:nvSpPr>
        <p:spPr>
          <a:xfrm>
            <a:off x="4508707" y="1872183"/>
            <a:ext cx="8355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+49.6%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EC756ED-0349-2B57-8AD9-B6DE2428E16E}"/>
              </a:ext>
            </a:extLst>
          </p:cNvPr>
          <p:cNvCxnSpPr>
            <a:cxnSpLocks/>
          </p:cNvCxnSpPr>
          <p:nvPr/>
        </p:nvCxnSpPr>
        <p:spPr>
          <a:xfrm>
            <a:off x="7124219" y="2218522"/>
            <a:ext cx="1054483" cy="320951"/>
          </a:xfrm>
          <a:prstGeom prst="straightConnector1">
            <a:avLst/>
          </a:prstGeom>
          <a:ln w="5715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E1F368A-F163-C4D2-E7CD-CCDD8605C5B3}"/>
              </a:ext>
            </a:extLst>
          </p:cNvPr>
          <p:cNvSpPr txBox="1"/>
          <p:nvPr/>
        </p:nvSpPr>
        <p:spPr>
          <a:xfrm>
            <a:off x="7542169" y="2101999"/>
            <a:ext cx="8800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-61.3%</a:t>
            </a:r>
          </a:p>
        </p:txBody>
      </p:sp>
    </p:spTree>
    <p:extLst>
      <p:ext uri="{BB962C8B-B14F-4D97-AF65-F5344CB8AC3E}">
        <p14:creationId xmlns:p14="http://schemas.microsoft.com/office/powerpoint/2010/main" val="1411493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EB71AE1-6406-0C46-A2C4-B2A24827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Results: EfficientNet-B4 at 1GHz</a:t>
            </a:r>
          </a:p>
        </p:txBody>
      </p:sp>
      <p:sp>
        <p:nvSpPr>
          <p:cNvPr id="4" name="Slide Number Placeholder 29">
            <a:extLst>
              <a:ext uri="{FF2B5EF4-FFF2-40B4-BE49-F238E27FC236}">
                <a16:creationId xmlns:a16="http://schemas.microsoft.com/office/drawing/2014/main" id="{15BD3ED6-5EC9-4089-36C2-ADA2445B49E8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33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3C81BD-6044-6FBF-D8F4-81298BCDA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51" y="1103409"/>
            <a:ext cx="8770496" cy="293668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0D24172-3F01-05CC-0DE2-07CDB63478F9}"/>
              </a:ext>
            </a:extLst>
          </p:cNvPr>
          <p:cNvCxnSpPr>
            <a:cxnSpLocks/>
          </p:cNvCxnSpPr>
          <p:nvPr/>
        </p:nvCxnSpPr>
        <p:spPr>
          <a:xfrm>
            <a:off x="7383009" y="2202295"/>
            <a:ext cx="693416" cy="942350"/>
          </a:xfrm>
          <a:prstGeom prst="straightConnector1">
            <a:avLst/>
          </a:prstGeom>
          <a:ln w="5715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E18FF25-E3EC-95BB-7EBE-BD0695CAEE71}"/>
              </a:ext>
            </a:extLst>
          </p:cNvPr>
          <p:cNvSpPr txBox="1"/>
          <p:nvPr/>
        </p:nvSpPr>
        <p:spPr>
          <a:xfrm>
            <a:off x="7542646" y="2305953"/>
            <a:ext cx="10675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-64.3%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FE3DD1-655E-7424-4C9C-A77C3A43C9AF}"/>
              </a:ext>
            </a:extLst>
          </p:cNvPr>
          <p:cNvCxnSpPr>
            <a:cxnSpLocks/>
          </p:cNvCxnSpPr>
          <p:nvPr/>
        </p:nvCxnSpPr>
        <p:spPr>
          <a:xfrm flipV="1">
            <a:off x="4319945" y="2380142"/>
            <a:ext cx="748284" cy="75852"/>
          </a:xfrm>
          <a:prstGeom prst="straightConnector1">
            <a:avLst/>
          </a:prstGeom>
          <a:ln w="5715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6A5D0E-8583-CBC5-D96F-5E8E07DE99F1}"/>
              </a:ext>
            </a:extLst>
          </p:cNvPr>
          <p:cNvSpPr txBox="1"/>
          <p:nvPr/>
        </p:nvSpPr>
        <p:spPr>
          <a:xfrm>
            <a:off x="4160308" y="2530183"/>
            <a:ext cx="10675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+1.8%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2E9F3C-F4C4-7F61-1FDE-81BF6150C8F8}"/>
              </a:ext>
            </a:extLst>
          </p:cNvPr>
          <p:cNvCxnSpPr>
            <a:cxnSpLocks/>
          </p:cNvCxnSpPr>
          <p:nvPr/>
        </p:nvCxnSpPr>
        <p:spPr>
          <a:xfrm>
            <a:off x="1405054" y="1928249"/>
            <a:ext cx="735980" cy="39724"/>
          </a:xfrm>
          <a:prstGeom prst="straightConnector1">
            <a:avLst/>
          </a:prstGeom>
          <a:ln w="5715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59ECB65-CF33-BC9E-7BA5-47FC2D96EDD3}"/>
              </a:ext>
            </a:extLst>
          </p:cNvPr>
          <p:cNvSpPr txBox="1"/>
          <p:nvPr/>
        </p:nvSpPr>
        <p:spPr>
          <a:xfrm>
            <a:off x="1239265" y="2052253"/>
            <a:ext cx="10675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-0.72%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AF1690-C4C7-1F4E-78C1-A2A45E946B18}"/>
              </a:ext>
            </a:extLst>
          </p:cNvPr>
          <p:cNvSpPr txBox="1"/>
          <p:nvPr/>
        </p:nvSpPr>
        <p:spPr>
          <a:xfrm>
            <a:off x="1" y="4187876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0.6V, errors in 10 most significant bits are detected and corrected. </a:t>
            </a:r>
          </a:p>
        </p:txBody>
      </p:sp>
    </p:spTree>
    <p:extLst>
      <p:ext uri="{BB962C8B-B14F-4D97-AF65-F5344CB8AC3E}">
        <p14:creationId xmlns:p14="http://schemas.microsoft.com/office/powerpoint/2010/main" val="1491936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Summary</a:t>
            </a:r>
          </a:p>
        </p:txBody>
      </p:sp>
      <p:sp>
        <p:nvSpPr>
          <p:cNvPr id="10" name="Slide Number Placeholder 29">
            <a:extLst>
              <a:ext uri="{FF2B5EF4-FFF2-40B4-BE49-F238E27FC236}">
                <a16:creationId xmlns:a16="http://schemas.microsoft.com/office/drawing/2014/main" id="{0B19A502-274F-0A72-8A84-B8C4D0691920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34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A49B180-9831-1585-DF08-C4F741C650C4}"/>
              </a:ext>
            </a:extLst>
          </p:cNvPr>
          <p:cNvSpPr txBox="1">
            <a:spLocks/>
          </p:cNvSpPr>
          <p:nvPr/>
        </p:nvSpPr>
        <p:spPr>
          <a:xfrm>
            <a:off x="0" y="736722"/>
            <a:ext cx="9144000" cy="39381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Data movement while executing large AI workloads is a bottleneck</a:t>
            </a:r>
          </a:p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Monolithic 3D outperforms </a:t>
            </a: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chiplets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and TSV based die stacking</a:t>
            </a:r>
          </a:p>
          <a:p>
            <a:pPr marL="0" indent="0">
              <a:buNone/>
            </a:pPr>
            <a:endParaRPr lang="en-US" sz="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Thermal-awareness will be a key objective in future systems with advanced packages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cs typeface="Arial" panose="020B0604020202020204" pitchFamily="34" charset="0"/>
              </a:rPr>
              <a:t>Not just thermal checks, but optimizing while considering thermals</a:t>
            </a:r>
          </a:p>
          <a:p>
            <a:pPr marL="457200" lvl="1" indent="0">
              <a:buNone/>
            </a:pPr>
            <a:endParaRPr lang="en-US" sz="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Emerging memory devices such as embedded ReRAM are promising to reduce off-chip DRAM access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cs typeface="Arial" panose="020B0604020202020204" pitchFamily="34" charset="0"/>
              </a:rPr>
              <a:t>Also sensitive to temperature</a:t>
            </a:r>
          </a:p>
          <a:p>
            <a:pPr marL="0" indent="0">
              <a:buNone/>
            </a:pPr>
            <a:endParaRPr lang="en-US" sz="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Supply voltage is an important design objective in AI workloads due to its effects on errors and potential error resilience of the AI applications</a:t>
            </a:r>
          </a:p>
          <a:p>
            <a:pPr marL="342892" lvl="1" indent="0">
              <a:buNone/>
            </a:pPr>
            <a:endParaRPr 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581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300" dirty="0"/>
              <a:t>Energy for Executing Natural Language Processing Algorithms</a:t>
            </a:r>
          </a:p>
        </p:txBody>
      </p:sp>
      <p:pic>
        <p:nvPicPr>
          <p:cNvPr id="3" name="Picture 2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367DA742-2932-B162-27EF-99C1AEDF9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6" y="629538"/>
            <a:ext cx="8192626" cy="4262058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9AA11CD-7CD6-1057-010B-38D419AE2FDF}"/>
              </a:ext>
            </a:extLst>
          </p:cNvPr>
          <p:cNvSpPr txBox="1">
            <a:spLocks/>
          </p:cNvSpPr>
          <p:nvPr/>
        </p:nvSpPr>
        <p:spPr>
          <a:xfrm>
            <a:off x="2342045" y="4891597"/>
            <a:ext cx="6019061" cy="2519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sz="1050" b="1" dirty="0">
                <a:solidFill>
                  <a:schemeClr val="bg1"/>
                </a:solidFill>
                <a:latin typeface="Arial" pitchFamily="34" charset="0"/>
              </a:rPr>
              <a:t>S. Shankar, Energy Estimates Across Layers of Computing, </a:t>
            </a:r>
            <a:r>
              <a:rPr lang="en-US" sz="1050" b="1" dirty="0" err="1">
                <a:solidFill>
                  <a:schemeClr val="bg1"/>
                </a:solidFill>
                <a:latin typeface="Arial" pitchFamily="34" charset="0"/>
              </a:rPr>
              <a:t>arXiv</a:t>
            </a:r>
            <a:r>
              <a:rPr lang="en-US" sz="1050" b="1" dirty="0">
                <a:solidFill>
                  <a:schemeClr val="bg1"/>
                </a:solidFill>
                <a:latin typeface="Arial" pitchFamily="34" charset="0"/>
              </a:rPr>
              <a:t>, 2023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6D7BD613-0854-E6C6-0779-B15F80862DEA}"/>
              </a:ext>
            </a:extLst>
          </p:cNvPr>
          <p:cNvSpPr txBox="1">
            <a:spLocks/>
          </p:cNvSpPr>
          <p:nvPr/>
        </p:nvSpPr>
        <p:spPr>
          <a:xfrm>
            <a:off x="6694971" y="1828441"/>
            <a:ext cx="1311479" cy="4321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sz="1600" b="1" dirty="0">
                <a:latin typeface="Arial" pitchFamily="34" charset="0"/>
              </a:rPr>
              <a:t>12,000 kWh</a:t>
            </a:r>
          </a:p>
        </p:txBody>
      </p:sp>
      <p:sp>
        <p:nvSpPr>
          <p:cNvPr id="4" name="Slide Number Placeholder 29">
            <a:extLst>
              <a:ext uri="{FF2B5EF4-FFF2-40B4-BE49-F238E27FC236}">
                <a16:creationId xmlns:a16="http://schemas.microsoft.com/office/drawing/2014/main" id="{A1BE0A06-7BCD-72FA-F36B-6DCFD7AD9997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4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32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Energy Efficiency vs. Data Size</a:t>
            </a:r>
          </a:p>
        </p:txBody>
      </p: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4EA77525-5B83-4B4E-E47C-A50EFCF71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" y="702610"/>
            <a:ext cx="3969859" cy="3091284"/>
          </a:xfrm>
          <a:prstGeom prst="rect">
            <a:avLst/>
          </a:prstGeom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6A3E27F2-A9FC-88C0-1D7D-AC8C9ADA2CC6}"/>
              </a:ext>
            </a:extLst>
          </p:cNvPr>
          <p:cNvSpPr txBox="1">
            <a:spLocks/>
          </p:cNvSpPr>
          <p:nvPr/>
        </p:nvSpPr>
        <p:spPr>
          <a:xfrm>
            <a:off x="962288" y="1218689"/>
            <a:ext cx="1943191" cy="82526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sz="1400" b="1" dirty="0">
                <a:latin typeface="Arial" pitchFamily="34" charset="0"/>
              </a:rPr>
              <a:t>On average, doubles in every 3-4 years</a:t>
            </a:r>
          </a:p>
        </p:txBody>
      </p:sp>
      <p:pic>
        <p:nvPicPr>
          <p:cNvPr id="9" name="Picture 8" descr="Chart, line chart, histogram&#10;&#10;Description automatically generated">
            <a:extLst>
              <a:ext uri="{FF2B5EF4-FFF2-40B4-BE49-F238E27FC236}">
                <a16:creationId xmlns:a16="http://schemas.microsoft.com/office/drawing/2014/main" id="{ED7A3C3E-EB13-5CE7-2CCA-AFF377827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77809"/>
            <a:ext cx="4030133" cy="3067269"/>
          </a:xfrm>
          <a:prstGeom prst="rect">
            <a:avLst/>
          </a:prstGeom>
        </p:spPr>
      </p:pic>
      <p:sp>
        <p:nvSpPr>
          <p:cNvPr id="24" name="Line 16">
            <a:extLst>
              <a:ext uri="{FF2B5EF4-FFF2-40B4-BE49-F238E27FC236}">
                <a16:creationId xmlns:a16="http://schemas.microsoft.com/office/drawing/2014/main" id="{6C1BAE08-8B45-2CF5-3479-8AC6EFE0EC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2776" y="1767992"/>
            <a:ext cx="0" cy="1682213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/>
          </a:ln>
          <a:effectLst/>
        </p:spPr>
        <p:txBody>
          <a:bodyPr/>
          <a:lstStyle/>
          <a:p>
            <a:endParaRPr lang="en-US" sz="135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4D1BD12E-1A19-7D0C-79C2-2E79FA37D6C9}"/>
              </a:ext>
            </a:extLst>
          </p:cNvPr>
          <p:cNvSpPr txBox="1">
            <a:spLocks/>
          </p:cNvSpPr>
          <p:nvPr/>
        </p:nvSpPr>
        <p:spPr>
          <a:xfrm>
            <a:off x="5782850" y="3809022"/>
            <a:ext cx="1311479" cy="4321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sz="1050" b="1" dirty="0">
                <a:solidFill>
                  <a:schemeClr val="bg1"/>
                </a:solidFill>
                <a:latin typeface="Arial" pitchFamily="34" charset="0"/>
              </a:rPr>
              <a:t>SRC Decadal Plan</a:t>
            </a:r>
          </a:p>
        </p:txBody>
      </p:sp>
      <p:sp>
        <p:nvSpPr>
          <p:cNvPr id="30" name="Content Placeholder 6">
            <a:extLst>
              <a:ext uri="{FF2B5EF4-FFF2-40B4-BE49-F238E27FC236}">
                <a16:creationId xmlns:a16="http://schemas.microsoft.com/office/drawing/2014/main" id="{26D63E07-50B3-B6F2-CA4F-EB992EB6B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357" y="4465691"/>
            <a:ext cx="8012623" cy="5715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Flops/Watt is constrained by inefficiencies in data movement</a:t>
            </a:r>
            <a:endParaRPr lang="en-US" sz="1300" dirty="0">
              <a:solidFill>
                <a:schemeClr val="bg1"/>
              </a:solidFill>
            </a:endParaRPr>
          </a:p>
          <a:p>
            <a:pPr marL="342900" lvl="1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FDDD12F8-1561-C031-FBD5-3BF7F15FD217}"/>
              </a:ext>
            </a:extLst>
          </p:cNvPr>
          <p:cNvSpPr txBox="1">
            <a:spLocks/>
          </p:cNvSpPr>
          <p:nvPr/>
        </p:nvSpPr>
        <p:spPr>
          <a:xfrm>
            <a:off x="763728" y="3843980"/>
            <a:ext cx="3596605" cy="53905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sz="1050" b="1" dirty="0">
                <a:solidFill>
                  <a:schemeClr val="bg1"/>
                </a:solidFill>
                <a:latin typeface="Arial" pitchFamily="34" charset="0"/>
              </a:rPr>
              <a:t>Y. Sun et al., Summarizing CPU and GPU Design Trends with Product Data, </a:t>
            </a:r>
            <a:r>
              <a:rPr lang="en-US" sz="1050" b="1" dirty="0" err="1">
                <a:solidFill>
                  <a:schemeClr val="bg1"/>
                </a:solidFill>
                <a:latin typeface="Arial" pitchFamily="34" charset="0"/>
              </a:rPr>
              <a:t>arXiv</a:t>
            </a:r>
            <a:r>
              <a:rPr lang="en-US" sz="1050" b="1" dirty="0">
                <a:solidFill>
                  <a:schemeClr val="bg1"/>
                </a:solidFill>
                <a:latin typeface="Arial" pitchFamily="34" charset="0"/>
              </a:rPr>
              <a:t>, 2020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A7028BFE-A014-DE1A-69F7-F67B7E3EC71C}"/>
              </a:ext>
            </a:extLst>
          </p:cNvPr>
          <p:cNvSpPr txBox="1">
            <a:spLocks/>
          </p:cNvSpPr>
          <p:nvPr/>
        </p:nvSpPr>
        <p:spPr>
          <a:xfrm rot="16200000">
            <a:off x="-782130" y="1888636"/>
            <a:ext cx="2073892" cy="31062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</a:rPr>
              <a:t>GFLOPS/Watt</a:t>
            </a:r>
          </a:p>
        </p:txBody>
      </p:sp>
      <p:sp>
        <p:nvSpPr>
          <p:cNvPr id="4" name="Line 16">
            <a:extLst>
              <a:ext uri="{FF2B5EF4-FFF2-40B4-BE49-F238E27FC236}">
                <a16:creationId xmlns:a16="http://schemas.microsoft.com/office/drawing/2014/main" id="{D0B48B7A-59FE-35F2-D8D1-B5F05C8113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8281" y="1730643"/>
            <a:ext cx="2317629" cy="1173425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 sz="135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Line 16">
            <a:extLst>
              <a:ext uri="{FF2B5EF4-FFF2-40B4-BE49-F238E27FC236}">
                <a16:creationId xmlns:a16="http://schemas.microsoft.com/office/drawing/2014/main" id="{9C2C81CE-7880-C844-0811-6246B3014E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2776" y="1490133"/>
            <a:ext cx="861187" cy="240193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 sz="135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29">
            <a:extLst>
              <a:ext uri="{FF2B5EF4-FFF2-40B4-BE49-F238E27FC236}">
                <a16:creationId xmlns:a16="http://schemas.microsoft.com/office/drawing/2014/main" id="{1C54B736-9F86-52DC-C7DD-3F757F4163B6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5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52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439201" y="1676877"/>
            <a:ext cx="4496468" cy="2795068"/>
          </a:xfrm>
          <a:prstGeom prst="rect">
            <a:avLst/>
          </a:prstGeom>
          <a:solidFill>
            <a:srgbClr val="33CCCC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Emerging Technologies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>
            <a:off x="436761" y="1455234"/>
            <a:ext cx="9761" cy="3047869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 type="triangle" w="lg" len="med"/>
            <a:tailEnd/>
          </a:ln>
          <a:effectLst/>
        </p:spPr>
        <p:txBody>
          <a:bodyPr wrap="square">
            <a:spAutoFit/>
          </a:bodyPr>
          <a:lstStyle/>
          <a:p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>
            <a:off x="431981" y="4458431"/>
            <a:ext cx="4735106" cy="21232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 type="triangle" w="lg" len="med"/>
            <a:tailEnd type="none" w="lg" len="med"/>
          </a:ln>
          <a:effectLst/>
        </p:spPr>
        <p:txBody>
          <a:bodyPr wrap="square">
            <a:spAutoFit/>
          </a:bodyPr>
          <a:lstStyle/>
          <a:p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16200000">
            <a:off x="-678920" y="2389698"/>
            <a:ext cx="19030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" indent="-85725">
              <a:spcBef>
                <a:spcPct val="50000"/>
              </a:spcBef>
            </a:pPr>
            <a:r>
              <a:rPr lang="en-US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Integration density</a:t>
            </a:r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 flipH="1">
            <a:off x="1057046" y="4180862"/>
            <a:ext cx="542" cy="253938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ash"/>
            <a:round/>
            <a:headEnd/>
            <a:tailEnd/>
          </a:ln>
          <a:effectLst/>
        </p:spPr>
        <p:txBody>
          <a:bodyPr/>
          <a:lstStyle/>
          <a:p>
            <a:endParaRPr lang="en-US" sz="135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 Box 46"/>
          <p:cNvSpPr txBox="1">
            <a:spLocks noChangeArrowheads="1"/>
          </p:cNvSpPr>
          <p:nvPr/>
        </p:nvSpPr>
        <p:spPr bwMode="auto">
          <a:xfrm>
            <a:off x="759635" y="4438319"/>
            <a:ext cx="87288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350" b="1" dirty="0">
                <a:solidFill>
                  <a:schemeClr val="bg1"/>
                </a:solidFill>
              </a:rPr>
              <a:t>14 nm</a:t>
            </a:r>
          </a:p>
        </p:txBody>
      </p:sp>
      <p:sp>
        <p:nvSpPr>
          <p:cNvPr id="50" name="Line 16"/>
          <p:cNvSpPr>
            <a:spLocks noChangeShapeType="1"/>
          </p:cNvSpPr>
          <p:nvPr/>
        </p:nvSpPr>
        <p:spPr bwMode="auto">
          <a:xfrm>
            <a:off x="2272038" y="2999902"/>
            <a:ext cx="3108" cy="1441141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ash"/>
            <a:round/>
            <a:headEnd/>
            <a:tailEnd/>
          </a:ln>
          <a:effectLst/>
        </p:spPr>
        <p:txBody>
          <a:bodyPr/>
          <a:lstStyle/>
          <a:p>
            <a:endParaRPr lang="en-US" sz="135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Content Placeholder 5"/>
          <p:cNvSpPr txBox="1">
            <a:spLocks/>
          </p:cNvSpPr>
          <p:nvPr/>
        </p:nvSpPr>
        <p:spPr>
          <a:xfrm>
            <a:off x="1668094" y="2681573"/>
            <a:ext cx="1141178" cy="43219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975" b="1" dirty="0">
                <a:solidFill>
                  <a:schemeClr val="bg1"/>
                </a:solidFill>
                <a:latin typeface="Arial" pitchFamily="34" charset="0"/>
              </a:rPr>
              <a:t>Intel, expected in 2023</a:t>
            </a:r>
          </a:p>
        </p:txBody>
      </p:sp>
      <p:sp>
        <p:nvSpPr>
          <p:cNvPr id="52" name="Line 7"/>
          <p:cNvSpPr>
            <a:spLocks noChangeShapeType="1"/>
          </p:cNvSpPr>
          <p:nvPr/>
        </p:nvSpPr>
        <p:spPr bwMode="auto">
          <a:xfrm flipV="1">
            <a:off x="1685275" y="3131158"/>
            <a:ext cx="330388" cy="263203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 type="none" w="lg" len="lg"/>
            <a:tailEnd type="triangle" w="med" len="sm"/>
          </a:ln>
          <a:effectLst/>
        </p:spPr>
        <p:txBody>
          <a:bodyPr wrap="square">
            <a:spAutoFit/>
          </a:bodyPr>
          <a:lstStyle/>
          <a:p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53" name="Text Box 46"/>
          <p:cNvSpPr txBox="1">
            <a:spLocks noChangeArrowheads="1"/>
          </p:cNvSpPr>
          <p:nvPr/>
        </p:nvSpPr>
        <p:spPr bwMode="auto">
          <a:xfrm>
            <a:off x="2015663" y="4461079"/>
            <a:ext cx="87288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350" b="1" dirty="0">
                <a:solidFill>
                  <a:schemeClr val="bg1"/>
                </a:solidFill>
              </a:rPr>
              <a:t>4 nm (EUV)</a:t>
            </a:r>
          </a:p>
        </p:txBody>
      </p:sp>
      <p:sp>
        <p:nvSpPr>
          <p:cNvPr id="54" name="Line 7"/>
          <p:cNvSpPr>
            <a:spLocks noChangeShapeType="1"/>
          </p:cNvSpPr>
          <p:nvPr/>
        </p:nvSpPr>
        <p:spPr bwMode="auto">
          <a:xfrm flipV="1">
            <a:off x="2789752" y="2116136"/>
            <a:ext cx="215670" cy="179713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 type="none" w="lg" len="lg"/>
            <a:tailEnd type="triangle" w="med" len="sm"/>
          </a:ln>
          <a:effectLst/>
        </p:spPr>
        <p:txBody>
          <a:bodyPr wrap="square">
            <a:spAutoFit/>
          </a:bodyPr>
          <a:lstStyle/>
          <a:p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55" name="Line 16"/>
          <p:cNvSpPr>
            <a:spLocks noChangeShapeType="1"/>
          </p:cNvSpPr>
          <p:nvPr/>
        </p:nvSpPr>
        <p:spPr bwMode="auto">
          <a:xfrm>
            <a:off x="3230113" y="2913779"/>
            <a:ext cx="17243" cy="1502490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ash"/>
            <a:round/>
            <a:headEnd/>
            <a:tailEnd/>
          </a:ln>
          <a:effectLst/>
        </p:spPr>
        <p:txBody>
          <a:bodyPr/>
          <a:lstStyle/>
          <a:p>
            <a:endParaRPr lang="en-US" sz="135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 Box 46"/>
          <p:cNvSpPr txBox="1">
            <a:spLocks noChangeArrowheads="1"/>
          </p:cNvSpPr>
          <p:nvPr/>
        </p:nvSpPr>
        <p:spPr bwMode="auto">
          <a:xfrm>
            <a:off x="2789907" y="4446695"/>
            <a:ext cx="124643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350" b="1" dirty="0">
                <a:solidFill>
                  <a:schemeClr val="bg1"/>
                </a:solidFill>
              </a:rPr>
              <a:t>2 nm – 1.8 nm</a:t>
            </a:r>
          </a:p>
        </p:txBody>
      </p:sp>
      <p:sp>
        <p:nvSpPr>
          <p:cNvPr id="57" name="Content Placeholder 5"/>
          <p:cNvSpPr txBox="1">
            <a:spLocks/>
          </p:cNvSpPr>
          <p:nvPr/>
        </p:nvSpPr>
        <p:spPr>
          <a:xfrm>
            <a:off x="4303034" y="1483699"/>
            <a:ext cx="470482" cy="53018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1" dirty="0">
                <a:solidFill>
                  <a:srgbClr val="FFFF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58" name="AutoShape 20"/>
          <p:cNvSpPr>
            <a:spLocks noChangeArrowheads="1"/>
          </p:cNvSpPr>
          <p:nvPr/>
        </p:nvSpPr>
        <p:spPr bwMode="auto">
          <a:xfrm rot="18409030">
            <a:off x="4594499" y="1351391"/>
            <a:ext cx="750982" cy="20144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34299966 h 21600"/>
              <a:gd name="T4" fmla="*/ 2147483647 w 21600"/>
              <a:gd name="T5" fmla="*/ 68599932 h 21600"/>
              <a:gd name="T6" fmla="*/ 2147483647 w 21600"/>
              <a:gd name="T7" fmla="*/ 34299966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BF11F"/>
          </a:solidFill>
          <a:ln w="9525">
            <a:solidFill>
              <a:srgbClr val="FBF11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59" name="AutoShape 20"/>
          <p:cNvSpPr>
            <a:spLocks noChangeArrowheads="1"/>
          </p:cNvSpPr>
          <p:nvPr/>
        </p:nvSpPr>
        <p:spPr bwMode="auto">
          <a:xfrm rot="2834102">
            <a:off x="4574959" y="2778209"/>
            <a:ext cx="1298269" cy="2381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34299966 h 21600"/>
              <a:gd name="T4" fmla="*/ 2147483647 w 21600"/>
              <a:gd name="T5" fmla="*/ 68599932 h 21600"/>
              <a:gd name="T6" fmla="*/ 2147483647 w 21600"/>
              <a:gd name="T7" fmla="*/ 34299966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BF11F"/>
          </a:solidFill>
          <a:ln w="9525">
            <a:solidFill>
              <a:srgbClr val="FBF11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ea typeface="ＭＳ Ｐゴシック" pitchFamily="-110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44106" y="674044"/>
            <a:ext cx="4099894" cy="562088"/>
            <a:chOff x="5327876" y="2739508"/>
            <a:chExt cx="3782570" cy="577555"/>
          </a:xfrm>
        </p:grpSpPr>
        <p:sp>
          <p:nvSpPr>
            <p:cNvPr id="63" name="Rounded Rectangle 62"/>
            <p:cNvSpPr/>
            <p:nvPr/>
          </p:nvSpPr>
          <p:spPr>
            <a:xfrm>
              <a:off x="5336334" y="2739508"/>
              <a:ext cx="3302794" cy="428606"/>
            </a:xfrm>
            <a:prstGeom prst="roundRect">
              <a:avLst/>
            </a:prstGeom>
            <a:solidFill>
              <a:srgbClr val="FFC000"/>
            </a:solidFill>
            <a:ln w="603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5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Content Placeholder 2"/>
            <p:cNvSpPr txBox="1">
              <a:spLocks/>
            </p:cNvSpPr>
            <p:nvPr/>
          </p:nvSpPr>
          <p:spPr>
            <a:xfrm>
              <a:off x="5327876" y="2800424"/>
              <a:ext cx="3782570" cy="516639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/>
            <a:p>
              <a:pPr marL="514350" lvl="1" indent="-171450">
                <a:spcBef>
                  <a:spcPct val="20000"/>
                </a:spcBef>
              </a:pPr>
              <a:r>
                <a:rPr lang="en-US" sz="1500" b="1" dirty="0">
                  <a:solidFill>
                    <a:srgbClr val="001F5C"/>
                  </a:solidFill>
                  <a:latin typeface="Arial" pitchFamily="34" charset="0"/>
                </a:rPr>
                <a:t>New device technologies</a:t>
              </a:r>
            </a:p>
          </p:txBody>
        </p:sp>
      </p:grpSp>
      <p:sp>
        <p:nvSpPr>
          <p:cNvPr id="68" name="Content Placeholder 5"/>
          <p:cNvSpPr txBox="1">
            <a:spLocks/>
          </p:cNvSpPr>
          <p:nvPr/>
        </p:nvSpPr>
        <p:spPr>
          <a:xfrm>
            <a:off x="4935669" y="2561646"/>
            <a:ext cx="3299449" cy="63171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  <a:defRPr/>
            </a:pPr>
            <a:endParaRPr lang="en-US" sz="1500" b="1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2" name="Content Placeholder 5"/>
          <p:cNvSpPr txBox="1">
            <a:spLocks/>
          </p:cNvSpPr>
          <p:nvPr/>
        </p:nvSpPr>
        <p:spPr>
          <a:xfrm>
            <a:off x="5982319" y="3720472"/>
            <a:ext cx="3299449" cy="8636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1500" b="1" dirty="0">
                <a:solidFill>
                  <a:srgbClr val="FFFF00"/>
                </a:solidFill>
                <a:latin typeface="Arial" pitchFamily="34" charset="0"/>
              </a:rPr>
              <a:t>Domain specific computing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500" b="1" dirty="0">
                <a:solidFill>
                  <a:srgbClr val="FFFF00"/>
                </a:solidFill>
                <a:latin typeface="Arial" pitchFamily="34" charset="0"/>
              </a:rPr>
              <a:t>In-memory computing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500" b="1" dirty="0">
                <a:solidFill>
                  <a:srgbClr val="FFFF00"/>
                </a:solidFill>
                <a:latin typeface="Arial" pitchFamily="34" charset="0"/>
              </a:rPr>
              <a:t>Neuromorphic computing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500" b="1" dirty="0">
                <a:solidFill>
                  <a:srgbClr val="FFFF00"/>
                </a:solidFill>
                <a:latin typeface="Arial" pitchFamily="34" charset="0"/>
              </a:rPr>
              <a:t>Quantum computing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1D91917-730F-9E4E-A4C3-D4162BFA5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76" y="3482657"/>
            <a:ext cx="1143235" cy="624492"/>
          </a:xfrm>
          <a:prstGeom prst="rect">
            <a:avLst/>
          </a:prstGeom>
        </p:spPr>
      </p:pic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D4078CB2-7941-114B-9AD9-BAAF5E86AFD7}"/>
              </a:ext>
            </a:extLst>
          </p:cNvPr>
          <p:cNvSpPr txBox="1">
            <a:spLocks/>
          </p:cNvSpPr>
          <p:nvPr/>
        </p:nvSpPr>
        <p:spPr>
          <a:xfrm>
            <a:off x="577192" y="2914577"/>
            <a:ext cx="1302034" cy="43219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975" b="1" dirty="0">
                <a:solidFill>
                  <a:schemeClr val="bg1"/>
                </a:solidFill>
                <a:latin typeface="Arial" pitchFamily="34" charset="0"/>
              </a:rPr>
              <a:t>Core i7 Coffee Lake, 3.2/3.7 GHz, 65/95 W, 2018</a:t>
            </a:r>
          </a:p>
        </p:txBody>
      </p:sp>
      <p:pic>
        <p:nvPicPr>
          <p:cNvPr id="9" name="Picture 8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AFA2C095-8F41-874B-A6ED-9C66ADA7E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05" y="2065749"/>
            <a:ext cx="1155255" cy="649831"/>
          </a:xfrm>
          <a:prstGeom prst="rect">
            <a:avLst/>
          </a:prstGeom>
        </p:spPr>
      </p:pic>
      <p:pic>
        <p:nvPicPr>
          <p:cNvPr id="11" name="Picture 10" descr="A picture containing person, wearing, blue&#10;&#10;Description automatically generated">
            <a:extLst>
              <a:ext uri="{FF2B5EF4-FFF2-40B4-BE49-F238E27FC236}">
                <a16:creationId xmlns:a16="http://schemas.microsoft.com/office/drawing/2014/main" id="{75EB29A7-8634-5443-9D87-C799936EE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530" y="1707402"/>
            <a:ext cx="1036317" cy="583408"/>
          </a:xfrm>
          <a:prstGeom prst="rect">
            <a:avLst/>
          </a:prstGeom>
        </p:spPr>
      </p:pic>
      <p:sp>
        <p:nvSpPr>
          <p:cNvPr id="40" name="Content Placeholder 5">
            <a:extLst>
              <a:ext uri="{FF2B5EF4-FFF2-40B4-BE49-F238E27FC236}">
                <a16:creationId xmlns:a16="http://schemas.microsoft.com/office/drawing/2014/main" id="{C38A8F45-8F09-CC4D-BF93-9B076F1AE6B2}"/>
              </a:ext>
            </a:extLst>
          </p:cNvPr>
          <p:cNvSpPr txBox="1">
            <a:spLocks/>
          </p:cNvSpPr>
          <p:nvPr/>
        </p:nvSpPr>
        <p:spPr>
          <a:xfrm>
            <a:off x="3032502" y="2299846"/>
            <a:ext cx="1342721" cy="43219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975" b="1" dirty="0">
                <a:solidFill>
                  <a:schemeClr val="bg1"/>
                </a:solidFill>
                <a:latin typeface="Arial" pitchFamily="34" charset="0"/>
              </a:rPr>
              <a:t>IBM, 2 nm process (nanosheet), Intel </a:t>
            </a:r>
            <a:r>
              <a:rPr lang="en-US" sz="975" b="1" dirty="0" err="1">
                <a:solidFill>
                  <a:schemeClr val="bg1"/>
                </a:solidFill>
                <a:latin typeface="Arial" pitchFamily="34" charset="0"/>
              </a:rPr>
              <a:t>RibbonFET</a:t>
            </a:r>
            <a:r>
              <a:rPr lang="en-US" sz="975" b="1" dirty="0">
                <a:solidFill>
                  <a:schemeClr val="bg1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1" name="Line 16">
            <a:extLst>
              <a:ext uri="{FF2B5EF4-FFF2-40B4-BE49-F238E27FC236}">
                <a16:creationId xmlns:a16="http://schemas.microsoft.com/office/drawing/2014/main" id="{7903D26A-5BB5-9042-B9C2-EF9282F442C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4142" y="2033994"/>
            <a:ext cx="2040" cy="2404402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ash"/>
            <a:round/>
            <a:headEnd/>
            <a:tailEnd/>
          </a:ln>
          <a:effectLst/>
        </p:spPr>
        <p:txBody>
          <a:bodyPr/>
          <a:lstStyle/>
          <a:p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57C4A6-25EE-B2CA-2841-25B65F7649C9}"/>
              </a:ext>
            </a:extLst>
          </p:cNvPr>
          <p:cNvGrpSpPr/>
          <p:nvPr/>
        </p:nvGrpSpPr>
        <p:grpSpPr>
          <a:xfrm>
            <a:off x="5615615" y="3266069"/>
            <a:ext cx="3202825" cy="433175"/>
            <a:chOff x="4817259" y="4822389"/>
            <a:chExt cx="3498643" cy="577566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B25D6FB8-0551-5BE8-B8A5-FF5338C1FE03}"/>
                </a:ext>
              </a:extLst>
            </p:cNvPr>
            <p:cNvSpPr/>
            <p:nvPr/>
          </p:nvSpPr>
          <p:spPr>
            <a:xfrm>
              <a:off x="5033431" y="4822389"/>
              <a:ext cx="2968833" cy="516639"/>
            </a:xfrm>
            <a:prstGeom prst="roundRect">
              <a:avLst/>
            </a:prstGeom>
            <a:solidFill>
              <a:srgbClr val="FFC000"/>
            </a:solidFill>
            <a:ln w="603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5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9868C167-D28A-437F-E5E1-E32D04DE010E}"/>
                </a:ext>
              </a:extLst>
            </p:cNvPr>
            <p:cNvSpPr txBox="1">
              <a:spLocks/>
            </p:cNvSpPr>
            <p:nvPr/>
          </p:nvSpPr>
          <p:spPr>
            <a:xfrm>
              <a:off x="4817259" y="4883315"/>
              <a:ext cx="3498643" cy="51664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/>
            <a:p>
              <a:pPr marL="514350" lvl="1" indent="-171450">
                <a:spcBef>
                  <a:spcPct val="20000"/>
                </a:spcBef>
              </a:pPr>
              <a:r>
                <a:rPr lang="en-US" sz="1500" b="1" dirty="0">
                  <a:solidFill>
                    <a:srgbClr val="001F5C"/>
                  </a:solidFill>
                  <a:latin typeface="Arial" pitchFamily="34" charset="0"/>
                </a:rPr>
                <a:t>New computing paradigms</a:t>
              </a:r>
            </a:p>
          </p:txBody>
        </p:sp>
      </p:grp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A600A848-C3D8-1508-E3EE-75109201986A}"/>
              </a:ext>
            </a:extLst>
          </p:cNvPr>
          <p:cNvSpPr txBox="1">
            <a:spLocks/>
          </p:cNvSpPr>
          <p:nvPr/>
        </p:nvSpPr>
        <p:spPr>
          <a:xfrm>
            <a:off x="5298000" y="1139375"/>
            <a:ext cx="3994950" cy="63171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sz="1500" b="1" dirty="0">
                <a:solidFill>
                  <a:srgbClr val="FFFF00"/>
                </a:solidFill>
                <a:latin typeface="Arial" pitchFamily="34" charset="0"/>
              </a:rPr>
              <a:t>TFET, </a:t>
            </a:r>
            <a:r>
              <a:rPr lang="en-US" sz="1500" b="1" dirty="0" err="1">
                <a:solidFill>
                  <a:srgbClr val="FFFF00"/>
                </a:solidFill>
                <a:latin typeface="Arial" pitchFamily="34" charset="0"/>
              </a:rPr>
              <a:t>FeFET</a:t>
            </a:r>
            <a:r>
              <a:rPr lang="en-US" sz="1500" b="1" dirty="0">
                <a:solidFill>
                  <a:srgbClr val="FFFF00"/>
                </a:solidFill>
                <a:latin typeface="Arial" pitchFamily="34" charset="0"/>
              </a:rPr>
              <a:t>, negative capacitance FET, magnetic memory, resistive memory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FE675E-1D04-BB91-2B9F-10212AA2FA7F}"/>
              </a:ext>
            </a:extLst>
          </p:cNvPr>
          <p:cNvGrpSpPr/>
          <p:nvPr/>
        </p:nvGrpSpPr>
        <p:grpSpPr>
          <a:xfrm>
            <a:off x="5580430" y="1853157"/>
            <a:ext cx="3528385" cy="433523"/>
            <a:chOff x="4817259" y="4822388"/>
            <a:chExt cx="3498643" cy="578030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0C01BF6A-E992-6807-E3F3-09A74D5F2456}"/>
                </a:ext>
              </a:extLst>
            </p:cNvPr>
            <p:cNvSpPr/>
            <p:nvPr/>
          </p:nvSpPr>
          <p:spPr>
            <a:xfrm>
              <a:off x="5033431" y="4822388"/>
              <a:ext cx="2968833" cy="578030"/>
            </a:xfrm>
            <a:prstGeom prst="roundRect">
              <a:avLst/>
            </a:prstGeom>
            <a:solidFill>
              <a:srgbClr val="FFC000"/>
            </a:solidFill>
            <a:ln w="603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5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7D5BECDE-A605-C4E4-BF18-24EB04F72988}"/>
                </a:ext>
              </a:extLst>
            </p:cNvPr>
            <p:cNvSpPr txBox="1">
              <a:spLocks/>
            </p:cNvSpPr>
            <p:nvPr/>
          </p:nvSpPr>
          <p:spPr>
            <a:xfrm>
              <a:off x="4817259" y="4883315"/>
              <a:ext cx="3498643" cy="516640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/>
            <a:p>
              <a:pPr marL="514350" lvl="1" indent="-171450">
                <a:spcBef>
                  <a:spcPct val="20000"/>
                </a:spcBef>
              </a:pPr>
              <a:r>
                <a:rPr lang="en-US" sz="1500" b="1" dirty="0">
                  <a:solidFill>
                    <a:srgbClr val="001F5C"/>
                  </a:solidFill>
                  <a:latin typeface="Arial" pitchFamily="34" charset="0"/>
                </a:rPr>
                <a:t>New integration technologies</a:t>
              </a:r>
            </a:p>
          </p:txBody>
        </p:sp>
      </p:grp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FDC6AFE6-03BB-49F8-1C54-B675ABBA2843}"/>
              </a:ext>
            </a:extLst>
          </p:cNvPr>
          <p:cNvSpPr txBox="1">
            <a:spLocks/>
          </p:cNvSpPr>
          <p:nvPr/>
        </p:nvSpPr>
        <p:spPr>
          <a:xfrm>
            <a:off x="5766389" y="2335762"/>
            <a:ext cx="3299449" cy="63171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sz="1500" b="1" dirty="0" err="1">
                <a:solidFill>
                  <a:srgbClr val="FFFF00"/>
                </a:solidFill>
                <a:latin typeface="Arial" pitchFamily="34" charset="0"/>
              </a:rPr>
              <a:t>Chiplets</a:t>
            </a:r>
            <a:r>
              <a:rPr lang="en-US" sz="1500" b="1" dirty="0">
                <a:solidFill>
                  <a:srgbClr val="FFFF00"/>
                </a:solidFill>
                <a:latin typeface="Arial" pitchFamily="34" charset="0"/>
              </a:rPr>
              <a:t> (2.5D), 3D, monolithic 3D, heterogeneous integration, photonics</a:t>
            </a:r>
          </a:p>
        </p:txBody>
      </p:sp>
      <p:sp>
        <p:nvSpPr>
          <p:cNvPr id="21" name="AutoShape 20">
            <a:extLst>
              <a:ext uri="{FF2B5EF4-FFF2-40B4-BE49-F238E27FC236}">
                <a16:creationId xmlns:a16="http://schemas.microsoft.com/office/drawing/2014/main" id="{D45E4AA9-B2B4-3DD6-BFE9-A5361137D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6652" y="1935596"/>
            <a:ext cx="914882" cy="2381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34299966 h 21600"/>
              <a:gd name="T4" fmla="*/ 2147483647 w 21600"/>
              <a:gd name="T5" fmla="*/ 68599932 h 21600"/>
              <a:gd name="T6" fmla="*/ 2147483647 w 21600"/>
              <a:gd name="T7" fmla="*/ 34299966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BF11F"/>
          </a:solidFill>
          <a:ln w="9525">
            <a:solidFill>
              <a:srgbClr val="FBF11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3" name="Slide Number Placeholder 29">
            <a:extLst>
              <a:ext uri="{FF2B5EF4-FFF2-40B4-BE49-F238E27FC236}">
                <a16:creationId xmlns:a16="http://schemas.microsoft.com/office/drawing/2014/main" id="{A2228510-8C38-D383-A6C8-583BC127434A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6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8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2" grpId="0" animBg="1"/>
      <p:bldP spid="53" grpId="0"/>
      <p:bldP spid="54" grpId="0" animBg="1"/>
      <p:bldP spid="55" grpId="0" animBg="1"/>
      <p:bldP spid="56" grpId="0"/>
      <p:bldP spid="57" grpId="0"/>
      <p:bldP spid="58" grpId="0" animBg="1"/>
      <p:bldP spid="59" grpId="0" animBg="1"/>
      <p:bldP spid="59" grpId="1" animBg="1"/>
      <p:bldP spid="32" grpId="0"/>
      <p:bldP spid="32" grpId="1"/>
      <p:bldP spid="40" grpId="0"/>
      <p:bldP spid="40" grpId="1"/>
      <p:bldP spid="41" grpId="0" animBg="1"/>
      <p:bldP spid="14" grpId="0"/>
      <p:bldP spid="14" grpId="1"/>
      <p:bldP spid="20" grpId="0"/>
      <p:bldP spid="20" grpId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Chiplet based 2.5D/3D Integration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460331-C444-8C2D-FAF4-50D9EFAB6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" y="975396"/>
            <a:ext cx="3903059" cy="166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AD0B32-B9C6-18F0-612D-A3C6D9BA6ABB}"/>
              </a:ext>
            </a:extLst>
          </p:cNvPr>
          <p:cNvSpPr txBox="1">
            <a:spLocks/>
          </p:cNvSpPr>
          <p:nvPr/>
        </p:nvSpPr>
        <p:spPr>
          <a:xfrm>
            <a:off x="322710" y="2641322"/>
            <a:ext cx="2807629" cy="2363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784">
              <a:spcBef>
                <a:spcPct val="20000"/>
              </a:spcBef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itchFamily="34" charset="0"/>
              </a:rPr>
              <a:t>Interposer based Integration (2.5D), Xilinx</a:t>
            </a:r>
            <a:endParaRPr lang="en-US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1D0D39CB-74D4-0BE4-FC21-BD2BABDA5B7B}"/>
              </a:ext>
            </a:extLst>
          </p:cNvPr>
          <p:cNvSpPr txBox="1">
            <a:spLocks/>
          </p:cNvSpPr>
          <p:nvPr/>
        </p:nvSpPr>
        <p:spPr>
          <a:xfrm>
            <a:off x="4165281" y="1235049"/>
            <a:ext cx="4660777" cy="5715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5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5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Better yield due to reticle limit of monolithic integration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Heterogeneous integration of different technology nodes</a:t>
            </a:r>
          </a:p>
          <a:p>
            <a:r>
              <a:rPr lang="en-US" sz="1400" dirty="0">
                <a:solidFill>
                  <a:schemeClr val="bg1"/>
                </a:solidFill>
              </a:rPr>
              <a:t>Custom accelerators with common compute core</a:t>
            </a:r>
          </a:p>
          <a:p>
            <a:r>
              <a:rPr lang="en-US" sz="1400" dirty="0">
                <a:solidFill>
                  <a:schemeClr val="bg1"/>
                </a:solidFill>
              </a:rPr>
              <a:t>Much more efficient than off-chip SerDes (&lt; </a:t>
            </a:r>
            <a:r>
              <a:rPr lang="en-US" sz="1400" dirty="0" err="1">
                <a:solidFill>
                  <a:schemeClr val="bg1"/>
                </a:solidFill>
              </a:rPr>
              <a:t>pJ</a:t>
            </a:r>
            <a:r>
              <a:rPr lang="en-US" sz="1400" dirty="0">
                <a:solidFill>
                  <a:schemeClr val="bg1"/>
                </a:solidFill>
              </a:rPr>
              <a:t>/bit)</a:t>
            </a: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Mechanical and thermal reliability challenges </a:t>
            </a:r>
          </a:p>
          <a:p>
            <a:pPr lvl="1"/>
            <a:r>
              <a:rPr lang="en-US" sz="1250" dirty="0">
                <a:solidFill>
                  <a:schemeClr val="bg1"/>
                </a:solidFill>
              </a:rPr>
              <a:t>Problem moves from die-level to package-level</a:t>
            </a:r>
          </a:p>
          <a:p>
            <a:pPr lvl="1"/>
            <a:r>
              <a:rPr lang="en-US" sz="1250" dirty="0">
                <a:solidFill>
                  <a:schemeClr val="bg1"/>
                </a:solidFill>
              </a:rPr>
              <a:t>Limit on package size</a:t>
            </a:r>
          </a:p>
          <a:p>
            <a:r>
              <a:rPr lang="en-US" sz="1400" dirty="0">
                <a:solidFill>
                  <a:schemeClr val="bg1"/>
                </a:solidFill>
              </a:rPr>
              <a:t>Cooling</a:t>
            </a:r>
          </a:p>
          <a:p>
            <a:r>
              <a:rPr lang="en-US" sz="1400" dirty="0">
                <a:solidFill>
                  <a:schemeClr val="bg1"/>
                </a:solidFill>
              </a:rPr>
              <a:t>Power delivery</a:t>
            </a:r>
          </a:p>
          <a:p>
            <a:pPr lvl="1"/>
            <a:r>
              <a:rPr lang="en-US" sz="1250" dirty="0">
                <a:solidFill>
                  <a:schemeClr val="bg1"/>
                </a:solidFill>
              </a:rPr>
              <a:t>Back-side power delivery</a:t>
            </a:r>
          </a:p>
          <a:p>
            <a:r>
              <a:rPr lang="en-US" sz="1400" dirty="0">
                <a:solidFill>
                  <a:schemeClr val="bg1"/>
                </a:solidFill>
              </a:rPr>
              <a:t>Improvements are limited with die-level constraints such as ESD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050" dirty="0">
              <a:solidFill>
                <a:schemeClr val="bg1"/>
              </a:solidFill>
            </a:endParaRPr>
          </a:p>
          <a:p>
            <a:pPr marL="342900" lvl="1" indent="0">
              <a:buFont typeface="Arial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7" name="Picture 6" descr="A diagram of a chip&#10;&#10;Description automatically generated">
            <a:extLst>
              <a:ext uri="{FF2B5EF4-FFF2-40B4-BE49-F238E27FC236}">
                <a16:creationId xmlns:a16="http://schemas.microsoft.com/office/drawing/2014/main" id="{205B675E-6671-F612-1395-0D9172DE1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10" y="2951106"/>
            <a:ext cx="2331534" cy="178929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497BE6-D3E1-60CF-1E6F-56F79BFF2BE9}"/>
              </a:ext>
            </a:extLst>
          </p:cNvPr>
          <p:cNvSpPr txBox="1">
            <a:spLocks/>
          </p:cNvSpPr>
          <p:nvPr/>
        </p:nvSpPr>
        <p:spPr>
          <a:xfrm>
            <a:off x="0" y="4740404"/>
            <a:ext cx="3764131" cy="2363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784">
              <a:spcBef>
                <a:spcPct val="20000"/>
              </a:spcBef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itchFamily="34" charset="0"/>
              </a:rPr>
              <a:t>P. </a:t>
            </a:r>
            <a:r>
              <a:rPr lang="en-US" sz="1000" b="1" kern="0" dirty="0" err="1">
                <a:solidFill>
                  <a:schemeClr val="bg1"/>
                </a:solidFill>
                <a:latin typeface="Arial" pitchFamily="34" charset="0"/>
              </a:rPr>
              <a:t>Vivet</a:t>
            </a:r>
            <a:r>
              <a:rPr lang="en-US" sz="1000" b="1" kern="0" dirty="0">
                <a:solidFill>
                  <a:schemeClr val="bg1"/>
                </a:solidFill>
                <a:latin typeface="Arial" pitchFamily="34" charset="0"/>
              </a:rPr>
              <a:t> et al., INTACT: A 96-Core Processor with 6 </a:t>
            </a:r>
            <a:r>
              <a:rPr lang="en-US" sz="1000" b="1" kern="0" dirty="0" err="1">
                <a:solidFill>
                  <a:schemeClr val="bg1"/>
                </a:solidFill>
                <a:latin typeface="Arial" pitchFamily="34" charset="0"/>
              </a:rPr>
              <a:t>Chiplets</a:t>
            </a:r>
            <a:r>
              <a:rPr lang="en-US" sz="1000" b="1" kern="0" dirty="0">
                <a:solidFill>
                  <a:schemeClr val="bg1"/>
                </a:solidFill>
                <a:latin typeface="Arial" pitchFamily="34" charset="0"/>
              </a:rPr>
              <a:t> 3D-Stacked on an Active Interposer, IEEE JSSC, 2021</a:t>
            </a:r>
            <a:endParaRPr lang="en-US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035C389-4C36-7F6F-B5F2-B2E3BB67D1FC}"/>
              </a:ext>
            </a:extLst>
          </p:cNvPr>
          <p:cNvSpPr txBox="1">
            <a:spLocks/>
          </p:cNvSpPr>
          <p:nvPr/>
        </p:nvSpPr>
        <p:spPr>
          <a:xfrm>
            <a:off x="0" y="612080"/>
            <a:ext cx="9144000" cy="2363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784">
              <a:spcBef>
                <a:spcPct val="20000"/>
              </a:spcBef>
              <a:defRPr/>
            </a:pPr>
            <a:r>
              <a:rPr lang="en-US" sz="1050" b="1" i="1" kern="0" dirty="0">
                <a:solidFill>
                  <a:schemeClr val="bg1"/>
                </a:solidFill>
                <a:latin typeface="Arial" pitchFamily="34" charset="0"/>
              </a:rPr>
              <a:t>“… it may prove to be more economical to build large systems out of smaller functions, which are separately packaged and interconnected…” </a:t>
            </a:r>
          </a:p>
          <a:p>
            <a:pPr algn="ctr" defTabSz="685784">
              <a:spcBef>
                <a:spcPct val="20000"/>
              </a:spcBef>
              <a:defRPr/>
            </a:pPr>
            <a:r>
              <a:rPr lang="en-US" sz="1050" b="1" kern="0" dirty="0">
                <a:solidFill>
                  <a:schemeClr val="bg1"/>
                </a:solidFill>
                <a:latin typeface="Arial" pitchFamily="34" charset="0"/>
              </a:rPr>
              <a:t>G. Moore, 1965</a:t>
            </a:r>
            <a:endParaRPr lang="en-US" sz="105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" name="Slide Number Placeholder 29">
            <a:extLst>
              <a:ext uri="{FF2B5EF4-FFF2-40B4-BE49-F238E27FC236}">
                <a16:creationId xmlns:a16="http://schemas.microsoft.com/office/drawing/2014/main" id="{62300156-BAB3-0416-B477-8768C283FB1A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653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TSV-based Die Stacking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AD0B32-B9C6-18F0-612D-A3C6D9BA6ABB}"/>
              </a:ext>
            </a:extLst>
          </p:cNvPr>
          <p:cNvSpPr txBox="1">
            <a:spLocks/>
          </p:cNvSpPr>
          <p:nvPr/>
        </p:nvSpPr>
        <p:spPr>
          <a:xfrm>
            <a:off x="215582" y="3764890"/>
            <a:ext cx="2807629" cy="2363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784">
              <a:spcBef>
                <a:spcPct val="20000"/>
              </a:spcBef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itchFamily="34" charset="0"/>
              </a:rPr>
              <a:t>SK Hynix High Bandwidth Memory</a:t>
            </a:r>
            <a:endParaRPr lang="en-US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E410F8-4381-6350-04C4-DB55E93D7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471" y="765546"/>
            <a:ext cx="3057990" cy="170483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B275D5-64D0-18EB-B48A-2D9C78505A89}"/>
              </a:ext>
            </a:extLst>
          </p:cNvPr>
          <p:cNvSpPr txBox="1">
            <a:spLocks/>
          </p:cNvSpPr>
          <p:nvPr/>
        </p:nvSpPr>
        <p:spPr>
          <a:xfrm>
            <a:off x="6186543" y="2485695"/>
            <a:ext cx="3746640" cy="276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784">
              <a:spcBef>
                <a:spcPct val="20000"/>
              </a:spcBef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itchFamily="34" charset="0"/>
              </a:rPr>
              <a:t>Through Silicon Via (TSV), </a:t>
            </a:r>
            <a:r>
              <a:rPr lang="en-US" altLang="zh-CN" sz="1000" b="1" kern="0" dirty="0">
                <a:solidFill>
                  <a:schemeClr val="bg1"/>
                </a:solidFill>
                <a:latin typeface="Arial" pitchFamily="34" charset="0"/>
              </a:rPr>
              <a:t>Intel FOVEROS</a:t>
            </a:r>
            <a:endParaRPr lang="en-US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FCDEAAC-52A4-506D-25C5-640A1FA12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743" y="765546"/>
            <a:ext cx="3227324" cy="170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06C6FF-63CB-BFB8-AA41-4C03790DC14A}"/>
              </a:ext>
            </a:extLst>
          </p:cNvPr>
          <p:cNvSpPr txBox="1">
            <a:spLocks/>
          </p:cNvSpPr>
          <p:nvPr/>
        </p:nvSpPr>
        <p:spPr>
          <a:xfrm>
            <a:off x="2627658" y="2470376"/>
            <a:ext cx="3157038" cy="29196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784">
              <a:spcBef>
                <a:spcPct val="20000"/>
              </a:spcBef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itchFamily="34" charset="0"/>
              </a:rPr>
              <a:t>Cache-core stack, AMD Ryzen 5000 series</a:t>
            </a:r>
          </a:p>
          <a:p>
            <a:pPr defTabSz="685784">
              <a:spcBef>
                <a:spcPct val="20000"/>
              </a:spcBef>
              <a:defRPr/>
            </a:pPr>
            <a:r>
              <a:rPr lang="en-US" sz="1000" b="1" kern="0" dirty="0">
                <a:solidFill>
                  <a:schemeClr val="bg1"/>
                </a:solidFill>
                <a:latin typeface="Arial" pitchFamily="34" charset="0"/>
              </a:rPr>
              <a:t>Uses hybrid bonding </a:t>
            </a:r>
            <a:endParaRPr lang="en-US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4" name="Picture 13" descr="A grey and black chart with white text&#10;&#10;Description automatically generated">
            <a:extLst>
              <a:ext uri="{FF2B5EF4-FFF2-40B4-BE49-F238E27FC236}">
                <a16:creationId xmlns:a16="http://schemas.microsoft.com/office/drawing/2014/main" id="{EB6F0DEE-9904-EDF8-A8C4-C524F2F89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9" y="680906"/>
            <a:ext cx="2554119" cy="3105216"/>
          </a:xfrm>
          <a:prstGeom prst="rect">
            <a:avLst/>
          </a:prstGeom>
        </p:spPr>
      </p:pic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2D5535D0-72A7-76B0-0BD0-DE3720D53E6B}"/>
              </a:ext>
            </a:extLst>
          </p:cNvPr>
          <p:cNvSpPr txBox="1">
            <a:spLocks/>
          </p:cNvSpPr>
          <p:nvPr/>
        </p:nvSpPr>
        <p:spPr>
          <a:xfrm>
            <a:off x="2942685" y="3076840"/>
            <a:ext cx="6002764" cy="109836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5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500" b="1" i="0" kern="1200" baseline="0">
                <a:solidFill>
                  <a:srgbClr val="FFFF00"/>
                </a:solidFill>
                <a:latin typeface="Arial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HBM can provide up to 3,200 Gbps bandwidth, about 64X improvement</a:t>
            </a:r>
          </a:p>
          <a:p>
            <a:r>
              <a:rPr lang="en-US" sz="1400" dirty="0">
                <a:solidFill>
                  <a:schemeClr val="bg1"/>
                </a:solidFill>
              </a:rPr>
              <a:t>Logic-memory stack enables near-memory computing</a:t>
            </a: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Limited scalability</a:t>
            </a:r>
          </a:p>
          <a:p>
            <a:pPr lvl="1"/>
            <a:r>
              <a:rPr lang="en-US" sz="1250" dirty="0">
                <a:solidFill>
                  <a:schemeClr val="bg1"/>
                </a:solidFill>
              </a:rPr>
              <a:t>TSV dimensions</a:t>
            </a:r>
          </a:p>
          <a:p>
            <a:pPr lvl="1"/>
            <a:r>
              <a:rPr lang="en-US" sz="1250" dirty="0">
                <a:solidFill>
                  <a:schemeClr val="bg1"/>
                </a:solidFill>
              </a:rPr>
              <a:t>Power overhead</a:t>
            </a:r>
          </a:p>
          <a:p>
            <a:pPr lvl="1"/>
            <a:r>
              <a:rPr lang="en-US" sz="1250" dirty="0">
                <a:solidFill>
                  <a:schemeClr val="bg1"/>
                </a:solidFill>
              </a:rPr>
              <a:t>Thermal challenges </a:t>
            </a: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050" dirty="0">
              <a:solidFill>
                <a:schemeClr val="bg1"/>
              </a:solidFill>
            </a:endParaRPr>
          </a:p>
          <a:p>
            <a:pPr marL="342900" lvl="1" indent="0">
              <a:buFont typeface="Arial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29">
            <a:extLst>
              <a:ext uri="{FF2B5EF4-FFF2-40B4-BE49-F238E27FC236}">
                <a16:creationId xmlns:a16="http://schemas.microsoft.com/office/drawing/2014/main" id="{9F254936-EE05-B08B-D286-2DEBCF0BD693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8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320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Memory Power Efficiency Gap</a:t>
            </a:r>
          </a:p>
        </p:txBody>
      </p:sp>
      <p:pic>
        <p:nvPicPr>
          <p:cNvPr id="10" name="Picture 9" descr="A graph with a line&#10;&#10;Description automatically generated">
            <a:extLst>
              <a:ext uri="{FF2B5EF4-FFF2-40B4-BE49-F238E27FC236}">
                <a16:creationId xmlns:a16="http://schemas.microsoft.com/office/drawing/2014/main" id="{4F4A34F3-4D4A-2CE2-4216-0E0501044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72" y="876992"/>
            <a:ext cx="5430360" cy="3511435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CDF6870-C19A-A094-FF57-0E79D2DD47F9}"/>
              </a:ext>
            </a:extLst>
          </p:cNvPr>
          <p:cNvSpPr txBox="1">
            <a:spLocks/>
          </p:cNvSpPr>
          <p:nvPr/>
        </p:nvSpPr>
        <p:spPr>
          <a:xfrm>
            <a:off x="2599225" y="4927401"/>
            <a:ext cx="1311479" cy="4321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sz="1050" b="1" dirty="0">
                <a:solidFill>
                  <a:schemeClr val="bg1"/>
                </a:solidFill>
                <a:latin typeface="Arial" pitchFamily="34" charset="0"/>
              </a:rPr>
              <a:t>SRC Decadal Plan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A1C17B2-DD57-6834-D2AC-1E9196254ABC}"/>
              </a:ext>
            </a:extLst>
          </p:cNvPr>
          <p:cNvSpPr/>
          <p:nvPr/>
        </p:nvSpPr>
        <p:spPr>
          <a:xfrm>
            <a:off x="5566871" y="3218231"/>
            <a:ext cx="532661" cy="4857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3A44B3F-9B50-5AF0-C3F5-9D250AFB0F3D}"/>
              </a:ext>
            </a:extLst>
          </p:cNvPr>
          <p:cNvSpPr txBox="1">
            <a:spLocks/>
          </p:cNvSpPr>
          <p:nvPr/>
        </p:nvSpPr>
        <p:spPr>
          <a:xfrm>
            <a:off x="6184333" y="3036539"/>
            <a:ext cx="1527107" cy="57150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</a:rPr>
              <a:t>Target: 25 TB/s at 100-200 W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B309A9B7-7F05-D8CC-5EDD-36F0FDC0261F}"/>
              </a:ext>
            </a:extLst>
          </p:cNvPr>
          <p:cNvSpPr txBox="1">
            <a:spLocks/>
          </p:cNvSpPr>
          <p:nvPr/>
        </p:nvSpPr>
        <p:spPr>
          <a:xfrm>
            <a:off x="1089660" y="4390436"/>
            <a:ext cx="4587239" cy="31062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Arial" pitchFamily="34" charset="0"/>
              </a:rPr>
              <a:t>System memory bandwidth (TB/s)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A7D3E0-0051-9619-535E-015646F6B93A}"/>
              </a:ext>
            </a:extLst>
          </p:cNvPr>
          <p:cNvSpPr txBox="1">
            <a:spLocks/>
          </p:cNvSpPr>
          <p:nvPr/>
        </p:nvSpPr>
        <p:spPr>
          <a:xfrm rot="16200000">
            <a:off x="-1010719" y="2331694"/>
            <a:ext cx="2748976" cy="31062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latin typeface="Arial" pitchFamily="34" charset="0"/>
              </a:rPr>
              <a:t>Estimated power (W)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ABEA58-724B-786B-A2DF-C48ED2B54FDE}"/>
              </a:ext>
            </a:extLst>
          </p:cNvPr>
          <p:cNvSpPr/>
          <p:nvPr/>
        </p:nvSpPr>
        <p:spPr>
          <a:xfrm>
            <a:off x="5586624" y="1050569"/>
            <a:ext cx="532661" cy="4857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B2FCB9C-3615-B953-5F67-0EBDF70F27CE}"/>
              </a:ext>
            </a:extLst>
          </p:cNvPr>
          <p:cNvSpPr txBox="1">
            <a:spLocks/>
          </p:cNvSpPr>
          <p:nvPr/>
        </p:nvSpPr>
        <p:spPr>
          <a:xfrm>
            <a:off x="6184332" y="964838"/>
            <a:ext cx="1831908" cy="5715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sz="1500" b="1" dirty="0">
                <a:solidFill>
                  <a:schemeClr val="bg1"/>
                </a:solidFill>
                <a:latin typeface="Arial" pitchFamily="34" charset="0"/>
              </a:rPr>
              <a:t>3D HBM achieves 25TB/s at 880 W</a:t>
            </a:r>
          </a:p>
        </p:txBody>
      </p:sp>
      <p:sp>
        <p:nvSpPr>
          <p:cNvPr id="9" name="Slide Number Placeholder 29">
            <a:extLst>
              <a:ext uri="{FF2B5EF4-FFF2-40B4-BE49-F238E27FC236}">
                <a16:creationId xmlns:a16="http://schemas.microsoft.com/office/drawing/2014/main" id="{0A0D3B42-8730-0721-E9DE-3713F7C27993}"/>
              </a:ext>
            </a:extLst>
          </p:cNvPr>
          <p:cNvSpPr txBox="1">
            <a:spLocks/>
          </p:cNvSpPr>
          <p:nvPr/>
        </p:nvSpPr>
        <p:spPr>
          <a:xfrm>
            <a:off x="8795085" y="4851338"/>
            <a:ext cx="446324" cy="2921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762674-2C24-4971-8DC3-754A27AC2E13}" type="slidenum">
              <a:rPr lang="en-US" sz="135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9</a:t>
            </a:fld>
            <a:endParaRPr lang="en-US" sz="13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954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preli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lim" id="{4A96441D-E815-4012-95BD-53045957D3E8}" vid="{E8CA84D8-3AB0-4C0F-9B02-5F0296A92A6C}"/>
    </a:ext>
  </a:extLst>
</a:theme>
</file>

<file path=ppt/theme/theme7.xml><?xml version="1.0" encoding="utf-8"?>
<a:theme xmlns:a="http://schemas.openxmlformats.org/drawingml/2006/main" name="3_preli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lim" id="{4A96441D-E815-4012-95BD-53045957D3E8}" vid="{E8CA84D8-3AB0-4C0F-9B02-5F0296A92A6C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127220</TotalTime>
  <Words>2181</Words>
  <Application>Microsoft Macintosh PowerPoint</Application>
  <PresentationFormat>On-screen Show (16:9)</PresentationFormat>
  <Paragraphs>423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ＭＳ Ｐゴシック</vt:lpstr>
      <vt:lpstr>ＭＳ Ｐゴシック</vt:lpstr>
      <vt:lpstr>Arial</vt:lpstr>
      <vt:lpstr>Calibri</vt:lpstr>
      <vt:lpstr>Calibri Light</vt:lpstr>
      <vt:lpstr>Calisto MT</vt:lpstr>
      <vt:lpstr>Cambria Math</vt:lpstr>
      <vt:lpstr>Courier New</vt:lpstr>
      <vt:lpstr>Lucida Grande</vt:lpstr>
      <vt:lpstr>Times</vt:lpstr>
      <vt:lpstr>Times New Roman</vt:lpstr>
      <vt:lpstr>Wingdings</vt:lpstr>
      <vt:lpstr>Office Theme</vt:lpstr>
      <vt:lpstr>1_Office Theme</vt:lpstr>
      <vt:lpstr>2_Office Theme</vt:lpstr>
      <vt:lpstr>3_Office Theme</vt:lpstr>
      <vt:lpstr>4_Office Theme</vt:lpstr>
      <vt:lpstr>2_prelim</vt:lpstr>
      <vt:lpstr>3_prelim</vt:lpstr>
      <vt:lpstr>Custom Design</vt:lpstr>
      <vt:lpstr>PowerPoint Presentation</vt:lpstr>
      <vt:lpstr>Cloud vs. Edge</vt:lpstr>
      <vt:lpstr>Need for Higher Energy Efficiency</vt:lpstr>
      <vt:lpstr>Energy for Executing Natural Language Processing Algorithms</vt:lpstr>
      <vt:lpstr>Energy Efficiency vs. Data Size</vt:lpstr>
      <vt:lpstr>Emerging Technologies</vt:lpstr>
      <vt:lpstr>Chiplet based 2.5D/3D Integration</vt:lpstr>
      <vt:lpstr>TSV-based Die Stacking</vt:lpstr>
      <vt:lpstr>Memory Power Efficiency Gap</vt:lpstr>
      <vt:lpstr>Monolithic 3D Integration Technology</vt:lpstr>
      <vt:lpstr>TSV vs. MIV</vt:lpstr>
      <vt:lpstr>Recent Prototypes</vt:lpstr>
      <vt:lpstr>Emerging Memory</vt:lpstr>
      <vt:lpstr>PDK and Cell Library for Monolithic 3D ICs</vt:lpstr>
      <vt:lpstr>Chip-Level Evaluation: Footprint and Wirelength</vt:lpstr>
      <vt:lpstr>Thermal Challenges in Monolithic 3D ICs</vt:lpstr>
      <vt:lpstr>Thermal Characteristics in Mono3D vs. TSV based 3D</vt:lpstr>
      <vt:lpstr>Lateral vs. Vertical Heat Flow in Mono3D ICs</vt:lpstr>
      <vt:lpstr>Mono3D Energy Optimization under Thermal Constraints</vt:lpstr>
      <vt:lpstr>Design Space</vt:lpstr>
      <vt:lpstr>Proposed Framework</vt:lpstr>
      <vt:lpstr>Pareto Optimal Frontier for VGG16</vt:lpstr>
      <vt:lpstr>Mono3D Accelerator with Embedded ReRAM</vt:lpstr>
      <vt:lpstr>Mono3D Accelerator with Embedded ReRAM</vt:lpstr>
      <vt:lpstr>Evaluation Framework</vt:lpstr>
      <vt:lpstr>Improvements w.r.t to 2D System</vt:lpstr>
      <vt:lpstr>Supply Voltage as Another Optimization Parameter</vt:lpstr>
      <vt:lpstr>Proposed Framework</vt:lpstr>
      <vt:lpstr>Modeling Timing Error Probabilities</vt:lpstr>
      <vt:lpstr>PyTorch based Platform for Error Injection</vt:lpstr>
      <vt:lpstr>Evaluation Setup</vt:lpstr>
      <vt:lpstr>Results: MobileNet-V2 at 1GHz</vt:lpstr>
      <vt:lpstr>Results: EfficientNet-B4 at 1GHz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salman</dc:creator>
  <cp:lastModifiedBy>Emre Salman</cp:lastModifiedBy>
  <cp:revision>2052</cp:revision>
  <dcterms:created xsi:type="dcterms:W3CDTF">2010-02-05T22:49:41Z</dcterms:created>
  <dcterms:modified xsi:type="dcterms:W3CDTF">2024-05-01T14:32:47Z</dcterms:modified>
</cp:coreProperties>
</file>