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257" r:id="rId2"/>
    <p:sldId id="325" r:id="rId3"/>
    <p:sldId id="342" r:id="rId4"/>
    <p:sldId id="338" r:id="rId5"/>
    <p:sldId id="333" r:id="rId6"/>
    <p:sldId id="334" r:id="rId7"/>
    <p:sldId id="336" r:id="rId8"/>
    <p:sldId id="329" r:id="rId9"/>
    <p:sldId id="326" r:id="rId10"/>
    <p:sldId id="339" r:id="rId11"/>
    <p:sldId id="341" r:id="rId12"/>
    <p:sldId id="340" r:id="rId13"/>
    <p:sldId id="34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13C"/>
    <a:srgbClr val="63666A"/>
    <a:srgbClr val="313C5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78183" autoAdjust="0"/>
  </p:normalViewPr>
  <p:slideViewPr>
    <p:cSldViewPr snapToGrid="0" snapToObjects="1" showGuides="1">
      <p:cViewPr varScale="1">
        <p:scale>
          <a:sx n="78" d="100"/>
          <a:sy n="78" d="100"/>
        </p:scale>
        <p:origin x="703" y="91"/>
      </p:cViewPr>
      <p:guideLst>
        <p:guide pos="3840"/>
        <p:guide orient="horz" pos="4320"/>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4/30/2024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4/30/2024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Magic: A well-established layout editor known for its stability and wide range of capabilities. While considered "old school" it remains a cornerstone of many modern design flows.</a:t>
            </a:r>
          </a:p>
          <a:p>
            <a:pPr marL="0" marR="0">
              <a:lnSpc>
                <a:spcPct val="107000"/>
              </a:lnSpc>
              <a:spcBef>
                <a:spcPts val="0"/>
              </a:spcBef>
              <a:spcAft>
                <a:spcPts val="80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Klayout</a:t>
            </a:r>
            <a:r>
              <a:rPr lang="en-US" sz="1200" dirty="0">
                <a:effectLst/>
                <a:latin typeface="Calibri" panose="020F0502020204030204" pitchFamily="34" charset="0"/>
                <a:ea typeface="Calibri" panose="020F0502020204030204" pitchFamily="34" charset="0"/>
                <a:cs typeface="Times New Roman" panose="02020603050405020304" pitchFamily="18" charset="0"/>
              </a:rPr>
              <a:t>: A more recent layout editor that offers a modern interface and features like hierarchical design, making it suitable for complex circuits.</a:t>
            </a:r>
          </a:p>
          <a:p>
            <a:pPr marL="0" marR="0">
              <a:lnSpc>
                <a:spcPct val="107000"/>
              </a:lnSpc>
              <a:spcBef>
                <a:spcPts val="0"/>
              </a:spcBef>
              <a:spcAft>
                <a:spcPts val="80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Xschem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 popular and easy-to-use schematic capture tool that has been around for many years. Its large user base and extensive documentation make it a good choice for beginners.</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Mosaic: A newer schematic capture tool that offers a more modern interface and advanced features such as mixed-signal simulation. While still under development, it has the potential to become a powerful tool for analog design.</a:t>
            </a:r>
          </a:p>
          <a:p>
            <a:pPr marL="0" marR="0">
              <a:lnSpc>
                <a:spcPct val="107000"/>
              </a:lnSpc>
              <a:spcBef>
                <a:spcPts val="0"/>
              </a:spcBef>
              <a:spcAft>
                <a:spcPts val="80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Ngspice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 versatile SPICE simulator that can be used to simulate a wide range of analog circuits. Its long history and large user community make it a reliable choice for basic circuit simulation.</a:t>
            </a:r>
          </a:p>
          <a:p>
            <a:pPr marL="0" marR="0">
              <a:lnSpc>
                <a:spcPct val="107000"/>
              </a:lnSpc>
              <a:spcBef>
                <a:spcPts val="0"/>
              </a:spcBef>
              <a:spcAft>
                <a:spcPts val="800"/>
              </a:spcAft>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Xyce</a:t>
            </a:r>
            <a:r>
              <a:rPr lang="en-US" sz="1200" dirty="0">
                <a:effectLst/>
                <a:latin typeface="Calibri" panose="020F0502020204030204" pitchFamily="34" charset="0"/>
                <a:ea typeface="Calibri" panose="020F0502020204030204" pitchFamily="34" charset="0"/>
                <a:cs typeface="Times New Roman" panose="02020603050405020304" pitchFamily="18" charset="0"/>
              </a:rPr>
              <a:t>: A high-performance SPICE simulator that offers faster simulation times and advanced features such as support for large-scale circuits. It is a good option for complex designs or when simulation speed is critical.</a:t>
            </a:r>
          </a:p>
          <a:p>
            <a:endParaRPr lang="en-US" dirty="0"/>
          </a:p>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3</a:t>
            </a:fld>
            <a:endParaRPr lang="en-US" dirty="0"/>
          </a:p>
        </p:txBody>
      </p:sp>
    </p:spTree>
    <p:extLst>
      <p:ext uri="{BB962C8B-B14F-4D97-AF65-F5344CB8AC3E}">
        <p14:creationId xmlns:p14="http://schemas.microsoft.com/office/powerpoint/2010/main" val="88022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Automation:</a:t>
            </a:r>
            <a:r>
              <a:rPr lang="en-US" dirty="0"/>
              <a:t> </a:t>
            </a:r>
            <a:r>
              <a:rPr lang="en-US" dirty="0" err="1"/>
              <a:t>OpenROAD</a:t>
            </a:r>
            <a:r>
              <a:rPr lang="en-US" dirty="0"/>
              <a:t> flow scripts automate the entire physical design flow, reducing manual intervention and streamlining the process.</a:t>
            </a:r>
          </a:p>
          <a:p>
            <a:r>
              <a:rPr lang="en-US" b="1" dirty="0"/>
              <a:t>Open Source:</a:t>
            </a:r>
            <a:r>
              <a:rPr lang="en-US" dirty="0"/>
              <a:t> Based on the open-source </a:t>
            </a:r>
            <a:r>
              <a:rPr lang="en-US" dirty="0" err="1"/>
              <a:t>OpenROAD</a:t>
            </a:r>
            <a:r>
              <a:rPr lang="en-US" dirty="0"/>
              <a:t> engine, these scripts offer a cost-effective alternative to commercial EDA tools.</a:t>
            </a:r>
          </a:p>
          <a:p>
            <a:r>
              <a:rPr lang="en-US" b="1" dirty="0"/>
              <a:t>Flexibility:</a:t>
            </a:r>
            <a:r>
              <a:rPr lang="en-US" dirty="0"/>
              <a:t> The scripts can be customized to integrate with different tools and libraries based on your specific design requirements.</a:t>
            </a:r>
          </a:p>
          <a:p>
            <a:r>
              <a:rPr lang="en-US" b="1" dirty="0"/>
              <a:t>Scalability:</a:t>
            </a:r>
            <a:r>
              <a:rPr lang="en-US" dirty="0"/>
              <a:t> </a:t>
            </a:r>
            <a:r>
              <a:rPr lang="en-US" dirty="0" err="1"/>
              <a:t>OpenROAD</a:t>
            </a:r>
            <a:r>
              <a:rPr lang="en-US" dirty="0"/>
              <a:t> is known for its good performance on larger designs, making the flow scripts suitable for complex ASIC designs.</a:t>
            </a:r>
          </a:p>
          <a:p>
            <a:r>
              <a:rPr lang="en-US" b="1" dirty="0"/>
              <a:t>Community Support:</a:t>
            </a:r>
            <a:r>
              <a:rPr lang="en-US" dirty="0"/>
              <a:t> The open-source community around </a:t>
            </a:r>
            <a:r>
              <a:rPr lang="en-US" dirty="0" err="1"/>
              <a:t>OpenROAD</a:t>
            </a:r>
            <a:r>
              <a:rPr lang="en-US" dirty="0"/>
              <a:t> provides support and resources for troubleshooting and customization.</a:t>
            </a:r>
          </a:p>
          <a:p>
            <a:endParaRPr lang="en-US" dirty="0"/>
          </a:p>
          <a:p>
            <a:r>
              <a:rPr lang="en-US" dirty="0"/>
              <a:t>Silicon Compiler simplifies the process by automating design translation.</a:t>
            </a:r>
          </a:p>
          <a:p>
            <a:r>
              <a:rPr lang="en-US" dirty="0"/>
              <a:t>Coriolis 2 provides a robust alternative with a range of design analysis capabilities.</a:t>
            </a:r>
          </a:p>
        </p:txBody>
      </p:sp>
      <p:sp>
        <p:nvSpPr>
          <p:cNvPr id="4" name="Slide Number Placeholder 3"/>
          <p:cNvSpPr>
            <a:spLocks noGrp="1"/>
          </p:cNvSpPr>
          <p:nvPr>
            <p:ph type="sldNum" sz="quarter" idx="5"/>
          </p:nvPr>
        </p:nvSpPr>
        <p:spPr/>
        <p:txBody>
          <a:bodyPr/>
          <a:lstStyle/>
          <a:p>
            <a:fld id="{24FDD09A-A7EA-F240-8C4A-3FAABB2D807F}" type="slidenum">
              <a:rPr lang="en-US" smtClean="0"/>
              <a:t>4</a:t>
            </a:fld>
            <a:endParaRPr lang="en-US" dirty="0"/>
          </a:p>
        </p:txBody>
      </p:sp>
    </p:spTree>
    <p:extLst>
      <p:ext uri="{BB962C8B-B14F-4D97-AF65-F5344CB8AC3E}">
        <p14:creationId xmlns:p14="http://schemas.microsoft.com/office/powerpoint/2010/main" val="358641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5156"/>
                </a:solidFill>
                <a:effectLst/>
                <a:latin typeface="Roboto" panose="020B0604020202020204" pitchFamily="2" charset="0"/>
              </a:rPr>
              <a:t>heterojunction bipolar transistors</a:t>
            </a:r>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6</a:t>
            </a:fld>
            <a:endParaRPr lang="en-US" dirty="0"/>
          </a:p>
        </p:txBody>
      </p:sp>
    </p:spTree>
    <p:extLst>
      <p:ext uri="{BB962C8B-B14F-4D97-AF65-F5344CB8AC3E}">
        <p14:creationId xmlns:p14="http://schemas.microsoft.com/office/powerpoint/2010/main" val="2463314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0D0D0D"/>
                </a:solidFill>
                <a:effectLst/>
                <a:latin typeface="Söhne"/>
              </a:rPr>
              <a:t>OpenRAM</a:t>
            </a:r>
            <a:r>
              <a:rPr lang="en-US" b="0" i="0" dirty="0">
                <a:solidFill>
                  <a:srgbClr val="0D0D0D"/>
                </a:solidFill>
                <a:effectLst/>
                <a:latin typeface="Söhne"/>
              </a:rPr>
              <a:t>: Offers parameterizable memory templates for various RAM types (e.g., single-port, dual-port, synchronous, asynchronous). It allows for customization of memory size, bit width, read/write access patterns, and technology-specific options.</a:t>
            </a:r>
          </a:p>
          <a:p>
            <a:endParaRPr lang="en-US" b="0" i="0" dirty="0">
              <a:solidFill>
                <a:srgbClr val="0D0D0D"/>
              </a:solidFill>
              <a:effectLst/>
              <a:latin typeface="Söhne"/>
            </a:endParaRPr>
          </a:p>
          <a:p>
            <a:r>
              <a:rPr lang="en-US" dirty="0"/>
              <a:t>Open-Source Fully-Autonomous SoC Synthesis</a:t>
            </a:r>
          </a:p>
        </p:txBody>
      </p:sp>
      <p:sp>
        <p:nvSpPr>
          <p:cNvPr id="4" name="Slide Number Placeholder 3"/>
          <p:cNvSpPr>
            <a:spLocks noGrp="1"/>
          </p:cNvSpPr>
          <p:nvPr>
            <p:ph type="sldNum" sz="quarter" idx="5"/>
          </p:nvPr>
        </p:nvSpPr>
        <p:spPr/>
        <p:txBody>
          <a:bodyPr/>
          <a:lstStyle/>
          <a:p>
            <a:fld id="{24FDD09A-A7EA-F240-8C4A-3FAABB2D807F}" type="slidenum">
              <a:rPr lang="en-US" smtClean="0"/>
              <a:t>8</a:t>
            </a:fld>
            <a:endParaRPr lang="en-US" dirty="0"/>
          </a:p>
        </p:txBody>
      </p:sp>
    </p:spTree>
    <p:extLst>
      <p:ext uri="{BB962C8B-B14F-4D97-AF65-F5344CB8AC3E}">
        <p14:creationId xmlns:p14="http://schemas.microsoft.com/office/powerpoint/2010/main" val="141365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FDD09A-A7EA-F240-8C4A-3FAABB2D807F}" type="slidenum">
              <a:rPr lang="en-US" smtClean="0"/>
              <a:t>10</a:t>
            </a:fld>
            <a:endParaRPr lang="en-US" dirty="0"/>
          </a:p>
        </p:txBody>
      </p:sp>
    </p:spTree>
    <p:extLst>
      <p:ext uri="{BB962C8B-B14F-4D97-AF65-F5344CB8AC3E}">
        <p14:creationId xmlns:p14="http://schemas.microsoft.com/office/powerpoint/2010/main" val="136395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B676F4BF-58E8-4644-984C-EB340D51F5F5}" type="datetime1">
              <a:rPr lang="en-US" smtClean="0"/>
              <a:t>4/30/2024</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p>
            <a:r>
              <a:rPr lang="en-US"/>
              <a:t>HEPIC 2024</a:t>
            </a:r>
            <a:endParaRPr lang="en-US" dirty="0"/>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6CF99335-C551-4F25-9CC7-CD2F6ABCC3C5}" type="datetime1">
              <a:rPr lang="en-US" smtClean="0"/>
              <a:t>4/30/2024</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p>
            <a:r>
              <a:rPr lang="en-US"/>
              <a:t>HEPIC 2024</a:t>
            </a:r>
            <a:endParaRPr lang="en-US" dirty="0"/>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B7456A83-9BAA-422E-8FC1-E9D3AC209971}" type="datetime1">
              <a:rPr lang="en-US" smtClean="0"/>
              <a:t>4/30/2024</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p>
            <a:r>
              <a:rPr lang="en-US"/>
              <a:t>HEPIC 2024</a:t>
            </a:r>
            <a:endParaRPr lang="en-US" dirty="0"/>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dirty="0"/>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FA083A99-C437-4956-9EF6-5413EB98CF1E}" type="datetime1">
              <a:rPr lang="en-US" smtClean="0"/>
              <a:t>4/30/2024</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p>
            <a:r>
              <a:rPr lang="en-US"/>
              <a:t>HEPIC 2024</a:t>
            </a:r>
            <a:endParaRPr lang="en-US" dirty="0"/>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6B50866D-920E-4CB3-B51D-FBA05D9E749B}" type="datetime1">
              <a:rPr lang="en-US" smtClean="0"/>
              <a:t>4/30/2024</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p>
            <a:r>
              <a:rPr lang="en-US"/>
              <a:t>HEPIC 2024</a:t>
            </a:r>
            <a:endParaRPr lang="en-US" dirty="0"/>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214D54C5-BB8A-4D05-9884-249203B78E6B}" type="datetime1">
              <a:rPr lang="en-US" smtClean="0"/>
              <a:t>4/30/2024</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a:t>HEPIC 2024</a:t>
            </a:r>
            <a:endParaRPr lang="en-US" dirty="0"/>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9C2C11B4-7F1B-4C8B-B487-CD854B8971E1}" type="datetime1">
              <a:rPr lang="en-US" smtClean="0"/>
              <a:t>4/30/2024</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p>
            <a:r>
              <a:rPr lang="en-US"/>
              <a:t>HEPIC 2024</a:t>
            </a:r>
            <a:endParaRPr lang="en-US" dirty="0"/>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4E4269DD-9A09-48C4-92D6-68D37FDF5C4C}" type="datetime1">
              <a:rPr lang="en-US" smtClean="0"/>
              <a:t>4/30/2024</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p>
            <a:r>
              <a:rPr lang="en-US"/>
              <a:t>HEPIC 2024</a:t>
            </a:r>
            <a:endParaRPr lang="en-US" dirty="0"/>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1AE13AAF-F838-4921-B074-70F93620B2AA}" type="datetime1">
              <a:rPr lang="en-US" smtClean="0"/>
              <a:t>4/30/2024</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a:t>HEPIC 2024</a:t>
            </a:r>
            <a:endParaRPr lang="en-US" dirty="0"/>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7BFE37A5-CF90-4A7C-BAB3-4BFBDA3F03CB}" type="datetime1">
              <a:rPr lang="en-US" smtClean="0"/>
              <a:t>4/30/2024</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a:t>HEPIC 2024</a:t>
            </a:r>
            <a:endParaRPr lang="en-US" dirty="0"/>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A5E606B1-F9C4-4951-BAD5-4041C1B9BDE7}" type="datetime1">
              <a:rPr lang="en-US" smtClean="0"/>
              <a:t>4/30/2024</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07231B71-F912-48F7-8983-45BF513ACF45}" type="datetime1">
              <a:rPr lang="en-US" smtClean="0"/>
              <a:t>4/30/2024</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F9819FEE-74DD-4E52-95F0-D91D18FCAB6B}" type="datetime1">
              <a:rPr lang="en-US" smtClean="0"/>
              <a:t>4/30/2024</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p>
            <a:r>
              <a:rPr lang="en-US"/>
              <a:t>HEPIC 2024</a:t>
            </a:r>
            <a:endParaRPr lang="en-US" dirty="0"/>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7F2BB789-87C5-4002-805B-30FC74B8F9CA}" type="datetime1">
              <a:rPr lang="en-US" smtClean="0"/>
              <a:t>4/30/2024</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p>
            <a:r>
              <a:rPr lang="en-US"/>
              <a:t>HEPIC 2024</a:t>
            </a:r>
            <a:endParaRPr lang="en-US" dirty="0"/>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7F327CB1-BAAF-4B4F-80F1-EC5CF16DC35A}" type="datetime1">
              <a:rPr lang="en-US" smtClean="0"/>
              <a:t>4/30/2024</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a:t>HEPIC 2024</a:t>
            </a:r>
            <a:endParaRPr lang="en-US" dirty="0"/>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338F7-66A1-CE42-B47D-915EB858AF62}"/>
              </a:ext>
            </a:extLst>
          </p:cNvPr>
          <p:cNvSpPr>
            <a:spLocks noGrp="1"/>
          </p:cNvSpPr>
          <p:nvPr>
            <p:ph type="ctrTitle"/>
          </p:nvPr>
        </p:nvSpPr>
        <p:spPr/>
        <p:txBody>
          <a:bodyPr/>
          <a:lstStyle/>
          <a:p>
            <a:r>
              <a:rPr lang="en-US" dirty="0"/>
              <a:t>Open-source ASIC ecosystem</a:t>
            </a:r>
          </a:p>
        </p:txBody>
      </p:sp>
      <p:sp>
        <p:nvSpPr>
          <p:cNvPr id="18" name="Subtitle 17">
            <a:extLst>
              <a:ext uri="{FF2B5EF4-FFF2-40B4-BE49-F238E27FC236}">
                <a16:creationId xmlns:a16="http://schemas.microsoft.com/office/drawing/2014/main" id="{FF717F94-ABF4-634D-A485-3CC785F4F3C8}"/>
              </a:ext>
            </a:extLst>
          </p:cNvPr>
          <p:cNvSpPr>
            <a:spLocks noGrp="1"/>
          </p:cNvSpPr>
          <p:nvPr>
            <p:ph type="subTitle" idx="1"/>
          </p:nvPr>
        </p:nvSpPr>
        <p:spPr>
          <a:xfrm>
            <a:off x="607059" y="2594824"/>
            <a:ext cx="10968916" cy="357392"/>
          </a:xfrm>
        </p:spPr>
        <p:txBody>
          <a:bodyPr/>
          <a:lstStyle/>
          <a:p>
            <a:r>
              <a:rPr lang="en-US" dirty="0"/>
              <a:t>HEPIC 2024</a:t>
            </a:r>
          </a:p>
          <a:p>
            <a:endParaRPr lang="en-US" dirty="0"/>
          </a:p>
        </p:txBody>
      </p:sp>
      <p:sp>
        <p:nvSpPr>
          <p:cNvPr id="35" name="Text Placeholder 34">
            <a:extLst>
              <a:ext uri="{FF2B5EF4-FFF2-40B4-BE49-F238E27FC236}">
                <a16:creationId xmlns:a16="http://schemas.microsoft.com/office/drawing/2014/main" id="{2C0C1110-2D7B-B345-8E7E-2B064CBE36C0}"/>
              </a:ext>
            </a:extLst>
          </p:cNvPr>
          <p:cNvSpPr>
            <a:spLocks noGrp="1"/>
          </p:cNvSpPr>
          <p:nvPr>
            <p:ph type="body" sz="quarter" idx="13"/>
          </p:nvPr>
        </p:nvSpPr>
        <p:spPr>
          <a:xfrm>
            <a:off x="542890" y="3014026"/>
            <a:ext cx="10968916" cy="267972"/>
          </a:xfrm>
        </p:spPr>
        <p:txBody>
          <a:bodyPr/>
          <a:lstStyle/>
          <a:p>
            <a:r>
              <a:rPr lang="en-US" sz="1600" b="0" dirty="0"/>
              <a:t>Tarun Prakash - 05/01/2024</a:t>
            </a:r>
          </a:p>
          <a:p>
            <a:r>
              <a:rPr lang="en-US" sz="1800" dirty="0"/>
              <a:t>Lawrence Berkeley National Laboratory</a:t>
            </a:r>
          </a:p>
          <a:p>
            <a:endParaRPr lang="en-US" dirty="0"/>
          </a:p>
        </p:txBody>
      </p:sp>
      <p:pic>
        <p:nvPicPr>
          <p:cNvPr id="8" name="Picture Placeholder 3">
            <a:extLst>
              <a:ext uri="{FF2B5EF4-FFF2-40B4-BE49-F238E27FC236}">
                <a16:creationId xmlns:a16="http://schemas.microsoft.com/office/drawing/2014/main" id="{94F6E11A-D281-489A-B236-8315ADC5FAF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 r="39"/>
          <a:stretch>
            <a:fillRect/>
          </a:stretch>
        </p:blipFill>
        <p:spPr>
          <a:xfrm>
            <a:off x="0" y="3709988"/>
            <a:ext cx="12192000" cy="3148012"/>
          </a:xfrm>
        </p:spPr>
      </p:pic>
    </p:spTree>
    <p:extLst>
      <p:ext uri="{BB962C8B-B14F-4D97-AF65-F5344CB8AC3E}">
        <p14:creationId xmlns:p14="http://schemas.microsoft.com/office/powerpoint/2010/main" val="210110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EBD9-3D95-498D-B2E3-936BCDD7D346}"/>
              </a:ext>
            </a:extLst>
          </p:cNvPr>
          <p:cNvSpPr>
            <a:spLocks noGrp="1"/>
          </p:cNvSpPr>
          <p:nvPr>
            <p:ph type="title"/>
          </p:nvPr>
        </p:nvSpPr>
        <p:spPr/>
        <p:txBody>
          <a:bodyPr/>
          <a:lstStyle/>
          <a:p>
            <a:r>
              <a:rPr lang="en-US" dirty="0"/>
              <a:t>Co-design and integration of nano sensors on CMOS</a:t>
            </a:r>
            <a:br>
              <a:rPr lang="en-US" dirty="0"/>
            </a:br>
            <a:endParaRPr lang="en-US" dirty="0"/>
          </a:p>
        </p:txBody>
      </p:sp>
      <p:sp>
        <p:nvSpPr>
          <p:cNvPr id="4" name="Text Placeholder 3">
            <a:extLst>
              <a:ext uri="{FF2B5EF4-FFF2-40B4-BE49-F238E27FC236}">
                <a16:creationId xmlns:a16="http://schemas.microsoft.com/office/drawing/2014/main" id="{6885ED34-FE97-447C-A3FD-FF2F1771A917}"/>
              </a:ext>
            </a:extLst>
          </p:cNvPr>
          <p:cNvSpPr>
            <a:spLocks noGrp="1"/>
          </p:cNvSpPr>
          <p:nvPr>
            <p:ph type="body" sz="quarter" idx="13"/>
          </p:nvPr>
        </p:nvSpPr>
        <p:spPr/>
        <p:txBody>
          <a:bodyPr/>
          <a:lstStyle/>
          <a:p>
            <a:r>
              <a:rPr lang="en-US" dirty="0"/>
              <a:t>Use of both opensource tools and Cadence tools</a:t>
            </a:r>
          </a:p>
        </p:txBody>
      </p:sp>
      <p:sp>
        <p:nvSpPr>
          <p:cNvPr id="5" name="Footer Placeholder 4">
            <a:extLst>
              <a:ext uri="{FF2B5EF4-FFF2-40B4-BE49-F238E27FC236}">
                <a16:creationId xmlns:a16="http://schemas.microsoft.com/office/drawing/2014/main" id="{EF7C4C06-E0CD-4CDB-AFF3-B82891E35D48}"/>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6EE0737D-922D-4444-B8CD-0CEC7792BD88}"/>
              </a:ext>
            </a:extLst>
          </p:cNvPr>
          <p:cNvSpPr>
            <a:spLocks noGrp="1"/>
          </p:cNvSpPr>
          <p:nvPr>
            <p:ph type="sldNum" sz="quarter" idx="16"/>
          </p:nvPr>
        </p:nvSpPr>
        <p:spPr/>
        <p:txBody>
          <a:bodyPr/>
          <a:lstStyle/>
          <a:p>
            <a:fld id="{0EF2EA88-E9D4-0C4F-A5DF-5FE49FAF8E2F}" type="slidenum">
              <a:rPr lang="en-US" smtClean="0"/>
              <a:pPr/>
              <a:t>10</a:t>
            </a:fld>
            <a:endParaRPr lang="en-US" dirty="0"/>
          </a:p>
        </p:txBody>
      </p:sp>
      <p:pic>
        <p:nvPicPr>
          <p:cNvPr id="4098" name="Picture 2">
            <a:extLst>
              <a:ext uri="{FF2B5EF4-FFF2-40B4-BE49-F238E27FC236}">
                <a16:creationId xmlns:a16="http://schemas.microsoft.com/office/drawing/2014/main" id="{E9295147-43A1-4676-BCD1-AF1BE7D8E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778" y="1802989"/>
            <a:ext cx="880099" cy="5720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B3021CC5-570B-46E7-A70E-2B40417DA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40" y="1853171"/>
            <a:ext cx="1077043" cy="4670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E90C69A-561D-48E6-B702-CAA6A7D245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4614" y="1802989"/>
            <a:ext cx="1684386" cy="6138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73A8CBC-70F2-4C89-A7B0-47619381E7A2}"/>
              </a:ext>
            </a:extLst>
          </p:cNvPr>
          <p:cNvSpPr txBox="1"/>
          <p:nvPr/>
        </p:nvSpPr>
        <p:spPr>
          <a:xfrm>
            <a:off x="5395938" y="1887612"/>
            <a:ext cx="4359292" cy="646331"/>
          </a:xfrm>
          <a:prstGeom prst="rect">
            <a:avLst/>
          </a:prstGeom>
          <a:noFill/>
        </p:spPr>
        <p:txBody>
          <a:bodyPr wrap="square">
            <a:spAutoFit/>
          </a:bodyPr>
          <a:lstStyle/>
          <a:p>
            <a:pPr indent="-342900" rtl="0">
              <a:spcBef>
                <a:spcPts val="0"/>
              </a:spcBef>
              <a:spcAft>
                <a:spcPts val="0"/>
              </a:spcAft>
            </a:pPr>
            <a:r>
              <a:rPr lang="en-US" sz="1800" b="0" i="0" u="none" strike="noStrike" dirty="0">
                <a:effectLst/>
                <a:latin typeface="+mj-lt"/>
              </a:rPr>
              <a:t>Nanotechnology Accelerator Program</a:t>
            </a:r>
            <a:br>
              <a:rPr lang="en-US" dirty="0">
                <a:latin typeface="+mj-lt"/>
              </a:rPr>
            </a:br>
            <a:endParaRPr lang="en-US" dirty="0">
              <a:latin typeface="+mj-lt"/>
            </a:endParaRPr>
          </a:p>
        </p:txBody>
      </p:sp>
      <p:pic>
        <p:nvPicPr>
          <p:cNvPr id="4103" name="Picture 7">
            <a:extLst>
              <a:ext uri="{FF2B5EF4-FFF2-40B4-BE49-F238E27FC236}">
                <a16:creationId xmlns:a16="http://schemas.microsoft.com/office/drawing/2014/main" id="{854E38FC-6B7A-4C73-8D73-97F359A325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8080" y="2660491"/>
            <a:ext cx="6843331" cy="23826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3A02111-02E8-4B29-B95D-1190FFFA9B80}"/>
              </a:ext>
            </a:extLst>
          </p:cNvPr>
          <p:cNvSpPr txBox="1"/>
          <p:nvPr/>
        </p:nvSpPr>
        <p:spPr>
          <a:xfrm>
            <a:off x="3626983" y="5137001"/>
            <a:ext cx="6293222" cy="1077218"/>
          </a:xfrm>
          <a:prstGeom prst="rect">
            <a:avLst/>
          </a:prstGeom>
          <a:noFill/>
        </p:spPr>
        <p:txBody>
          <a:bodyPr wrap="square">
            <a:spAutoFit/>
          </a:bodyPr>
          <a:lstStyle/>
          <a:p>
            <a:pPr marL="285750" indent="-285750"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Wafer-level run with </a:t>
            </a:r>
            <a:r>
              <a:rPr lang="en-US" sz="1600" b="1" i="0" u="none" strike="noStrike" dirty="0">
                <a:effectLst/>
                <a:latin typeface="Arial" panose="020B0604020202020204" pitchFamily="34" charset="0"/>
              </a:rPr>
              <a:t>excellent 1nm planarity, </a:t>
            </a:r>
            <a:r>
              <a:rPr lang="en-US" sz="1600" b="0" i="0" u="none" strike="noStrike" dirty="0">
                <a:effectLst/>
                <a:latin typeface="Arial" panose="020B0604020202020204" pitchFamily="34" charset="0"/>
              </a:rPr>
              <a:t>and</a:t>
            </a:r>
            <a:r>
              <a:rPr lang="en-US" sz="1600" b="1" i="0" u="none" strike="noStrike" dirty="0">
                <a:effectLst/>
                <a:latin typeface="Arial" panose="020B0604020202020204" pitchFamily="34" charset="0"/>
              </a:rPr>
              <a:t> small 0.4um feature size</a:t>
            </a:r>
            <a:endParaRPr lang="en-US" sz="1600" b="0" i="0" u="none" strike="noStrike" dirty="0">
              <a:effectLst/>
              <a:latin typeface="Arial" panose="020B0604020202020204" pitchFamily="34" charset="0"/>
            </a:endParaRPr>
          </a:p>
          <a:p>
            <a:pPr marL="285750" indent="-285750"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Design submitted in June 2023, including </a:t>
            </a:r>
            <a:r>
              <a:rPr lang="en-US" sz="1600" b="1" i="0" u="none" strike="noStrike" dirty="0">
                <a:effectLst/>
                <a:latin typeface="Arial" panose="020B0604020202020204" pitchFamily="34" charset="0"/>
              </a:rPr>
              <a:t>devices arrays </a:t>
            </a:r>
            <a:r>
              <a:rPr lang="en-US" sz="1600" b="0" i="0" u="none" strike="noStrike" dirty="0">
                <a:effectLst/>
                <a:latin typeface="Arial" panose="020B0604020202020204" pitchFamily="34" charset="0"/>
              </a:rPr>
              <a:t>and several variations of </a:t>
            </a:r>
            <a:r>
              <a:rPr lang="en-US" sz="1600" b="1" i="0" u="none" strike="noStrike" dirty="0">
                <a:effectLst/>
                <a:latin typeface="Arial" panose="020B0604020202020204" pitchFamily="34" charset="0"/>
              </a:rPr>
              <a:t>readout amplifiers</a:t>
            </a:r>
            <a:endParaRPr lang="en-US" sz="1600" b="0" i="0" u="none" strike="noStrike" dirty="0">
              <a:effectLst/>
              <a:latin typeface="Arial" panose="020B0604020202020204" pitchFamily="34" charset="0"/>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731E337-34EA-4B1E-ACE4-6B6983ADC4DA}"/>
                  </a:ext>
                </a:extLst>
              </p:cNvPr>
              <p:cNvSpPr txBox="1"/>
              <p:nvPr/>
            </p:nvSpPr>
            <p:spPr>
              <a:xfrm>
                <a:off x="1772059" y="1948190"/>
                <a:ext cx="237244"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p:sp>
            <p:nvSpPr>
              <p:cNvPr id="10" name="TextBox 9">
                <a:extLst>
                  <a:ext uri="{FF2B5EF4-FFF2-40B4-BE49-F238E27FC236}">
                    <a16:creationId xmlns:a16="http://schemas.microsoft.com/office/drawing/2014/main" id="{0731E337-34EA-4B1E-ACE4-6B6983ADC4DA}"/>
                  </a:ext>
                </a:extLst>
              </p:cNvPr>
              <p:cNvSpPr txBox="1">
                <a:spLocks noRot="1" noChangeAspect="1" noMove="1" noResize="1" noEditPoints="1" noAdjustHandles="1" noChangeArrowheads="1" noChangeShapeType="1" noTextEdit="1"/>
              </p:cNvSpPr>
              <p:nvPr/>
            </p:nvSpPr>
            <p:spPr>
              <a:xfrm>
                <a:off x="1772059" y="1948190"/>
                <a:ext cx="237244" cy="276999"/>
              </a:xfrm>
              <a:prstGeom prst="rect">
                <a:avLst/>
              </a:prstGeom>
              <a:blipFill>
                <a:blip r:embed="rId7"/>
                <a:stretch>
                  <a:fillRect l="-20513" r="-15385" b="-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FCA567A6-90B6-49D6-9AB1-7C79DA00A0C6}"/>
                  </a:ext>
                </a:extLst>
              </p:cNvPr>
              <p:cNvSpPr txBox="1"/>
              <p:nvPr/>
            </p:nvSpPr>
            <p:spPr>
              <a:xfrm>
                <a:off x="3726041" y="1948190"/>
                <a:ext cx="237244"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p:sp>
            <p:nvSpPr>
              <p:cNvPr id="18" name="TextBox 17">
                <a:extLst>
                  <a:ext uri="{FF2B5EF4-FFF2-40B4-BE49-F238E27FC236}">
                    <a16:creationId xmlns:a16="http://schemas.microsoft.com/office/drawing/2014/main" id="{FCA567A6-90B6-49D6-9AB1-7C79DA00A0C6}"/>
                  </a:ext>
                </a:extLst>
              </p:cNvPr>
              <p:cNvSpPr txBox="1">
                <a:spLocks noRot="1" noChangeAspect="1" noMove="1" noResize="1" noEditPoints="1" noAdjustHandles="1" noChangeArrowheads="1" noChangeShapeType="1" noTextEdit="1"/>
              </p:cNvSpPr>
              <p:nvPr/>
            </p:nvSpPr>
            <p:spPr>
              <a:xfrm>
                <a:off x="3726041" y="1948190"/>
                <a:ext cx="237244" cy="276999"/>
              </a:xfrm>
              <a:prstGeom prst="rect">
                <a:avLst/>
              </a:prstGeom>
              <a:blipFill>
                <a:blip r:embed="rId8"/>
                <a:stretch>
                  <a:fillRect l="-17949" r="-17949" b="-8889"/>
                </a:stretch>
              </a:blipFill>
            </p:spPr>
            <p:txBody>
              <a:bodyPr/>
              <a:lstStyle/>
              <a:p>
                <a:r>
                  <a:rPr lang="en-US">
                    <a:noFill/>
                  </a:rPr>
                  <a:t> </a:t>
                </a:r>
              </a:p>
            </p:txBody>
          </p:sp>
        </mc:Fallback>
      </mc:AlternateContent>
      <p:pic>
        <p:nvPicPr>
          <p:cNvPr id="4105" name="Picture 9">
            <a:extLst>
              <a:ext uri="{FF2B5EF4-FFF2-40B4-BE49-F238E27FC236}">
                <a16:creationId xmlns:a16="http://schemas.microsoft.com/office/drawing/2014/main" id="{7590A1F6-B9AF-41D4-BEDA-50174FFD51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672" y="2499338"/>
            <a:ext cx="1497883" cy="211266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DC657595-5916-4672-8651-1D1DFA1A3C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1160" y="2480056"/>
            <a:ext cx="1511554" cy="21319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6C19A0-314D-4697-82F4-6D4BA71DF50C}"/>
              </a:ext>
            </a:extLst>
          </p:cNvPr>
          <p:cNvSpPr txBox="1"/>
          <p:nvPr/>
        </p:nvSpPr>
        <p:spPr>
          <a:xfrm>
            <a:off x="643801" y="4994347"/>
            <a:ext cx="3082240" cy="1323439"/>
          </a:xfrm>
          <a:prstGeom prst="rect">
            <a:avLst/>
          </a:prstGeom>
          <a:noFill/>
        </p:spPr>
        <p:txBody>
          <a:bodyPr wrap="square" rtlCol="0">
            <a:spAutoFit/>
          </a:bodyPr>
          <a:lstStyle/>
          <a:p>
            <a:r>
              <a:rPr lang="en-US" sz="1000" dirty="0"/>
              <a:t>Layout images of the two tiles that were set to fabrication. (a) A fully passive chip which includes padded-out test structures of various sizes, designed to facilitate post-processing steps such as electrode and </a:t>
            </a:r>
            <a:r>
              <a:rPr lang="en-US" sz="1000" dirty="0" err="1"/>
              <a:t>hBN</a:t>
            </a:r>
            <a:r>
              <a:rPr lang="en-US" sz="1000" dirty="0"/>
              <a:t> flake deposition. (b) Three active </a:t>
            </a:r>
            <a:r>
              <a:rPr lang="en-US" sz="1000" dirty="0" err="1"/>
              <a:t>testchips</a:t>
            </a:r>
            <a:r>
              <a:rPr lang="en-US" sz="1000" dirty="0"/>
              <a:t>, including instrumentation amplifiers as well as experimental hybrid amplification structures.</a:t>
            </a:r>
          </a:p>
        </p:txBody>
      </p:sp>
      <p:sp>
        <p:nvSpPr>
          <p:cNvPr id="12" name="TextBox 11">
            <a:extLst>
              <a:ext uri="{FF2B5EF4-FFF2-40B4-BE49-F238E27FC236}">
                <a16:creationId xmlns:a16="http://schemas.microsoft.com/office/drawing/2014/main" id="{8DD4CDE4-F8D0-46FF-A13C-E58087C605A3}"/>
              </a:ext>
            </a:extLst>
          </p:cNvPr>
          <p:cNvSpPr txBox="1"/>
          <p:nvPr/>
        </p:nvSpPr>
        <p:spPr>
          <a:xfrm>
            <a:off x="1138659" y="4469130"/>
            <a:ext cx="255198" cy="246221"/>
          </a:xfrm>
          <a:prstGeom prst="rect">
            <a:avLst/>
          </a:prstGeom>
          <a:noFill/>
        </p:spPr>
        <p:txBody>
          <a:bodyPr wrap="none" rtlCol="0">
            <a:spAutoFit/>
          </a:bodyPr>
          <a:lstStyle/>
          <a:p>
            <a:r>
              <a:rPr lang="en-US" sz="1000" dirty="0"/>
              <a:t>a</a:t>
            </a:r>
            <a:endParaRPr lang="en-US" dirty="0"/>
          </a:p>
        </p:txBody>
      </p:sp>
      <p:sp>
        <p:nvSpPr>
          <p:cNvPr id="23" name="TextBox 22">
            <a:extLst>
              <a:ext uri="{FF2B5EF4-FFF2-40B4-BE49-F238E27FC236}">
                <a16:creationId xmlns:a16="http://schemas.microsoft.com/office/drawing/2014/main" id="{98227AC7-BC8F-44F5-B2A5-C4D8070FB249}"/>
              </a:ext>
            </a:extLst>
          </p:cNvPr>
          <p:cNvSpPr txBox="1"/>
          <p:nvPr/>
        </p:nvSpPr>
        <p:spPr>
          <a:xfrm>
            <a:off x="2809338" y="4488894"/>
            <a:ext cx="255198" cy="246221"/>
          </a:xfrm>
          <a:prstGeom prst="rect">
            <a:avLst/>
          </a:prstGeom>
          <a:noFill/>
        </p:spPr>
        <p:txBody>
          <a:bodyPr wrap="none" rtlCol="0">
            <a:spAutoFit/>
          </a:bodyPr>
          <a:lstStyle/>
          <a:p>
            <a:r>
              <a:rPr lang="en-US" sz="1000" dirty="0"/>
              <a:t>b</a:t>
            </a:r>
            <a:endParaRPr lang="en-US" dirty="0"/>
          </a:p>
        </p:txBody>
      </p:sp>
      <p:sp>
        <p:nvSpPr>
          <p:cNvPr id="25" name="TextBox 24">
            <a:extLst>
              <a:ext uri="{FF2B5EF4-FFF2-40B4-BE49-F238E27FC236}">
                <a16:creationId xmlns:a16="http://schemas.microsoft.com/office/drawing/2014/main" id="{B0654F59-B8D4-4A2B-9473-C108F00201BE}"/>
              </a:ext>
            </a:extLst>
          </p:cNvPr>
          <p:cNvSpPr txBox="1"/>
          <p:nvPr/>
        </p:nvSpPr>
        <p:spPr>
          <a:xfrm>
            <a:off x="2172739" y="6352142"/>
            <a:ext cx="6293222" cy="307777"/>
          </a:xfrm>
          <a:prstGeom prst="rect">
            <a:avLst/>
          </a:prstGeom>
          <a:noFill/>
        </p:spPr>
        <p:txBody>
          <a:bodyPr wrap="square">
            <a:spAutoFit/>
          </a:bodyPr>
          <a:lstStyle/>
          <a:p>
            <a:r>
              <a:rPr lang="en-US" sz="1400" dirty="0"/>
              <a:t>* Maurice and Katerina</a:t>
            </a:r>
          </a:p>
        </p:txBody>
      </p:sp>
    </p:spTree>
    <p:extLst>
      <p:ext uri="{BB962C8B-B14F-4D97-AF65-F5344CB8AC3E}">
        <p14:creationId xmlns:p14="http://schemas.microsoft.com/office/powerpoint/2010/main" val="334733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42BC-4876-43BC-9A7D-85A8419B3785}"/>
              </a:ext>
            </a:extLst>
          </p:cNvPr>
          <p:cNvSpPr>
            <a:spLocks noGrp="1"/>
          </p:cNvSpPr>
          <p:nvPr>
            <p:ph type="title"/>
          </p:nvPr>
        </p:nvSpPr>
        <p:spPr/>
        <p:txBody>
          <a:bodyPr/>
          <a:lstStyle/>
          <a:p>
            <a:r>
              <a:rPr lang="en-US" dirty="0"/>
              <a:t> Lessons Learned</a:t>
            </a:r>
          </a:p>
        </p:txBody>
      </p:sp>
      <p:sp>
        <p:nvSpPr>
          <p:cNvPr id="3" name="Content Placeholder 2">
            <a:extLst>
              <a:ext uri="{FF2B5EF4-FFF2-40B4-BE49-F238E27FC236}">
                <a16:creationId xmlns:a16="http://schemas.microsoft.com/office/drawing/2014/main" id="{A0CEB826-1DB8-487D-9971-A3D25548F747}"/>
              </a:ext>
            </a:extLst>
          </p:cNvPr>
          <p:cNvSpPr>
            <a:spLocks noGrp="1"/>
          </p:cNvSpPr>
          <p:nvPr>
            <p:ph idx="1"/>
          </p:nvPr>
        </p:nvSpPr>
        <p:spPr/>
        <p:txBody>
          <a:bodyPr/>
          <a:lstStyle/>
          <a:p>
            <a:r>
              <a:rPr lang="en-US" sz="1800" dirty="0"/>
              <a:t>Background:</a:t>
            </a:r>
          </a:p>
          <a:p>
            <a:pPr lvl="1"/>
            <a:r>
              <a:rPr lang="en-US" sz="1800" dirty="0"/>
              <a:t>Utilized </a:t>
            </a:r>
            <a:r>
              <a:rPr lang="en-US" sz="1800" dirty="0" err="1"/>
              <a:t>Skywater</a:t>
            </a:r>
            <a:r>
              <a:rPr lang="en-US" sz="1800" dirty="0"/>
              <a:t> 130 Open PDK in open-source tools.</a:t>
            </a:r>
          </a:p>
          <a:p>
            <a:pPr lvl="1"/>
            <a:r>
              <a:rPr lang="en-US" sz="1800" dirty="0"/>
              <a:t>Transitioned to commercial Cadence tools employing </a:t>
            </a:r>
            <a:r>
              <a:rPr lang="en-US" sz="1800" dirty="0" err="1"/>
              <a:t>Skywater</a:t>
            </a:r>
            <a:r>
              <a:rPr lang="en-US" sz="1800" dirty="0"/>
              <a:t> 130 PDK.</a:t>
            </a:r>
          </a:p>
          <a:p>
            <a:r>
              <a:rPr lang="en-US" sz="1800" dirty="0"/>
              <a:t>Observations &amp; Challenges:</a:t>
            </a:r>
          </a:p>
          <a:p>
            <a:pPr lvl="1"/>
            <a:r>
              <a:rPr lang="en-US" sz="1800" dirty="0"/>
              <a:t>Layer Discrepancies: Open Source GDS contained duplicate mapping layers (e.g., diff, tap), causing issues during export/import due to lack of duplication in Commercial GDS.</a:t>
            </a:r>
          </a:p>
          <a:p>
            <a:pPr lvl="1"/>
            <a:r>
              <a:rPr lang="en-US" sz="1800" dirty="0"/>
              <a:t>Transistor Generation: Transistors generated in open-source toolchain using specific layers (e.g., tap under guard ring) led to incompatibility with Cadence tools.</a:t>
            </a:r>
          </a:p>
          <a:p>
            <a:r>
              <a:rPr lang="en-US" sz="1800" dirty="0"/>
              <a:t>Mitigation Strategies:</a:t>
            </a:r>
          </a:p>
          <a:p>
            <a:pPr lvl="1"/>
            <a:r>
              <a:rPr lang="en-US" sz="1800" dirty="0"/>
              <a:t>Manual Layer Adjustment: Manually adding missing layers or adjusting mappings in Cadence tools.</a:t>
            </a:r>
          </a:p>
          <a:p>
            <a:pPr lvl="1"/>
            <a:r>
              <a:rPr lang="en-US" sz="1800" dirty="0"/>
              <a:t>Thorough Verification: Double-checking designs to ensure compatibility across toolchains.</a:t>
            </a:r>
          </a:p>
          <a:p>
            <a:pPr lvl="1"/>
            <a:r>
              <a:rPr lang="en-US" sz="1800" dirty="0"/>
              <a:t>Rule Book Alignment: Ensuring design adheres to guidelines specified in commercial PDK documentation.</a:t>
            </a:r>
          </a:p>
        </p:txBody>
      </p:sp>
      <p:sp>
        <p:nvSpPr>
          <p:cNvPr id="4" name="Text Placeholder 3">
            <a:extLst>
              <a:ext uri="{FF2B5EF4-FFF2-40B4-BE49-F238E27FC236}">
                <a16:creationId xmlns:a16="http://schemas.microsoft.com/office/drawing/2014/main" id="{70317612-C0CE-4991-9668-1700C73C66A4}"/>
              </a:ext>
            </a:extLst>
          </p:cNvPr>
          <p:cNvSpPr>
            <a:spLocks noGrp="1"/>
          </p:cNvSpPr>
          <p:nvPr>
            <p:ph type="body" sz="quarter" idx="13"/>
          </p:nvPr>
        </p:nvSpPr>
        <p:spPr/>
        <p:txBody>
          <a:bodyPr/>
          <a:lstStyle/>
          <a:p>
            <a:r>
              <a:rPr lang="en-US" dirty="0"/>
              <a:t>Transitioning from Open Source to Cadence Tools – SkyWater130</a:t>
            </a:r>
          </a:p>
        </p:txBody>
      </p:sp>
      <p:sp>
        <p:nvSpPr>
          <p:cNvPr id="5" name="Footer Placeholder 4">
            <a:extLst>
              <a:ext uri="{FF2B5EF4-FFF2-40B4-BE49-F238E27FC236}">
                <a16:creationId xmlns:a16="http://schemas.microsoft.com/office/drawing/2014/main" id="{1DC04CB5-F0B8-47E0-A00D-F0F35190D05A}"/>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ECA85F87-55D9-46CF-97F1-DE275E2074A8}"/>
              </a:ext>
            </a:extLst>
          </p:cNvPr>
          <p:cNvSpPr>
            <a:spLocks noGrp="1"/>
          </p:cNvSpPr>
          <p:nvPr>
            <p:ph type="sldNum" sz="quarter" idx="16"/>
          </p:nvPr>
        </p:nvSpPr>
        <p:spPr/>
        <p:txBody>
          <a:bodyPr/>
          <a:lstStyle/>
          <a:p>
            <a:fld id="{0EF2EA88-E9D4-0C4F-A5DF-5FE49FAF8E2F}" type="slidenum">
              <a:rPr lang="en-US" smtClean="0"/>
              <a:pPr/>
              <a:t>11</a:t>
            </a:fld>
            <a:endParaRPr lang="en-US" dirty="0"/>
          </a:p>
        </p:txBody>
      </p:sp>
    </p:spTree>
    <p:extLst>
      <p:ext uri="{BB962C8B-B14F-4D97-AF65-F5344CB8AC3E}">
        <p14:creationId xmlns:p14="http://schemas.microsoft.com/office/powerpoint/2010/main" val="706794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E91A-37B2-43F5-9634-75A77F933AC9}"/>
              </a:ext>
            </a:extLst>
          </p:cNvPr>
          <p:cNvSpPr>
            <a:spLocks noGrp="1"/>
          </p:cNvSpPr>
          <p:nvPr>
            <p:ph type="title"/>
          </p:nvPr>
        </p:nvSpPr>
        <p:spPr/>
        <p:txBody>
          <a:bodyPr/>
          <a:lstStyle/>
          <a:p>
            <a:r>
              <a:rPr lang="en-US" dirty="0"/>
              <a:t>Performance Evaluation of Digital tools </a:t>
            </a:r>
          </a:p>
        </p:txBody>
      </p:sp>
      <p:sp>
        <p:nvSpPr>
          <p:cNvPr id="4" name="Text Placeholder 3">
            <a:extLst>
              <a:ext uri="{FF2B5EF4-FFF2-40B4-BE49-F238E27FC236}">
                <a16:creationId xmlns:a16="http://schemas.microsoft.com/office/drawing/2014/main" id="{1A06C7F8-CB01-42FF-910D-840B8036D5C4}"/>
              </a:ext>
            </a:extLst>
          </p:cNvPr>
          <p:cNvSpPr>
            <a:spLocks noGrp="1"/>
          </p:cNvSpPr>
          <p:nvPr>
            <p:ph type="body" sz="quarter" idx="13"/>
          </p:nvPr>
        </p:nvSpPr>
        <p:spPr/>
        <p:txBody>
          <a:bodyPr/>
          <a:lstStyle/>
          <a:p>
            <a:r>
              <a:rPr lang="en-US" dirty="0"/>
              <a:t>Proprietary tool and </a:t>
            </a:r>
            <a:r>
              <a:rPr lang="en-US" dirty="0" err="1"/>
              <a:t>OpenRoad</a:t>
            </a:r>
            <a:r>
              <a:rPr lang="en-US" dirty="0"/>
              <a:t> flow scripts</a:t>
            </a:r>
          </a:p>
        </p:txBody>
      </p:sp>
      <p:sp>
        <p:nvSpPr>
          <p:cNvPr id="5" name="Footer Placeholder 4">
            <a:extLst>
              <a:ext uri="{FF2B5EF4-FFF2-40B4-BE49-F238E27FC236}">
                <a16:creationId xmlns:a16="http://schemas.microsoft.com/office/drawing/2014/main" id="{D506F36C-6A31-4C3D-9AF6-A50398C55DF2}"/>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EDF11AE6-75AD-47C8-9F63-6A0E14B88ABE}"/>
              </a:ext>
            </a:extLst>
          </p:cNvPr>
          <p:cNvSpPr>
            <a:spLocks noGrp="1"/>
          </p:cNvSpPr>
          <p:nvPr>
            <p:ph type="sldNum" sz="quarter" idx="16"/>
          </p:nvPr>
        </p:nvSpPr>
        <p:spPr/>
        <p:txBody>
          <a:bodyPr/>
          <a:lstStyle/>
          <a:p>
            <a:fld id="{0EF2EA88-E9D4-0C4F-A5DF-5FE49FAF8E2F}" type="slidenum">
              <a:rPr lang="en-US" smtClean="0"/>
              <a:pPr/>
              <a:t>12</a:t>
            </a:fld>
            <a:endParaRPr lang="en-US" dirty="0"/>
          </a:p>
        </p:txBody>
      </p:sp>
      <p:sp>
        <p:nvSpPr>
          <p:cNvPr id="16" name="TextBox 15">
            <a:extLst>
              <a:ext uri="{FF2B5EF4-FFF2-40B4-BE49-F238E27FC236}">
                <a16:creationId xmlns:a16="http://schemas.microsoft.com/office/drawing/2014/main" id="{802BCC8B-6BCF-4279-A4D7-3F474862C579}"/>
              </a:ext>
            </a:extLst>
          </p:cNvPr>
          <p:cNvSpPr txBox="1"/>
          <p:nvPr/>
        </p:nvSpPr>
        <p:spPr>
          <a:xfrm>
            <a:off x="8637903" y="5814040"/>
            <a:ext cx="3865417" cy="523220"/>
          </a:xfrm>
          <a:prstGeom prst="rect">
            <a:avLst/>
          </a:prstGeom>
          <a:noFill/>
        </p:spPr>
        <p:txBody>
          <a:bodyPr wrap="square">
            <a:spAutoFit/>
          </a:bodyPr>
          <a:lstStyle/>
          <a:p>
            <a:r>
              <a:rPr lang="en-US" sz="1400" b="0" i="0" u="none" strike="noStrike" dirty="0">
                <a:solidFill>
                  <a:srgbClr val="000000"/>
                </a:solidFill>
                <a:effectLst/>
                <a:latin typeface="Arial" panose="020B0604020202020204" pitchFamily="34" charset="0"/>
              </a:rPr>
              <a:t>*Darren Lyles, Meriam Bautista, </a:t>
            </a:r>
          </a:p>
          <a:p>
            <a:r>
              <a:rPr lang="en-US" sz="1400" b="0" i="0" u="none" strike="noStrike" dirty="0" err="1">
                <a:solidFill>
                  <a:srgbClr val="000000"/>
                </a:solidFill>
                <a:effectLst/>
                <a:latin typeface="Arial" panose="020B0604020202020204" pitchFamily="34" charset="0"/>
              </a:rPr>
              <a:t>Nirmalendu</a:t>
            </a:r>
            <a:r>
              <a:rPr lang="en-US" sz="1400" b="0" i="0" u="none" strike="noStrike" dirty="0">
                <a:solidFill>
                  <a:srgbClr val="000000"/>
                </a:solidFill>
                <a:effectLst/>
                <a:latin typeface="Arial" panose="020B0604020202020204" pitchFamily="34" charset="0"/>
              </a:rPr>
              <a:t> Patra, John </a:t>
            </a:r>
            <a:r>
              <a:rPr lang="en-US" sz="1400" b="0" i="0" u="none" strike="noStrike" dirty="0" err="1">
                <a:solidFill>
                  <a:srgbClr val="000000"/>
                </a:solidFill>
                <a:effectLst/>
                <a:latin typeface="Arial" panose="020B0604020202020204" pitchFamily="34" charset="0"/>
              </a:rPr>
              <a:t>Shalf</a:t>
            </a:r>
            <a:endParaRPr lang="en-US" sz="1400" dirty="0"/>
          </a:p>
        </p:txBody>
      </p:sp>
      <p:pic>
        <p:nvPicPr>
          <p:cNvPr id="20" name="Picture 19">
            <a:extLst>
              <a:ext uri="{FF2B5EF4-FFF2-40B4-BE49-F238E27FC236}">
                <a16:creationId xmlns:a16="http://schemas.microsoft.com/office/drawing/2014/main" id="{D6A876C5-BD20-4559-AA4B-C920478BDCDB}"/>
              </a:ext>
            </a:extLst>
          </p:cNvPr>
          <p:cNvPicPr>
            <a:picLocks noChangeAspect="1"/>
          </p:cNvPicPr>
          <p:nvPr/>
        </p:nvPicPr>
        <p:blipFill rotWithShape="1">
          <a:blip r:embed="rId2"/>
          <a:srcRect r="15245"/>
          <a:stretch/>
        </p:blipFill>
        <p:spPr>
          <a:xfrm>
            <a:off x="691205" y="1784697"/>
            <a:ext cx="4423567" cy="2002055"/>
          </a:xfrm>
          <a:prstGeom prst="rect">
            <a:avLst/>
          </a:prstGeom>
        </p:spPr>
      </p:pic>
      <p:pic>
        <p:nvPicPr>
          <p:cNvPr id="22" name="Picture 21">
            <a:extLst>
              <a:ext uri="{FF2B5EF4-FFF2-40B4-BE49-F238E27FC236}">
                <a16:creationId xmlns:a16="http://schemas.microsoft.com/office/drawing/2014/main" id="{39990A7A-F182-4E41-BBB2-3A84CDC02782}"/>
              </a:ext>
            </a:extLst>
          </p:cNvPr>
          <p:cNvPicPr>
            <a:picLocks noChangeAspect="1"/>
          </p:cNvPicPr>
          <p:nvPr/>
        </p:nvPicPr>
        <p:blipFill rotWithShape="1">
          <a:blip r:embed="rId3"/>
          <a:srcRect r="16561"/>
          <a:stretch/>
        </p:blipFill>
        <p:spPr>
          <a:xfrm>
            <a:off x="6505943" y="1726309"/>
            <a:ext cx="4652670" cy="2164760"/>
          </a:xfrm>
          <a:prstGeom prst="rect">
            <a:avLst/>
          </a:prstGeom>
        </p:spPr>
      </p:pic>
      <p:pic>
        <p:nvPicPr>
          <p:cNvPr id="24" name="Picture 23">
            <a:extLst>
              <a:ext uri="{FF2B5EF4-FFF2-40B4-BE49-F238E27FC236}">
                <a16:creationId xmlns:a16="http://schemas.microsoft.com/office/drawing/2014/main" id="{A44ABBD9-91E3-4250-B4F6-C64AACBD466C}"/>
              </a:ext>
            </a:extLst>
          </p:cNvPr>
          <p:cNvPicPr>
            <a:picLocks noChangeAspect="1"/>
          </p:cNvPicPr>
          <p:nvPr/>
        </p:nvPicPr>
        <p:blipFill rotWithShape="1">
          <a:blip r:embed="rId4"/>
          <a:srcRect l="5938" r="7964"/>
          <a:stretch/>
        </p:blipFill>
        <p:spPr>
          <a:xfrm>
            <a:off x="3554098" y="3953905"/>
            <a:ext cx="4512094" cy="2024259"/>
          </a:xfrm>
          <a:prstGeom prst="rect">
            <a:avLst/>
          </a:prstGeom>
        </p:spPr>
      </p:pic>
    </p:spTree>
    <p:extLst>
      <p:ext uri="{BB962C8B-B14F-4D97-AF65-F5344CB8AC3E}">
        <p14:creationId xmlns:p14="http://schemas.microsoft.com/office/powerpoint/2010/main" val="340920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9ED8DB-1275-4DB8-9B9D-54C2CD92441B}"/>
              </a:ext>
            </a:extLst>
          </p:cNvPr>
          <p:cNvSpPr>
            <a:spLocks noGrp="1"/>
          </p:cNvSpPr>
          <p:nvPr>
            <p:ph idx="1"/>
          </p:nvPr>
        </p:nvSpPr>
        <p:spPr/>
        <p:txBody>
          <a:bodyPr/>
          <a:lstStyle/>
          <a:p>
            <a:pPr marL="0" indent="0" algn="ctr">
              <a:buNone/>
            </a:pPr>
            <a:r>
              <a:rPr lang="en-US" dirty="0"/>
              <a:t>Thank you</a:t>
            </a:r>
          </a:p>
        </p:txBody>
      </p:sp>
      <p:sp>
        <p:nvSpPr>
          <p:cNvPr id="5" name="Footer Placeholder 4">
            <a:extLst>
              <a:ext uri="{FF2B5EF4-FFF2-40B4-BE49-F238E27FC236}">
                <a16:creationId xmlns:a16="http://schemas.microsoft.com/office/drawing/2014/main" id="{294461C8-8960-4C79-81B9-46D1A2BF99AF}"/>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268D9A52-E266-4521-A148-0702BC0746F1}"/>
              </a:ext>
            </a:extLst>
          </p:cNvPr>
          <p:cNvSpPr>
            <a:spLocks noGrp="1"/>
          </p:cNvSpPr>
          <p:nvPr>
            <p:ph type="sldNum" sz="quarter" idx="16"/>
          </p:nvPr>
        </p:nvSpPr>
        <p:spPr/>
        <p:txBody>
          <a:bodyPr/>
          <a:lstStyle/>
          <a:p>
            <a:fld id="{0EF2EA88-E9D4-0C4F-A5DF-5FE49FAF8E2F}" type="slidenum">
              <a:rPr lang="en-US" smtClean="0"/>
              <a:pPr/>
              <a:t>13</a:t>
            </a:fld>
            <a:endParaRPr lang="en-US" dirty="0"/>
          </a:p>
        </p:txBody>
      </p:sp>
    </p:spTree>
    <p:extLst>
      <p:ext uri="{BB962C8B-B14F-4D97-AF65-F5344CB8AC3E}">
        <p14:creationId xmlns:p14="http://schemas.microsoft.com/office/powerpoint/2010/main" val="163941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76BC-2C9C-4EB7-8903-04703B7335F9}"/>
              </a:ext>
            </a:extLst>
          </p:cNvPr>
          <p:cNvSpPr>
            <a:spLocks noGrp="1"/>
          </p:cNvSpPr>
          <p:nvPr>
            <p:ph type="title"/>
          </p:nvPr>
        </p:nvSpPr>
        <p:spPr/>
        <p:txBody>
          <a:bodyPr/>
          <a:lstStyle/>
          <a:p>
            <a:r>
              <a:rPr lang="en-US" dirty="0"/>
              <a:t>Exploring the Open-Source ASIC Ecosystem: Diving In</a:t>
            </a: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C17993AF-C24A-44FB-B3B3-9B9EF692B969}"/>
              </a:ext>
            </a:extLst>
          </p:cNvPr>
          <p:cNvSpPr>
            <a:spLocks noGrp="1"/>
          </p:cNvSpPr>
          <p:nvPr>
            <p:ph idx="1"/>
          </p:nvPr>
        </p:nvSpPr>
        <p:spPr>
          <a:xfrm>
            <a:off x="685376" y="1181100"/>
            <a:ext cx="11008784" cy="809065"/>
          </a:xfrm>
        </p:spPr>
        <p:txBody>
          <a:bodyPr/>
          <a:lstStyle/>
          <a:p>
            <a:r>
              <a:rPr lang="en-US" dirty="0"/>
              <a:t>Brief overview of the open-source ASIC ecosystem revolutionizing chip design.</a:t>
            </a:r>
          </a:p>
        </p:txBody>
      </p:sp>
      <p:sp>
        <p:nvSpPr>
          <p:cNvPr id="5" name="Footer Placeholder 4">
            <a:extLst>
              <a:ext uri="{FF2B5EF4-FFF2-40B4-BE49-F238E27FC236}">
                <a16:creationId xmlns:a16="http://schemas.microsoft.com/office/drawing/2014/main" id="{BD854CDB-F95C-40BF-B206-6F18FAAF86E8}"/>
              </a:ext>
            </a:extLst>
          </p:cNvPr>
          <p:cNvSpPr>
            <a:spLocks noGrp="1"/>
          </p:cNvSpPr>
          <p:nvPr>
            <p:ph type="ftr" sz="quarter" idx="15"/>
          </p:nvPr>
        </p:nvSpPr>
        <p:spPr/>
        <p:txBody>
          <a:bodyPr/>
          <a:lstStyle/>
          <a:p>
            <a:r>
              <a:rPr lang="en-US" dirty="0"/>
              <a:t>HEPIC 2024</a:t>
            </a:r>
          </a:p>
        </p:txBody>
      </p:sp>
      <p:sp>
        <p:nvSpPr>
          <p:cNvPr id="6" name="Slide Number Placeholder 5">
            <a:extLst>
              <a:ext uri="{FF2B5EF4-FFF2-40B4-BE49-F238E27FC236}">
                <a16:creationId xmlns:a16="http://schemas.microsoft.com/office/drawing/2014/main" id="{CC902E64-4B81-4DBB-B1DC-B18E5C25AC32}"/>
              </a:ext>
            </a:extLst>
          </p:cNvPr>
          <p:cNvSpPr>
            <a:spLocks noGrp="1"/>
          </p:cNvSpPr>
          <p:nvPr>
            <p:ph type="sldNum" sz="quarter" idx="16"/>
          </p:nvPr>
        </p:nvSpPr>
        <p:spPr/>
        <p:txBody>
          <a:bodyPr/>
          <a:lstStyle/>
          <a:p>
            <a:fld id="{0EF2EA88-E9D4-0C4F-A5DF-5FE49FAF8E2F}" type="slidenum">
              <a:rPr lang="en-US" smtClean="0"/>
              <a:pPr/>
              <a:t>2</a:t>
            </a:fld>
            <a:endParaRPr lang="en-US" dirty="0"/>
          </a:p>
        </p:txBody>
      </p:sp>
      <p:sp>
        <p:nvSpPr>
          <p:cNvPr id="8" name="Content Placeholder 2">
            <a:extLst>
              <a:ext uri="{FF2B5EF4-FFF2-40B4-BE49-F238E27FC236}">
                <a16:creationId xmlns:a16="http://schemas.microsoft.com/office/drawing/2014/main" id="{5490D3CC-E067-42F3-8827-650EC7D3100F}"/>
              </a:ext>
            </a:extLst>
          </p:cNvPr>
          <p:cNvSpPr txBox="1">
            <a:spLocks/>
          </p:cNvSpPr>
          <p:nvPr/>
        </p:nvSpPr>
        <p:spPr>
          <a:xfrm>
            <a:off x="685376" y="3030855"/>
            <a:ext cx="11008784" cy="2264842"/>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Key components of the open-source ASIC ecosystem:</a:t>
            </a:r>
          </a:p>
          <a:p>
            <a:pPr lvl="1"/>
            <a:r>
              <a:rPr lang="en-US" dirty="0"/>
              <a:t>Open-source toolchain and methodologies</a:t>
            </a:r>
          </a:p>
          <a:p>
            <a:pPr lvl="1"/>
            <a:r>
              <a:rPr lang="en-US" dirty="0"/>
              <a:t>Open-source PDKs</a:t>
            </a:r>
          </a:p>
          <a:p>
            <a:pPr lvl="1"/>
            <a:r>
              <a:rPr lang="en-US" dirty="0"/>
              <a:t>Open-source ASIC cores</a:t>
            </a:r>
          </a:p>
        </p:txBody>
      </p:sp>
      <p:sp>
        <p:nvSpPr>
          <p:cNvPr id="11" name="Title 1">
            <a:extLst>
              <a:ext uri="{FF2B5EF4-FFF2-40B4-BE49-F238E27FC236}">
                <a16:creationId xmlns:a16="http://schemas.microsoft.com/office/drawing/2014/main" id="{F5657A71-22B1-4760-86E1-AD7CD4CA4662}"/>
              </a:ext>
            </a:extLst>
          </p:cNvPr>
          <p:cNvSpPr txBox="1">
            <a:spLocks/>
          </p:cNvSpPr>
          <p:nvPr/>
        </p:nvSpPr>
        <p:spPr>
          <a:xfrm>
            <a:off x="573618" y="2335713"/>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b="1" i="0" kern="1200" cap="none" baseline="0">
                <a:solidFill>
                  <a:srgbClr val="313C5A"/>
                </a:solidFill>
                <a:latin typeface="+mj-lt"/>
                <a:ea typeface="+mj-ea"/>
                <a:cs typeface="+mj-cs"/>
              </a:defRPr>
            </a:lvl1pPr>
          </a:lstStyle>
          <a:p>
            <a:r>
              <a:rPr lang="en-US" dirty="0"/>
              <a:t>Foundation of the Ecosystem</a:t>
            </a:r>
          </a:p>
        </p:txBody>
      </p:sp>
    </p:spTree>
    <p:extLst>
      <p:ext uri="{BB962C8B-B14F-4D97-AF65-F5344CB8AC3E}">
        <p14:creationId xmlns:p14="http://schemas.microsoft.com/office/powerpoint/2010/main" val="399646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5019E-F2B1-4EA6-B915-0CCE3DFC631A}"/>
              </a:ext>
            </a:extLst>
          </p:cNvPr>
          <p:cNvSpPr>
            <a:spLocks noGrp="1"/>
          </p:cNvSpPr>
          <p:nvPr>
            <p:ph type="title"/>
          </p:nvPr>
        </p:nvSpPr>
        <p:spPr/>
        <p:txBody>
          <a:bodyPr/>
          <a:lstStyle/>
          <a:p>
            <a:r>
              <a:rPr lang="en-US" dirty="0"/>
              <a:t>Analog Toolchain</a:t>
            </a:r>
          </a:p>
        </p:txBody>
      </p:sp>
      <p:sp>
        <p:nvSpPr>
          <p:cNvPr id="3" name="Content Placeholder 2">
            <a:extLst>
              <a:ext uri="{FF2B5EF4-FFF2-40B4-BE49-F238E27FC236}">
                <a16:creationId xmlns:a16="http://schemas.microsoft.com/office/drawing/2014/main" id="{B2674805-2DDB-42C4-B81D-1A2519AD794B}"/>
              </a:ext>
            </a:extLst>
          </p:cNvPr>
          <p:cNvSpPr>
            <a:spLocks noGrp="1"/>
          </p:cNvSpPr>
          <p:nvPr>
            <p:ph idx="1"/>
          </p:nvPr>
        </p:nvSpPr>
        <p:spPr>
          <a:xfrm>
            <a:off x="573617" y="1686719"/>
            <a:ext cx="3509399" cy="4495799"/>
          </a:xfrm>
        </p:spPr>
        <p:txBody>
          <a:bodyPr/>
          <a:lstStyle/>
          <a:p>
            <a:endParaRPr lang="en-US" dirty="0"/>
          </a:p>
          <a:p>
            <a:pPr lvl="1"/>
            <a:r>
              <a:rPr lang="en-US" sz="1400" dirty="0"/>
              <a:t> Text-based layout editor known for its precision and control over layout geometries. Offers hierarchical design capabilities and integrates with various tools for simulation and verification.</a:t>
            </a:r>
          </a:p>
          <a:p>
            <a:pPr marL="228600" lvl="1" indent="0">
              <a:buNone/>
            </a:pPr>
            <a:endParaRPr lang="en-US" dirty="0"/>
          </a:p>
          <a:p>
            <a:pPr lvl="1"/>
            <a:endParaRPr lang="en-US" dirty="0"/>
          </a:p>
        </p:txBody>
      </p:sp>
      <p:sp>
        <p:nvSpPr>
          <p:cNvPr id="4" name="Text Placeholder 3">
            <a:extLst>
              <a:ext uri="{FF2B5EF4-FFF2-40B4-BE49-F238E27FC236}">
                <a16:creationId xmlns:a16="http://schemas.microsoft.com/office/drawing/2014/main" id="{AA526CB3-B1F2-46A5-AE5B-B5490E1BDFF0}"/>
              </a:ext>
            </a:extLst>
          </p:cNvPr>
          <p:cNvSpPr>
            <a:spLocks noGrp="1"/>
          </p:cNvSpPr>
          <p:nvPr>
            <p:ph type="body" sz="quarter" idx="13"/>
          </p:nvPr>
        </p:nvSpPr>
        <p:spPr>
          <a:xfrm>
            <a:off x="591610" y="1071426"/>
            <a:ext cx="3589203" cy="457200"/>
          </a:xfrm>
        </p:spPr>
        <p:txBody>
          <a:bodyPr/>
          <a:lstStyle/>
          <a:p>
            <a:r>
              <a:rPr lang="en-US" dirty="0"/>
              <a:t>Layout design tools. </a:t>
            </a:r>
          </a:p>
        </p:txBody>
      </p:sp>
      <p:sp>
        <p:nvSpPr>
          <p:cNvPr id="5" name="Footer Placeholder 4">
            <a:extLst>
              <a:ext uri="{FF2B5EF4-FFF2-40B4-BE49-F238E27FC236}">
                <a16:creationId xmlns:a16="http://schemas.microsoft.com/office/drawing/2014/main" id="{3E2646FD-103C-493D-85C2-751BE8977329}"/>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5D48105F-F387-40A6-9F31-E177D00CF02A}"/>
              </a:ext>
            </a:extLst>
          </p:cNvPr>
          <p:cNvSpPr>
            <a:spLocks noGrp="1"/>
          </p:cNvSpPr>
          <p:nvPr>
            <p:ph type="sldNum" sz="quarter" idx="16"/>
          </p:nvPr>
        </p:nvSpPr>
        <p:spPr/>
        <p:txBody>
          <a:bodyPr/>
          <a:lstStyle/>
          <a:p>
            <a:fld id="{0EF2EA88-E9D4-0C4F-A5DF-5FE49FAF8E2F}" type="slidenum">
              <a:rPr lang="en-US" smtClean="0"/>
              <a:pPr/>
              <a:t>3</a:t>
            </a:fld>
            <a:endParaRPr lang="en-US" dirty="0"/>
          </a:p>
        </p:txBody>
      </p:sp>
      <p:pic>
        <p:nvPicPr>
          <p:cNvPr id="8" name="Picture 7">
            <a:extLst>
              <a:ext uri="{FF2B5EF4-FFF2-40B4-BE49-F238E27FC236}">
                <a16:creationId xmlns:a16="http://schemas.microsoft.com/office/drawing/2014/main" id="{EB9D4C6E-46FF-4978-B92C-60DF85F55C02}"/>
              </a:ext>
            </a:extLst>
          </p:cNvPr>
          <p:cNvPicPr>
            <a:picLocks noChangeAspect="1"/>
          </p:cNvPicPr>
          <p:nvPr/>
        </p:nvPicPr>
        <p:blipFill>
          <a:blip r:embed="rId3"/>
          <a:stretch>
            <a:fillRect/>
          </a:stretch>
        </p:blipFill>
        <p:spPr>
          <a:xfrm>
            <a:off x="891458" y="1594212"/>
            <a:ext cx="2262489" cy="417776"/>
          </a:xfrm>
          <a:prstGeom prst="rect">
            <a:avLst/>
          </a:prstGeom>
        </p:spPr>
      </p:pic>
      <p:pic>
        <p:nvPicPr>
          <p:cNvPr id="10" name="Picture 9">
            <a:extLst>
              <a:ext uri="{FF2B5EF4-FFF2-40B4-BE49-F238E27FC236}">
                <a16:creationId xmlns:a16="http://schemas.microsoft.com/office/drawing/2014/main" id="{2CAB3BDA-7CCE-4C93-A506-26074F072A85}"/>
              </a:ext>
            </a:extLst>
          </p:cNvPr>
          <p:cNvPicPr>
            <a:picLocks noChangeAspect="1"/>
          </p:cNvPicPr>
          <p:nvPr/>
        </p:nvPicPr>
        <p:blipFill>
          <a:blip r:embed="rId4"/>
          <a:stretch>
            <a:fillRect/>
          </a:stretch>
        </p:blipFill>
        <p:spPr>
          <a:xfrm>
            <a:off x="764321" y="3630750"/>
            <a:ext cx="1001397" cy="689517"/>
          </a:xfrm>
          <a:prstGeom prst="rect">
            <a:avLst/>
          </a:prstGeom>
        </p:spPr>
      </p:pic>
      <p:sp>
        <p:nvSpPr>
          <p:cNvPr id="11" name="Content Placeholder 2">
            <a:extLst>
              <a:ext uri="{FF2B5EF4-FFF2-40B4-BE49-F238E27FC236}">
                <a16:creationId xmlns:a16="http://schemas.microsoft.com/office/drawing/2014/main" id="{4437C796-5D15-40D9-BBB3-AA54267C0C50}"/>
              </a:ext>
            </a:extLst>
          </p:cNvPr>
          <p:cNvSpPr txBox="1">
            <a:spLocks/>
          </p:cNvSpPr>
          <p:nvPr/>
        </p:nvSpPr>
        <p:spPr>
          <a:xfrm>
            <a:off x="65011" y="4320267"/>
            <a:ext cx="4018005" cy="1645105"/>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a:r>
              <a:rPr lang="en-US" sz="1400" dirty="0"/>
              <a:t>Offers a modern graphical user interface for layout editing. Supports hierarchical design, DRC/LVS checks, and integrates with various EDA tools. Considered more approachable for new users compared to Magic.</a:t>
            </a:r>
          </a:p>
          <a:p>
            <a:pPr lvl="2">
              <a:buFontTx/>
              <a:buChar char="-"/>
            </a:pPr>
            <a:endParaRPr lang="en-US" dirty="0"/>
          </a:p>
          <a:p>
            <a:pPr lvl="1"/>
            <a:endParaRPr lang="en-US" dirty="0"/>
          </a:p>
        </p:txBody>
      </p:sp>
      <p:sp>
        <p:nvSpPr>
          <p:cNvPr id="12" name="Text Placeholder 3">
            <a:extLst>
              <a:ext uri="{FF2B5EF4-FFF2-40B4-BE49-F238E27FC236}">
                <a16:creationId xmlns:a16="http://schemas.microsoft.com/office/drawing/2014/main" id="{2888AB83-2F17-4549-8E49-ADEAB82F1B01}"/>
              </a:ext>
            </a:extLst>
          </p:cNvPr>
          <p:cNvSpPr txBox="1">
            <a:spLocks/>
          </p:cNvSpPr>
          <p:nvPr/>
        </p:nvSpPr>
        <p:spPr>
          <a:xfrm>
            <a:off x="4113151" y="1076824"/>
            <a:ext cx="3028958" cy="457200"/>
          </a:xfrm>
          <a:prstGeom prst="rect">
            <a:avLst/>
          </a:prstGeom>
        </p:spPr>
        <p:txBody>
          <a:bodyPr vert="horz" lIns="91440" tIns="45720" rIns="91440" bIns="45720" rtlCol="0" anchor="b" anchorCtr="0">
            <a:noAutofit/>
          </a:bodyPr>
          <a:lstStyle>
            <a:lvl1pPr marL="0" indent="0" algn="l" defTabSz="457200" rtl="0" eaLnBrk="1" latinLnBrk="0" hangingPunct="1">
              <a:lnSpc>
                <a:spcPct val="110000"/>
              </a:lnSpc>
              <a:spcBef>
                <a:spcPts val="800"/>
              </a:spcBef>
              <a:buClr>
                <a:schemeClr val="accent2"/>
              </a:buClr>
              <a:buFont typeface="Arial"/>
              <a:buNone/>
              <a:defRPr sz="2000" i="0" kern="1200" baseline="0">
                <a:solidFill>
                  <a:schemeClr val="accent2"/>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Schematic capture tools. </a:t>
            </a:r>
          </a:p>
        </p:txBody>
      </p:sp>
      <p:sp>
        <p:nvSpPr>
          <p:cNvPr id="15" name="Content Placeholder 2">
            <a:extLst>
              <a:ext uri="{FF2B5EF4-FFF2-40B4-BE49-F238E27FC236}">
                <a16:creationId xmlns:a16="http://schemas.microsoft.com/office/drawing/2014/main" id="{720E7BF6-F4D1-49EB-8B31-45F077A92D03}"/>
              </a:ext>
            </a:extLst>
          </p:cNvPr>
          <p:cNvSpPr txBox="1">
            <a:spLocks/>
          </p:cNvSpPr>
          <p:nvPr/>
        </p:nvSpPr>
        <p:spPr>
          <a:xfrm>
            <a:off x="3963029" y="1632926"/>
            <a:ext cx="3589203" cy="1854060"/>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lvl="1"/>
            <a:r>
              <a:rPr lang="en-US" sz="1400" dirty="0"/>
              <a:t>Schematic capture tool for creating and editing schematics for digital, analog, and mixed-signal circuits. Offers basic to moderate component libraries and netlist generation for simulation tools.</a:t>
            </a:r>
          </a:p>
        </p:txBody>
      </p:sp>
      <p:pic>
        <p:nvPicPr>
          <p:cNvPr id="17" name="Picture 16">
            <a:extLst>
              <a:ext uri="{FF2B5EF4-FFF2-40B4-BE49-F238E27FC236}">
                <a16:creationId xmlns:a16="http://schemas.microsoft.com/office/drawing/2014/main" id="{4E0084AF-26C0-4377-BFA9-AF885AEBBF95}"/>
              </a:ext>
            </a:extLst>
          </p:cNvPr>
          <p:cNvPicPr>
            <a:picLocks noChangeAspect="1"/>
          </p:cNvPicPr>
          <p:nvPr/>
        </p:nvPicPr>
        <p:blipFill>
          <a:blip r:embed="rId5"/>
          <a:stretch>
            <a:fillRect/>
          </a:stretch>
        </p:blipFill>
        <p:spPr>
          <a:xfrm rot="10800000" flipV="1">
            <a:off x="4236968" y="3599052"/>
            <a:ext cx="762813" cy="752458"/>
          </a:xfrm>
          <a:prstGeom prst="rect">
            <a:avLst/>
          </a:prstGeom>
        </p:spPr>
      </p:pic>
      <p:sp>
        <p:nvSpPr>
          <p:cNvPr id="18" name="Content Placeholder 2">
            <a:extLst>
              <a:ext uri="{FF2B5EF4-FFF2-40B4-BE49-F238E27FC236}">
                <a16:creationId xmlns:a16="http://schemas.microsoft.com/office/drawing/2014/main" id="{DFDA848C-37B2-4323-8934-DAF8C031FB58}"/>
              </a:ext>
            </a:extLst>
          </p:cNvPr>
          <p:cNvSpPr txBox="1">
            <a:spLocks/>
          </p:cNvSpPr>
          <p:nvPr/>
        </p:nvSpPr>
        <p:spPr>
          <a:xfrm>
            <a:off x="3875889" y="3975281"/>
            <a:ext cx="3589203" cy="1854060"/>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lvl="1"/>
            <a:r>
              <a:rPr lang="en-US" sz="1400" dirty="0"/>
              <a:t>Mosaic offers a modern, collaborative environment for analog design, featuring real-time feedback, intuitive simulation tools, and seamless cloud or offline.</a:t>
            </a:r>
            <a:endParaRPr lang="en-US" sz="1800" dirty="0"/>
          </a:p>
        </p:txBody>
      </p:sp>
      <p:pic>
        <p:nvPicPr>
          <p:cNvPr id="20" name="Picture 19">
            <a:extLst>
              <a:ext uri="{FF2B5EF4-FFF2-40B4-BE49-F238E27FC236}">
                <a16:creationId xmlns:a16="http://schemas.microsoft.com/office/drawing/2014/main" id="{09174B2F-60DF-404D-AED3-8B46E59057CB}"/>
              </a:ext>
            </a:extLst>
          </p:cNvPr>
          <p:cNvPicPr>
            <a:picLocks noChangeAspect="1"/>
          </p:cNvPicPr>
          <p:nvPr/>
        </p:nvPicPr>
        <p:blipFill>
          <a:blip r:embed="rId6"/>
          <a:stretch>
            <a:fillRect/>
          </a:stretch>
        </p:blipFill>
        <p:spPr>
          <a:xfrm>
            <a:off x="7675854" y="1464482"/>
            <a:ext cx="1223963" cy="547506"/>
          </a:xfrm>
          <a:prstGeom prst="rect">
            <a:avLst/>
          </a:prstGeom>
        </p:spPr>
      </p:pic>
      <p:sp>
        <p:nvSpPr>
          <p:cNvPr id="21" name="Text Placeholder 3">
            <a:extLst>
              <a:ext uri="{FF2B5EF4-FFF2-40B4-BE49-F238E27FC236}">
                <a16:creationId xmlns:a16="http://schemas.microsoft.com/office/drawing/2014/main" id="{623184E1-59E7-4FFE-9139-7ABA061EA9BF}"/>
              </a:ext>
            </a:extLst>
          </p:cNvPr>
          <p:cNvSpPr txBox="1">
            <a:spLocks/>
          </p:cNvSpPr>
          <p:nvPr/>
        </p:nvSpPr>
        <p:spPr>
          <a:xfrm>
            <a:off x="7552232" y="1090839"/>
            <a:ext cx="3028958" cy="457200"/>
          </a:xfrm>
          <a:prstGeom prst="rect">
            <a:avLst/>
          </a:prstGeom>
        </p:spPr>
        <p:txBody>
          <a:bodyPr vert="horz" lIns="91440" tIns="45720" rIns="91440" bIns="45720" rtlCol="0" anchor="b" anchorCtr="0">
            <a:noAutofit/>
          </a:bodyPr>
          <a:lstStyle>
            <a:lvl1pPr marL="0" indent="0" algn="l" defTabSz="457200" rtl="0" eaLnBrk="1" latinLnBrk="0" hangingPunct="1">
              <a:lnSpc>
                <a:spcPct val="110000"/>
              </a:lnSpc>
              <a:spcBef>
                <a:spcPts val="800"/>
              </a:spcBef>
              <a:buClr>
                <a:schemeClr val="accent2"/>
              </a:buClr>
              <a:buFont typeface="Arial"/>
              <a:buNone/>
              <a:defRPr sz="2000" i="0" kern="1200" baseline="0">
                <a:solidFill>
                  <a:schemeClr val="accent2"/>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Simulation tools. </a:t>
            </a:r>
          </a:p>
        </p:txBody>
      </p:sp>
      <p:sp>
        <p:nvSpPr>
          <p:cNvPr id="22" name="Content Placeholder 2">
            <a:extLst>
              <a:ext uri="{FF2B5EF4-FFF2-40B4-BE49-F238E27FC236}">
                <a16:creationId xmlns:a16="http://schemas.microsoft.com/office/drawing/2014/main" id="{C20C9EB6-523B-4E11-A4E2-7278AA246AA4}"/>
              </a:ext>
            </a:extLst>
          </p:cNvPr>
          <p:cNvSpPr txBox="1">
            <a:spLocks/>
          </p:cNvSpPr>
          <p:nvPr/>
        </p:nvSpPr>
        <p:spPr>
          <a:xfrm>
            <a:off x="7434883" y="1575113"/>
            <a:ext cx="3159128" cy="1854060"/>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b="1" dirty="0"/>
          </a:p>
          <a:p>
            <a:pPr lvl="1"/>
            <a:r>
              <a:rPr lang="en-US" sz="1400" dirty="0"/>
              <a:t>Schematic capture tool for creating and editing schematics for digital, analog, and mixed-signal circuits. Offers basic to moderate component libraries and netlist generation for simulation tools.</a:t>
            </a:r>
          </a:p>
        </p:txBody>
      </p:sp>
      <p:pic>
        <p:nvPicPr>
          <p:cNvPr id="27" name="Picture 26">
            <a:extLst>
              <a:ext uri="{FF2B5EF4-FFF2-40B4-BE49-F238E27FC236}">
                <a16:creationId xmlns:a16="http://schemas.microsoft.com/office/drawing/2014/main" id="{BE6B1012-A88D-4957-B49E-3D8D326D01A6}"/>
              </a:ext>
            </a:extLst>
          </p:cNvPr>
          <p:cNvPicPr>
            <a:picLocks noChangeAspect="1"/>
          </p:cNvPicPr>
          <p:nvPr/>
        </p:nvPicPr>
        <p:blipFill>
          <a:blip r:embed="rId7"/>
          <a:stretch>
            <a:fillRect/>
          </a:stretch>
        </p:blipFill>
        <p:spPr>
          <a:xfrm>
            <a:off x="4236968" y="1520148"/>
            <a:ext cx="1360527" cy="416713"/>
          </a:xfrm>
          <a:prstGeom prst="rect">
            <a:avLst/>
          </a:prstGeom>
        </p:spPr>
      </p:pic>
      <p:pic>
        <p:nvPicPr>
          <p:cNvPr id="32" name="Picture 31">
            <a:extLst>
              <a:ext uri="{FF2B5EF4-FFF2-40B4-BE49-F238E27FC236}">
                <a16:creationId xmlns:a16="http://schemas.microsoft.com/office/drawing/2014/main" id="{81F1C48E-FC73-438E-B8B8-F266A5C9678E}"/>
              </a:ext>
            </a:extLst>
          </p:cNvPr>
          <p:cNvPicPr>
            <a:picLocks noChangeAspect="1"/>
          </p:cNvPicPr>
          <p:nvPr/>
        </p:nvPicPr>
        <p:blipFill>
          <a:blip r:embed="rId8"/>
          <a:stretch>
            <a:fillRect/>
          </a:stretch>
        </p:blipFill>
        <p:spPr>
          <a:xfrm>
            <a:off x="7822970" y="3692677"/>
            <a:ext cx="1157248" cy="595587"/>
          </a:xfrm>
          <a:prstGeom prst="rect">
            <a:avLst/>
          </a:prstGeom>
        </p:spPr>
      </p:pic>
      <p:sp>
        <p:nvSpPr>
          <p:cNvPr id="33" name="Content Placeholder 2">
            <a:extLst>
              <a:ext uri="{FF2B5EF4-FFF2-40B4-BE49-F238E27FC236}">
                <a16:creationId xmlns:a16="http://schemas.microsoft.com/office/drawing/2014/main" id="{A01E7545-D92B-40BA-B642-4BF394F8D6E1}"/>
              </a:ext>
            </a:extLst>
          </p:cNvPr>
          <p:cNvSpPr txBox="1">
            <a:spLocks/>
          </p:cNvSpPr>
          <p:nvPr/>
        </p:nvSpPr>
        <p:spPr>
          <a:xfrm>
            <a:off x="7619043" y="4238786"/>
            <a:ext cx="3075537" cy="1854060"/>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1400" dirty="0"/>
              <a:t>Offers advanced features like parallel simulation, mixed-signal simulation, and user-defined models written in C++. Can handle larger and more complex circuits compared to </a:t>
            </a:r>
            <a:r>
              <a:rPr lang="en-US" sz="1400" dirty="0" err="1"/>
              <a:t>Ngspice</a:t>
            </a:r>
            <a:r>
              <a:rPr lang="en-US" sz="1400" dirty="0"/>
              <a:t>.</a:t>
            </a:r>
          </a:p>
        </p:txBody>
      </p:sp>
    </p:spTree>
    <p:extLst>
      <p:ext uri="{BB962C8B-B14F-4D97-AF65-F5344CB8AC3E}">
        <p14:creationId xmlns:p14="http://schemas.microsoft.com/office/powerpoint/2010/main" val="1316490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6832-4793-4E0B-9298-8B107BCCADB5}"/>
              </a:ext>
            </a:extLst>
          </p:cNvPr>
          <p:cNvSpPr>
            <a:spLocks noGrp="1"/>
          </p:cNvSpPr>
          <p:nvPr>
            <p:ph type="title"/>
          </p:nvPr>
        </p:nvSpPr>
        <p:spPr/>
        <p:txBody>
          <a:bodyPr/>
          <a:lstStyle/>
          <a:p>
            <a:r>
              <a:rPr lang="en-US" dirty="0"/>
              <a:t>Digital Toolchain</a:t>
            </a:r>
          </a:p>
        </p:txBody>
      </p:sp>
      <p:sp>
        <p:nvSpPr>
          <p:cNvPr id="3" name="Content Placeholder 2">
            <a:extLst>
              <a:ext uri="{FF2B5EF4-FFF2-40B4-BE49-F238E27FC236}">
                <a16:creationId xmlns:a16="http://schemas.microsoft.com/office/drawing/2014/main" id="{E9901CF4-210A-4E7A-9836-29A40B8B5617}"/>
              </a:ext>
            </a:extLst>
          </p:cNvPr>
          <p:cNvSpPr>
            <a:spLocks noGrp="1"/>
          </p:cNvSpPr>
          <p:nvPr>
            <p:ph idx="1"/>
          </p:nvPr>
        </p:nvSpPr>
        <p:spPr>
          <a:xfrm>
            <a:off x="573616" y="1600202"/>
            <a:ext cx="4296664" cy="1910704"/>
          </a:xfrm>
        </p:spPr>
        <p:txBody>
          <a:bodyPr/>
          <a:lstStyle/>
          <a:p>
            <a:r>
              <a:rPr lang="en-US" sz="1400" dirty="0" err="1"/>
              <a:t>OpenROAD</a:t>
            </a:r>
            <a:r>
              <a:rPr lang="en-US" sz="1400" dirty="0"/>
              <a:t> flow scripts automate the physical design process, leveraging the open-source </a:t>
            </a:r>
            <a:r>
              <a:rPr lang="en-US" sz="1400" dirty="0" err="1"/>
              <a:t>OpenROAD</a:t>
            </a:r>
            <a:r>
              <a:rPr lang="en-US" sz="1400" dirty="0"/>
              <a:t> engine for cost-effective, scalable ASIC design. Customizable and compatible with various tools and libraries, they streamline workflows while benefiting from community support for troubleshooting and customization.</a:t>
            </a:r>
          </a:p>
          <a:p>
            <a:endParaRPr lang="en-US" sz="1400" dirty="0"/>
          </a:p>
          <a:p>
            <a:r>
              <a:rPr lang="en-US" sz="1400" dirty="0"/>
              <a:t>Silicon Compiler - An open-source framework that automates the translation of HDL code into a manufacturable design.</a:t>
            </a:r>
          </a:p>
          <a:p>
            <a:r>
              <a:rPr lang="en-US" sz="1400" dirty="0"/>
              <a:t>Coriolis 2 - Offers a comprehensive open-source ASIC design flow with tools for synthesis, placement, routing, and power analysis.</a:t>
            </a:r>
          </a:p>
          <a:p>
            <a:endParaRPr lang="en-US" sz="1400" dirty="0"/>
          </a:p>
          <a:p>
            <a:endParaRPr lang="en-US" sz="1400" dirty="0"/>
          </a:p>
          <a:p>
            <a:endParaRPr lang="en-US" sz="1400" dirty="0"/>
          </a:p>
          <a:p>
            <a:endParaRPr lang="en-US" sz="1400" dirty="0"/>
          </a:p>
          <a:p>
            <a:endParaRPr lang="en-US" sz="1400" dirty="0"/>
          </a:p>
        </p:txBody>
      </p:sp>
      <p:sp>
        <p:nvSpPr>
          <p:cNvPr id="4" name="Text Placeholder 3">
            <a:extLst>
              <a:ext uri="{FF2B5EF4-FFF2-40B4-BE49-F238E27FC236}">
                <a16:creationId xmlns:a16="http://schemas.microsoft.com/office/drawing/2014/main" id="{21BFAFC2-A7E3-4D68-B34C-989CCDB18A77}"/>
              </a:ext>
            </a:extLst>
          </p:cNvPr>
          <p:cNvSpPr>
            <a:spLocks noGrp="1"/>
          </p:cNvSpPr>
          <p:nvPr>
            <p:ph type="body" sz="quarter" idx="13"/>
          </p:nvPr>
        </p:nvSpPr>
        <p:spPr/>
        <p:txBody>
          <a:bodyPr/>
          <a:lstStyle/>
          <a:p>
            <a:r>
              <a:rPr lang="en-US" dirty="0"/>
              <a:t>RTL-to-GDSII ASIC Design Flow </a:t>
            </a:r>
          </a:p>
        </p:txBody>
      </p:sp>
      <p:sp>
        <p:nvSpPr>
          <p:cNvPr id="5" name="Footer Placeholder 4">
            <a:extLst>
              <a:ext uri="{FF2B5EF4-FFF2-40B4-BE49-F238E27FC236}">
                <a16:creationId xmlns:a16="http://schemas.microsoft.com/office/drawing/2014/main" id="{5514FAA8-374E-4408-9E0E-D935C82CCFC0}"/>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686DB4AC-ADC3-447D-8CE4-E554FE7AA03D}"/>
              </a:ext>
            </a:extLst>
          </p:cNvPr>
          <p:cNvSpPr>
            <a:spLocks noGrp="1"/>
          </p:cNvSpPr>
          <p:nvPr>
            <p:ph type="sldNum" sz="quarter" idx="16"/>
          </p:nvPr>
        </p:nvSpPr>
        <p:spPr/>
        <p:txBody>
          <a:bodyPr/>
          <a:lstStyle/>
          <a:p>
            <a:fld id="{0EF2EA88-E9D4-0C4F-A5DF-5FE49FAF8E2F}" type="slidenum">
              <a:rPr lang="en-US" smtClean="0"/>
              <a:pPr/>
              <a:t>4</a:t>
            </a:fld>
            <a:endParaRPr lang="en-US" dirty="0"/>
          </a:p>
        </p:txBody>
      </p:sp>
      <p:pic>
        <p:nvPicPr>
          <p:cNvPr id="10" name="Picture 9">
            <a:extLst>
              <a:ext uri="{FF2B5EF4-FFF2-40B4-BE49-F238E27FC236}">
                <a16:creationId xmlns:a16="http://schemas.microsoft.com/office/drawing/2014/main" id="{4E638E28-2CB6-46A8-8F8D-6E01DB53CC40}"/>
              </a:ext>
            </a:extLst>
          </p:cNvPr>
          <p:cNvPicPr>
            <a:picLocks noChangeAspect="1"/>
          </p:cNvPicPr>
          <p:nvPr/>
        </p:nvPicPr>
        <p:blipFill>
          <a:blip r:embed="rId3"/>
          <a:stretch>
            <a:fillRect/>
          </a:stretch>
        </p:blipFill>
        <p:spPr>
          <a:xfrm>
            <a:off x="4831161" y="732804"/>
            <a:ext cx="6902142" cy="3839195"/>
          </a:xfrm>
          <a:prstGeom prst="rect">
            <a:avLst/>
          </a:prstGeom>
        </p:spPr>
      </p:pic>
      <p:sp>
        <p:nvSpPr>
          <p:cNvPr id="11" name="TextBox 10">
            <a:extLst>
              <a:ext uri="{FF2B5EF4-FFF2-40B4-BE49-F238E27FC236}">
                <a16:creationId xmlns:a16="http://schemas.microsoft.com/office/drawing/2014/main" id="{1981E4BB-3403-4716-A749-21AD63AF4337}"/>
              </a:ext>
            </a:extLst>
          </p:cNvPr>
          <p:cNvSpPr txBox="1"/>
          <p:nvPr/>
        </p:nvSpPr>
        <p:spPr>
          <a:xfrm>
            <a:off x="6801767" y="4360237"/>
            <a:ext cx="4405373" cy="261610"/>
          </a:xfrm>
          <a:prstGeom prst="rect">
            <a:avLst/>
          </a:prstGeom>
          <a:noFill/>
        </p:spPr>
        <p:txBody>
          <a:bodyPr wrap="none" rtlCol="0">
            <a:spAutoFit/>
          </a:bodyPr>
          <a:lstStyle/>
          <a:p>
            <a:r>
              <a:rPr lang="en-US" sz="1100" dirty="0"/>
              <a:t>https://github.com/The-OpenROAD-Project/OpenROAD-flow-scripts</a:t>
            </a:r>
          </a:p>
        </p:txBody>
      </p:sp>
      <p:sp>
        <p:nvSpPr>
          <p:cNvPr id="13" name="TextBox 12">
            <a:extLst>
              <a:ext uri="{FF2B5EF4-FFF2-40B4-BE49-F238E27FC236}">
                <a16:creationId xmlns:a16="http://schemas.microsoft.com/office/drawing/2014/main" id="{FB8BF640-23BC-429C-B632-EB08D3634BC7}"/>
              </a:ext>
            </a:extLst>
          </p:cNvPr>
          <p:cNvSpPr txBox="1"/>
          <p:nvPr/>
        </p:nvSpPr>
        <p:spPr>
          <a:xfrm>
            <a:off x="748146" y="5793778"/>
            <a:ext cx="9409820" cy="615553"/>
          </a:xfrm>
          <a:prstGeom prst="rect">
            <a:avLst/>
          </a:prstGeom>
          <a:noFill/>
        </p:spPr>
        <p:txBody>
          <a:bodyPr wrap="none" rtlCol="0">
            <a:spAutoFit/>
          </a:bodyPr>
          <a:lstStyle/>
          <a:p>
            <a:r>
              <a:rPr lang="en-US" sz="1600" dirty="0">
                <a:solidFill>
                  <a:schemeClr val="accent4">
                    <a:lumMod val="60000"/>
                    <a:lumOff val="40000"/>
                  </a:schemeClr>
                </a:solidFill>
              </a:rPr>
              <a:t>A good list of Opensource tools - https://semiwiki.com/wikis/industry-wikis/eda-open-source-tools-wiki/</a:t>
            </a:r>
          </a:p>
          <a:p>
            <a:endParaRPr lang="en-US" dirty="0"/>
          </a:p>
        </p:txBody>
      </p:sp>
    </p:spTree>
    <p:extLst>
      <p:ext uri="{BB962C8B-B14F-4D97-AF65-F5344CB8AC3E}">
        <p14:creationId xmlns:p14="http://schemas.microsoft.com/office/powerpoint/2010/main" val="1542013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7D76-FE87-4721-9446-57A2F7054941}"/>
              </a:ext>
            </a:extLst>
          </p:cNvPr>
          <p:cNvSpPr>
            <a:spLocks noGrp="1"/>
          </p:cNvSpPr>
          <p:nvPr>
            <p:ph type="title"/>
          </p:nvPr>
        </p:nvSpPr>
        <p:spPr/>
        <p:txBody>
          <a:bodyPr/>
          <a:lstStyle/>
          <a:p>
            <a:r>
              <a:rPr lang="en-US" sz="2400" dirty="0"/>
              <a:t>GF180MCU Open Source PDK (GlobalFoundries 180nm CMOS)</a:t>
            </a:r>
          </a:p>
        </p:txBody>
      </p:sp>
      <p:sp>
        <p:nvSpPr>
          <p:cNvPr id="3" name="Content Placeholder 2">
            <a:extLst>
              <a:ext uri="{FF2B5EF4-FFF2-40B4-BE49-F238E27FC236}">
                <a16:creationId xmlns:a16="http://schemas.microsoft.com/office/drawing/2014/main" id="{D9D8625F-2C65-4BD6-8B67-8A9C3C5E0FEC}"/>
              </a:ext>
            </a:extLst>
          </p:cNvPr>
          <p:cNvSpPr>
            <a:spLocks noGrp="1"/>
          </p:cNvSpPr>
          <p:nvPr>
            <p:ph idx="1"/>
          </p:nvPr>
        </p:nvSpPr>
        <p:spPr>
          <a:xfrm>
            <a:off x="591608" y="1082565"/>
            <a:ext cx="11008784" cy="1973579"/>
          </a:xfrm>
        </p:spPr>
        <p:txBody>
          <a:bodyPr/>
          <a:lstStyle/>
          <a:p>
            <a:r>
              <a:rPr lang="en-US" sz="1800" dirty="0"/>
              <a:t>Collaboration between Google and GlobalFoundries.</a:t>
            </a:r>
          </a:p>
          <a:p>
            <a:r>
              <a:rPr lang="en-US" sz="1800" dirty="0"/>
              <a:t>Aimed at 0.18um 3.3V/6V MCU process technology.</a:t>
            </a:r>
          </a:p>
          <a:p>
            <a:r>
              <a:rPr lang="en-US" sz="1800" dirty="0"/>
              <a:t>Currently in an experimental preview stage.</a:t>
            </a:r>
          </a:p>
          <a:p>
            <a:r>
              <a:rPr lang="en-US" sz="1800" dirty="0"/>
              <a:t>Suitable for test chips and initial design verification.</a:t>
            </a:r>
          </a:p>
        </p:txBody>
      </p:sp>
      <p:sp>
        <p:nvSpPr>
          <p:cNvPr id="5" name="Footer Placeholder 4">
            <a:extLst>
              <a:ext uri="{FF2B5EF4-FFF2-40B4-BE49-F238E27FC236}">
                <a16:creationId xmlns:a16="http://schemas.microsoft.com/office/drawing/2014/main" id="{CA68C7D8-AFB5-42EA-8BB8-2F52B37E4CAA}"/>
              </a:ext>
            </a:extLst>
          </p:cNvPr>
          <p:cNvSpPr>
            <a:spLocks noGrp="1"/>
          </p:cNvSpPr>
          <p:nvPr>
            <p:ph type="ftr" sz="quarter" idx="15"/>
          </p:nvPr>
        </p:nvSpPr>
        <p:spPr/>
        <p:txBody>
          <a:bodyPr/>
          <a:lstStyle/>
          <a:p>
            <a:r>
              <a:rPr lang="en-US" dirty="0"/>
              <a:t>HEPIC 2024</a:t>
            </a:r>
          </a:p>
        </p:txBody>
      </p:sp>
      <p:sp>
        <p:nvSpPr>
          <p:cNvPr id="6" name="Slide Number Placeholder 5">
            <a:extLst>
              <a:ext uri="{FF2B5EF4-FFF2-40B4-BE49-F238E27FC236}">
                <a16:creationId xmlns:a16="http://schemas.microsoft.com/office/drawing/2014/main" id="{75D69142-09CB-41BF-B114-3FFF835093E6}"/>
              </a:ext>
            </a:extLst>
          </p:cNvPr>
          <p:cNvSpPr>
            <a:spLocks noGrp="1"/>
          </p:cNvSpPr>
          <p:nvPr>
            <p:ph type="sldNum" sz="quarter" idx="16"/>
          </p:nvPr>
        </p:nvSpPr>
        <p:spPr/>
        <p:txBody>
          <a:bodyPr/>
          <a:lstStyle/>
          <a:p>
            <a:fld id="{0EF2EA88-E9D4-0C4F-A5DF-5FE49FAF8E2F}" type="slidenum">
              <a:rPr lang="en-US" smtClean="0"/>
              <a:pPr/>
              <a:t>5</a:t>
            </a:fld>
            <a:endParaRPr lang="en-US" dirty="0"/>
          </a:p>
        </p:txBody>
      </p:sp>
      <p:pic>
        <p:nvPicPr>
          <p:cNvPr id="8" name="Picture 7">
            <a:extLst>
              <a:ext uri="{FF2B5EF4-FFF2-40B4-BE49-F238E27FC236}">
                <a16:creationId xmlns:a16="http://schemas.microsoft.com/office/drawing/2014/main" id="{61698E14-114A-469A-A8CD-1D03116FC91E}"/>
              </a:ext>
            </a:extLst>
          </p:cNvPr>
          <p:cNvPicPr>
            <a:picLocks noChangeAspect="1"/>
          </p:cNvPicPr>
          <p:nvPr/>
        </p:nvPicPr>
        <p:blipFill>
          <a:blip r:embed="rId2"/>
          <a:stretch>
            <a:fillRect/>
          </a:stretch>
        </p:blipFill>
        <p:spPr>
          <a:xfrm>
            <a:off x="7124924" y="1341423"/>
            <a:ext cx="4358363" cy="1427177"/>
          </a:xfrm>
          <a:prstGeom prst="rect">
            <a:avLst/>
          </a:prstGeom>
        </p:spPr>
      </p:pic>
      <p:sp>
        <p:nvSpPr>
          <p:cNvPr id="9" name="Title 1">
            <a:extLst>
              <a:ext uri="{FF2B5EF4-FFF2-40B4-BE49-F238E27FC236}">
                <a16:creationId xmlns:a16="http://schemas.microsoft.com/office/drawing/2014/main" id="{6EFC4BDB-A491-4170-A526-CD0890F9DDEE}"/>
              </a:ext>
            </a:extLst>
          </p:cNvPr>
          <p:cNvSpPr txBox="1">
            <a:spLocks/>
          </p:cNvSpPr>
          <p:nvPr/>
        </p:nvSpPr>
        <p:spPr>
          <a:xfrm>
            <a:off x="627592" y="3015504"/>
            <a:ext cx="10972800" cy="54864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3200" b="1" i="0" kern="1200" cap="none" baseline="0">
                <a:solidFill>
                  <a:srgbClr val="313C5A"/>
                </a:solidFill>
                <a:latin typeface="+mj-lt"/>
                <a:ea typeface="+mj-ea"/>
                <a:cs typeface="+mj-cs"/>
              </a:defRPr>
            </a:lvl1pPr>
          </a:lstStyle>
          <a:p>
            <a:r>
              <a:rPr lang="en-US" sz="2400" dirty="0"/>
              <a:t>SKY130 Open-Source PDK</a:t>
            </a:r>
          </a:p>
        </p:txBody>
      </p:sp>
      <p:sp>
        <p:nvSpPr>
          <p:cNvPr id="10" name="Content Placeholder 2">
            <a:extLst>
              <a:ext uri="{FF2B5EF4-FFF2-40B4-BE49-F238E27FC236}">
                <a16:creationId xmlns:a16="http://schemas.microsoft.com/office/drawing/2014/main" id="{2E9E265D-5FA4-4D2B-8B8D-90F3C4C104A5}"/>
              </a:ext>
            </a:extLst>
          </p:cNvPr>
          <p:cNvSpPr txBox="1">
            <a:spLocks/>
          </p:cNvSpPr>
          <p:nvPr/>
        </p:nvSpPr>
        <p:spPr>
          <a:xfrm>
            <a:off x="591608" y="3603956"/>
            <a:ext cx="11008784" cy="2466865"/>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Low power and low voltage</a:t>
            </a:r>
          </a:p>
          <a:p>
            <a:r>
              <a:rPr lang="en-US" sz="1800" dirty="0"/>
              <a:t>Up to 5 metal layers </a:t>
            </a:r>
          </a:p>
          <a:p>
            <a:r>
              <a:rPr lang="en-US" sz="1800" dirty="0"/>
              <a:t>Extensive digital and analog library </a:t>
            </a:r>
          </a:p>
          <a:p>
            <a:r>
              <a:rPr lang="en-US" sz="1800" dirty="0"/>
              <a:t>Free and open-source </a:t>
            </a:r>
          </a:p>
          <a:p>
            <a:r>
              <a:rPr lang="en-US" sz="1800" dirty="0"/>
              <a:t>Low cost and reduced time to market</a:t>
            </a:r>
          </a:p>
        </p:txBody>
      </p:sp>
      <p:pic>
        <p:nvPicPr>
          <p:cNvPr id="11" name="Picture 10">
            <a:extLst>
              <a:ext uri="{FF2B5EF4-FFF2-40B4-BE49-F238E27FC236}">
                <a16:creationId xmlns:a16="http://schemas.microsoft.com/office/drawing/2014/main" id="{9B894C4E-1161-4D54-9027-FD91C502A32D}"/>
              </a:ext>
            </a:extLst>
          </p:cNvPr>
          <p:cNvPicPr>
            <a:picLocks noChangeAspect="1"/>
          </p:cNvPicPr>
          <p:nvPr/>
        </p:nvPicPr>
        <p:blipFill>
          <a:blip r:embed="rId3"/>
          <a:stretch>
            <a:fillRect/>
          </a:stretch>
        </p:blipFill>
        <p:spPr>
          <a:xfrm>
            <a:off x="7124924" y="3905177"/>
            <a:ext cx="4137436" cy="1462469"/>
          </a:xfrm>
          <a:prstGeom prst="rect">
            <a:avLst/>
          </a:prstGeom>
        </p:spPr>
      </p:pic>
    </p:spTree>
    <p:extLst>
      <p:ext uri="{BB962C8B-B14F-4D97-AF65-F5344CB8AC3E}">
        <p14:creationId xmlns:p14="http://schemas.microsoft.com/office/powerpoint/2010/main" val="2674055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1727-F9D9-443B-BB7C-7EDD07196C02}"/>
              </a:ext>
            </a:extLst>
          </p:cNvPr>
          <p:cNvSpPr>
            <a:spLocks noGrp="1"/>
          </p:cNvSpPr>
          <p:nvPr>
            <p:ph type="title"/>
          </p:nvPr>
        </p:nvSpPr>
        <p:spPr/>
        <p:txBody>
          <a:bodyPr/>
          <a:lstStyle/>
          <a:p>
            <a:r>
              <a:rPr lang="en-US" dirty="0"/>
              <a:t>IHP Open Source PDK:</a:t>
            </a:r>
            <a:br>
              <a:rPr lang="en-US" dirty="0"/>
            </a:br>
            <a:endParaRPr lang="en-US" dirty="0"/>
          </a:p>
        </p:txBody>
      </p:sp>
      <p:sp>
        <p:nvSpPr>
          <p:cNvPr id="3" name="Content Placeholder 2">
            <a:extLst>
              <a:ext uri="{FF2B5EF4-FFF2-40B4-BE49-F238E27FC236}">
                <a16:creationId xmlns:a16="http://schemas.microsoft.com/office/drawing/2014/main" id="{20EEB2B3-D819-45A7-A09A-401D282AD42D}"/>
              </a:ext>
            </a:extLst>
          </p:cNvPr>
          <p:cNvSpPr>
            <a:spLocks noGrp="1"/>
          </p:cNvSpPr>
          <p:nvPr>
            <p:ph idx="1"/>
          </p:nvPr>
        </p:nvSpPr>
        <p:spPr>
          <a:xfrm>
            <a:off x="591608" y="1024891"/>
            <a:ext cx="11008784" cy="4994910"/>
          </a:xfrm>
        </p:spPr>
        <p:txBody>
          <a:bodyPr/>
          <a:lstStyle/>
          <a:p>
            <a:r>
              <a:rPr lang="en-US" sz="1800" dirty="0"/>
              <a:t>Tailored for Analog/Digital, Mixed Signal, and RF Design.</a:t>
            </a:r>
          </a:p>
          <a:p>
            <a:r>
              <a:rPr lang="en-US" sz="1800" dirty="0"/>
              <a:t>Specifically designed for SG13G2 process node.</a:t>
            </a:r>
          </a:p>
          <a:p>
            <a:r>
              <a:rPr lang="en-US" sz="1800" dirty="0"/>
              <a:t>Key Features:</a:t>
            </a:r>
          </a:p>
          <a:p>
            <a:pPr lvl="1"/>
            <a:r>
              <a:rPr lang="en-US" sz="1600" dirty="0"/>
              <a:t>0.13 </a:t>
            </a:r>
            <a:r>
              <a:rPr lang="el-GR" sz="1600" dirty="0"/>
              <a:t>μ</a:t>
            </a:r>
            <a:r>
              <a:rPr lang="en-US" sz="1600" dirty="0"/>
              <a:t>m CMOS process with </a:t>
            </a:r>
            <a:r>
              <a:rPr lang="en-US" sz="1600" dirty="0" err="1"/>
              <a:t>SiGe:C</a:t>
            </a:r>
            <a:r>
              <a:rPr lang="en-US" sz="1600" dirty="0"/>
              <a:t> </a:t>
            </a:r>
            <a:r>
              <a:rPr lang="en-US" sz="1600" dirty="0" err="1"/>
              <a:t>npn</a:t>
            </a:r>
            <a:r>
              <a:rPr lang="en-US" sz="1600" dirty="0"/>
              <a:t>-HBT’s.</a:t>
            </a:r>
          </a:p>
          <a:p>
            <a:pPr lvl="1"/>
            <a:r>
              <a:rPr lang="en-US" sz="1600" dirty="0"/>
              <a:t>Transition frequency: Up to 350 GHz.</a:t>
            </a:r>
          </a:p>
          <a:p>
            <a:pPr lvl="1"/>
            <a:r>
              <a:rPr lang="en-US" sz="1600" dirty="0"/>
              <a:t>Oscillation frequency: 450 GHz.</a:t>
            </a:r>
          </a:p>
          <a:p>
            <a:pPr lvl="1"/>
            <a:r>
              <a:rPr lang="en-US" sz="1600" dirty="0"/>
              <a:t>Thin gate oxide for 1.2 V digital logic.</a:t>
            </a:r>
          </a:p>
          <a:p>
            <a:pPr lvl="1"/>
            <a:r>
              <a:rPr lang="en-US" sz="1600" dirty="0"/>
              <a:t>Thick gate oxide for 3.3 V supply voltage.</a:t>
            </a:r>
          </a:p>
          <a:p>
            <a:pPr lvl="1"/>
            <a:r>
              <a:rPr lang="en-US" sz="1600" dirty="0"/>
              <a:t>NMOS, PMOS, and isolated NMOS transistors.</a:t>
            </a:r>
          </a:p>
          <a:p>
            <a:pPr lvl="1"/>
            <a:r>
              <a:rPr lang="en-US" sz="1600" dirty="0"/>
              <a:t>Poly silicon resistors and MIM capacitors.</a:t>
            </a:r>
          </a:p>
          <a:p>
            <a:r>
              <a:rPr lang="en-US" sz="1800" dirty="0"/>
              <a:t>Backend Design:</a:t>
            </a:r>
          </a:p>
          <a:p>
            <a:pPr lvl="1"/>
            <a:r>
              <a:rPr lang="en-US" sz="1600" dirty="0"/>
              <a:t>5 thin metal layers.</a:t>
            </a:r>
          </a:p>
          <a:p>
            <a:pPr lvl="1"/>
            <a:r>
              <a:rPr lang="en-US" sz="1600" dirty="0"/>
              <a:t>2 thick metal layers (2 and 3 </a:t>
            </a:r>
            <a:r>
              <a:rPr lang="el-GR" sz="1600" dirty="0"/>
              <a:t>μ</a:t>
            </a:r>
            <a:r>
              <a:rPr lang="en-US" sz="1600" dirty="0"/>
              <a:t>m thick).</a:t>
            </a:r>
          </a:p>
          <a:p>
            <a:pPr lvl="1"/>
            <a:r>
              <a:rPr lang="en-US" sz="1600" dirty="0"/>
              <a:t>Dedicated MIM layer.</a:t>
            </a:r>
          </a:p>
        </p:txBody>
      </p:sp>
      <p:sp>
        <p:nvSpPr>
          <p:cNvPr id="5" name="Footer Placeholder 4">
            <a:extLst>
              <a:ext uri="{FF2B5EF4-FFF2-40B4-BE49-F238E27FC236}">
                <a16:creationId xmlns:a16="http://schemas.microsoft.com/office/drawing/2014/main" id="{74136490-41DB-4E81-840F-18A1C989667B}"/>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CA485A67-0F5E-43C1-ABA7-14BBAF2A8B0E}"/>
              </a:ext>
            </a:extLst>
          </p:cNvPr>
          <p:cNvSpPr>
            <a:spLocks noGrp="1"/>
          </p:cNvSpPr>
          <p:nvPr>
            <p:ph type="sldNum" sz="quarter" idx="16"/>
          </p:nvPr>
        </p:nvSpPr>
        <p:spPr/>
        <p:txBody>
          <a:bodyPr/>
          <a:lstStyle/>
          <a:p>
            <a:fld id="{0EF2EA88-E9D4-0C4F-A5DF-5FE49FAF8E2F}" type="slidenum">
              <a:rPr lang="en-US" smtClean="0"/>
              <a:pPr/>
              <a:t>6</a:t>
            </a:fld>
            <a:endParaRPr lang="en-US" dirty="0"/>
          </a:p>
        </p:txBody>
      </p:sp>
      <p:pic>
        <p:nvPicPr>
          <p:cNvPr id="8" name="Picture 7">
            <a:extLst>
              <a:ext uri="{FF2B5EF4-FFF2-40B4-BE49-F238E27FC236}">
                <a16:creationId xmlns:a16="http://schemas.microsoft.com/office/drawing/2014/main" id="{06DA5B04-6B44-4D68-A503-0CD66CC87F02}"/>
              </a:ext>
            </a:extLst>
          </p:cNvPr>
          <p:cNvPicPr>
            <a:picLocks noChangeAspect="1"/>
          </p:cNvPicPr>
          <p:nvPr/>
        </p:nvPicPr>
        <p:blipFill>
          <a:blip r:embed="rId3"/>
          <a:stretch>
            <a:fillRect/>
          </a:stretch>
        </p:blipFill>
        <p:spPr>
          <a:xfrm>
            <a:off x="6892290" y="543560"/>
            <a:ext cx="3726815" cy="2632981"/>
          </a:xfrm>
          <a:prstGeom prst="rect">
            <a:avLst/>
          </a:prstGeom>
        </p:spPr>
      </p:pic>
    </p:spTree>
    <p:extLst>
      <p:ext uri="{BB962C8B-B14F-4D97-AF65-F5344CB8AC3E}">
        <p14:creationId xmlns:p14="http://schemas.microsoft.com/office/powerpoint/2010/main" val="59172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D33F-A5EE-4F8B-B697-01E814D0A357}"/>
              </a:ext>
            </a:extLst>
          </p:cNvPr>
          <p:cNvSpPr>
            <a:spLocks noGrp="1"/>
          </p:cNvSpPr>
          <p:nvPr>
            <p:ph type="title"/>
          </p:nvPr>
        </p:nvSpPr>
        <p:spPr/>
        <p:txBody>
          <a:bodyPr/>
          <a:lstStyle/>
          <a:p>
            <a:r>
              <a:rPr lang="en-US" dirty="0"/>
              <a:t>Virtual PDKs</a:t>
            </a:r>
          </a:p>
        </p:txBody>
      </p:sp>
      <p:sp>
        <p:nvSpPr>
          <p:cNvPr id="3" name="Content Placeholder 2">
            <a:extLst>
              <a:ext uri="{FF2B5EF4-FFF2-40B4-BE49-F238E27FC236}">
                <a16:creationId xmlns:a16="http://schemas.microsoft.com/office/drawing/2014/main" id="{F2B05CE1-9419-46C6-A291-CABE0EF8E818}"/>
              </a:ext>
            </a:extLst>
          </p:cNvPr>
          <p:cNvSpPr>
            <a:spLocks noGrp="1"/>
          </p:cNvSpPr>
          <p:nvPr>
            <p:ph idx="1"/>
          </p:nvPr>
        </p:nvSpPr>
        <p:spPr>
          <a:xfrm>
            <a:off x="623146" y="1085851"/>
            <a:ext cx="11008784" cy="4819649"/>
          </a:xfrm>
        </p:spPr>
        <p:txBody>
          <a:bodyPr/>
          <a:lstStyle/>
          <a:p>
            <a:r>
              <a:rPr lang="en-US" sz="1800" dirty="0"/>
              <a:t>asap7</a:t>
            </a:r>
          </a:p>
          <a:p>
            <a:pPr lvl="1"/>
            <a:r>
              <a:rPr lang="en-US" sz="1800" dirty="0"/>
              <a:t>This is a specific example of a predictive PDK, designed to mimic a 7nm </a:t>
            </a:r>
            <a:r>
              <a:rPr lang="en-US" sz="1800" dirty="0" err="1"/>
              <a:t>FinFET</a:t>
            </a:r>
            <a:r>
              <a:rPr lang="en-US" sz="1800" dirty="0"/>
              <a:t> manufacturing process with EUV lithography. It provides researchers with a way to explore designs for this advanced technology node without needing a confidential PDK from a manufacturer.</a:t>
            </a:r>
          </a:p>
          <a:p>
            <a:r>
              <a:rPr lang="en-US" sz="1800" dirty="0"/>
              <a:t>FreePDK3 and FreePDK15</a:t>
            </a:r>
          </a:p>
          <a:p>
            <a:pPr lvl="1"/>
            <a:r>
              <a:rPr lang="en-US" sz="1800" dirty="0"/>
              <a:t> Similar to ASAP7, these are open-source predictive PDKs. FreePDK3 targets the 3nm technology node, while FreePDK15 focuses on the 15nm node.  These offer researchers the ability to experiment with mature (15nm) and cutting-edge (3nm) processes for their chip designs.</a:t>
            </a:r>
          </a:p>
        </p:txBody>
      </p:sp>
      <p:sp>
        <p:nvSpPr>
          <p:cNvPr id="5" name="Footer Placeholder 4">
            <a:extLst>
              <a:ext uri="{FF2B5EF4-FFF2-40B4-BE49-F238E27FC236}">
                <a16:creationId xmlns:a16="http://schemas.microsoft.com/office/drawing/2014/main" id="{979DE928-D17F-485A-B560-A70673A757BF}"/>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1E6D670F-C900-4823-B7CC-B825F91B3CA6}"/>
              </a:ext>
            </a:extLst>
          </p:cNvPr>
          <p:cNvSpPr>
            <a:spLocks noGrp="1"/>
          </p:cNvSpPr>
          <p:nvPr>
            <p:ph type="sldNum" sz="quarter" idx="16"/>
          </p:nvPr>
        </p:nvSpPr>
        <p:spPr/>
        <p:txBody>
          <a:bodyPr/>
          <a:lstStyle/>
          <a:p>
            <a:fld id="{0EF2EA88-E9D4-0C4F-A5DF-5FE49FAF8E2F}" type="slidenum">
              <a:rPr lang="en-US" smtClean="0"/>
              <a:pPr/>
              <a:t>7</a:t>
            </a:fld>
            <a:endParaRPr lang="en-US" dirty="0"/>
          </a:p>
        </p:txBody>
      </p:sp>
    </p:spTree>
    <p:extLst>
      <p:ext uri="{BB962C8B-B14F-4D97-AF65-F5344CB8AC3E}">
        <p14:creationId xmlns:p14="http://schemas.microsoft.com/office/powerpoint/2010/main" val="394016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67D2-24CA-46B6-B0B7-EC0A181C30C0}"/>
              </a:ext>
            </a:extLst>
          </p:cNvPr>
          <p:cNvSpPr>
            <a:spLocks noGrp="1"/>
          </p:cNvSpPr>
          <p:nvPr>
            <p:ph type="title"/>
          </p:nvPr>
        </p:nvSpPr>
        <p:spPr/>
        <p:txBody>
          <a:bodyPr/>
          <a:lstStyle/>
          <a:p>
            <a:r>
              <a:rPr lang="en-US" dirty="0"/>
              <a:t>Open-Source ASIC IP Generator Tools</a:t>
            </a:r>
          </a:p>
        </p:txBody>
      </p:sp>
      <p:sp>
        <p:nvSpPr>
          <p:cNvPr id="3" name="Content Placeholder 2">
            <a:extLst>
              <a:ext uri="{FF2B5EF4-FFF2-40B4-BE49-F238E27FC236}">
                <a16:creationId xmlns:a16="http://schemas.microsoft.com/office/drawing/2014/main" id="{049EA5BE-F4B6-410C-AE02-BA4973B8C881}"/>
              </a:ext>
            </a:extLst>
          </p:cNvPr>
          <p:cNvSpPr>
            <a:spLocks noGrp="1"/>
          </p:cNvSpPr>
          <p:nvPr>
            <p:ph idx="1"/>
          </p:nvPr>
        </p:nvSpPr>
        <p:spPr>
          <a:xfrm>
            <a:off x="540088" y="2071368"/>
            <a:ext cx="3790752" cy="2087879"/>
          </a:xfrm>
        </p:spPr>
        <p:txBody>
          <a:bodyPr/>
          <a:lstStyle/>
          <a:p>
            <a:r>
              <a:rPr lang="en-US" sz="1200" dirty="0"/>
              <a:t>Block-level memory (RAM) generator for ASIC designs, offering parameterizable templates for various RAM types and allowing customization of size, width, access patterns, and technology options. Integrates seamlessly into open-source design flows using scripting languages like Python.</a:t>
            </a:r>
          </a:p>
        </p:txBody>
      </p:sp>
      <p:sp>
        <p:nvSpPr>
          <p:cNvPr id="4" name="Text Placeholder 3">
            <a:extLst>
              <a:ext uri="{FF2B5EF4-FFF2-40B4-BE49-F238E27FC236}">
                <a16:creationId xmlns:a16="http://schemas.microsoft.com/office/drawing/2014/main" id="{637F3DBC-1D15-42F5-9A0F-C3234EAADDD6}"/>
              </a:ext>
            </a:extLst>
          </p:cNvPr>
          <p:cNvSpPr>
            <a:spLocks noGrp="1"/>
          </p:cNvSpPr>
          <p:nvPr>
            <p:ph type="body" sz="quarter" idx="13"/>
          </p:nvPr>
        </p:nvSpPr>
        <p:spPr>
          <a:xfrm>
            <a:off x="573616" y="1060452"/>
            <a:ext cx="3462935" cy="457200"/>
          </a:xfrm>
        </p:spPr>
        <p:txBody>
          <a:bodyPr/>
          <a:lstStyle/>
          <a:p>
            <a:r>
              <a:rPr lang="en-US" dirty="0"/>
              <a:t>Memory Generators</a:t>
            </a:r>
          </a:p>
        </p:txBody>
      </p:sp>
      <p:sp>
        <p:nvSpPr>
          <p:cNvPr id="5" name="Footer Placeholder 4">
            <a:extLst>
              <a:ext uri="{FF2B5EF4-FFF2-40B4-BE49-F238E27FC236}">
                <a16:creationId xmlns:a16="http://schemas.microsoft.com/office/drawing/2014/main" id="{5C21F4FB-6CF6-4A87-A86D-06603FF3380D}"/>
              </a:ext>
            </a:extLst>
          </p:cNvPr>
          <p:cNvSpPr>
            <a:spLocks noGrp="1"/>
          </p:cNvSpPr>
          <p:nvPr>
            <p:ph type="ftr" sz="quarter" idx="15"/>
          </p:nvPr>
        </p:nvSpPr>
        <p:spPr/>
        <p:txBody>
          <a:bodyPr/>
          <a:lstStyle/>
          <a:p>
            <a:r>
              <a:rPr lang="en-US"/>
              <a:t>HEPIC 2024</a:t>
            </a:r>
            <a:endParaRPr lang="en-US" dirty="0"/>
          </a:p>
        </p:txBody>
      </p:sp>
      <p:sp>
        <p:nvSpPr>
          <p:cNvPr id="6" name="Slide Number Placeholder 5">
            <a:extLst>
              <a:ext uri="{FF2B5EF4-FFF2-40B4-BE49-F238E27FC236}">
                <a16:creationId xmlns:a16="http://schemas.microsoft.com/office/drawing/2014/main" id="{73DD44DD-5E52-420A-B5F5-BDAD036C39D5}"/>
              </a:ext>
            </a:extLst>
          </p:cNvPr>
          <p:cNvSpPr>
            <a:spLocks noGrp="1"/>
          </p:cNvSpPr>
          <p:nvPr>
            <p:ph type="sldNum" sz="quarter" idx="16"/>
          </p:nvPr>
        </p:nvSpPr>
        <p:spPr/>
        <p:txBody>
          <a:bodyPr/>
          <a:lstStyle/>
          <a:p>
            <a:fld id="{0EF2EA88-E9D4-0C4F-A5DF-5FE49FAF8E2F}" type="slidenum">
              <a:rPr lang="en-US" smtClean="0"/>
              <a:pPr/>
              <a:t>8</a:t>
            </a:fld>
            <a:endParaRPr lang="en-US" dirty="0"/>
          </a:p>
        </p:txBody>
      </p:sp>
      <p:pic>
        <p:nvPicPr>
          <p:cNvPr id="14" name="Picture 13">
            <a:extLst>
              <a:ext uri="{FF2B5EF4-FFF2-40B4-BE49-F238E27FC236}">
                <a16:creationId xmlns:a16="http://schemas.microsoft.com/office/drawing/2014/main" id="{1195FBEA-BF4D-4AC0-85BB-5A44EF6B76BF}"/>
              </a:ext>
            </a:extLst>
          </p:cNvPr>
          <p:cNvPicPr>
            <a:picLocks noChangeAspect="1"/>
          </p:cNvPicPr>
          <p:nvPr/>
        </p:nvPicPr>
        <p:blipFill>
          <a:blip r:embed="rId3"/>
          <a:stretch>
            <a:fillRect/>
          </a:stretch>
        </p:blipFill>
        <p:spPr>
          <a:xfrm>
            <a:off x="576072" y="1517652"/>
            <a:ext cx="1835320" cy="599482"/>
          </a:xfrm>
          <a:prstGeom prst="rect">
            <a:avLst/>
          </a:prstGeom>
        </p:spPr>
      </p:pic>
      <p:sp>
        <p:nvSpPr>
          <p:cNvPr id="16" name="TextBox 15">
            <a:extLst>
              <a:ext uri="{FF2B5EF4-FFF2-40B4-BE49-F238E27FC236}">
                <a16:creationId xmlns:a16="http://schemas.microsoft.com/office/drawing/2014/main" id="{B51FBED8-2262-4955-822B-CFA56851558B}"/>
              </a:ext>
            </a:extLst>
          </p:cNvPr>
          <p:cNvSpPr txBox="1"/>
          <p:nvPr/>
        </p:nvSpPr>
        <p:spPr>
          <a:xfrm>
            <a:off x="634050" y="4165212"/>
            <a:ext cx="1758598" cy="369332"/>
          </a:xfrm>
          <a:prstGeom prst="rect">
            <a:avLst/>
          </a:prstGeom>
          <a:noFill/>
        </p:spPr>
        <p:txBody>
          <a:bodyPr wrap="square">
            <a:spAutoFit/>
          </a:bodyPr>
          <a:lstStyle/>
          <a:p>
            <a:r>
              <a:rPr lang="en-US" sz="1800" dirty="0"/>
              <a:t>DFFRAM</a:t>
            </a:r>
          </a:p>
        </p:txBody>
      </p:sp>
      <p:sp>
        <p:nvSpPr>
          <p:cNvPr id="17" name="Content Placeholder 2">
            <a:extLst>
              <a:ext uri="{FF2B5EF4-FFF2-40B4-BE49-F238E27FC236}">
                <a16:creationId xmlns:a16="http://schemas.microsoft.com/office/drawing/2014/main" id="{E8595428-39E6-48B9-A486-B961247E0F67}"/>
              </a:ext>
            </a:extLst>
          </p:cNvPr>
          <p:cNvSpPr txBox="1">
            <a:spLocks/>
          </p:cNvSpPr>
          <p:nvPr/>
        </p:nvSpPr>
        <p:spPr>
          <a:xfrm>
            <a:off x="634050" y="4473883"/>
            <a:ext cx="2794783" cy="2087879"/>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p>
        </p:txBody>
      </p:sp>
      <p:sp>
        <p:nvSpPr>
          <p:cNvPr id="18" name="Content Placeholder 2">
            <a:extLst>
              <a:ext uri="{FF2B5EF4-FFF2-40B4-BE49-F238E27FC236}">
                <a16:creationId xmlns:a16="http://schemas.microsoft.com/office/drawing/2014/main" id="{DE196F23-5142-4D75-9EEB-AE814F6FF5B3}"/>
              </a:ext>
            </a:extLst>
          </p:cNvPr>
          <p:cNvSpPr txBox="1">
            <a:spLocks/>
          </p:cNvSpPr>
          <p:nvPr/>
        </p:nvSpPr>
        <p:spPr>
          <a:xfrm>
            <a:off x="540087" y="4473883"/>
            <a:ext cx="3496464" cy="2087879"/>
          </a:xfrm>
          <a:prstGeom prst="rect">
            <a:avLst/>
          </a:prstGeom>
        </p:spPr>
        <p:txBody>
          <a:bodyPr vert="horz" lIns="91440" tIns="45720" rIns="91440" bIns="45720" rtlCol="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t>Generator for digital flip-flop based memories, specifically for small memories or those requiring high performance</a:t>
            </a:r>
          </a:p>
        </p:txBody>
      </p:sp>
      <p:sp>
        <p:nvSpPr>
          <p:cNvPr id="19" name="Text Placeholder 3">
            <a:extLst>
              <a:ext uri="{FF2B5EF4-FFF2-40B4-BE49-F238E27FC236}">
                <a16:creationId xmlns:a16="http://schemas.microsoft.com/office/drawing/2014/main" id="{C21EDEA7-4291-49F8-B7DD-6775F89B8DAC}"/>
              </a:ext>
            </a:extLst>
          </p:cNvPr>
          <p:cNvSpPr txBox="1">
            <a:spLocks/>
          </p:cNvSpPr>
          <p:nvPr/>
        </p:nvSpPr>
        <p:spPr>
          <a:xfrm>
            <a:off x="5129370" y="1040249"/>
            <a:ext cx="4932387" cy="457200"/>
          </a:xfrm>
          <a:prstGeom prst="rect">
            <a:avLst/>
          </a:prstGeom>
        </p:spPr>
        <p:txBody>
          <a:bodyPr vert="horz" lIns="91440" tIns="45720" rIns="91440" bIns="45720" rtlCol="0" anchor="b" anchorCtr="0">
            <a:noAutofit/>
          </a:bodyPr>
          <a:lstStyle>
            <a:lvl1pPr marL="0" indent="0" algn="l" defTabSz="457200" rtl="0" eaLnBrk="1" latinLnBrk="0" hangingPunct="1">
              <a:lnSpc>
                <a:spcPct val="110000"/>
              </a:lnSpc>
              <a:spcBef>
                <a:spcPts val="800"/>
              </a:spcBef>
              <a:buClr>
                <a:schemeClr val="accent2"/>
              </a:buClr>
              <a:buFont typeface="Arial"/>
              <a:buNone/>
              <a:defRPr sz="2000" i="0" kern="1200" baseline="0">
                <a:solidFill>
                  <a:schemeClr val="accent2"/>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Analog IP Generators</a:t>
            </a:r>
          </a:p>
        </p:txBody>
      </p:sp>
      <p:sp>
        <p:nvSpPr>
          <p:cNvPr id="21" name="TextBox 20">
            <a:extLst>
              <a:ext uri="{FF2B5EF4-FFF2-40B4-BE49-F238E27FC236}">
                <a16:creationId xmlns:a16="http://schemas.microsoft.com/office/drawing/2014/main" id="{438337EB-BB98-469E-8CBA-7B251A7447E6}"/>
              </a:ext>
            </a:extLst>
          </p:cNvPr>
          <p:cNvSpPr txBox="1"/>
          <p:nvPr/>
        </p:nvSpPr>
        <p:spPr>
          <a:xfrm>
            <a:off x="5129370" y="1952881"/>
            <a:ext cx="4723657" cy="1384995"/>
          </a:xfrm>
          <a:prstGeom prst="rect">
            <a:avLst/>
          </a:prstGeom>
          <a:noFill/>
        </p:spPr>
        <p:txBody>
          <a:bodyPr wrap="square">
            <a:spAutoFit/>
          </a:bodyPr>
          <a:lstStyle/>
          <a:p>
            <a:pPr marL="285750" indent="-285750">
              <a:buFont typeface="Arial" panose="020B0604020202020204" pitchFamily="34" charset="0"/>
              <a:buChar char="•"/>
            </a:pPr>
            <a:r>
              <a:rPr lang="en-US" sz="1400" dirty="0"/>
              <a:t>Leverages a cell-based approach. It breaks down complex AMS functionalities into smaller, reusable digital standard cells with auxiliary custom cells generated automatically. This approach aims to maintain analog performance while leveraging digital design automation techniques.</a:t>
            </a:r>
          </a:p>
        </p:txBody>
      </p:sp>
      <p:sp>
        <p:nvSpPr>
          <p:cNvPr id="23" name="TextBox 22">
            <a:extLst>
              <a:ext uri="{FF2B5EF4-FFF2-40B4-BE49-F238E27FC236}">
                <a16:creationId xmlns:a16="http://schemas.microsoft.com/office/drawing/2014/main" id="{E262DA78-3227-4AE1-B3B4-EF9AB7C09288}"/>
              </a:ext>
            </a:extLst>
          </p:cNvPr>
          <p:cNvSpPr txBox="1"/>
          <p:nvPr/>
        </p:nvSpPr>
        <p:spPr>
          <a:xfrm>
            <a:off x="5129370" y="1531858"/>
            <a:ext cx="2068474" cy="369332"/>
          </a:xfrm>
          <a:prstGeom prst="rect">
            <a:avLst/>
          </a:prstGeom>
          <a:noFill/>
        </p:spPr>
        <p:txBody>
          <a:bodyPr wrap="square">
            <a:spAutoFit/>
          </a:bodyPr>
          <a:lstStyle/>
          <a:p>
            <a:r>
              <a:rPr lang="en-US" dirty="0" err="1"/>
              <a:t>openFASoC</a:t>
            </a:r>
            <a:endParaRPr lang="en-US" sz="2000" dirty="0"/>
          </a:p>
        </p:txBody>
      </p:sp>
    </p:spTree>
    <p:extLst>
      <p:ext uri="{BB962C8B-B14F-4D97-AF65-F5344CB8AC3E}">
        <p14:creationId xmlns:p14="http://schemas.microsoft.com/office/powerpoint/2010/main" val="305606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47FC-C8A8-4034-9856-D7B1B06E6F89}"/>
              </a:ext>
            </a:extLst>
          </p:cNvPr>
          <p:cNvSpPr>
            <a:spLocks noGrp="1"/>
          </p:cNvSpPr>
          <p:nvPr>
            <p:ph type="title"/>
          </p:nvPr>
        </p:nvSpPr>
        <p:spPr/>
        <p:txBody>
          <a:bodyPr/>
          <a:lstStyle/>
          <a:p>
            <a:r>
              <a:rPr lang="en-US" dirty="0"/>
              <a:t>Accessible ASIC Design</a:t>
            </a:r>
          </a:p>
        </p:txBody>
      </p:sp>
      <p:sp>
        <p:nvSpPr>
          <p:cNvPr id="3" name="Content Placeholder 2">
            <a:extLst>
              <a:ext uri="{FF2B5EF4-FFF2-40B4-BE49-F238E27FC236}">
                <a16:creationId xmlns:a16="http://schemas.microsoft.com/office/drawing/2014/main" id="{5F3C5723-EAFB-49A9-9D2E-F9188E99DE13}"/>
              </a:ext>
            </a:extLst>
          </p:cNvPr>
          <p:cNvSpPr>
            <a:spLocks noGrp="1"/>
          </p:cNvSpPr>
          <p:nvPr>
            <p:ph idx="1"/>
          </p:nvPr>
        </p:nvSpPr>
        <p:spPr/>
        <p:txBody>
          <a:bodyPr/>
          <a:lstStyle/>
          <a:p>
            <a:r>
              <a:rPr lang="en-US" sz="1800" dirty="0"/>
              <a:t>Introduction &amp; Audience</a:t>
            </a:r>
          </a:p>
          <a:p>
            <a:pPr lvl="1"/>
            <a:r>
              <a:rPr lang="en-US" sz="1800" dirty="0"/>
              <a:t>Tiny Tape Out simplifies chip design, catering to students, makers, and enthusiasts.</a:t>
            </a:r>
          </a:p>
          <a:p>
            <a:r>
              <a:rPr lang="en-US" sz="1800" dirty="0"/>
              <a:t>Tools &amp; Resources</a:t>
            </a:r>
          </a:p>
          <a:p>
            <a:pPr lvl="1"/>
            <a:r>
              <a:rPr lang="en-US" sz="1800" dirty="0"/>
              <a:t>Free, open-source tools and community support aid beginners and experts alike.</a:t>
            </a:r>
          </a:p>
          <a:p>
            <a:r>
              <a:rPr lang="en-US" sz="1800" dirty="0"/>
              <a:t>Design Process &amp; Specifications</a:t>
            </a:r>
          </a:p>
          <a:p>
            <a:pPr lvl="1"/>
            <a:r>
              <a:rPr lang="en-US" sz="1800" dirty="0"/>
              <a:t>From beginner-friendly tools to expert-level languages, designs start at 160x100 microns.</a:t>
            </a:r>
          </a:p>
          <a:p>
            <a:r>
              <a:rPr lang="en-US" sz="1800" dirty="0"/>
              <a:t>Analog &amp; Mixed Signal Support</a:t>
            </a:r>
          </a:p>
          <a:p>
            <a:pPr lvl="1"/>
            <a:r>
              <a:rPr lang="en-US" sz="1800" dirty="0"/>
              <a:t>Supports analog and mixed-signal designs, including proprietary tools.</a:t>
            </a:r>
          </a:p>
          <a:p>
            <a:r>
              <a:rPr lang="en-US" sz="1800" dirty="0"/>
              <a:t>Manufacturing &amp; Testing</a:t>
            </a:r>
          </a:p>
          <a:p>
            <a:pPr lvl="1"/>
            <a:r>
              <a:rPr lang="en-US" sz="1800" dirty="0" err="1"/>
              <a:t>eFabless</a:t>
            </a:r>
            <a:r>
              <a:rPr lang="en-US" sz="1800" dirty="0"/>
              <a:t> manufactures on </a:t>
            </a:r>
            <a:r>
              <a:rPr lang="en-US" sz="1800" dirty="0" err="1"/>
              <a:t>SkyWater</a:t>
            </a:r>
            <a:r>
              <a:rPr lang="en-US" sz="1800" dirty="0"/>
              <a:t> 130nm; chips are tested via </a:t>
            </a:r>
            <a:r>
              <a:rPr lang="en-US" sz="1800" dirty="0" err="1"/>
              <a:t>MicroPython</a:t>
            </a:r>
            <a:r>
              <a:rPr lang="en-US" sz="1800" dirty="0"/>
              <a:t> interface.</a:t>
            </a:r>
          </a:p>
          <a:p>
            <a:r>
              <a:rPr lang="en-US" sz="1800" dirty="0"/>
              <a:t>Community Collaboration</a:t>
            </a:r>
          </a:p>
          <a:p>
            <a:pPr lvl="1"/>
            <a:r>
              <a:rPr lang="en-US" sz="1800" dirty="0"/>
              <a:t>Access and collaborate on various designs, from CPUs to USB devices.</a:t>
            </a:r>
          </a:p>
        </p:txBody>
      </p:sp>
      <p:sp>
        <p:nvSpPr>
          <p:cNvPr id="4" name="Text Placeholder 3">
            <a:extLst>
              <a:ext uri="{FF2B5EF4-FFF2-40B4-BE49-F238E27FC236}">
                <a16:creationId xmlns:a16="http://schemas.microsoft.com/office/drawing/2014/main" id="{E9699C47-A1CE-40EE-BEB5-CA4BC1173953}"/>
              </a:ext>
            </a:extLst>
          </p:cNvPr>
          <p:cNvSpPr>
            <a:spLocks noGrp="1"/>
          </p:cNvSpPr>
          <p:nvPr>
            <p:ph type="body" sz="quarter" idx="13"/>
          </p:nvPr>
        </p:nvSpPr>
        <p:spPr/>
        <p:txBody>
          <a:bodyPr/>
          <a:lstStyle/>
          <a:p>
            <a:r>
              <a:rPr lang="en-US" dirty="0"/>
              <a:t> Tiny Tape Out &amp; </a:t>
            </a:r>
            <a:r>
              <a:rPr lang="en-US" dirty="0" err="1"/>
              <a:t>Efabless</a:t>
            </a:r>
            <a:r>
              <a:rPr lang="en-US" dirty="0"/>
              <a:t> Open Shuttle</a:t>
            </a:r>
          </a:p>
        </p:txBody>
      </p:sp>
      <p:sp>
        <p:nvSpPr>
          <p:cNvPr id="5" name="Footer Placeholder 4">
            <a:extLst>
              <a:ext uri="{FF2B5EF4-FFF2-40B4-BE49-F238E27FC236}">
                <a16:creationId xmlns:a16="http://schemas.microsoft.com/office/drawing/2014/main" id="{EC6B5649-45D2-4386-AEA0-EBB77CD116CD}"/>
              </a:ext>
            </a:extLst>
          </p:cNvPr>
          <p:cNvSpPr>
            <a:spLocks noGrp="1"/>
          </p:cNvSpPr>
          <p:nvPr>
            <p:ph type="ftr" sz="quarter" idx="15"/>
          </p:nvPr>
        </p:nvSpPr>
        <p:spPr/>
        <p:txBody>
          <a:bodyPr/>
          <a:lstStyle/>
          <a:p>
            <a:r>
              <a:rPr lang="en-US" dirty="0"/>
              <a:t>HEPIC 2024</a:t>
            </a:r>
          </a:p>
        </p:txBody>
      </p:sp>
      <p:sp>
        <p:nvSpPr>
          <p:cNvPr id="6" name="Slide Number Placeholder 5">
            <a:extLst>
              <a:ext uri="{FF2B5EF4-FFF2-40B4-BE49-F238E27FC236}">
                <a16:creationId xmlns:a16="http://schemas.microsoft.com/office/drawing/2014/main" id="{B2462E68-A75E-4849-A20C-AAC7338DFF0C}"/>
              </a:ext>
            </a:extLst>
          </p:cNvPr>
          <p:cNvSpPr>
            <a:spLocks noGrp="1"/>
          </p:cNvSpPr>
          <p:nvPr>
            <p:ph type="sldNum" sz="quarter" idx="16"/>
          </p:nvPr>
        </p:nvSpPr>
        <p:spPr/>
        <p:txBody>
          <a:bodyPr/>
          <a:lstStyle/>
          <a:p>
            <a:fld id="{0EF2EA88-E9D4-0C4F-A5DF-5FE49FAF8E2F}" type="slidenum">
              <a:rPr lang="en-US" smtClean="0"/>
              <a:pPr/>
              <a:t>9</a:t>
            </a:fld>
            <a:endParaRPr lang="en-US" dirty="0"/>
          </a:p>
        </p:txBody>
      </p:sp>
    </p:spTree>
    <p:extLst>
      <p:ext uri="{BB962C8B-B14F-4D97-AF65-F5344CB8AC3E}">
        <p14:creationId xmlns:p14="http://schemas.microsoft.com/office/powerpoint/2010/main" val="470670108"/>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2641</TotalTime>
  <Words>1570</Words>
  <Application>Microsoft Office PowerPoint</Application>
  <PresentationFormat>Widescreen</PresentationFormat>
  <Paragraphs>164</Paragraphs>
  <Slides>13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Cambria Math</vt:lpstr>
      <vt:lpstr>Roboto</vt:lpstr>
      <vt:lpstr>Söhne</vt:lpstr>
      <vt:lpstr>Berkeley Lab Wide PPT Theme</vt:lpstr>
      <vt:lpstr>Open-source ASIC ecosystem</vt:lpstr>
      <vt:lpstr>Exploring the Open-Source ASIC Ecosystem: Diving In       </vt:lpstr>
      <vt:lpstr>Analog Toolchain</vt:lpstr>
      <vt:lpstr>Digital Toolchain</vt:lpstr>
      <vt:lpstr>GF180MCU Open Source PDK (GlobalFoundries 180nm CMOS)</vt:lpstr>
      <vt:lpstr>IHP Open Source PDK: </vt:lpstr>
      <vt:lpstr>Virtual PDKs</vt:lpstr>
      <vt:lpstr>Open-Source ASIC IP Generator Tools</vt:lpstr>
      <vt:lpstr>Accessible ASIC Design</vt:lpstr>
      <vt:lpstr>Co-design and integration of nano sensors on CMOS </vt:lpstr>
      <vt:lpstr> Lessons Learned</vt:lpstr>
      <vt:lpstr>Performance Evaluation of Digital tools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w/color backgrounds</dc:title>
  <dc:subject/>
  <dc:creator>Zosia Rostoian</dc:creator>
  <cp:keywords/>
  <dc:description/>
  <cp:lastModifiedBy>Tarun Prakash</cp:lastModifiedBy>
  <cp:revision>115</cp:revision>
  <dcterms:created xsi:type="dcterms:W3CDTF">2020-07-09T17:40:25Z</dcterms:created>
  <dcterms:modified xsi:type="dcterms:W3CDTF">2024-05-01T18:02:51Z</dcterms:modified>
  <cp:category/>
</cp:coreProperties>
</file>