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9" r:id="rId3"/>
    <p:sldId id="271" r:id="rId4"/>
    <p:sldId id="266" r:id="rId5"/>
    <p:sldId id="257" r:id="rId6"/>
    <p:sldId id="272" r:id="rId7"/>
    <p:sldId id="259" r:id="rId8"/>
    <p:sldId id="270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FF50D-F9AA-4D19-8862-A834658AE22B}" v="9" dt="2024-04-30T15:44:45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10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5469321" y="5761051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69321" y="576105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with National Laboratories &amp; Technology Transfer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4-30-2024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1" y="4619978"/>
            <a:ext cx="7750969" cy="1259607"/>
          </a:xfrm>
        </p:spPr>
        <p:txBody>
          <a:bodyPr/>
          <a:lstStyle/>
          <a:p>
            <a:r>
              <a:rPr lang="en-US" dirty="0"/>
              <a:t>Poornima Upadhya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9E43-34FD-4F40-AC57-EE850DE3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Technology Transfer - Is a DOE Mission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D244-8CDB-47E0-AB26-F4633883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5" y="1321470"/>
            <a:ext cx="8639948" cy="3960527"/>
          </a:xfrm>
        </p:spPr>
        <p:txBody>
          <a:bodyPr>
            <a:normAutofit fontScale="70000" lnSpcReduction="20000"/>
          </a:bodyPr>
          <a:lstStyle/>
          <a:p>
            <a:endParaRPr lang="en-US" altLang="en-US" dirty="0">
              <a:solidFill>
                <a:srgbClr val="002060"/>
              </a:solidFill>
            </a:endParaRPr>
          </a:p>
          <a:p>
            <a:pPr>
              <a:lnSpc>
                <a:spcPct val="220000"/>
              </a:lnSpc>
            </a:pPr>
            <a:r>
              <a:rPr lang="en-US" sz="3300" dirty="0"/>
              <a:t>	</a:t>
            </a:r>
            <a:r>
              <a:rPr lang="en-US" sz="3750" dirty="0"/>
              <a:t>Technology transfer is the process by which existing knowledge, facilities, or capabilities developed under federal research and development (R&amp;D) funding are utilized to fulfill public and private needs.</a:t>
            </a:r>
          </a:p>
          <a:p>
            <a:endParaRPr lang="en-US" altLang="en-US" sz="3750" dirty="0">
              <a:solidFill>
                <a:srgbClr val="002060"/>
              </a:solidFill>
            </a:endParaRPr>
          </a:p>
          <a:p>
            <a:pPr lvl="2">
              <a:buFontTx/>
              <a:buNone/>
            </a:pPr>
            <a:endParaRPr lang="en-US" altLang="en-US" sz="15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9AE22-FD88-4AD7-9525-25D2EBB87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BD6DC1-013C-43C4-BCE7-BC1843604945}"/>
              </a:ext>
            </a:extLst>
          </p:cNvPr>
          <p:cNvCxnSpPr/>
          <p:nvPr/>
        </p:nvCxnSpPr>
        <p:spPr>
          <a:xfrm flipV="1">
            <a:off x="484643" y="1433819"/>
            <a:ext cx="8435340" cy="57955"/>
          </a:xfrm>
          <a:prstGeom prst="line">
            <a:avLst/>
          </a:prstGeom>
          <a:ln w="57150" cmpd="thinThick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34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CC6A0-FE17-6A28-EFA1-1CCE67818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D8C681-ACEA-FAED-DCF2-94F524EF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925"/>
            <a:ext cx="828675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Technology Transfer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8219C3-B167-0C73-3063-4320049BC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69747"/>
            <a:ext cx="8435340" cy="490001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Bayh–Dole Act-1980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Allows non-profit organizations and small businesses to retain ownership of inventions made under federal funding and to license the rights to those inventions.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Stevenson-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Wydler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Technology Innovation Act of 1980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Requires federally funded R&amp;D organizations to actively participate in and budget for technology transfer activities.</a:t>
            </a:r>
          </a:p>
          <a:p>
            <a:pPr marL="174625" indent="-174625">
              <a:buFont typeface="Arial" panose="020B0604020202020204" pitchFamily="34" charset="0"/>
              <a:buNone/>
            </a:pPr>
            <a:r>
              <a:rPr lang="en-US" sz="2800" b="1" dirty="0"/>
              <a:t>•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Federal Technology Transfer Act of 1986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Enables federal laboratories to negotiate licenses for patented inventions made at the laboratory and to enter into Cooperative Research and Development Agreements (CRADAs).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BB5B0B-7C7D-1F3E-D67A-FBF5492F7328}"/>
              </a:ext>
            </a:extLst>
          </p:cNvPr>
          <p:cNvCxnSpPr/>
          <p:nvPr/>
        </p:nvCxnSpPr>
        <p:spPr>
          <a:xfrm flipV="1">
            <a:off x="428625" y="994834"/>
            <a:ext cx="8435340" cy="57955"/>
          </a:xfrm>
          <a:prstGeom prst="line">
            <a:avLst/>
          </a:prstGeom>
          <a:ln w="57150" cmpd="thinThick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76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E44B-0BFE-82E8-EBCB-A481BBBD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7259"/>
            <a:ext cx="828675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Tools to Establish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E9E1E-12B5-A2D9-A91B-03D3AD18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58" y="1325407"/>
            <a:ext cx="8286750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Nondisclosure Agreements (NDA)</a:t>
            </a:r>
          </a:p>
          <a:p>
            <a:pPr marL="6858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Enable labs and potential partners to exchange confidential information.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Materials Transfer Agreement (MTA)</a:t>
            </a:r>
          </a:p>
          <a:p>
            <a:pPr marL="6858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Certain materials may be temporarily transferred to or from industry or academia.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F135E-9B99-971F-80FA-0DE366F65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AD9A7E-C00C-F152-3433-C78A9C53BFEE}"/>
              </a:ext>
            </a:extLst>
          </p:cNvPr>
          <p:cNvCxnSpPr/>
          <p:nvPr/>
        </p:nvCxnSpPr>
        <p:spPr>
          <a:xfrm flipV="1">
            <a:off x="484643" y="1069752"/>
            <a:ext cx="8435340" cy="57955"/>
          </a:xfrm>
          <a:prstGeom prst="line">
            <a:avLst/>
          </a:prstGeom>
          <a:ln w="57150" cmpd="thinThick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48BCDB-5435-3DC8-BFF3-5B36020FF4C2}"/>
              </a:ext>
            </a:extLst>
          </p:cNvPr>
          <p:cNvSpPr txBox="1"/>
          <p:nvPr/>
        </p:nvSpPr>
        <p:spPr>
          <a:xfrm>
            <a:off x="265842" y="5561849"/>
            <a:ext cx="887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Please note no collaborative work can be done with either of the agreements</a:t>
            </a:r>
          </a:p>
        </p:txBody>
      </p:sp>
    </p:spTree>
    <p:extLst>
      <p:ext uri="{BB962C8B-B14F-4D97-AF65-F5344CB8AC3E}">
        <p14:creationId xmlns:p14="http://schemas.microsoft.com/office/powerpoint/2010/main" val="98638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" y="-110993"/>
            <a:ext cx="9575164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Access to Expertise and Capabilities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095090"/>
            <a:ext cx="8435340" cy="534753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Strategic Partnership Project (SPP)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/>
              <a:t>Enables organizations to pay Labs to perform a defined scope of work with tasks that utilize unique facilities, equipment and personnel at the Lab.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Technical Service Agreement (TSA)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/>
              <a:t>Intended for short-term projects that </a:t>
            </a:r>
            <a:r>
              <a:rPr lang="pt-BR" sz="2100" dirty="0"/>
              <a:t>do not involve R&amp;D</a:t>
            </a:r>
            <a:r>
              <a:rPr lang="en-US" sz="2100" dirty="0"/>
              <a:t>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/>
              <a:t>Limited to domestic organizations. </a:t>
            </a:r>
          </a:p>
          <a:p>
            <a:pPr marL="514350" indent="-5143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Cooperative Research and Development Agreement (CRADA)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100" dirty="0"/>
              <a:t>Enables organizations to work collaboratively with National Labs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Agreements for Commercializing Technology (ACT)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100" dirty="0"/>
              <a:t>Intended for Lab Contractors to conduct sponsored research at the Contractor’s risk for third parties. </a:t>
            </a:r>
          </a:p>
          <a:p>
            <a:pPr marL="685800" lvl="1" indent="-342900"/>
            <a:endParaRPr lang="en-US" b="1" dirty="0"/>
          </a:p>
          <a:p>
            <a:pPr marL="342900" lvl="1" indent="0">
              <a:buNone/>
            </a:pPr>
            <a:endParaRPr lang="en-US" b="1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147EBF-C0BD-42C3-7917-32CC35296F23}"/>
              </a:ext>
            </a:extLst>
          </p:cNvPr>
          <p:cNvCxnSpPr/>
          <p:nvPr/>
        </p:nvCxnSpPr>
        <p:spPr>
          <a:xfrm flipV="1">
            <a:off x="428625" y="825979"/>
            <a:ext cx="8435340" cy="57955"/>
          </a:xfrm>
          <a:prstGeom prst="line">
            <a:avLst/>
          </a:prstGeom>
          <a:ln w="57150" cmpd="thinThick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6BD84FE-4783-9B5E-45C8-6142EF0D0631}"/>
              </a:ext>
            </a:extLst>
          </p:cNvPr>
          <p:cNvSpPr txBox="1"/>
          <p:nvPr/>
        </p:nvSpPr>
        <p:spPr>
          <a:xfrm>
            <a:off x="1660030" y="5687505"/>
            <a:ext cx="6123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Please note agreement include handling of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02F9-5EA8-6388-E90C-38C6463A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389764"/>
            <a:ext cx="828675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87A2C-731B-45B7-D023-D56AAD466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pic>
        <p:nvPicPr>
          <p:cNvPr id="8" name="Picture 7" descr="A close-up of a document&#10;&#10;Description automatically generated">
            <a:extLst>
              <a:ext uri="{FF2B5EF4-FFF2-40B4-BE49-F238E27FC236}">
                <a16:creationId xmlns:a16="http://schemas.microsoft.com/office/drawing/2014/main" id="{6B70DE92-0A46-7291-6BC9-053E9F058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06"/>
          <a:stretch/>
        </p:blipFill>
        <p:spPr>
          <a:xfrm>
            <a:off x="338200" y="835199"/>
            <a:ext cx="8214992" cy="55819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84226B-FBD9-E0A9-54C3-99799D621D22}"/>
              </a:ext>
            </a:extLst>
          </p:cNvPr>
          <p:cNvCxnSpPr/>
          <p:nvPr/>
        </p:nvCxnSpPr>
        <p:spPr>
          <a:xfrm flipV="1">
            <a:off x="370460" y="570675"/>
            <a:ext cx="8435340" cy="57955"/>
          </a:xfrm>
          <a:prstGeom prst="line">
            <a:avLst/>
          </a:prstGeom>
          <a:ln w="57150" cmpd="thinThick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59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7089"/>
            <a:ext cx="828675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Access to Intellectual Property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01222-DD9B-0523-D1D9-A8F29197134C}"/>
              </a:ext>
            </a:extLst>
          </p:cNvPr>
          <p:cNvSpPr txBox="1"/>
          <p:nvPr/>
        </p:nvSpPr>
        <p:spPr>
          <a:xfrm>
            <a:off x="618067" y="1338155"/>
            <a:ext cx="7772943" cy="471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Labs seek companies that can successfully commercialize innovations resulting from lab research.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Several types of License Agreements are available: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Non-Commercial/Research License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Commercial License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Exclusive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Non-Exclusive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Option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Government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F15F8-3395-6E2A-6A37-122A7BFDB606}"/>
              </a:ext>
            </a:extLst>
          </p:cNvPr>
          <p:cNvCxnSpPr/>
          <p:nvPr/>
        </p:nvCxnSpPr>
        <p:spPr>
          <a:xfrm flipV="1">
            <a:off x="484643" y="1095153"/>
            <a:ext cx="8435340" cy="57955"/>
          </a:xfrm>
          <a:prstGeom prst="line">
            <a:avLst/>
          </a:prstGeom>
          <a:ln w="57150" cmpd="thinThick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ED2F-61FD-786D-E1EA-A0664227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45" y="34926"/>
            <a:ext cx="828675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Summarize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3F6B5-F0F6-97D9-8F23-F4811483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76492"/>
            <a:ext cx="8286750" cy="420718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There are numerous mechanisms for technology transfer at the National Labs.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Need and type of organization dictates the mechanism.</a:t>
            </a:r>
          </a:p>
          <a:p>
            <a:pPr marL="0" indent="0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Connect the technology transfer point of contact  at potential partner organization with those at the National Lab.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772F0-1E1D-C43B-A85B-34DEB82AF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9EB326-E71B-4978-89F1-4DF592760140}"/>
              </a:ext>
            </a:extLst>
          </p:cNvPr>
          <p:cNvCxnSpPr/>
          <p:nvPr/>
        </p:nvCxnSpPr>
        <p:spPr>
          <a:xfrm flipV="1">
            <a:off x="484643" y="1214012"/>
            <a:ext cx="8435340" cy="57955"/>
          </a:xfrm>
          <a:prstGeom prst="line">
            <a:avLst/>
          </a:prstGeom>
          <a:ln w="57150" cmpd="thinThick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3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E276-9872-C48B-52C9-FD57E946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456393"/>
            <a:ext cx="828675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Thank you!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42A324-BC56-3424-6504-4026B01C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74054241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4B6FFBED-B8EA-7946-B46B-027FBAE0D150}" vid="{ED5BADF0-BE12-D342-AC9D-D267F9FD8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bnl-ppt-template-standard</Template>
  <TotalTime>788</TotalTime>
  <Words>385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Handwriting</vt:lpstr>
      <vt:lpstr>Wingdings</vt:lpstr>
      <vt:lpstr>BNL</vt:lpstr>
      <vt:lpstr>Working with National Laboratories &amp; Technology Transfer</vt:lpstr>
      <vt:lpstr>Technology Transfer - Is a DOE Mission</vt:lpstr>
      <vt:lpstr>Technology Transfer</vt:lpstr>
      <vt:lpstr>Tools to Establish Collaborations</vt:lpstr>
      <vt:lpstr>Access to Expertise and Capabilities</vt:lpstr>
      <vt:lpstr>Matrix</vt:lpstr>
      <vt:lpstr>Access to Intellectual Property</vt:lpstr>
      <vt:lpstr>Summarize</vt:lpstr>
      <vt:lpstr>Thank you!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National Laboratories &amp; Technology Transfer</dc:title>
  <dc:subject/>
  <dc:creator>Upadhya, Poornima</dc:creator>
  <cp:keywords/>
  <dc:description/>
  <cp:lastModifiedBy>Upadhya, Poornima</cp:lastModifiedBy>
  <cp:revision>2</cp:revision>
  <dcterms:created xsi:type="dcterms:W3CDTF">2024-04-29T12:10:58Z</dcterms:created>
  <dcterms:modified xsi:type="dcterms:W3CDTF">2024-04-30T15:58:16Z</dcterms:modified>
  <cp:category/>
</cp:coreProperties>
</file>