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9DF707-F9AB-4B18-8296-E669D4E33200}" v="1" dt="2024-05-01T13:13:31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. John, Nicholas" userId="169f0423-b6d1-4845-bdd1-92a77feab216" providerId="ADAL" clId="{EE9DF707-F9AB-4B18-8296-E669D4E33200}"/>
    <pc:docChg chg="modSld">
      <pc:chgData name="St. John, Nicholas" userId="169f0423-b6d1-4845-bdd1-92a77feab216" providerId="ADAL" clId="{EE9DF707-F9AB-4B18-8296-E669D4E33200}" dt="2024-05-01T13:13:56.238" v="1" actId="20577"/>
      <pc:docMkLst>
        <pc:docMk/>
      </pc:docMkLst>
      <pc:sldChg chg="modSp mod">
        <pc:chgData name="St. John, Nicholas" userId="169f0423-b6d1-4845-bdd1-92a77feab216" providerId="ADAL" clId="{EE9DF707-F9AB-4B18-8296-E669D4E33200}" dt="2024-05-01T13:13:56.238" v="1" actId="20577"/>
        <pc:sldMkLst>
          <pc:docMk/>
          <pc:sldMk cId="1609247115" sldId="262"/>
        </pc:sldMkLst>
        <pc:spChg chg="mod">
          <ac:chgData name="St. John, Nicholas" userId="169f0423-b6d1-4845-bdd1-92a77feab216" providerId="ADAL" clId="{EE9DF707-F9AB-4B18-8296-E669D4E33200}" dt="2024-05-01T13:13:56.238" v="1" actId="20577"/>
          <ac:spMkLst>
            <pc:docMk/>
            <pc:sldMk cId="1609247115" sldId="262"/>
            <ac:spMk id="3" creationId="{1404AD0D-F8DC-F06D-8069-074E3282189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04959-90B6-463C-AA6E-152F0EA957A2}" type="datetimeFigureOut">
              <a:rPr lang="en-US" smtClean="0"/>
              <a:t>5/1/2024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6DD9C-5677-4532-BBB7-2E0217D1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0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33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4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68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06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62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3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62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7B5763F0-CB0D-4306-A707-6ED8682EF2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5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36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732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ynopsys.com/content/dam/synopsys/external-hosting/lms/ace-learning-paths.pdf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nopsys.com/support/training/purple-certification.html#5" TargetMode="External"/><Relationship Id="rId2" Type="http://schemas.openxmlformats.org/officeDocument/2006/relationships/hyperlink" Target="https://www.synopsys.com/support/training/badging-certification.html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lvaco.com/examples/index.html" TargetMode="External"/><Relationship Id="rId2" Type="http://schemas.openxmlformats.org/officeDocument/2006/relationships/hyperlink" Target="https://silvaco.com/support/technical-library/#tab-id-1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lvaco.com/webinars/#toggle-id-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dence.com/content/dam/cadence-www/global/en_US/documents/training/learning-map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cadence.com/Coveo_CommunitySearch#t=RapidAdoptionKits&amp;language=e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works.com/help/examples.html?exampleproduct=all&amp;newonly=&amp;s_tid=CRUX_lftnav" TargetMode="External"/><Relationship Id="rId2" Type="http://schemas.openxmlformats.org/officeDocument/2006/relationships/hyperlink" Target="https://www.mathworks.com/learn/training/classroom-courses.html?q=&amp;page=1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athworks.com/learn/training/digital-credentials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lfram.com/wolfram-u/courses/catalog/?topic=mathematic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560A-3CC9-B37D-C4B6-737BD0B5E1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initiatives by commercial tool vendors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30395-C0DF-03EF-85E4-BCA903AD98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HEPIC 2024</a:t>
            </a:r>
          </a:p>
          <a:p>
            <a:r>
              <a:rPr lang="en-US" dirty="0"/>
              <a:t>Thursday, May 2</a:t>
            </a:r>
            <a:r>
              <a:rPr lang="en-US" baseline="30000" dirty="0"/>
              <a:t>nd</a:t>
            </a:r>
            <a:r>
              <a:rPr lang="en-US" dirty="0"/>
              <a:t>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429EA-A7FB-0C8F-8E7B-93D20803EA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Nicholas St. John</a:t>
            </a:r>
          </a:p>
          <a:p>
            <a:r>
              <a:rPr lang="en-US" dirty="0"/>
              <a:t>Brookhaven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68827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3827F-3F21-A015-0F12-A7C19A4CF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Synopsys Course Offerings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2E66B-CBC5-7FE0-6395-7F95E996F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Synopsys offers a variety of courses for their tools and how they apply to specific types of designers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Like Cadence, Synopsys has a </a:t>
            </a:r>
            <a:r>
              <a:rPr lang="en-US" dirty="0">
                <a:hlinkClick r:id="rId2"/>
              </a:rPr>
              <a:t>learning journeys document </a:t>
            </a:r>
            <a:r>
              <a:rPr lang="en-US" dirty="0"/>
              <a:t>illustrating the recommended flow of courses based on the role of the user, or the tool that the user wishes to learn about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Courses are offered in a variety of ways, including:</a:t>
            </a:r>
          </a:p>
          <a:p>
            <a:pPr marL="914400" lvl="1" indent="-457200"/>
            <a:r>
              <a:rPr lang="en-US" dirty="0"/>
              <a:t>Public in-person classroom</a:t>
            </a:r>
          </a:p>
          <a:p>
            <a:pPr marL="914400" lvl="1" indent="-457200"/>
            <a:r>
              <a:rPr lang="en-US" dirty="0"/>
              <a:t>Private on-site</a:t>
            </a:r>
          </a:p>
          <a:p>
            <a:pPr marL="914400" lvl="1" indent="-457200"/>
            <a:r>
              <a:rPr lang="en-US" dirty="0"/>
              <a:t>Self-paced online</a:t>
            </a:r>
          </a:p>
          <a:p>
            <a:pPr marL="914400" lvl="1" indent="-457200"/>
            <a:r>
              <a:rPr lang="en-US" dirty="0"/>
              <a:t>Private and public virtual classroom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10C039-4CCF-D1CE-3870-5B02105B3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8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43E19-3FE8-6F97-6822-1954AC46D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Synopsys Badging and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6B2A-C6C9-31EE-FAE7-50363ADB9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Digital credentials</a:t>
            </a:r>
            <a:r>
              <a:rPr lang="en-US" dirty="0"/>
              <a:t> are available for course completion based on the passing of an online exam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Furthermore, Synopsys has a more formal certification program called </a:t>
            </a:r>
            <a:r>
              <a:rPr lang="en-US" i="1" dirty="0">
                <a:hlinkClick r:id="rId3"/>
              </a:rPr>
              <a:t>Purple Certification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requires attending a hybrid course spanning multiple weeks and passing an exam at the end of it</a:t>
            </a:r>
          </a:p>
          <a:p>
            <a:pPr marL="914400" lvl="1" indent="-457200"/>
            <a:r>
              <a:rPr lang="en-US" dirty="0"/>
              <a:t>It looks like these can be taken completely remotely, but I am not sure of this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Purple Certifications come for a variety of tracks including:</a:t>
            </a:r>
          </a:p>
          <a:p>
            <a:pPr marL="914400" lvl="1" indent="-457200"/>
            <a:r>
              <a:rPr lang="en-US" dirty="0"/>
              <a:t>Physical Design</a:t>
            </a:r>
          </a:p>
          <a:p>
            <a:pPr marL="914400" lvl="1" indent="-457200"/>
            <a:r>
              <a:rPr lang="en-US" dirty="0"/>
              <a:t>RTL Synthesis</a:t>
            </a:r>
          </a:p>
          <a:p>
            <a:pPr marL="914400" lvl="1" indent="-457200"/>
            <a:r>
              <a:rPr lang="en-US" dirty="0"/>
              <a:t>Design Verification</a:t>
            </a:r>
          </a:p>
          <a:p>
            <a:pPr marL="914400" lvl="1" indent="-457200"/>
            <a:r>
              <a:rPr lang="en-US" dirty="0"/>
              <a:t>Design for Test</a:t>
            </a:r>
          </a:p>
          <a:p>
            <a:pPr marL="914400" lvl="1" indent="-457200"/>
            <a:r>
              <a:rPr lang="en-US" dirty="0"/>
              <a:t>AMS Circuit and Layout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D9C09-9ED0-B481-0AA4-268C00014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40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8F458-6685-FBFD-0D6E-82F1EF9E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Silvaco</a:t>
            </a:r>
            <a:r>
              <a:rPr lang="en-US" dirty="0"/>
              <a:t>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221A5-EEF6-F560-946C-BD1603541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Silvaco</a:t>
            </a:r>
            <a:r>
              <a:rPr lang="en-US" dirty="0"/>
              <a:t> has a variety of resources available online for educational purposes including:</a:t>
            </a:r>
          </a:p>
          <a:p>
            <a:pPr marL="914400" lvl="1" indent="-457200"/>
            <a:r>
              <a:rPr lang="en-US" dirty="0">
                <a:hlinkClick r:id="rId2"/>
              </a:rPr>
              <a:t>Technical library </a:t>
            </a:r>
            <a:r>
              <a:rPr lang="en-US" dirty="0"/>
              <a:t>consisting of published papers, white-papers, etc.</a:t>
            </a:r>
          </a:p>
          <a:p>
            <a:pPr marL="914400" lvl="1" indent="-457200"/>
            <a:r>
              <a:rPr lang="en-US" dirty="0">
                <a:hlinkClick r:id="rId3"/>
              </a:rPr>
              <a:t>Application examples </a:t>
            </a:r>
            <a:r>
              <a:rPr lang="en-US" dirty="0"/>
              <a:t>of </a:t>
            </a:r>
            <a:r>
              <a:rPr lang="en-US" dirty="0" err="1"/>
              <a:t>Silvaco</a:t>
            </a:r>
            <a:r>
              <a:rPr lang="en-US" dirty="0"/>
              <a:t> tools used in industry</a:t>
            </a:r>
          </a:p>
          <a:p>
            <a:pPr marL="914400" lvl="1" indent="-457200"/>
            <a:r>
              <a:rPr lang="en-US" dirty="0"/>
              <a:t>Live and archived </a:t>
            </a:r>
            <a:r>
              <a:rPr lang="en-US" dirty="0">
                <a:hlinkClick r:id="rId4"/>
              </a:rPr>
              <a:t>webinars</a:t>
            </a:r>
            <a:endParaRPr lang="en-US" dirty="0"/>
          </a:p>
          <a:p>
            <a:pPr marL="91440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E2038-5AF5-792E-A60C-A6C838765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9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835A-952C-F89C-932E-786EF1585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75A99-9BD0-B6D1-89FD-38CFC8D6D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are many resources out there to increase your knowledge in the usage of the commercial tools we use everyday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of these resources also provide certifications, bolstering CV’s/portfolios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r>
              <a:rPr lang="en-US" dirty="0"/>
              <a:t>Thank you all for your time!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9CA93-90A9-46FD-3379-E7C64E00B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8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9127-1B35-A67F-4DC0-7CA48B68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EFB8-01EE-EECF-8104-3038BFBF2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Continuous learning is vital to stay relevant in a fast-paced and ever-changing research field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 top of changing technologies, the commercial tools used to develop them are constantly being changed as well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ability to use these tools in an efficient and effective manner is paramount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Thus, finding and utilizing trainings to become more proficient in the tools given to us is of great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goal of this presentation is to introduce new learning opportunities to all as well as provide links to access these trainings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74200-09C6-F994-63C2-CCA4D5B92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9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E0F7-DBB6-5885-A79D-C8016EA38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 Vendors and Tools Used</a:t>
            </a:r>
          </a:p>
        </p:txBody>
      </p:sp>
      <p:pic>
        <p:nvPicPr>
          <p:cNvPr id="1026" name="Picture 2" descr="Cadence University Program Member | Sacramento State">
            <a:extLst>
              <a:ext uri="{FF2B5EF4-FFF2-40B4-BE49-F238E27FC236}">
                <a16:creationId xmlns:a16="http://schemas.microsoft.com/office/drawing/2014/main" id="{AD5CC8E5-C407-5F28-5CA5-673DD9F0C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40253" r="11698" b="42228"/>
          <a:stretch/>
        </p:blipFill>
        <p:spPr bwMode="auto">
          <a:xfrm>
            <a:off x="1367912" y="2109871"/>
            <a:ext cx="3971004" cy="9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LAB - Wikipedia">
            <a:extLst>
              <a:ext uri="{FF2B5EF4-FFF2-40B4-BE49-F238E27FC236}">
                <a16:creationId xmlns:a16="http://schemas.microsoft.com/office/drawing/2014/main" id="{EF2F15BE-B94C-F93D-0CF5-E8BC495CE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09" y="3895724"/>
            <a:ext cx="2257425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hematica | Information Technology Procurement | Nebraska">
            <a:extLst>
              <a:ext uri="{FF2B5EF4-FFF2-40B4-BE49-F238E27FC236}">
                <a16:creationId xmlns:a16="http://schemas.microsoft.com/office/drawing/2014/main" id="{CFA8A9BD-225B-E496-6CC2-4B293263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29" y="1495467"/>
            <a:ext cx="2924471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ynopsys - YouTube">
            <a:extLst>
              <a:ext uri="{FF2B5EF4-FFF2-40B4-BE49-F238E27FC236}">
                <a16:creationId xmlns:a16="http://schemas.microsoft.com/office/drawing/2014/main" id="{598C60B6-FDA1-3903-145C-AD5421BFE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701" y="38338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entor, A Siemens Business (@mentor_graphics) / X">
            <a:extLst>
              <a:ext uri="{FF2B5EF4-FFF2-40B4-BE49-F238E27FC236}">
                <a16:creationId xmlns:a16="http://schemas.microsoft.com/office/drawing/2014/main" id="{39862B17-D7D8-2E7F-DE5E-D3EBF141B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08" y="3776662"/>
            <a:ext cx="22574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ilvaco | Microwaves &amp; RF">
            <a:extLst>
              <a:ext uri="{FF2B5EF4-FFF2-40B4-BE49-F238E27FC236}">
                <a16:creationId xmlns:a16="http://schemas.microsoft.com/office/drawing/2014/main" id="{9FFFAC71-5D15-616B-8699-09831E46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59" y="13260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01CDD-B250-17E7-60EF-7E643EC49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8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9A7B-1E78-3E6F-184F-68AE827B6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Cadence Training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9A2E2-590D-2DCA-E802-E9F7954A0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Cadence offers a variety of courses on using their tools with both in-person and self-paced online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Cadence training services have developed a document of </a:t>
            </a:r>
            <a:r>
              <a:rPr lang="en-US" dirty="0">
                <a:hlinkClick r:id="rId2"/>
              </a:rPr>
              <a:t>learning maps</a:t>
            </a:r>
            <a:r>
              <a:rPr lang="en-US" dirty="0"/>
              <a:t> which illustrate all the different courses offered and how they weave with one another for a variety of topic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Some relevant topic areas are:</a:t>
            </a:r>
          </a:p>
          <a:p>
            <a:pPr marL="914400" lvl="1" indent="-457200"/>
            <a:r>
              <a:rPr lang="en-US" dirty="0"/>
              <a:t>Custom IC, Analog and RF Design</a:t>
            </a:r>
          </a:p>
          <a:p>
            <a:pPr marL="914400" lvl="1" indent="-457200"/>
            <a:r>
              <a:rPr lang="en-US" dirty="0"/>
              <a:t>Digital Design and Signoff</a:t>
            </a:r>
          </a:p>
          <a:p>
            <a:pPr marL="914400" lvl="1" indent="-457200"/>
            <a:r>
              <a:rPr lang="en-US" dirty="0"/>
              <a:t>System Design and Analysis</a:t>
            </a:r>
          </a:p>
          <a:p>
            <a:pPr marL="914400" lvl="1" indent="-457200"/>
            <a:r>
              <a:rPr lang="en-US" dirty="0"/>
              <a:t>IC Package Design and Analysis</a:t>
            </a:r>
          </a:p>
          <a:p>
            <a:pPr marL="914400" lvl="1" indent="-457200"/>
            <a:r>
              <a:rPr lang="en-US" dirty="0"/>
              <a:t>Mixed-Signal Modeling and Verification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courses offer certificates of completion after passing the final exam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Personal Experience: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dirty="0"/>
              <a:t>I have used the courses offered on Verilog-A programming to learn and become proficient in using it in my daily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9ECDF-C543-96AC-0157-71AA28FD4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47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39BF-7262-7C99-F2AC-5004A8252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Learning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E0225-FA8A-43B3-D748-EFA5A9FE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30" y="1439499"/>
            <a:ext cx="8556139" cy="483839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7B165E-AE3D-8E7F-A624-010588BD9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AE200-F3BF-BDB9-0892-395A94EFA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Cadence Rapid Adoption Kits (RAKs)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B0D9-F7AB-39CE-40C5-5CA0647BF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Cadence offers a variety of RAKs allowing users to quickly integrate advanced features/functionalities into their design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complete glossary of all RAKs can be found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Personal experience: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We used a Cadence RAK to set up co-simulation of </a:t>
            </a:r>
            <a:r>
              <a:rPr lang="en-US" dirty="0" err="1"/>
              <a:t>SpectreRF</a:t>
            </a:r>
            <a:r>
              <a:rPr lang="en-US" dirty="0"/>
              <a:t> inside a Simulink testbench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From this, we were able to run an optimization problem via a MATLAB script, where we adjusted schematic parameters and ran a </a:t>
            </a:r>
            <a:r>
              <a:rPr lang="en-US" dirty="0" err="1"/>
              <a:t>Spectre</a:t>
            </a:r>
            <a:r>
              <a:rPr lang="en-US" dirty="0"/>
              <a:t> simulation and obtained all of the results in Simulink for further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2194A-95A3-179B-48C9-BF5AC1E95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4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F753E-7EF4-697C-354C-707033772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MATLAB/Simulink Training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AD0D-F8DC-F06D-8069-074E3282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MathWorks offers a variety of courses allowing users to become more proficient in:</a:t>
            </a:r>
          </a:p>
          <a:p>
            <a:pPr marL="914400" lvl="1" indent="-457200"/>
            <a:r>
              <a:rPr lang="en-US" dirty="0"/>
              <a:t>General usage of MATLAB/Simulink</a:t>
            </a:r>
          </a:p>
          <a:p>
            <a:pPr marL="914400" lvl="1" indent="-457200"/>
            <a:r>
              <a:rPr lang="en-US" dirty="0"/>
              <a:t>Usage of tools for specific applications (e.g., AI/ML, HDL code generation, etc.)</a:t>
            </a:r>
          </a:p>
          <a:p>
            <a:pPr marL="914400" lvl="1" indent="-457200"/>
            <a:r>
              <a:rPr lang="en-US" dirty="0"/>
              <a:t>Applications of MATLAB toolboxes and Simulink </a:t>
            </a:r>
            <a:r>
              <a:rPr lang="en-US" dirty="0" err="1"/>
              <a:t>Blocksets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list of training courses available can be found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courses can be offered in real-time via an online or classroom format, as well as self-paced options for some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Example programs can also be accessed via MathWorks for a wide variety of applications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dirty="0"/>
              <a:t>Personal Experience: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dirty="0"/>
              <a:t>I took an online real-time course on the optimization toolbox and had a very pleasant experience understanding more of the intricacies in using the toolbox, having access to multiple interactive examples, and being able to keep all resources provided by the class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E77E-3F6D-E64F-EE3F-AC6080CDB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4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060EB-2ADD-5CF5-DE3E-57E2C3144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MATLAB/Simulink Credentials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DD5D-F3EF-BBCF-BDEE-1CAF71897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MathWorks offers digital credentials to showcase your level of expertise in MATLAB and Simulink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test must be taken to obtain each credential, more information can be found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  <a:p>
            <a:pPr marL="914400" lvl="1" indent="-457200"/>
            <a:r>
              <a:rPr lang="en-US" dirty="0"/>
              <a:t>Foundational MATLAB is an exception, this just requires completion of the </a:t>
            </a:r>
            <a:r>
              <a:rPr lang="en-US" i="1" dirty="0"/>
              <a:t>MATLAB Fundamentals </a:t>
            </a:r>
            <a:r>
              <a:rPr lang="en-US" dirty="0"/>
              <a:t>online course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B7516-2240-CE3D-211A-D2217DCC4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40" y="4452199"/>
            <a:ext cx="8144520" cy="17155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CD60C-7DA8-2ED6-161F-97F85CFE3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1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AA977-F7F9-0DB8-8EBB-183615FC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Wolfram 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32E19-6B66-ECEE-2BA0-42E7DC8B5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Wolfram Mathematica also provides a very wide range of opportunities for continued learning and training at their website </a:t>
            </a:r>
            <a:r>
              <a:rPr lang="en-US" dirty="0">
                <a:hlinkClick r:id="rId2"/>
              </a:rPr>
              <a:t>Wolfram U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resources include:</a:t>
            </a:r>
          </a:p>
          <a:p>
            <a:pPr marL="914400" lvl="1" indent="-457200"/>
            <a:r>
              <a:rPr lang="en-US" dirty="0"/>
              <a:t>Instructor led courses</a:t>
            </a:r>
          </a:p>
          <a:p>
            <a:pPr marL="914400" lvl="1" indent="-457200"/>
            <a:r>
              <a:rPr lang="en-US" dirty="0"/>
              <a:t>Self-paced online courses</a:t>
            </a:r>
          </a:p>
          <a:p>
            <a:pPr marL="914400" lvl="1" indent="-457200"/>
            <a:r>
              <a:rPr lang="en-US" dirty="0"/>
              <a:t>Video lectures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courses provide certificates upon successful course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courses span a myriad of topics, both tool-centric and theory-centric, e.g.:</a:t>
            </a:r>
          </a:p>
          <a:p>
            <a:pPr marL="914400" lvl="1" indent="-457200"/>
            <a:r>
              <a:rPr lang="en-US" dirty="0"/>
              <a:t>Tool-Centric (focus on how to use Mathematica)</a:t>
            </a:r>
          </a:p>
          <a:p>
            <a:pPr marL="1371600" lvl="2" indent="-457200"/>
            <a:r>
              <a:rPr lang="en-US" dirty="0"/>
              <a:t>Wolfram Data Science Bootcamp</a:t>
            </a:r>
          </a:p>
          <a:p>
            <a:pPr marL="1371600" lvl="2" indent="-457200"/>
            <a:r>
              <a:rPr lang="en-US" dirty="0"/>
              <a:t>Wolfram Language Programming Proficiency</a:t>
            </a:r>
          </a:p>
          <a:p>
            <a:pPr marL="914400" lvl="1" indent="-457200"/>
            <a:r>
              <a:rPr lang="en-US" dirty="0"/>
              <a:t>Theory-Centric (focus on principles behind topic, use Mathematica to illustrate principles)</a:t>
            </a:r>
          </a:p>
          <a:p>
            <a:pPr marL="1371600" lvl="2" indent="-457200"/>
            <a:r>
              <a:rPr lang="en-US" dirty="0"/>
              <a:t>Multivariate Calculus</a:t>
            </a:r>
          </a:p>
          <a:p>
            <a:pPr marL="1371600" lvl="2" indent="-457200"/>
            <a:r>
              <a:rPr lang="en-US" dirty="0"/>
              <a:t>Control Systems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28E7D-DEB6-5EF2-7158-32233A8E6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5763F0-CB0D-4306-A707-6ED8682EF2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531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1483</TotalTime>
  <Words>875</Words>
  <Application>Microsoft Office PowerPoint</Application>
  <PresentationFormat>Widescreen</PresentationFormat>
  <Paragraphs>101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Arial</vt:lpstr>
      <vt:lpstr>Wingdings</vt:lpstr>
      <vt:lpstr>BNL</vt:lpstr>
      <vt:lpstr>Training initiatives by commercial tool vendors</vt:lpstr>
      <vt:lpstr>Introduction</vt:lpstr>
      <vt:lpstr>Commercial Vendors and Tools Used</vt:lpstr>
      <vt:lpstr>Cadence Training Opportunities</vt:lpstr>
      <vt:lpstr>Example of Learning Map</vt:lpstr>
      <vt:lpstr>Cadence Rapid Adoption Kits (RAKs)</vt:lpstr>
      <vt:lpstr>MATLAB/Simulink Training and Resources</vt:lpstr>
      <vt:lpstr>MATLAB/Simulink Credentials</vt:lpstr>
      <vt:lpstr>Wolfram U</vt:lpstr>
      <vt:lpstr>Synopsys Course Offerings</vt:lpstr>
      <vt:lpstr>Synopsys Badging and Certification</vt:lpstr>
      <vt:lpstr>Silvaco Resources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initiatives by commercial tool vendors</dc:title>
  <dc:creator>St. John, Nicholas</dc:creator>
  <cp:lastModifiedBy>Nicholas St. John</cp:lastModifiedBy>
  <cp:revision>1</cp:revision>
  <dcterms:created xsi:type="dcterms:W3CDTF">2024-04-30T12:28:08Z</dcterms:created>
  <dcterms:modified xsi:type="dcterms:W3CDTF">2024-05-01T13:14:06Z</dcterms:modified>
</cp:coreProperties>
</file>